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92" autoAdjust="0"/>
  </p:normalViewPr>
  <p:slideViewPr>
    <p:cSldViewPr>
      <p:cViewPr varScale="1">
        <p:scale>
          <a:sx n="95" d="100"/>
          <a:sy n="95" d="100"/>
        </p:scale>
        <p:origin x="109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CS"/>
          </a:p>
        </p:txBody>
      </p:sp>
      <p:sp>
        <p:nvSpPr>
          <p:cNvPr id="4" name="Date Placeholder 3"/>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Date Placeholder 2"/>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945DB-AEB8-4671-BB5D-8652220398A8}" type="datetimeFigureOut">
              <a:rPr lang="sr-Latn-CS" smtClean="0"/>
              <a:pPr/>
              <a:t>8.4.2020.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0F0081F4-A34E-42E9-8137-161B664963FC}"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945DB-AEB8-4671-BB5D-8652220398A8}" type="datetimeFigureOut">
              <a:rPr lang="sr-Latn-CS" smtClean="0"/>
              <a:pPr/>
              <a:t>8.4.2020.</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081F4-A34E-42E9-8137-161B664963FC}"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3600400"/>
          </a:xfrm>
        </p:spPr>
        <p:txBody>
          <a:bodyPr>
            <a:normAutofit/>
          </a:bodyPr>
          <a:lstStyle/>
          <a:p>
            <a:r>
              <a:rPr lang="sr-Latn-RS" sz="2800" dirty="0">
                <a:latin typeface="Arial" pitchFamily="34" charset="0"/>
                <a:cs typeface="Arial" pitchFamily="34" charset="0"/>
              </a:rPr>
              <a:t>POSLOVNI I PRAVNI FAKULTET</a:t>
            </a:r>
            <a:br>
              <a:rPr lang="sr-Latn-RS" sz="2800" dirty="0">
                <a:latin typeface="Arial" pitchFamily="34" charset="0"/>
                <a:cs typeface="Arial" pitchFamily="34" charset="0"/>
              </a:rPr>
            </a:br>
            <a:br>
              <a:rPr lang="sr-Latn-RS" sz="2800" dirty="0">
                <a:latin typeface="Arial" pitchFamily="34" charset="0"/>
                <a:cs typeface="Arial" pitchFamily="34" charset="0"/>
              </a:rPr>
            </a:br>
            <a:r>
              <a:rPr lang="sr-Latn-RS" sz="2800" dirty="0">
                <a:latin typeface="Arial" pitchFamily="34" charset="0"/>
                <a:cs typeface="Arial" pitchFamily="34" charset="0"/>
              </a:rPr>
              <a:t>OBLIGACIONO PRAVO</a:t>
            </a:r>
            <a:endParaRPr lang="sr-Latn-CS" sz="2800" dirty="0">
              <a:latin typeface="Arial" pitchFamily="34" charset="0"/>
              <a:cs typeface="Arial" pitchFamily="34" charset="0"/>
            </a:endParaRPr>
          </a:p>
        </p:txBody>
      </p:sp>
      <p:sp>
        <p:nvSpPr>
          <p:cNvPr id="3" name="Subtitle 2"/>
          <p:cNvSpPr>
            <a:spLocks noGrp="1"/>
          </p:cNvSpPr>
          <p:nvPr>
            <p:ph type="subTitle" idx="1"/>
          </p:nvPr>
        </p:nvSpPr>
        <p:spPr>
          <a:xfrm>
            <a:off x="1371600" y="5229200"/>
            <a:ext cx="6400800" cy="409600"/>
          </a:xfrm>
        </p:spPr>
        <p:txBody>
          <a:bodyPr>
            <a:normAutofit fontScale="77500" lnSpcReduction="20000"/>
          </a:bodyPr>
          <a:lstStyle/>
          <a:p>
            <a:endParaRPr lang="sr-Latn-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06A4-052B-4098-8993-EE5A4CD1AFF8}"/>
              </a:ext>
            </a:extLst>
          </p:cNvPr>
          <p:cNvSpPr>
            <a:spLocks noGrp="1"/>
          </p:cNvSpPr>
          <p:nvPr>
            <p:ph type="title"/>
          </p:nvPr>
        </p:nvSpPr>
        <p:spPr>
          <a:xfrm>
            <a:off x="457200" y="274638"/>
            <a:ext cx="8229600" cy="202034"/>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74108248-BC87-4B1E-B3E6-40D74FD14F44}"/>
              </a:ext>
            </a:extLst>
          </p:cNvPr>
          <p:cNvGraphicFramePr>
            <a:graphicFrameLocks noGrp="1"/>
          </p:cNvGraphicFramePr>
          <p:nvPr>
            <p:ph idx="1"/>
            <p:extLst>
              <p:ext uri="{D42A27DB-BD31-4B8C-83A1-F6EECF244321}">
                <p14:modId xmlns:p14="http://schemas.microsoft.com/office/powerpoint/2010/main" val="3609571703"/>
              </p:ext>
            </p:extLst>
          </p:nvPr>
        </p:nvGraphicFramePr>
        <p:xfrm>
          <a:off x="457200" y="620688"/>
          <a:ext cx="8229600" cy="11925348"/>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4191679430"/>
                    </a:ext>
                  </a:extLst>
                </a:gridCol>
              </a:tblGrid>
              <a:tr h="5962674">
                <a:tc>
                  <a:txBody>
                    <a:bodyPr/>
                    <a:lstStyle/>
                    <a:p>
                      <a:pPr algn="ctr">
                        <a:lnSpc>
                          <a:spcPct val="107000"/>
                        </a:lnSpc>
                        <a:spcBef>
                          <a:spcPts val="1200"/>
                        </a:spcBef>
                        <a:spcAft>
                          <a:spcPts val="1200"/>
                        </a:spcAft>
                      </a:pPr>
                      <a:r>
                        <a:rPr lang="sr-Latn-CS" sz="1600" spc="100" dirty="0">
                          <a:effectLst/>
                        </a:rPr>
                        <a:t>ВРЕМЕ ПОТРЕБНО ЗА ЗАСТАРЕЛОСТ </a:t>
                      </a:r>
                      <a:endParaRPr lang="sr-Latn-RS" sz="1600" dirty="0">
                        <a:effectLst/>
                      </a:endParaRPr>
                    </a:p>
                    <a:p>
                      <a:pPr algn="ctr">
                        <a:lnSpc>
                          <a:spcPct val="107000"/>
                        </a:lnSpc>
                        <a:spcBef>
                          <a:spcPts val="1200"/>
                        </a:spcBef>
                        <a:spcAft>
                          <a:spcPts val="1200"/>
                        </a:spcAft>
                      </a:pPr>
                      <a:r>
                        <a:rPr lang="sr-Latn-CS" sz="1600" dirty="0">
                          <a:effectLst/>
                        </a:rPr>
                        <a:t>Општи рок застарелости </a:t>
                      </a:r>
                      <a:endParaRPr lang="sr-Latn-RS" sz="1600" dirty="0">
                        <a:effectLst/>
                      </a:endParaRPr>
                    </a:p>
                    <a:p>
                      <a:pPr marL="333375" marR="333375" indent="152400" algn="just">
                        <a:lnSpc>
                          <a:spcPct val="107000"/>
                        </a:lnSpc>
                        <a:spcAft>
                          <a:spcPts val="0"/>
                        </a:spcAft>
                      </a:pPr>
                      <a:r>
                        <a:rPr lang="sr-Latn-CS" sz="1600" dirty="0">
                          <a:effectLst/>
                        </a:rPr>
                        <a:t>Потраживања застаревају за пет година, ако законом није одређен неки други рок застарелости. </a:t>
                      </a:r>
                      <a:endParaRPr lang="sr-Latn-RS" sz="1600" dirty="0">
                        <a:effectLst/>
                      </a:endParaRPr>
                    </a:p>
                    <a:p>
                      <a:pPr marL="333375" marR="333375" indent="152400" algn="just">
                        <a:lnSpc>
                          <a:spcPct val="107000"/>
                        </a:lnSpc>
                        <a:spcAft>
                          <a:spcPts val="0"/>
                        </a:spcAft>
                      </a:pPr>
                      <a:r>
                        <a:rPr lang="sr-Latn-CS" sz="1600" dirty="0">
                          <a:effectLst/>
                        </a:rPr>
                        <a:t>Потраживања застаревају за десет година, ако законом није одређен неки други рок застарелости. </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Повремена потраживања </a:t>
                      </a:r>
                      <a:endParaRPr lang="sr-Latn-RS" sz="1600" dirty="0">
                        <a:effectLst/>
                      </a:endParaRPr>
                    </a:p>
                    <a:p>
                      <a:pPr marL="333375" marR="333375" indent="152400" algn="just">
                        <a:lnSpc>
                          <a:spcPct val="107000"/>
                        </a:lnSpc>
                        <a:spcAft>
                          <a:spcPts val="0"/>
                        </a:spcAft>
                      </a:pPr>
                      <a:r>
                        <a:rPr lang="sr-Latn-CS" sz="1600" dirty="0">
                          <a:effectLst/>
                        </a:rPr>
                        <a:t> (1) Потраживања повремених давања која доспевају годишње или у краћим одређеним размацима времена (повремена потраживања), па било да се ради о споредним повременим потраживањима, као што је потраживање камата, било да се ради о таквим повременим потраживањима у којима се исцрпљује само право, као што је потраживање издржавања, застаревају за три године од доспелости сваког појединог давања. </a:t>
                      </a:r>
                      <a:endParaRPr lang="sr-Latn-RS" sz="1600" dirty="0">
                        <a:effectLst/>
                      </a:endParaRPr>
                    </a:p>
                    <a:p>
                      <a:pPr marL="333375" marR="333375" indent="152400" algn="just">
                        <a:lnSpc>
                          <a:spcPct val="107000"/>
                        </a:lnSpc>
                        <a:spcAft>
                          <a:spcPts val="0"/>
                        </a:spcAft>
                      </a:pPr>
                      <a:r>
                        <a:rPr lang="sr-Latn-CS" sz="1600" dirty="0">
                          <a:effectLst/>
                        </a:rPr>
                        <a:t>(2) Исто важи за ануитете којима се у једнаким унапред одређеним повременим износима отплаћују главница и камате, али не важи за отплате у оброцима и друга делимична </a:t>
                      </a:r>
                      <a:r>
                        <a:rPr lang="sr-Latn-CS" sz="1600" b="1" dirty="0">
                          <a:effectLst/>
                        </a:rPr>
                        <a:t>испуњења. </a:t>
                      </a:r>
                      <a:br>
                        <a:rPr lang="sr-Latn-CS" sz="1600" b="1" dirty="0">
                          <a:effectLst/>
                        </a:rPr>
                      </a:br>
                      <a:endParaRPr lang="sr-Latn-R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887975849"/>
                  </a:ext>
                </a:extLst>
              </a:tr>
              <a:tr h="5962674">
                <a:tc>
                  <a:txBody>
                    <a:bodyPr/>
                    <a:lstStyle/>
                    <a:p>
                      <a:pPr marL="333375" marR="333375" indent="152400" algn="just">
                        <a:lnSpc>
                          <a:spcPct val="107000"/>
                        </a:lnSpc>
                        <a:spcAft>
                          <a:spcPts val="0"/>
                        </a:spcAft>
                      </a:pPr>
                      <a:endParaRPr lang="sr-Latn-R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070001126"/>
                  </a:ext>
                </a:extLst>
              </a:tr>
            </a:tbl>
          </a:graphicData>
        </a:graphic>
      </p:graphicFrame>
    </p:spTree>
    <p:extLst>
      <p:ext uri="{BB962C8B-B14F-4D97-AF65-F5344CB8AC3E}">
        <p14:creationId xmlns:p14="http://schemas.microsoft.com/office/powerpoint/2010/main" val="359357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7F831-8D3C-47CF-9A82-7DAD9C0C2A3D}"/>
              </a:ext>
            </a:extLst>
          </p:cNvPr>
          <p:cNvSpPr>
            <a:spLocks noGrp="1"/>
          </p:cNvSpPr>
          <p:nvPr>
            <p:ph type="title"/>
          </p:nvPr>
        </p:nvSpPr>
        <p:spPr>
          <a:xfrm>
            <a:off x="457200" y="274638"/>
            <a:ext cx="8229600" cy="202034"/>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F53A7C71-FB19-4D2A-8BFC-E056B03F5D73}"/>
              </a:ext>
            </a:extLst>
          </p:cNvPr>
          <p:cNvGraphicFramePr>
            <a:graphicFrameLocks noGrp="1"/>
          </p:cNvGraphicFramePr>
          <p:nvPr>
            <p:ph idx="1"/>
            <p:extLst>
              <p:ext uri="{D42A27DB-BD31-4B8C-83A1-F6EECF244321}">
                <p14:modId xmlns:p14="http://schemas.microsoft.com/office/powerpoint/2010/main" val="4152611623"/>
              </p:ext>
            </p:extLst>
          </p:nvPr>
        </p:nvGraphicFramePr>
        <p:xfrm>
          <a:off x="457200" y="620688"/>
          <a:ext cx="8229600" cy="6382131"/>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2986382137"/>
                    </a:ext>
                  </a:extLst>
                </a:gridCol>
              </a:tblGrid>
              <a:tr h="5505411">
                <a:tc>
                  <a:txBody>
                    <a:bodyPr/>
                    <a:lstStyle/>
                    <a:p>
                      <a:pPr algn="ctr">
                        <a:lnSpc>
                          <a:spcPct val="107000"/>
                        </a:lnSpc>
                        <a:spcBef>
                          <a:spcPts val="1200"/>
                        </a:spcBef>
                        <a:spcAft>
                          <a:spcPts val="1200"/>
                        </a:spcAft>
                      </a:pPr>
                      <a:r>
                        <a:rPr lang="sr-Latn-CS" sz="1600" dirty="0">
                          <a:effectLst/>
                        </a:rPr>
                        <a:t>Застарелост самог права </a:t>
                      </a:r>
                      <a:endParaRPr lang="sr-Latn-RS" sz="1600" dirty="0">
                        <a:effectLst/>
                      </a:endParaRPr>
                    </a:p>
                    <a:p>
                      <a:pPr marL="333375" marR="333375" indent="152400" algn="just">
                        <a:lnSpc>
                          <a:spcPct val="107000"/>
                        </a:lnSpc>
                        <a:spcAft>
                          <a:spcPts val="0"/>
                        </a:spcAft>
                      </a:pPr>
                      <a:r>
                        <a:rPr lang="sr-Latn-CS" sz="1600" dirty="0">
                          <a:effectLst/>
                        </a:rPr>
                        <a:t> (1) Само право из кога проистичу повремена потраживања застарева за пет година, рачунајући од доспелости најстаријег неиспуњеног потраживања после кога дужник није вршио давања. </a:t>
                      </a:r>
                      <a:endParaRPr lang="sr-Latn-RS" sz="1600" dirty="0">
                        <a:effectLst/>
                      </a:endParaRPr>
                    </a:p>
                    <a:p>
                      <a:pPr marL="333375" marR="333375" indent="152400" algn="just">
                        <a:lnSpc>
                          <a:spcPct val="107000"/>
                        </a:lnSpc>
                        <a:spcAft>
                          <a:spcPts val="0"/>
                        </a:spcAft>
                      </a:pPr>
                      <a:r>
                        <a:rPr lang="sr-Latn-CS" sz="1600" dirty="0">
                          <a:effectLst/>
                        </a:rPr>
                        <a:t>(2) Кад застари право из кога проистичу повремена потраживања, поверилац губи право не само да захтева будућа повремена давања, него и повремена давања која су доспела пре ове застарелости. </a:t>
                      </a:r>
                      <a:endParaRPr lang="sr-Latn-RS" sz="1600" dirty="0">
                        <a:effectLst/>
                      </a:endParaRPr>
                    </a:p>
                    <a:p>
                      <a:pPr marL="333375" marR="333375" indent="152400" algn="just">
                        <a:lnSpc>
                          <a:spcPct val="107000"/>
                        </a:lnSpc>
                        <a:spcAft>
                          <a:spcPts val="0"/>
                        </a:spcAft>
                      </a:pPr>
                      <a:r>
                        <a:rPr lang="sr-Latn-CS" sz="1600" dirty="0">
                          <a:effectLst/>
                        </a:rPr>
                        <a:t>(3) Не може застарити право на издржавање одређено законом.</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Међусобна потраживања из уговора о промету робе и услуга </a:t>
                      </a:r>
                      <a:endParaRPr lang="sr-Latn-RS" sz="1600" dirty="0">
                        <a:effectLst/>
                      </a:endParaRPr>
                    </a:p>
                    <a:p>
                      <a:pPr marL="333375" marR="333375" indent="152400" algn="just">
                        <a:lnSpc>
                          <a:spcPct val="107000"/>
                        </a:lnSpc>
                        <a:spcAft>
                          <a:spcPts val="0"/>
                        </a:spcAft>
                      </a:pPr>
                      <a:r>
                        <a:rPr lang="sr-Latn-CS" sz="1600" dirty="0">
                          <a:effectLst/>
                        </a:rPr>
                        <a:t>(1) Међусобна потраживања друштвених правних лица из уговора у промету робе и услуга као и потраживања накнаде за издатке учињене у вези с тим уговорима, застаревају за три године. </a:t>
                      </a:r>
                      <a:endParaRPr lang="sr-Latn-RS" sz="1600" dirty="0">
                        <a:effectLst/>
                      </a:endParaRPr>
                    </a:p>
                    <a:p>
                      <a:pPr marL="333375" marR="333375" indent="152400" algn="just">
                        <a:lnSpc>
                          <a:spcPct val="107000"/>
                        </a:lnSpc>
                        <a:spcAft>
                          <a:spcPts val="0"/>
                        </a:spcAft>
                      </a:pPr>
                      <a:r>
                        <a:rPr lang="sr-Latn-CS" sz="1600" dirty="0">
                          <a:effectLst/>
                        </a:rPr>
                        <a:t>(2) Застаревање тече одвојено за сваку испоруку робе, извршени рад или услугу. </a:t>
                      </a:r>
                      <a:endParaRPr lang="sr-Latn-RS" sz="1600" dirty="0">
                        <a:effectLst/>
                      </a:endParaRPr>
                    </a:p>
                    <a:p>
                      <a:pPr marL="333375" marR="333375" indent="152400" algn="just">
                        <a:lnSpc>
                          <a:spcPct val="107000"/>
                        </a:lnSpc>
                        <a:spcAft>
                          <a:spcPts val="0"/>
                        </a:spcAft>
                      </a:pPr>
                      <a:r>
                        <a:rPr lang="sr-Latn-CS" sz="1600" dirty="0">
                          <a:effectLst/>
                        </a:rPr>
                        <a:t>(1) Међусобна потраживања правних лица из уговора у промету робе и услуга као и потраживања накнаде за издатке учињене у вези с тим уговорима, застаревају за три године. </a:t>
                      </a:r>
                      <a:endParaRPr lang="sr-Latn-RS" sz="1600" dirty="0">
                        <a:effectLst/>
                      </a:endParaRPr>
                    </a:p>
                    <a:p>
                      <a:pPr marL="333375" marR="333375" indent="152400" algn="just">
                        <a:lnSpc>
                          <a:spcPct val="107000"/>
                        </a:lnSpc>
                        <a:spcAft>
                          <a:spcPts val="0"/>
                        </a:spcAft>
                      </a:pPr>
                      <a:r>
                        <a:rPr lang="sr-Latn-CS" sz="1600" dirty="0">
                          <a:effectLst/>
                        </a:rPr>
                        <a:t>(2) Застаревање тече одвојено за сваку испоруку робе, извршени рад или услугу. </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 </a:t>
                      </a:r>
                      <a:endParaRPr lang="sr-Latn-RS" sz="1600" dirty="0">
                        <a:effectLst/>
                      </a:endParaRPr>
                    </a:p>
                    <a:p>
                      <a:pPr algn="ctr">
                        <a:lnSpc>
                          <a:spcPct val="107000"/>
                        </a:lnSpc>
                        <a:spcBef>
                          <a:spcPts val="1200"/>
                        </a:spcBef>
                        <a:spcAft>
                          <a:spcPts val="1200"/>
                        </a:spcAft>
                      </a:pPr>
                      <a:r>
                        <a:rPr lang="sr-Latn-CS" sz="1600" dirty="0">
                          <a:effectLst/>
                        </a:rPr>
                        <a:t> </a:t>
                      </a:r>
                      <a:endParaRPr lang="sr-Latn-R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629122453"/>
                  </a:ext>
                </a:extLst>
              </a:tr>
            </a:tbl>
          </a:graphicData>
        </a:graphic>
      </p:graphicFrame>
    </p:spTree>
    <p:extLst>
      <p:ext uri="{BB962C8B-B14F-4D97-AF65-F5344CB8AC3E}">
        <p14:creationId xmlns:p14="http://schemas.microsoft.com/office/powerpoint/2010/main" val="2588823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5411-DBFD-44B4-8257-A0BB50B1BF87}"/>
              </a:ext>
            </a:extLst>
          </p:cNvPr>
          <p:cNvSpPr>
            <a:spLocks noGrp="1"/>
          </p:cNvSpPr>
          <p:nvPr>
            <p:ph type="title"/>
          </p:nvPr>
        </p:nvSpPr>
        <p:spPr>
          <a:xfrm>
            <a:off x="457200" y="274638"/>
            <a:ext cx="8229600" cy="130026"/>
          </a:xfrm>
        </p:spPr>
        <p:txBody>
          <a:bodyPr>
            <a:normAutofit fontScale="90000"/>
          </a:bodyPr>
          <a:lstStyle/>
          <a:p>
            <a:endParaRPr lang="sr-Latn-RS" dirty="0"/>
          </a:p>
        </p:txBody>
      </p:sp>
      <p:graphicFrame>
        <p:nvGraphicFramePr>
          <p:cNvPr id="4" name="Content Placeholder 3">
            <a:extLst>
              <a:ext uri="{FF2B5EF4-FFF2-40B4-BE49-F238E27FC236}">
                <a16:creationId xmlns:a16="http://schemas.microsoft.com/office/drawing/2014/main" id="{61EDB0BD-7E39-42C7-92C0-7C5D0B4D646F}"/>
              </a:ext>
            </a:extLst>
          </p:cNvPr>
          <p:cNvGraphicFramePr>
            <a:graphicFrameLocks noGrp="1"/>
          </p:cNvGraphicFramePr>
          <p:nvPr>
            <p:ph idx="1"/>
            <p:extLst>
              <p:ext uri="{D42A27DB-BD31-4B8C-83A1-F6EECF244321}">
                <p14:modId xmlns:p14="http://schemas.microsoft.com/office/powerpoint/2010/main" val="4052321565"/>
              </p:ext>
            </p:extLst>
          </p:nvPr>
        </p:nvGraphicFramePr>
        <p:xfrm>
          <a:off x="457200" y="548680"/>
          <a:ext cx="8229600" cy="10378059"/>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712381114"/>
                    </a:ext>
                  </a:extLst>
                </a:gridCol>
              </a:tblGrid>
              <a:tr h="5679311">
                <a:tc>
                  <a:txBody>
                    <a:bodyPr/>
                    <a:lstStyle/>
                    <a:p>
                      <a:pPr algn="ctr">
                        <a:lnSpc>
                          <a:spcPct val="107000"/>
                        </a:lnSpc>
                        <a:spcBef>
                          <a:spcPts val="1200"/>
                        </a:spcBef>
                        <a:spcAft>
                          <a:spcPts val="1200"/>
                        </a:spcAft>
                      </a:pPr>
                      <a:endParaRPr lang="sr-Latn-CS" sz="900" dirty="0">
                        <a:effectLst/>
                      </a:endParaRPr>
                    </a:p>
                    <a:p>
                      <a:pPr algn="ctr">
                        <a:lnSpc>
                          <a:spcPct val="107000"/>
                        </a:lnSpc>
                        <a:spcBef>
                          <a:spcPts val="1200"/>
                        </a:spcBef>
                        <a:spcAft>
                          <a:spcPts val="1200"/>
                        </a:spcAft>
                      </a:pPr>
                      <a:r>
                        <a:rPr lang="sr-Latn-CS" sz="1600" dirty="0">
                          <a:effectLst/>
                        </a:rPr>
                        <a:t>Потраживање закупнине </a:t>
                      </a:r>
                      <a:endParaRPr lang="sr-Latn-RS" sz="1600" dirty="0">
                        <a:effectLst/>
                      </a:endParaRPr>
                    </a:p>
                    <a:p>
                      <a:pPr marL="333375" marR="333375" indent="152400" algn="just">
                        <a:lnSpc>
                          <a:spcPct val="107000"/>
                        </a:lnSpc>
                        <a:spcAft>
                          <a:spcPts val="0"/>
                        </a:spcAft>
                      </a:pPr>
                      <a:r>
                        <a:rPr lang="sr-Latn-CS" sz="1600" dirty="0">
                          <a:effectLst/>
                        </a:rPr>
                        <a:t>Потраживање закупнине, било да је одређено да се плаћа повремено, било у једном укупном износу, застарева за три године. </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Потраживање накнаде штете </a:t>
                      </a:r>
                      <a:endParaRPr lang="sr-Latn-RS" sz="1600" dirty="0">
                        <a:effectLst/>
                      </a:endParaRPr>
                    </a:p>
                    <a:p>
                      <a:pPr marL="333375" marR="333375" indent="152400" algn="just">
                        <a:lnSpc>
                          <a:spcPct val="107000"/>
                        </a:lnSpc>
                        <a:spcAft>
                          <a:spcPts val="0"/>
                        </a:spcAft>
                      </a:pPr>
                      <a:r>
                        <a:rPr lang="sr-Latn-CS" sz="1600" dirty="0">
                          <a:effectLst/>
                        </a:rPr>
                        <a:t> (1) Потраживање накнаде проузроковане штете застарева за три године од кад је оштећеник дознао за штету и за лице које је штету учинило. </a:t>
                      </a:r>
                      <a:endParaRPr lang="sr-Latn-RS" sz="1600" dirty="0">
                        <a:effectLst/>
                      </a:endParaRPr>
                    </a:p>
                    <a:p>
                      <a:pPr marL="333375" marR="333375" indent="152400" algn="just">
                        <a:lnSpc>
                          <a:spcPct val="107000"/>
                        </a:lnSpc>
                        <a:spcAft>
                          <a:spcPts val="0"/>
                        </a:spcAft>
                      </a:pPr>
                      <a:r>
                        <a:rPr lang="sr-Latn-CS" sz="1600" dirty="0">
                          <a:effectLst/>
                        </a:rPr>
                        <a:t>(2) У сваком случају ово потраживање застарева за пет година од кад је штета настала. </a:t>
                      </a:r>
                      <a:endParaRPr lang="sr-Latn-RS" sz="1600" dirty="0">
                        <a:effectLst/>
                      </a:endParaRPr>
                    </a:p>
                    <a:p>
                      <a:pPr marL="333375" marR="333375" indent="152400" algn="just">
                        <a:lnSpc>
                          <a:spcPct val="107000"/>
                        </a:lnSpc>
                        <a:spcAft>
                          <a:spcPts val="0"/>
                        </a:spcAft>
                      </a:pPr>
                      <a:r>
                        <a:rPr lang="sr-Latn-CS" sz="1600" dirty="0">
                          <a:effectLst/>
                        </a:rPr>
                        <a:t>(3) Потраживање накнаде штете настале повредом уговорне обавезе застарева за време одређено за застарелост те обавезе. </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Потраживање накнаде штете проузроковане кривичним делом </a:t>
                      </a:r>
                      <a:endParaRPr lang="sr-Latn-RS" sz="1600" dirty="0">
                        <a:effectLst/>
                      </a:endParaRPr>
                    </a:p>
                    <a:p>
                      <a:pPr marL="333375" marR="333375" indent="152400" algn="just">
                        <a:lnSpc>
                          <a:spcPct val="107000"/>
                        </a:lnSpc>
                        <a:spcAft>
                          <a:spcPts val="0"/>
                        </a:spcAft>
                      </a:pPr>
                      <a:r>
                        <a:rPr lang="sr-Latn-CS" sz="1600" dirty="0">
                          <a:effectLst/>
                        </a:rPr>
                        <a:t> (1) Кад је штета проузрокована кривичним делом, а за кривично гоњење је предвиђен дужи рок застарелости, захтев за накнаду штете према одговорном лицу застарева кад истекне време одређено за застарелост кривичног гоњења. </a:t>
                      </a:r>
                      <a:endParaRPr lang="sr-Latn-RS" sz="1600" dirty="0">
                        <a:effectLst/>
                      </a:endParaRPr>
                    </a:p>
                    <a:p>
                      <a:pPr marL="333375" marR="333375" indent="152400" algn="just">
                        <a:lnSpc>
                          <a:spcPct val="107000"/>
                        </a:lnSpc>
                        <a:spcAft>
                          <a:spcPts val="0"/>
                        </a:spcAft>
                      </a:pPr>
                      <a:r>
                        <a:rPr lang="sr-Latn-CS" sz="1600" dirty="0">
                          <a:effectLst/>
                        </a:rPr>
                        <a:t>(2) Прекид застаревања кривичног гоњења повлачи за собом и прекид застаревања захтева за накнаду штете. </a:t>
                      </a:r>
                      <a:endParaRPr lang="sr-Latn-RS" sz="1600" dirty="0">
                        <a:effectLst/>
                      </a:endParaRPr>
                    </a:p>
                    <a:p>
                      <a:pPr marL="333375" marR="333375" indent="152400" algn="just">
                        <a:lnSpc>
                          <a:spcPct val="107000"/>
                        </a:lnSpc>
                        <a:spcAft>
                          <a:spcPts val="0"/>
                        </a:spcAft>
                      </a:pPr>
                      <a:r>
                        <a:rPr lang="sr-Latn-CS" sz="1600" dirty="0">
                          <a:effectLst/>
                        </a:rPr>
                        <a:t>(3) Исто важи и за застој застаревања. </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Једногодишњи рок застарелости </a:t>
                      </a:r>
                      <a:endParaRPr lang="sr-Latn-RS" sz="1600" dirty="0">
                        <a:effectLst/>
                      </a:endParaRPr>
                    </a:p>
                    <a:p>
                      <a:pPr marL="333375" marR="333375" indent="152400" algn="just">
                        <a:lnSpc>
                          <a:spcPct val="107000"/>
                        </a:lnSpc>
                        <a:spcAft>
                          <a:spcPts val="0"/>
                        </a:spcAft>
                      </a:pPr>
                      <a:r>
                        <a:rPr lang="sr-Latn-CS" sz="1600" dirty="0">
                          <a:effectLst/>
                        </a:rPr>
                        <a:t> (1) Застаревају за једну годину: </a:t>
                      </a:r>
                      <a:endParaRPr lang="sr-Latn-RS" sz="1600" dirty="0">
                        <a:effectLst/>
                      </a:endParaRPr>
                    </a:p>
                    <a:p>
                      <a:pPr marL="333375" marR="333375" indent="152400" algn="just">
                        <a:lnSpc>
                          <a:spcPct val="107000"/>
                        </a:lnSpc>
                        <a:spcAft>
                          <a:spcPts val="0"/>
                        </a:spcAft>
                      </a:pPr>
                      <a:r>
                        <a:rPr lang="sr-Latn-CS" sz="1600" dirty="0">
                          <a:effectLst/>
                        </a:rPr>
                        <a:t>1) потраживање накнаде за испоручену електричну и топлотну енергију, плин, воду, за димничарске услуге и за одржавање чистоће, кад је испорука односно услуга извршена за потребе домаћинства; </a:t>
                      </a:r>
                      <a:endParaRPr lang="sr-Latn-RS" sz="1600" dirty="0">
                        <a:effectLst/>
                      </a:endParaRPr>
                    </a:p>
                    <a:p>
                      <a:pPr marL="333375" marR="333375" indent="152400" algn="just">
                        <a:lnSpc>
                          <a:spcPct val="107000"/>
                        </a:lnSpc>
                        <a:spcAft>
                          <a:spcPts val="0"/>
                        </a:spcAft>
                      </a:pPr>
                      <a:r>
                        <a:rPr lang="sr-Latn-CS" sz="1600" dirty="0">
                          <a:effectLst/>
                        </a:rPr>
                        <a:t>2) потраживање радио-станице и радио-телевизијске станице за употребу радио-пријемника и телевизијског пријемника; </a:t>
                      </a:r>
                      <a:endParaRPr lang="sr-Latn-RS" sz="1600" dirty="0">
                        <a:effectLst/>
                      </a:endParaRPr>
                    </a:p>
                    <a:p>
                      <a:pPr marL="333375" marR="333375" indent="152400" algn="just">
                        <a:lnSpc>
                          <a:spcPct val="107000"/>
                        </a:lnSpc>
                        <a:spcAft>
                          <a:spcPts val="0"/>
                        </a:spcAft>
                      </a:pPr>
                      <a:r>
                        <a:rPr lang="sr-Latn-CS" sz="1600" dirty="0">
                          <a:effectLst/>
                        </a:rPr>
                        <a:t>3) потраживање поште, телеграфа и телефона за употребу телефона и поштанских преградака, као и друга њихова потраживања која се наплаћују у тромесечним или краћим роковима; </a:t>
                      </a:r>
                      <a:endParaRPr lang="sr-Latn-RS" sz="1600" dirty="0">
                        <a:effectLst/>
                      </a:endParaRPr>
                    </a:p>
                    <a:p>
                      <a:pPr marL="333375" marR="333375" indent="152400" algn="just">
                        <a:lnSpc>
                          <a:spcPct val="107000"/>
                        </a:lnSpc>
                        <a:spcAft>
                          <a:spcPts val="0"/>
                        </a:spcAft>
                      </a:pPr>
                      <a:r>
                        <a:rPr lang="sr-Latn-CS" sz="1600" dirty="0">
                          <a:effectLst/>
                        </a:rPr>
                        <a:t>4) потраживање претплате на повремене публикације, рачунајући од истека времена за које је публикација наручена. </a:t>
                      </a:r>
                      <a:endParaRPr lang="sr-Latn-RS" sz="1600" dirty="0">
                        <a:effectLst/>
                      </a:endParaRPr>
                    </a:p>
                    <a:p>
                      <a:pPr marL="333375" marR="333375" indent="152400" algn="just">
                        <a:lnSpc>
                          <a:spcPct val="107000"/>
                        </a:lnSpc>
                        <a:spcAft>
                          <a:spcPts val="0"/>
                        </a:spcAft>
                      </a:pPr>
                      <a:r>
                        <a:rPr lang="sr-Latn-CS" sz="1600" dirty="0">
                          <a:effectLst/>
                        </a:rPr>
                        <a:t>(2) Застаревање тече иако су испоруке или услуге продужене.</a:t>
                      </a:r>
                      <a:br>
                        <a:rPr lang="sr-Latn-CS" sz="1600" dirty="0">
                          <a:effectLst/>
                        </a:rPr>
                      </a:br>
                      <a:endParaRPr lang="sr-Latn-R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3954" marR="73954" marT="0" marB="0"/>
                </a:tc>
                <a:extLst>
                  <a:ext uri="{0D108BD9-81ED-4DB2-BD59-A6C34878D82A}">
                    <a16:rowId xmlns:a16="http://schemas.microsoft.com/office/drawing/2014/main" val="3985072527"/>
                  </a:ext>
                </a:extLst>
              </a:tr>
            </a:tbl>
          </a:graphicData>
        </a:graphic>
      </p:graphicFrame>
    </p:spTree>
    <p:extLst>
      <p:ext uri="{BB962C8B-B14F-4D97-AF65-F5344CB8AC3E}">
        <p14:creationId xmlns:p14="http://schemas.microsoft.com/office/powerpoint/2010/main" val="34541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7FF9-1534-42F0-BABA-B745F64D79E8}"/>
              </a:ext>
            </a:extLst>
          </p:cNvPr>
          <p:cNvSpPr>
            <a:spLocks noGrp="1"/>
          </p:cNvSpPr>
          <p:nvPr>
            <p:ph type="title"/>
          </p:nvPr>
        </p:nvSpPr>
        <p:spPr>
          <a:xfrm>
            <a:off x="457200" y="274638"/>
            <a:ext cx="8229600" cy="130026"/>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7291C18C-5032-4E1B-897B-914399BC2936}"/>
              </a:ext>
            </a:extLst>
          </p:cNvPr>
          <p:cNvGraphicFramePr>
            <a:graphicFrameLocks noGrp="1"/>
          </p:cNvGraphicFramePr>
          <p:nvPr>
            <p:ph idx="1"/>
            <p:extLst>
              <p:ext uri="{D42A27DB-BD31-4B8C-83A1-F6EECF244321}">
                <p14:modId xmlns:p14="http://schemas.microsoft.com/office/powerpoint/2010/main" val="1347685486"/>
              </p:ext>
            </p:extLst>
          </p:nvPr>
        </p:nvGraphicFramePr>
        <p:xfrm>
          <a:off x="457200" y="548680"/>
          <a:ext cx="8229600" cy="5646039"/>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1971448665"/>
                    </a:ext>
                  </a:extLst>
                </a:gridCol>
              </a:tblGrid>
              <a:tr h="5577483">
                <a:tc>
                  <a:txBody>
                    <a:bodyPr/>
                    <a:lstStyle/>
                    <a:p>
                      <a:pPr algn="ctr">
                        <a:lnSpc>
                          <a:spcPct val="107000"/>
                        </a:lnSpc>
                        <a:spcBef>
                          <a:spcPts val="1200"/>
                        </a:spcBef>
                        <a:spcAft>
                          <a:spcPts val="1200"/>
                        </a:spcAft>
                      </a:pPr>
                      <a:endParaRPr lang="sr-Latn-CS" sz="1200" dirty="0">
                        <a:effectLst/>
                      </a:endParaRPr>
                    </a:p>
                    <a:p>
                      <a:pPr algn="ctr">
                        <a:lnSpc>
                          <a:spcPct val="107000"/>
                        </a:lnSpc>
                        <a:spcBef>
                          <a:spcPts val="1200"/>
                        </a:spcBef>
                        <a:spcAft>
                          <a:spcPts val="1200"/>
                        </a:spcAft>
                      </a:pPr>
                      <a:r>
                        <a:rPr lang="sr-Latn-CS" sz="1200" dirty="0">
                          <a:effectLst/>
                        </a:rPr>
                        <a:t>Потраживања утврђена пред судом или другим надлежним органима </a:t>
                      </a:r>
                      <a:endParaRPr lang="sr-Latn-RS" sz="1200" dirty="0">
                        <a:effectLst/>
                      </a:endParaRPr>
                    </a:p>
                    <a:p>
                      <a:pPr marL="333375" marR="333375" indent="152400" algn="just">
                        <a:lnSpc>
                          <a:spcPct val="107000"/>
                        </a:lnSpc>
                        <a:spcAft>
                          <a:spcPts val="0"/>
                        </a:spcAft>
                      </a:pPr>
                      <a:r>
                        <a:rPr lang="sr-Latn-CS" sz="1200" dirty="0">
                          <a:effectLst/>
                        </a:rPr>
                        <a:t> (1) Сва потраживања која су утврђена правноснажном судском одлуком или одлуком другог надлежног органа, или поравнањем пред судом или другим надлежним органом, застаревају за десет година, па и она за која закон иначе предвиђа краћи рок застарелости. </a:t>
                      </a:r>
                      <a:endParaRPr lang="sr-Latn-RS" sz="1200" dirty="0">
                        <a:effectLst/>
                      </a:endParaRPr>
                    </a:p>
                    <a:p>
                      <a:pPr marL="333375" marR="333375" indent="152400" algn="just">
                        <a:lnSpc>
                          <a:spcPct val="107000"/>
                        </a:lnSpc>
                        <a:spcAft>
                          <a:spcPts val="0"/>
                        </a:spcAft>
                      </a:pPr>
                      <a:r>
                        <a:rPr lang="sr-Latn-CS" sz="1200" dirty="0">
                          <a:effectLst/>
                        </a:rPr>
                        <a:t>(2) Међутим, сва повремена потраживања која проистичу из таквих одлука или поравнања и доспевају убудуће, застаревају у року предвиђеном за застарелост повремених потраживања.</a:t>
                      </a:r>
                      <a:br>
                        <a:rPr lang="sr-Latn-CS" sz="1200" dirty="0">
                          <a:effectLst/>
                        </a:rPr>
                      </a:br>
                      <a:endParaRPr lang="sr-Latn-RS" sz="1200" dirty="0">
                        <a:effectLst/>
                      </a:endParaRPr>
                    </a:p>
                    <a:p>
                      <a:pPr algn="ctr">
                        <a:lnSpc>
                          <a:spcPct val="107000"/>
                        </a:lnSpc>
                        <a:spcBef>
                          <a:spcPts val="1200"/>
                        </a:spcBef>
                        <a:spcAft>
                          <a:spcPts val="1200"/>
                        </a:spcAft>
                      </a:pPr>
                      <a:r>
                        <a:rPr lang="sr-Latn-CS" sz="1200" dirty="0">
                          <a:effectLst/>
                        </a:rPr>
                        <a:t>Рокови застарелости код уговора о осигурању </a:t>
                      </a:r>
                      <a:endParaRPr lang="sr-Latn-RS" sz="1200" dirty="0">
                        <a:effectLst/>
                      </a:endParaRPr>
                    </a:p>
                    <a:p>
                      <a:pPr marL="333375" marR="333375" indent="152400" algn="just">
                        <a:lnSpc>
                          <a:spcPct val="107000"/>
                        </a:lnSpc>
                        <a:spcAft>
                          <a:spcPts val="0"/>
                        </a:spcAft>
                      </a:pPr>
                      <a:r>
                        <a:rPr lang="sr-Latn-CS" sz="1200" dirty="0">
                          <a:effectLst/>
                        </a:rPr>
                        <a:t> (1) Потраживања уговарача осигурања, односно трећег лица из уговора о осигурању живота застаревају за пет, а из осталих уговора о осигурању за три године, рачунајући од првог дана после протека календарске године у којој је потраживање настало. </a:t>
                      </a:r>
                      <a:endParaRPr lang="sr-Latn-RS" sz="1200" dirty="0">
                        <a:effectLst/>
                      </a:endParaRPr>
                    </a:p>
                    <a:p>
                      <a:pPr marL="333375" marR="333375" indent="152400" algn="just">
                        <a:lnSpc>
                          <a:spcPct val="107000"/>
                        </a:lnSpc>
                        <a:spcAft>
                          <a:spcPts val="0"/>
                        </a:spcAft>
                      </a:pPr>
                      <a:r>
                        <a:rPr lang="sr-Latn-CS" sz="1200" dirty="0">
                          <a:effectLst/>
                        </a:rPr>
                        <a:t>(2) Ако заинтересовано лице докаже да до дана одређеног у претходном ставу није знало да се осигурани случај догодио, застаревање почиње од дана кад је за то сазнало, с тим да у сваком случају потраживање застарева код осигурања живота за десет, а код осталих за пет година од дана одређеног у претходном ставу. </a:t>
                      </a:r>
                      <a:endParaRPr lang="sr-Latn-RS" sz="1200" dirty="0">
                        <a:effectLst/>
                      </a:endParaRPr>
                    </a:p>
                    <a:p>
                      <a:pPr marL="333375" marR="333375" indent="152400" algn="just">
                        <a:lnSpc>
                          <a:spcPct val="107000"/>
                        </a:lnSpc>
                        <a:spcAft>
                          <a:spcPts val="0"/>
                        </a:spcAft>
                      </a:pPr>
                      <a:r>
                        <a:rPr lang="sr-Latn-CS" sz="1200" dirty="0">
                          <a:effectLst/>
                        </a:rPr>
                        <a:t>(3) Потраживања осигуравача из уговора о осигурању застаревају за три године. </a:t>
                      </a:r>
                      <a:endParaRPr lang="sr-Latn-RS" sz="1200" dirty="0">
                        <a:effectLst/>
                      </a:endParaRPr>
                    </a:p>
                    <a:p>
                      <a:pPr marL="333375" marR="333375" indent="152400" algn="just">
                        <a:lnSpc>
                          <a:spcPct val="107000"/>
                        </a:lnSpc>
                        <a:spcAft>
                          <a:spcPts val="0"/>
                        </a:spcAft>
                      </a:pPr>
                      <a:r>
                        <a:rPr lang="sr-Latn-CS" sz="1200" dirty="0">
                          <a:effectLst/>
                        </a:rPr>
                        <a:t>(4) Кад у случају осигурања од одговорности трећег, оштећено лице захтева накнаду од осигураника, или је добије од њега, застаревање осигураниковог захтева према осигуравачу почиње од дана када је оштећено лице тражило судским путем накнаду од осигураника, односно кад га је осигураник обештетио. </a:t>
                      </a:r>
                      <a:endParaRPr lang="sr-Latn-RS" sz="1200" dirty="0">
                        <a:effectLst/>
                      </a:endParaRPr>
                    </a:p>
                    <a:p>
                      <a:pPr marL="333375" marR="333375" indent="152400" algn="just">
                        <a:lnSpc>
                          <a:spcPct val="107000"/>
                        </a:lnSpc>
                        <a:spcAft>
                          <a:spcPts val="0"/>
                        </a:spcAft>
                      </a:pPr>
                      <a:r>
                        <a:rPr lang="sr-Latn-CS" sz="1200" dirty="0">
                          <a:effectLst/>
                        </a:rPr>
                        <a:t>(5) Непосредан захтев трећег оштећеног лица према осигуравачу застарева за исто време за које застарева његов захтев према осигуранику одговорном за штету. </a:t>
                      </a:r>
                      <a:endParaRPr lang="sr-Latn-RS" sz="1200" dirty="0">
                        <a:effectLst/>
                      </a:endParaRPr>
                    </a:p>
                    <a:p>
                      <a:pPr marL="333375" marR="333375" indent="152400" algn="just">
                        <a:lnSpc>
                          <a:spcPct val="107000"/>
                        </a:lnSpc>
                        <a:spcAft>
                          <a:spcPts val="0"/>
                        </a:spcAft>
                      </a:pPr>
                      <a:r>
                        <a:rPr lang="sr-Latn-CS" sz="1200" dirty="0">
                          <a:effectLst/>
                        </a:rPr>
                        <a:t>(6) Застаревање потраживања које припада осигуравачу према трећем лицу одговорном за наступање осигураног случаја почиње тећи кад и застаревање потраживања осигураника према том лицу и навршава се у истом року. </a:t>
                      </a:r>
                      <a:br>
                        <a:rPr lang="sr-Latn-CS" sz="1200" dirty="0">
                          <a:effectLst/>
                        </a:rPr>
                      </a:br>
                      <a:endParaRPr lang="sr-Latn-R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9892" marR="99892" marT="0" marB="0"/>
                </a:tc>
                <a:extLst>
                  <a:ext uri="{0D108BD9-81ED-4DB2-BD59-A6C34878D82A}">
                    <a16:rowId xmlns:a16="http://schemas.microsoft.com/office/drawing/2014/main" val="4005048854"/>
                  </a:ext>
                </a:extLst>
              </a:tr>
            </a:tbl>
          </a:graphicData>
        </a:graphic>
      </p:graphicFrame>
    </p:spTree>
    <p:extLst>
      <p:ext uri="{BB962C8B-B14F-4D97-AF65-F5344CB8AC3E}">
        <p14:creationId xmlns:p14="http://schemas.microsoft.com/office/powerpoint/2010/main" val="619179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28E6-3EFD-40A8-A0C9-8B2ECADBF6EC}"/>
              </a:ext>
            </a:extLst>
          </p:cNvPr>
          <p:cNvSpPr>
            <a:spLocks noGrp="1"/>
          </p:cNvSpPr>
          <p:nvPr>
            <p:ph type="title"/>
          </p:nvPr>
        </p:nvSpPr>
        <p:spPr>
          <a:xfrm>
            <a:off x="457200" y="-571500"/>
            <a:ext cx="8229600" cy="1143000"/>
          </a:xfrm>
        </p:spPr>
        <p:txBody>
          <a:bodyPr/>
          <a:lstStyle/>
          <a:p>
            <a:endParaRPr lang="sr-Latn-RS" dirty="0"/>
          </a:p>
        </p:txBody>
      </p:sp>
      <p:graphicFrame>
        <p:nvGraphicFramePr>
          <p:cNvPr id="4" name="Content Placeholder 3">
            <a:extLst>
              <a:ext uri="{FF2B5EF4-FFF2-40B4-BE49-F238E27FC236}">
                <a16:creationId xmlns:a16="http://schemas.microsoft.com/office/drawing/2014/main" id="{2EDDE38D-929A-488D-810A-E67C6B46E10A}"/>
              </a:ext>
            </a:extLst>
          </p:cNvPr>
          <p:cNvGraphicFramePr>
            <a:graphicFrameLocks noGrp="1"/>
          </p:cNvGraphicFramePr>
          <p:nvPr>
            <p:ph idx="1"/>
            <p:extLst>
              <p:ext uri="{D42A27DB-BD31-4B8C-83A1-F6EECF244321}">
                <p14:modId xmlns:p14="http://schemas.microsoft.com/office/powerpoint/2010/main" val="3952865725"/>
              </p:ext>
            </p:extLst>
          </p:nvPr>
        </p:nvGraphicFramePr>
        <p:xfrm>
          <a:off x="457200" y="764704"/>
          <a:ext cx="8147248" cy="13061696"/>
        </p:xfrm>
        <a:graphic>
          <a:graphicData uri="http://schemas.openxmlformats.org/drawingml/2006/table">
            <a:tbl>
              <a:tblPr>
                <a:tableStyleId>{5C22544A-7EE6-4342-B048-85BDC9FD1C3A}</a:tableStyleId>
              </a:tblPr>
              <a:tblGrid>
                <a:gridCol w="8147248">
                  <a:extLst>
                    <a:ext uri="{9D8B030D-6E8A-4147-A177-3AD203B41FA5}">
                      <a16:colId xmlns:a16="http://schemas.microsoft.com/office/drawing/2014/main" val="614828559"/>
                    </a:ext>
                  </a:extLst>
                </a:gridCol>
              </a:tblGrid>
              <a:tr h="6469942">
                <a:tc>
                  <a:txBody>
                    <a:bodyPr/>
                    <a:lstStyle/>
                    <a:p>
                      <a:pPr algn="ctr">
                        <a:lnSpc>
                          <a:spcPct val="107000"/>
                        </a:lnSpc>
                        <a:spcBef>
                          <a:spcPts val="1200"/>
                        </a:spcBef>
                        <a:spcAft>
                          <a:spcPts val="1200"/>
                        </a:spcAft>
                      </a:pPr>
                      <a:r>
                        <a:rPr lang="sr-Latn-CS" sz="1600" spc="100" dirty="0">
                          <a:effectLst/>
                        </a:rPr>
                        <a:t>ЗАСТОЈ ЗАСТАРЕВАЊА </a:t>
                      </a:r>
                      <a:endParaRPr lang="sr-Latn-RS" sz="1600" dirty="0">
                        <a:effectLst/>
                      </a:endParaRPr>
                    </a:p>
                    <a:p>
                      <a:pPr algn="ctr">
                        <a:lnSpc>
                          <a:spcPct val="107000"/>
                        </a:lnSpc>
                        <a:spcBef>
                          <a:spcPts val="1200"/>
                        </a:spcBef>
                        <a:spcAft>
                          <a:spcPts val="1200"/>
                        </a:spcAft>
                      </a:pPr>
                      <a:r>
                        <a:rPr lang="sr-Latn-CS" sz="1600" dirty="0">
                          <a:effectLst/>
                        </a:rPr>
                        <a:t>Потраживања између одређених лица </a:t>
                      </a:r>
                      <a:endParaRPr lang="sr-Latn-RS" sz="1600" dirty="0">
                        <a:effectLst/>
                      </a:endParaRPr>
                    </a:p>
                    <a:p>
                      <a:pPr marL="333375" marR="333375" indent="152400" algn="just">
                        <a:lnSpc>
                          <a:spcPct val="107000"/>
                        </a:lnSpc>
                        <a:spcAft>
                          <a:spcPts val="0"/>
                        </a:spcAft>
                      </a:pPr>
                      <a:r>
                        <a:rPr lang="sr-Latn-CS" sz="1600" dirty="0">
                          <a:effectLst/>
                        </a:rPr>
                        <a:t>Застаревање не тече: </a:t>
                      </a:r>
                      <a:endParaRPr lang="sr-Latn-RS" sz="1600" dirty="0">
                        <a:effectLst/>
                      </a:endParaRPr>
                    </a:p>
                    <a:p>
                      <a:pPr marL="333375" marR="333375" indent="152400" algn="just">
                        <a:lnSpc>
                          <a:spcPct val="107000"/>
                        </a:lnSpc>
                        <a:spcAft>
                          <a:spcPts val="0"/>
                        </a:spcAft>
                      </a:pPr>
                      <a:r>
                        <a:rPr lang="sr-Latn-CS" sz="1600" dirty="0">
                          <a:effectLst/>
                        </a:rPr>
                        <a:t>1) између брачних другова; </a:t>
                      </a:r>
                      <a:endParaRPr lang="sr-Latn-RS" sz="1600" dirty="0">
                        <a:effectLst/>
                      </a:endParaRPr>
                    </a:p>
                    <a:p>
                      <a:pPr marL="333375" marR="333375" indent="152400" algn="just">
                        <a:lnSpc>
                          <a:spcPct val="107000"/>
                        </a:lnSpc>
                        <a:spcAft>
                          <a:spcPts val="0"/>
                        </a:spcAft>
                      </a:pPr>
                      <a:r>
                        <a:rPr lang="sr-Latn-CS" sz="1600" dirty="0">
                          <a:effectLst/>
                        </a:rPr>
                        <a:t>2) између родитеља и деце док траје родитељско право; </a:t>
                      </a:r>
                      <a:endParaRPr lang="sr-Latn-RS" sz="1600" dirty="0">
                        <a:effectLst/>
                      </a:endParaRPr>
                    </a:p>
                    <a:p>
                      <a:pPr marL="333375" marR="333375" indent="152400" algn="just">
                        <a:lnSpc>
                          <a:spcPct val="107000"/>
                        </a:lnSpc>
                        <a:spcAft>
                          <a:spcPts val="0"/>
                        </a:spcAft>
                      </a:pPr>
                      <a:r>
                        <a:rPr lang="sr-Latn-CS" sz="1600" dirty="0">
                          <a:effectLst/>
                        </a:rPr>
                        <a:t>3) између штићеника и његовог стараоца, као и органа старатељства, за време трајања старатељства и док не буду положени рачуни; </a:t>
                      </a:r>
                      <a:endParaRPr lang="sr-Latn-RS" sz="1600" dirty="0">
                        <a:effectLst/>
                      </a:endParaRPr>
                    </a:p>
                    <a:p>
                      <a:pPr marL="333375" marR="333375" indent="152400" algn="just">
                        <a:lnSpc>
                          <a:spcPct val="107000"/>
                        </a:lnSpc>
                        <a:spcAft>
                          <a:spcPts val="0"/>
                        </a:spcAft>
                      </a:pPr>
                      <a:r>
                        <a:rPr lang="sr-Latn-CS" sz="1600" dirty="0">
                          <a:effectLst/>
                        </a:rPr>
                        <a:t>4) између два лица која живе у ванбрачној заједници, док та заједница постоји.</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Потраживање одређених лица </a:t>
                      </a:r>
                      <a:endParaRPr lang="sr-Latn-RS" sz="1600" dirty="0">
                        <a:effectLst/>
                      </a:endParaRPr>
                    </a:p>
                    <a:p>
                      <a:pPr marL="333375" marR="333375" indent="152400" algn="just">
                        <a:lnSpc>
                          <a:spcPct val="107000"/>
                        </a:lnSpc>
                        <a:spcAft>
                          <a:spcPts val="0"/>
                        </a:spcAft>
                      </a:pPr>
                      <a:r>
                        <a:rPr lang="sr-Latn-CS" sz="1600" dirty="0">
                          <a:effectLst/>
                        </a:rPr>
                        <a:t>Застаревање не тече: </a:t>
                      </a:r>
                      <a:endParaRPr lang="sr-Latn-RS" sz="1600" dirty="0">
                        <a:effectLst/>
                      </a:endParaRPr>
                    </a:p>
                    <a:p>
                      <a:pPr marL="333375" marR="333375" indent="152400" algn="just">
                        <a:lnSpc>
                          <a:spcPct val="107000"/>
                        </a:lnSpc>
                        <a:spcAft>
                          <a:spcPts val="0"/>
                        </a:spcAft>
                      </a:pPr>
                      <a:r>
                        <a:rPr lang="sr-Latn-CS" sz="1600" dirty="0">
                          <a:effectLst/>
                        </a:rPr>
                        <a:t>1) за време мобилизације, у случају непосредне ратне опасности или рата у погледу потраживања лица на војној дужности; </a:t>
                      </a:r>
                      <a:endParaRPr lang="sr-Latn-RS" sz="1600" dirty="0">
                        <a:effectLst/>
                      </a:endParaRPr>
                    </a:p>
                    <a:p>
                      <a:pPr marL="333375" marR="333375" indent="152400" algn="just">
                        <a:lnSpc>
                          <a:spcPct val="107000"/>
                        </a:lnSpc>
                        <a:spcAft>
                          <a:spcPts val="0"/>
                        </a:spcAft>
                      </a:pPr>
                      <a:r>
                        <a:rPr lang="sr-Latn-CS" sz="1600" dirty="0">
                          <a:effectLst/>
                        </a:rPr>
                        <a:t>2) у погледу потраживања која имају лица запослена у туђем домаћинству према послодавцу или члановима његове породице који заједно са њиме живе, све док тај радни однос траје.</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 </a:t>
                      </a:r>
                      <a:endParaRPr lang="sr-Latn-RS" sz="1600" dirty="0">
                        <a:effectLst/>
                      </a:endParaRPr>
                    </a:p>
                    <a:p>
                      <a:pPr algn="ctr">
                        <a:lnSpc>
                          <a:spcPct val="107000"/>
                        </a:lnSpc>
                        <a:spcBef>
                          <a:spcPts val="1200"/>
                        </a:spcBef>
                        <a:spcAft>
                          <a:spcPts val="1200"/>
                        </a:spcAft>
                      </a:pPr>
                      <a:r>
                        <a:rPr lang="sr-Latn-CS" sz="1600" dirty="0">
                          <a:effectLst/>
                        </a:rPr>
                        <a:t> </a:t>
                      </a:r>
                      <a:endParaRPr lang="sr-Latn-RS" sz="1600" dirty="0">
                        <a:effectLst/>
                      </a:endParaRPr>
                    </a:p>
                    <a:p>
                      <a:pPr algn="ctr">
                        <a:lnSpc>
                          <a:spcPct val="107000"/>
                        </a:lnSpc>
                        <a:spcBef>
                          <a:spcPts val="1200"/>
                        </a:spcBef>
                        <a:spcAft>
                          <a:spcPts val="1200"/>
                        </a:spcAft>
                      </a:pPr>
                      <a:r>
                        <a:rPr lang="sr-Latn-CS" sz="1600" dirty="0">
                          <a:effectLst/>
                        </a:rPr>
                        <a:t>Несавладиве препреке </a:t>
                      </a:r>
                      <a:endParaRPr lang="sr-Latn-RS" sz="1600" dirty="0">
                        <a:effectLst/>
                      </a:endParaRPr>
                    </a:p>
                    <a:p>
                      <a:pPr marL="333375" marR="333375" indent="152400" algn="just">
                        <a:lnSpc>
                          <a:spcPct val="107000"/>
                        </a:lnSpc>
                        <a:spcAft>
                          <a:spcPts val="0"/>
                        </a:spcAft>
                      </a:pPr>
                      <a:r>
                        <a:rPr lang="sr-Latn-CS" sz="1600" dirty="0">
                          <a:effectLst/>
                        </a:rPr>
                        <a:t>Застаревање не тече за све време за које повериоцу није било могуће због несавладивих препрека да судским путем захтева испуњење обавезе.</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Утицај узрока застоја застаревања </a:t>
                      </a:r>
                      <a:endParaRPr lang="sr-Latn-RS" sz="1600" dirty="0">
                        <a:effectLst/>
                      </a:endParaRPr>
                    </a:p>
                    <a:p>
                      <a:pPr marL="333375" marR="333375" indent="152400" algn="just">
                        <a:lnSpc>
                          <a:spcPct val="107000"/>
                        </a:lnSpc>
                        <a:spcAft>
                          <a:spcPts val="0"/>
                        </a:spcAft>
                      </a:pPr>
                      <a:r>
                        <a:rPr lang="sr-Latn-CS" sz="1600" dirty="0">
                          <a:effectLst/>
                        </a:rPr>
                        <a:t> (1) Ако застаревање није могло почети да тече због неког законског узрока, оно почиње тећи кад тај узрок престане. </a:t>
                      </a:r>
                      <a:endParaRPr lang="sr-Latn-RS" sz="1600" dirty="0">
                        <a:effectLst/>
                      </a:endParaRPr>
                    </a:p>
                    <a:p>
                      <a:pPr marL="333375" marR="333375" indent="152400" algn="just">
                        <a:lnSpc>
                          <a:spcPct val="107000"/>
                        </a:lnSpc>
                        <a:spcAft>
                          <a:spcPts val="0"/>
                        </a:spcAft>
                      </a:pPr>
                      <a:r>
                        <a:rPr lang="sr-Latn-CS" sz="1600" dirty="0">
                          <a:effectLst/>
                        </a:rPr>
                        <a:t>(2) Ако је застаревање почело тећи пре него што је настао узрок који је зауставио његов даљи ток, оно наставља да тече кад престане тај узрок, а време које је истекло пре заустављања рачуна се у законом одређени рок за застарелост.</a:t>
                      </a:r>
                      <a:br>
                        <a:rPr lang="sr-Latn-CS" sz="1600" dirty="0">
                          <a:effectLst/>
                        </a:rPr>
                      </a:br>
                      <a:endParaRPr lang="sr-Latn-RS" sz="1600" dirty="0">
                        <a:effectLst/>
                      </a:endParaRPr>
                    </a:p>
                    <a:p>
                      <a:pPr algn="ctr">
                        <a:lnSpc>
                          <a:spcPct val="107000"/>
                        </a:lnSpc>
                        <a:spcBef>
                          <a:spcPts val="1200"/>
                        </a:spcBef>
                        <a:spcAft>
                          <a:spcPts val="1200"/>
                        </a:spcAft>
                      </a:pPr>
                      <a:r>
                        <a:rPr lang="sr-Latn-CS" sz="1600" dirty="0">
                          <a:effectLst/>
                        </a:rPr>
                        <a:t>Потраживања према пословно неспособним лицима и њихова потраживања </a:t>
                      </a:r>
                      <a:endParaRPr lang="sr-Latn-RS" sz="1600" dirty="0">
                        <a:effectLst/>
                      </a:endParaRPr>
                    </a:p>
                    <a:p>
                      <a:pPr marL="333375" marR="333375" indent="152400" algn="just">
                        <a:lnSpc>
                          <a:spcPct val="107000"/>
                        </a:lnSpc>
                        <a:spcAft>
                          <a:spcPts val="0"/>
                        </a:spcAft>
                      </a:pPr>
                      <a:r>
                        <a:rPr lang="sr-Latn-CS" sz="1600" dirty="0">
                          <a:effectLst/>
                        </a:rPr>
                        <a:t> (1) Застаревање тече и према малолетнику и другом пословно неспособном лицу, без обзира на то да ли имају законског заступника или не. </a:t>
                      </a:r>
                      <a:endParaRPr lang="sr-Latn-RS" sz="1600" dirty="0">
                        <a:effectLst/>
                      </a:endParaRPr>
                    </a:p>
                    <a:p>
                      <a:pPr marL="333375" marR="333375" indent="152400" algn="just">
                        <a:lnSpc>
                          <a:spcPct val="107000"/>
                        </a:lnSpc>
                        <a:spcAft>
                          <a:spcPts val="0"/>
                        </a:spcAft>
                      </a:pPr>
                      <a:r>
                        <a:rPr lang="sr-Latn-CS" sz="1600" dirty="0">
                          <a:effectLst/>
                        </a:rPr>
                        <a:t>(2) Међутим, застарелост потраживања малолетника који нема заступника и другог пословно неспособног лица без заступника, не може наступити док не протекне две године од кад су постала потпуно пословно способна, или од кад су добили заступника. </a:t>
                      </a:r>
                      <a:endParaRPr lang="sr-Latn-RS" sz="1600" dirty="0">
                        <a:effectLst/>
                      </a:endParaRPr>
                    </a:p>
                    <a:p>
                      <a:pPr marL="333375" marR="333375" indent="152400" algn="just">
                        <a:lnSpc>
                          <a:spcPct val="107000"/>
                        </a:lnSpc>
                        <a:spcAft>
                          <a:spcPts val="0"/>
                        </a:spcAft>
                      </a:pPr>
                      <a:r>
                        <a:rPr lang="sr-Latn-CS" sz="1600" dirty="0">
                          <a:effectLst/>
                        </a:rPr>
                        <a:t>(3) Ако је за застарелост неког потраживања одређено време краће од две године, а поверилац је малолетник који нема заступника или неко друго пословно неспособно лице без заступника, застаревање тог потраживања почиње тећи од кад је поверилац постао пословно способан, или од кад </a:t>
                      </a:r>
                      <a:r>
                        <a:rPr lang="sr-Latn-CS" sz="500" dirty="0">
                          <a:effectLst/>
                        </a:rPr>
                        <a:t>је добио заступника. </a:t>
                      </a:r>
                      <a:br>
                        <a:rPr lang="sr-Latn-CS" sz="500" dirty="0">
                          <a:effectLst/>
                        </a:rPr>
                      </a:br>
                      <a:endParaRPr lang="sr-Latn-R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50943" marR="50943" marT="0" marB="0"/>
                </a:tc>
                <a:extLst>
                  <a:ext uri="{0D108BD9-81ED-4DB2-BD59-A6C34878D82A}">
                    <a16:rowId xmlns:a16="http://schemas.microsoft.com/office/drawing/2014/main" val="4154545270"/>
                  </a:ext>
                </a:extLst>
              </a:tr>
            </a:tbl>
          </a:graphicData>
        </a:graphic>
      </p:graphicFrame>
    </p:spTree>
    <p:extLst>
      <p:ext uri="{BB962C8B-B14F-4D97-AF65-F5344CB8AC3E}">
        <p14:creationId xmlns:p14="http://schemas.microsoft.com/office/powerpoint/2010/main" val="373113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7740-7E22-478A-BCCE-7066CE243D0B}"/>
              </a:ext>
            </a:extLst>
          </p:cNvPr>
          <p:cNvSpPr>
            <a:spLocks noGrp="1"/>
          </p:cNvSpPr>
          <p:nvPr>
            <p:ph type="title"/>
          </p:nvPr>
        </p:nvSpPr>
        <p:spPr>
          <a:xfrm>
            <a:off x="457200" y="-675456"/>
            <a:ext cx="8229600" cy="1143000"/>
          </a:xfrm>
        </p:spPr>
        <p:txBody>
          <a:bodyPr/>
          <a:lstStyle/>
          <a:p>
            <a:endParaRPr lang="sr-Latn-RS"/>
          </a:p>
        </p:txBody>
      </p:sp>
      <p:graphicFrame>
        <p:nvGraphicFramePr>
          <p:cNvPr id="4" name="Content Placeholder 3">
            <a:extLst>
              <a:ext uri="{FF2B5EF4-FFF2-40B4-BE49-F238E27FC236}">
                <a16:creationId xmlns:a16="http://schemas.microsoft.com/office/drawing/2014/main" id="{16D29605-8C8B-47BB-8381-1B6323DA4202}"/>
              </a:ext>
            </a:extLst>
          </p:cNvPr>
          <p:cNvGraphicFramePr>
            <a:graphicFrameLocks noGrp="1"/>
          </p:cNvGraphicFramePr>
          <p:nvPr>
            <p:ph idx="1"/>
            <p:extLst>
              <p:ext uri="{D42A27DB-BD31-4B8C-83A1-F6EECF244321}">
                <p14:modId xmlns:p14="http://schemas.microsoft.com/office/powerpoint/2010/main" val="4234139067"/>
              </p:ext>
            </p:extLst>
          </p:nvPr>
        </p:nvGraphicFramePr>
        <p:xfrm>
          <a:off x="457200" y="620688"/>
          <a:ext cx="8229600" cy="6055678"/>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17750415"/>
                    </a:ext>
                  </a:extLst>
                </a:gridCol>
              </a:tblGrid>
              <a:tr h="5881748">
                <a:tc>
                  <a:txBody>
                    <a:bodyPr/>
                    <a:lstStyle/>
                    <a:p>
                      <a:pPr algn="ctr">
                        <a:lnSpc>
                          <a:spcPct val="107000"/>
                        </a:lnSpc>
                        <a:spcBef>
                          <a:spcPts val="1200"/>
                        </a:spcBef>
                        <a:spcAft>
                          <a:spcPts val="1200"/>
                        </a:spcAft>
                      </a:pPr>
                      <a:endParaRPr lang="sr-Latn-CS" sz="900" dirty="0">
                        <a:effectLst/>
                      </a:endParaRPr>
                    </a:p>
                    <a:p>
                      <a:pPr algn="ctr">
                        <a:lnSpc>
                          <a:spcPct val="107000"/>
                        </a:lnSpc>
                        <a:spcBef>
                          <a:spcPts val="1200"/>
                        </a:spcBef>
                        <a:spcAft>
                          <a:spcPts val="1200"/>
                        </a:spcAft>
                      </a:pPr>
                      <a:r>
                        <a:rPr lang="sr-Latn-CS" sz="1000" dirty="0">
                          <a:effectLst/>
                        </a:rPr>
                        <a:t>Потраживање према лицу на одслужењу војног рока </a:t>
                      </a:r>
                      <a:endParaRPr lang="sr-Latn-RS" sz="1000" dirty="0">
                        <a:effectLst/>
                      </a:endParaRPr>
                    </a:p>
                    <a:p>
                      <a:pPr marL="333375" marR="333375" indent="152400" algn="just">
                        <a:lnSpc>
                          <a:spcPct val="107000"/>
                        </a:lnSpc>
                        <a:spcAft>
                          <a:spcPts val="0"/>
                        </a:spcAft>
                      </a:pPr>
                      <a:r>
                        <a:rPr lang="sr-Latn-CS" sz="1000" dirty="0">
                          <a:effectLst/>
                        </a:rPr>
                        <a:t>Застарелост према лицу које се налази на одслужењу војног рока или на војној вежби не може наступити док не протекну три месеца од одслужења војног рока или престанка војне вежбе. </a:t>
                      </a:r>
                      <a:endParaRPr lang="sr-Latn-RS" sz="1000" dirty="0">
                        <a:effectLst/>
                      </a:endParaRPr>
                    </a:p>
                    <a:p>
                      <a:pPr algn="ctr">
                        <a:lnSpc>
                          <a:spcPct val="107000"/>
                        </a:lnSpc>
                        <a:spcBef>
                          <a:spcPts val="1200"/>
                        </a:spcBef>
                        <a:spcAft>
                          <a:spcPts val="1200"/>
                        </a:spcAft>
                      </a:pPr>
                      <a:r>
                        <a:rPr lang="sr-Latn-CS" sz="1000" spc="100" dirty="0">
                          <a:effectLst/>
                        </a:rPr>
                        <a:t>ПРЕКИД ЗАСТАРЕВАЊА </a:t>
                      </a:r>
                      <a:r>
                        <a:rPr lang="sr-Latn-CS" sz="1000" dirty="0">
                          <a:effectLst/>
                        </a:rPr>
                        <a:t>Признање дуга </a:t>
                      </a:r>
                      <a:endParaRPr lang="sr-Latn-RS" sz="1000" dirty="0">
                        <a:effectLst/>
                      </a:endParaRPr>
                    </a:p>
                    <a:p>
                      <a:pPr marL="333375" marR="333375" indent="152400" algn="just">
                        <a:lnSpc>
                          <a:spcPct val="107000"/>
                        </a:lnSpc>
                        <a:spcAft>
                          <a:spcPts val="0"/>
                        </a:spcAft>
                      </a:pPr>
                      <a:r>
                        <a:rPr lang="sr-Latn-CS" sz="1000" dirty="0">
                          <a:effectLst/>
                        </a:rPr>
                        <a:t> (1) Застаревање се прекида када дужник призна дуг. </a:t>
                      </a:r>
                      <a:endParaRPr lang="sr-Latn-RS" sz="1000" dirty="0">
                        <a:effectLst/>
                      </a:endParaRPr>
                    </a:p>
                    <a:p>
                      <a:pPr marL="333375" marR="333375" indent="152400" algn="just">
                        <a:lnSpc>
                          <a:spcPct val="107000"/>
                        </a:lnSpc>
                        <a:spcAft>
                          <a:spcPts val="0"/>
                        </a:spcAft>
                      </a:pPr>
                      <a:r>
                        <a:rPr lang="sr-Latn-CS" sz="1000" dirty="0">
                          <a:effectLst/>
                        </a:rPr>
                        <a:t>(2) Признање дуга може се учинити не само изјавом повериоцу, него и на посредан начин, као што су давање отплате, плаћање камате, давање обезбеђења. </a:t>
                      </a:r>
                      <a:br>
                        <a:rPr lang="sr-Latn-CS" sz="1000" dirty="0">
                          <a:effectLst/>
                        </a:rPr>
                      </a:br>
                      <a:endParaRPr lang="sr-Latn-RS" sz="1000" dirty="0">
                        <a:effectLst/>
                      </a:endParaRPr>
                    </a:p>
                    <a:p>
                      <a:pPr algn="ctr">
                        <a:lnSpc>
                          <a:spcPct val="107000"/>
                        </a:lnSpc>
                        <a:spcBef>
                          <a:spcPts val="1200"/>
                        </a:spcBef>
                        <a:spcAft>
                          <a:spcPts val="1200"/>
                        </a:spcAft>
                      </a:pPr>
                      <a:r>
                        <a:rPr lang="sr-Latn-CS" sz="1000" dirty="0">
                          <a:effectLst/>
                        </a:rPr>
                        <a:t>Подизање тужбе </a:t>
                      </a:r>
                      <a:endParaRPr lang="sr-Latn-RS" sz="1000" dirty="0">
                        <a:effectLst/>
                      </a:endParaRPr>
                    </a:p>
                    <a:p>
                      <a:pPr marL="333375" marR="333375" indent="152400" algn="just">
                        <a:lnSpc>
                          <a:spcPct val="107000"/>
                        </a:lnSpc>
                        <a:spcAft>
                          <a:spcPts val="0"/>
                        </a:spcAft>
                      </a:pPr>
                      <a:r>
                        <a:rPr lang="sr-Latn-CS" sz="1000" dirty="0">
                          <a:effectLst/>
                        </a:rPr>
                        <a:t>Застаревање се прекида подизањем тужбе и сваком другом повериочевом радњом предузетом против дужника пред судом или другим надлежним органом, у циљу утврђивања, обезбеђења или остварења потраживања. </a:t>
                      </a:r>
                      <a:br>
                        <a:rPr lang="sr-Latn-CS" sz="1000" dirty="0">
                          <a:effectLst/>
                        </a:rPr>
                      </a:br>
                      <a:endParaRPr lang="sr-Latn-RS" sz="1000" dirty="0">
                        <a:effectLst/>
                      </a:endParaRPr>
                    </a:p>
                    <a:p>
                      <a:pPr algn="ctr">
                        <a:lnSpc>
                          <a:spcPct val="107000"/>
                        </a:lnSpc>
                        <a:spcBef>
                          <a:spcPts val="1200"/>
                        </a:spcBef>
                        <a:spcAft>
                          <a:spcPts val="1200"/>
                        </a:spcAft>
                      </a:pPr>
                      <a:r>
                        <a:rPr lang="sr-Latn-CS" sz="1000" dirty="0">
                          <a:effectLst/>
                        </a:rPr>
                        <a:t>Одустанак, одбацивање или одбијање тужбе </a:t>
                      </a:r>
                      <a:endParaRPr lang="sr-Latn-RS" sz="1000" dirty="0">
                        <a:effectLst/>
                      </a:endParaRPr>
                    </a:p>
                    <a:p>
                      <a:pPr marL="333375" marR="333375" indent="152400" algn="just">
                        <a:lnSpc>
                          <a:spcPct val="107000"/>
                        </a:lnSpc>
                        <a:spcAft>
                          <a:spcPts val="0"/>
                        </a:spcAft>
                      </a:pPr>
                      <a:r>
                        <a:rPr lang="sr-Latn-CS" sz="1000" dirty="0">
                          <a:effectLst/>
                        </a:rPr>
                        <a:t> (1) Прекид застаревања извршен подизањем тужбе или којом другом повериочевом радњом предузетом против дужника пред судом или другим надлежним органом у циљу утврђивања, обезбеђења или остварења потраживања, сматра се да није наступио ако поверилац одустане од тужбе или радње коју је предузео. </a:t>
                      </a:r>
                      <a:endParaRPr lang="sr-Latn-RS" sz="1000" dirty="0">
                        <a:effectLst/>
                      </a:endParaRPr>
                    </a:p>
                    <a:p>
                      <a:pPr marL="333375" marR="333375" indent="152400" algn="just">
                        <a:lnSpc>
                          <a:spcPct val="107000"/>
                        </a:lnSpc>
                        <a:spcAft>
                          <a:spcPts val="0"/>
                        </a:spcAft>
                      </a:pPr>
                      <a:r>
                        <a:rPr lang="sr-Latn-CS" sz="1000" dirty="0">
                          <a:effectLst/>
                        </a:rPr>
                        <a:t>(2) Исто тако, сматра се да није било прекида ако повериочева тужба или захтев буде одбачен или одбијен, или ако издејствована или предузета мера извршења или обезбеђења буде поништена. </a:t>
                      </a:r>
                      <a:br>
                        <a:rPr lang="sr-Latn-CS" sz="1000" dirty="0">
                          <a:effectLst/>
                        </a:rPr>
                      </a:br>
                      <a:endParaRPr lang="sr-Latn-RS" sz="1000" dirty="0">
                        <a:effectLst/>
                      </a:endParaRPr>
                    </a:p>
                    <a:p>
                      <a:pPr algn="ctr">
                        <a:lnSpc>
                          <a:spcPct val="107000"/>
                        </a:lnSpc>
                        <a:spcBef>
                          <a:spcPts val="1200"/>
                        </a:spcBef>
                        <a:spcAft>
                          <a:spcPts val="1200"/>
                        </a:spcAft>
                      </a:pPr>
                      <a:r>
                        <a:rPr lang="sr-Latn-CS" sz="1000" dirty="0">
                          <a:effectLst/>
                        </a:rPr>
                        <a:t>Одбацивање тужбе због ненадлежности </a:t>
                      </a:r>
                      <a:endParaRPr lang="sr-Latn-RS" sz="1000" dirty="0">
                        <a:effectLst/>
                      </a:endParaRPr>
                    </a:p>
                    <a:p>
                      <a:pPr marL="333375" marR="333375" indent="152400" algn="just">
                        <a:lnSpc>
                          <a:spcPct val="107000"/>
                        </a:lnSpc>
                        <a:spcAft>
                          <a:spcPts val="0"/>
                        </a:spcAft>
                      </a:pPr>
                      <a:r>
                        <a:rPr lang="sr-Latn-CS" sz="1000" dirty="0">
                          <a:effectLst/>
                        </a:rPr>
                        <a:t> (1) Ако је тужба против дужника одбачена због ненадлежности суда или ког другог узрока који се не тиче суштине ствари, па поверилац подигне поново тужбу у року од три месеца од дана правноснажности одлуке о одбацивању тужбе, сматра се да је застаревање прекинуто првом тужбом. </a:t>
                      </a:r>
                      <a:endParaRPr lang="sr-Latn-RS" sz="1000" dirty="0">
                        <a:effectLst/>
                      </a:endParaRPr>
                    </a:p>
                    <a:p>
                      <a:pPr marL="333375" marR="333375" indent="152400" algn="just">
                        <a:lnSpc>
                          <a:spcPct val="107000"/>
                        </a:lnSpc>
                        <a:spcAft>
                          <a:spcPts val="0"/>
                        </a:spcAft>
                      </a:pPr>
                      <a:r>
                        <a:rPr lang="sr-Latn-CS" sz="1000" dirty="0">
                          <a:effectLst/>
                        </a:rPr>
                        <a:t>(2) Исто вреди и за позивање у заштиту, и за истицање пребијања потраживања у спору, као и у случају кад је суд или други орган упутио дужника да своје пријављено потраживање остварује у парничном поступку. </a:t>
                      </a:r>
                      <a:br>
                        <a:rPr lang="sr-Latn-CS" sz="1000" dirty="0">
                          <a:effectLst/>
                        </a:rPr>
                      </a:br>
                      <a:endParaRPr lang="sr-Latn-R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73" marR="72373" marT="0" marB="0"/>
                </a:tc>
                <a:extLst>
                  <a:ext uri="{0D108BD9-81ED-4DB2-BD59-A6C34878D82A}">
                    <a16:rowId xmlns:a16="http://schemas.microsoft.com/office/drawing/2014/main" val="3967780820"/>
                  </a:ext>
                </a:extLst>
              </a:tr>
            </a:tbl>
          </a:graphicData>
        </a:graphic>
      </p:graphicFrame>
    </p:spTree>
    <p:extLst>
      <p:ext uri="{BB962C8B-B14F-4D97-AF65-F5344CB8AC3E}">
        <p14:creationId xmlns:p14="http://schemas.microsoft.com/office/powerpoint/2010/main" val="237886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758D1-4AD4-4257-8AF6-EC9683808AF4}"/>
              </a:ext>
            </a:extLst>
          </p:cNvPr>
          <p:cNvSpPr>
            <a:spLocks noGrp="1"/>
          </p:cNvSpPr>
          <p:nvPr>
            <p:ph type="title"/>
          </p:nvPr>
        </p:nvSpPr>
        <p:spPr>
          <a:xfrm>
            <a:off x="457200" y="274638"/>
            <a:ext cx="8229600" cy="274042"/>
          </a:xfrm>
        </p:spPr>
        <p:txBody>
          <a:bodyPr>
            <a:normAutofit fontScale="90000"/>
          </a:bodyPr>
          <a:lstStyle/>
          <a:p>
            <a:endParaRPr lang="sr-Latn-RS" dirty="0"/>
          </a:p>
        </p:txBody>
      </p:sp>
      <p:graphicFrame>
        <p:nvGraphicFramePr>
          <p:cNvPr id="4" name="Content Placeholder 3">
            <a:extLst>
              <a:ext uri="{FF2B5EF4-FFF2-40B4-BE49-F238E27FC236}">
                <a16:creationId xmlns:a16="http://schemas.microsoft.com/office/drawing/2014/main" id="{985B5062-09E9-498C-A87C-5AD1B74A98BA}"/>
              </a:ext>
            </a:extLst>
          </p:cNvPr>
          <p:cNvGraphicFramePr>
            <a:graphicFrameLocks noGrp="1"/>
          </p:cNvGraphicFramePr>
          <p:nvPr>
            <p:ph idx="1"/>
            <p:extLst>
              <p:ext uri="{D42A27DB-BD31-4B8C-83A1-F6EECF244321}">
                <p14:modId xmlns:p14="http://schemas.microsoft.com/office/powerpoint/2010/main" val="3019076716"/>
              </p:ext>
            </p:extLst>
          </p:nvPr>
        </p:nvGraphicFramePr>
        <p:xfrm>
          <a:off x="457200" y="764704"/>
          <a:ext cx="8229600" cy="4793801"/>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3854079394"/>
                    </a:ext>
                  </a:extLst>
                </a:gridCol>
              </a:tblGrid>
              <a:tr h="4793801">
                <a:tc>
                  <a:txBody>
                    <a:bodyPr/>
                    <a:lstStyle/>
                    <a:p>
                      <a:pPr marL="333375" marR="333375" indent="152400" algn="just">
                        <a:lnSpc>
                          <a:spcPct val="107000"/>
                        </a:lnSpc>
                        <a:spcAft>
                          <a:spcPts val="0"/>
                        </a:spcAft>
                      </a:pPr>
                      <a:r>
                        <a:rPr lang="sr-Latn-CS" sz="1200" dirty="0">
                          <a:effectLst/>
                        </a:rPr>
                        <a:t> </a:t>
                      </a:r>
                      <a:endParaRPr lang="sr-Latn-RS" sz="1100" dirty="0">
                        <a:effectLst/>
                      </a:endParaRPr>
                    </a:p>
                    <a:p>
                      <a:pPr algn="ctr">
                        <a:lnSpc>
                          <a:spcPct val="107000"/>
                        </a:lnSpc>
                        <a:spcBef>
                          <a:spcPts val="1200"/>
                        </a:spcBef>
                        <a:spcAft>
                          <a:spcPts val="1200"/>
                        </a:spcAft>
                      </a:pPr>
                      <a:r>
                        <a:rPr lang="sr-Latn-CS" sz="1400" dirty="0">
                          <a:effectLst/>
                        </a:rPr>
                        <a:t>Позивање дужника </a:t>
                      </a:r>
                      <a:endParaRPr lang="sr-Latn-RS" sz="1400" dirty="0">
                        <a:effectLst/>
                      </a:endParaRPr>
                    </a:p>
                    <a:p>
                      <a:pPr marL="333375" marR="333375" indent="152400" algn="just">
                        <a:lnSpc>
                          <a:spcPct val="107000"/>
                        </a:lnSpc>
                        <a:spcAft>
                          <a:spcPts val="0"/>
                        </a:spcAft>
                      </a:pPr>
                      <a:r>
                        <a:rPr lang="sr-Latn-CS" sz="1400" dirty="0">
                          <a:effectLst/>
                        </a:rPr>
                        <a:t>За прекид застаревања није довољно да поверилац позове дужника писмено или усмено да обавезу испуни.</a:t>
                      </a:r>
                      <a:br>
                        <a:rPr lang="sr-Latn-CS" sz="1400" dirty="0">
                          <a:effectLst/>
                        </a:rPr>
                      </a:br>
                      <a:endParaRPr lang="sr-Latn-RS" sz="1400" dirty="0">
                        <a:effectLst/>
                      </a:endParaRPr>
                    </a:p>
                    <a:p>
                      <a:pPr algn="ctr">
                        <a:lnSpc>
                          <a:spcPct val="107000"/>
                        </a:lnSpc>
                        <a:spcBef>
                          <a:spcPts val="1200"/>
                        </a:spcBef>
                        <a:spcAft>
                          <a:spcPts val="1200"/>
                        </a:spcAft>
                      </a:pPr>
                      <a:r>
                        <a:rPr lang="sr-Latn-CS" sz="1400" dirty="0">
                          <a:effectLst/>
                        </a:rPr>
                        <a:t>Рок застарелости у случају прекида </a:t>
                      </a:r>
                      <a:endParaRPr lang="sr-Latn-RS" sz="1400" dirty="0">
                        <a:effectLst/>
                      </a:endParaRPr>
                    </a:p>
                    <a:p>
                      <a:pPr marL="333375" marR="333375" indent="152400" algn="just">
                        <a:lnSpc>
                          <a:spcPct val="107000"/>
                        </a:lnSpc>
                        <a:spcAft>
                          <a:spcPts val="0"/>
                        </a:spcAft>
                      </a:pPr>
                      <a:r>
                        <a:rPr lang="sr-Latn-CS" sz="1400" dirty="0">
                          <a:effectLst/>
                        </a:rPr>
                        <a:t> (1) После прекида застаревање почиње тећи изнова, а време које је протекло пре прекида не рачуна се у законом одређени рок за застарелост. </a:t>
                      </a:r>
                      <a:endParaRPr lang="sr-Latn-RS" sz="1400" dirty="0">
                        <a:effectLst/>
                      </a:endParaRPr>
                    </a:p>
                    <a:p>
                      <a:pPr marL="333375" marR="333375" indent="152400" algn="just">
                        <a:lnSpc>
                          <a:spcPct val="107000"/>
                        </a:lnSpc>
                        <a:spcAft>
                          <a:spcPts val="0"/>
                        </a:spcAft>
                      </a:pPr>
                      <a:r>
                        <a:rPr lang="sr-Latn-CS" sz="1400" dirty="0">
                          <a:effectLst/>
                        </a:rPr>
                        <a:t>(2) Застаревање прекинуто признањем од стране дужника почиње тећи изнова од признања. </a:t>
                      </a:r>
                      <a:endParaRPr lang="sr-Latn-RS" sz="1400" dirty="0">
                        <a:effectLst/>
                      </a:endParaRPr>
                    </a:p>
                    <a:p>
                      <a:pPr marL="333375" marR="333375" indent="152400" algn="just">
                        <a:lnSpc>
                          <a:spcPct val="107000"/>
                        </a:lnSpc>
                        <a:spcAft>
                          <a:spcPts val="0"/>
                        </a:spcAft>
                      </a:pPr>
                      <a:r>
                        <a:rPr lang="sr-Latn-CS" sz="1400" dirty="0">
                          <a:effectLst/>
                        </a:rPr>
                        <a:t>(3) Кад је прекид застаревања настао подизањем тужбе или позивањем у заштиту, или истицањем пребијања потраживања у спору, односно пријављивањем потраживања у неком другом поступку, застаревање почиње тећи изнова од дана кад је спор окончан или свршен на неки други начин. </a:t>
                      </a:r>
                      <a:endParaRPr lang="sr-Latn-RS" sz="1400" dirty="0">
                        <a:effectLst/>
                      </a:endParaRPr>
                    </a:p>
                    <a:p>
                      <a:pPr marL="333375" marR="333375" indent="152400" algn="just">
                        <a:lnSpc>
                          <a:spcPct val="107000"/>
                        </a:lnSpc>
                        <a:spcAft>
                          <a:spcPts val="0"/>
                        </a:spcAft>
                      </a:pPr>
                      <a:r>
                        <a:rPr lang="sr-Latn-CS" sz="1400" dirty="0">
                          <a:effectLst/>
                        </a:rPr>
                        <a:t>(4) Кад је прекид застаревања настао пријавом потраживања у стечајном поступку, застаревање почиње тећи изнова од дана окончања овог поступка. </a:t>
                      </a:r>
                      <a:endParaRPr lang="sr-Latn-RS" sz="1400" dirty="0">
                        <a:effectLst/>
                      </a:endParaRPr>
                    </a:p>
                    <a:p>
                      <a:pPr marL="333375" marR="333375" indent="152400" algn="just">
                        <a:lnSpc>
                          <a:spcPct val="107000"/>
                        </a:lnSpc>
                        <a:spcAft>
                          <a:spcPts val="0"/>
                        </a:spcAft>
                      </a:pPr>
                      <a:r>
                        <a:rPr lang="sr-Latn-CS" sz="1400" dirty="0">
                          <a:effectLst/>
                        </a:rPr>
                        <a:t>(5) Исто важи и кад је прекид застаревања настао захтевом принудног извршења или обезбеђења. </a:t>
                      </a:r>
                      <a:endParaRPr lang="sr-Latn-R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430170358"/>
                  </a:ext>
                </a:extLst>
              </a:tr>
            </a:tbl>
          </a:graphicData>
        </a:graphic>
      </p:graphicFrame>
      <p:sp>
        <p:nvSpPr>
          <p:cNvPr id="5" name="Rectangle 1">
            <a:extLst>
              <a:ext uri="{FF2B5EF4-FFF2-40B4-BE49-F238E27FC236}">
                <a16:creationId xmlns:a16="http://schemas.microsoft.com/office/drawing/2014/main" id="{6FED2A1A-892A-4C81-8FCA-14B50F4A829C}"/>
              </a:ext>
            </a:extLst>
          </p:cNvPr>
          <p:cNvSpPr>
            <a:spLocks noChangeArrowheads="1"/>
          </p:cNvSpPr>
          <p:nvPr/>
        </p:nvSpPr>
        <p:spPr bwMode="auto">
          <a:xfrm>
            <a:off x="0" y="-138499"/>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sr-Latn-RS" altLang="sr-Latn-R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138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C8DC8-C400-4852-84FE-B9B2AE775DCF}"/>
              </a:ext>
            </a:extLst>
          </p:cNvPr>
          <p:cNvSpPr>
            <a:spLocks noGrp="1"/>
          </p:cNvSpPr>
          <p:nvPr>
            <p:ph type="title"/>
          </p:nvPr>
        </p:nvSpPr>
        <p:spPr>
          <a:xfrm>
            <a:off x="457200" y="274638"/>
            <a:ext cx="8229600" cy="418058"/>
          </a:xfrm>
        </p:spPr>
        <p:txBody>
          <a:bodyPr>
            <a:normAutofit fontScale="90000"/>
          </a:bodyPr>
          <a:lstStyle/>
          <a:p>
            <a:endParaRPr lang="sr-Latn-RS" dirty="0"/>
          </a:p>
        </p:txBody>
      </p:sp>
      <p:graphicFrame>
        <p:nvGraphicFramePr>
          <p:cNvPr id="4" name="Content Placeholder 3">
            <a:extLst>
              <a:ext uri="{FF2B5EF4-FFF2-40B4-BE49-F238E27FC236}">
                <a16:creationId xmlns:a16="http://schemas.microsoft.com/office/drawing/2014/main" id="{7C484812-9272-4978-AF7E-5ED72145C3AC}"/>
              </a:ext>
            </a:extLst>
          </p:cNvPr>
          <p:cNvGraphicFramePr>
            <a:graphicFrameLocks noGrp="1"/>
          </p:cNvGraphicFramePr>
          <p:nvPr>
            <p:ph idx="1"/>
            <p:extLst>
              <p:ext uri="{D42A27DB-BD31-4B8C-83A1-F6EECF244321}">
                <p14:modId xmlns:p14="http://schemas.microsoft.com/office/powerpoint/2010/main" val="2499918512"/>
              </p:ext>
            </p:extLst>
          </p:nvPr>
        </p:nvGraphicFramePr>
        <p:xfrm>
          <a:off x="457200" y="980728"/>
          <a:ext cx="8229600" cy="5256584"/>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3594931381"/>
                    </a:ext>
                  </a:extLst>
                </a:gridCol>
              </a:tblGrid>
              <a:tr h="5256584">
                <a:tc>
                  <a:txBody>
                    <a:bodyPr/>
                    <a:lstStyle/>
                    <a:p>
                      <a:pPr algn="ctr">
                        <a:lnSpc>
                          <a:spcPct val="107000"/>
                        </a:lnSpc>
                        <a:spcBef>
                          <a:spcPts val="1200"/>
                        </a:spcBef>
                        <a:spcAft>
                          <a:spcPts val="1200"/>
                        </a:spcAft>
                      </a:pPr>
                      <a:endParaRPr lang="sr-Latn-CS" sz="1400" dirty="0">
                        <a:effectLst/>
                      </a:endParaRPr>
                    </a:p>
                    <a:p>
                      <a:pPr algn="ctr">
                        <a:lnSpc>
                          <a:spcPct val="107000"/>
                        </a:lnSpc>
                        <a:spcBef>
                          <a:spcPts val="1200"/>
                        </a:spcBef>
                        <a:spcAft>
                          <a:spcPts val="1200"/>
                        </a:spcAft>
                      </a:pPr>
                      <a:endParaRPr lang="sr-Latn-CS" sz="1400" dirty="0">
                        <a:effectLst/>
                      </a:endParaRPr>
                    </a:p>
                    <a:p>
                      <a:pPr algn="ctr">
                        <a:lnSpc>
                          <a:spcPct val="107000"/>
                        </a:lnSpc>
                        <a:spcBef>
                          <a:spcPts val="1200"/>
                        </a:spcBef>
                        <a:spcAft>
                          <a:spcPts val="1200"/>
                        </a:spcAft>
                      </a:pPr>
                      <a:r>
                        <a:rPr lang="sr-Latn-CS" sz="2400" dirty="0">
                          <a:effectLst/>
                        </a:rPr>
                        <a:t>Застарелост у случају пренова </a:t>
                      </a:r>
                      <a:endParaRPr lang="sr-Latn-RS" sz="2400" dirty="0">
                        <a:effectLst/>
                      </a:endParaRPr>
                    </a:p>
                    <a:p>
                      <a:pPr marL="333375" marR="333375" indent="152400" algn="just">
                        <a:lnSpc>
                          <a:spcPct val="107000"/>
                        </a:lnSpc>
                        <a:spcAft>
                          <a:spcPts val="0"/>
                        </a:spcAft>
                      </a:pPr>
                      <a:r>
                        <a:rPr lang="sr-Latn-CS" sz="2400" dirty="0">
                          <a:effectLst/>
                        </a:rPr>
                        <a:t>Ако је прекид настао признањем дуга од стране дужника, а поверилац и дужник су се споразумели да измене основ или предмет обавезе, ново потраживање застарева за време које је одређено за његову застарелост.</a:t>
                      </a:r>
                      <a:br>
                        <a:rPr lang="sr-Latn-CS" sz="2400" dirty="0">
                          <a:effectLst/>
                        </a:rPr>
                      </a:br>
                      <a:endParaRPr lang="sr-Latn-RS" sz="2400" dirty="0">
                        <a:effectLst/>
                      </a:endParaRPr>
                    </a:p>
                    <a:p>
                      <a:pPr algn="l">
                        <a:lnSpc>
                          <a:spcPct val="107000"/>
                        </a:lnSpc>
                        <a:spcAft>
                          <a:spcPts val="0"/>
                        </a:spcAft>
                      </a:pPr>
                      <a:r>
                        <a:rPr lang="pl-PL" sz="2400" dirty="0">
                          <a:effectLst/>
                        </a:rPr>
                        <a:t> </a:t>
                      </a:r>
                      <a:endParaRPr lang="sr-Latn-RS" sz="2400" dirty="0">
                        <a:effectLst/>
                      </a:endParaRPr>
                    </a:p>
                    <a:p>
                      <a:pPr algn="l">
                        <a:lnSpc>
                          <a:spcPct val="107000"/>
                        </a:lnSpc>
                        <a:spcAft>
                          <a:spcPts val="0"/>
                        </a:spcAft>
                      </a:pPr>
                      <a:r>
                        <a:rPr lang="pl-PL" sz="2400" dirty="0">
                          <a:effectLst/>
                        </a:rPr>
                        <a:t> </a:t>
                      </a:r>
                      <a:endParaRPr lang="sr-Latn-RS" sz="2400" dirty="0">
                        <a:effectLst/>
                      </a:endParaRPr>
                    </a:p>
                    <a:p>
                      <a:pPr algn="l">
                        <a:lnSpc>
                          <a:spcPct val="107000"/>
                        </a:lnSpc>
                        <a:spcAft>
                          <a:spcPts val="0"/>
                        </a:spcAft>
                      </a:pPr>
                      <a:r>
                        <a:rPr lang="pl-PL" sz="2400" dirty="0">
                          <a:effectLst/>
                        </a:rPr>
                        <a:t> </a:t>
                      </a:r>
                      <a:endParaRPr lang="sr-Latn-R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567911667"/>
                  </a:ext>
                </a:extLst>
              </a:tr>
            </a:tbl>
          </a:graphicData>
        </a:graphic>
      </p:graphicFrame>
    </p:spTree>
    <p:extLst>
      <p:ext uri="{BB962C8B-B14F-4D97-AF65-F5344CB8AC3E}">
        <p14:creationId xmlns:p14="http://schemas.microsoft.com/office/powerpoint/2010/main" val="280277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400" b="1" dirty="0">
                <a:latin typeface="Arial" pitchFamily="34" charset="0"/>
                <a:cs typeface="Arial" pitchFamily="34" charset="0"/>
              </a:rPr>
              <a:t>ОБЛИГАЦИОНО ПРАВО</a:t>
            </a:r>
            <a:endParaRPr lang="sr-Latn-CS" sz="24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sr-Latn-CS" sz="1600" b="1" dirty="0">
                <a:latin typeface="Arial" pitchFamily="34" charset="0"/>
                <a:cs typeface="Arial" pitchFamily="34" charset="0"/>
              </a:rPr>
              <a:t>LEKCIJA 14</a:t>
            </a:r>
          </a:p>
          <a:p>
            <a:endParaRPr lang="sr-Latn-CS" sz="1600" b="1" dirty="0">
              <a:latin typeface="Arial" pitchFamily="34" charset="0"/>
              <a:cs typeface="Arial" pitchFamily="34" charset="0"/>
            </a:endParaRPr>
          </a:p>
          <a:p>
            <a:r>
              <a:rPr lang="sr-Latn-CS" sz="1600" b="1" dirty="0">
                <a:latin typeface="Arial" pitchFamily="34" charset="0"/>
                <a:cs typeface="Arial" pitchFamily="34" charset="0"/>
              </a:rPr>
              <a:t>ZASTARELOST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3F8B-A218-4ED6-AA9C-71C440753E83}"/>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3D53A286-7E86-43FC-8709-25F37E89D9C2}"/>
              </a:ext>
            </a:extLst>
          </p:cNvPr>
          <p:cNvSpPr>
            <a:spLocks noGrp="1"/>
          </p:cNvSpPr>
          <p:nvPr>
            <p:ph idx="1"/>
          </p:nvPr>
        </p:nvSpPr>
        <p:spPr/>
        <p:txBody>
          <a:bodyPr>
            <a:normAutofit fontScale="40000" lnSpcReduction="20000"/>
          </a:bodyPr>
          <a:lstStyle/>
          <a:p>
            <a:r>
              <a:rPr lang="sr-Latn-CS" b="1" dirty="0"/>
              <a:t>Zastarelost</a:t>
            </a:r>
            <a:endParaRPr lang="sr-Latn-RS" dirty="0"/>
          </a:p>
          <a:p>
            <a:r>
              <a:rPr lang="sr-Latn-CS" b="1" dirty="0"/>
              <a:t> </a:t>
            </a:r>
            <a:endParaRPr lang="sr-Latn-RS" dirty="0"/>
          </a:p>
          <a:p>
            <a:r>
              <a:rPr lang="sr-Latn-CS" b="1" dirty="0"/>
              <a:t> </a:t>
            </a:r>
            <a:endParaRPr lang="sr-Latn-RS" dirty="0"/>
          </a:p>
          <a:p>
            <a:r>
              <a:rPr lang="sr-Latn-CS" b="1" dirty="0"/>
              <a:t>Pojam</a:t>
            </a:r>
            <a:endParaRPr lang="sr-Latn-RS" dirty="0"/>
          </a:p>
          <a:p>
            <a:r>
              <a:rPr lang="sr-Latn-CS" b="1" dirty="0"/>
              <a:t> </a:t>
            </a:r>
            <a:endParaRPr lang="sr-Latn-RS" dirty="0"/>
          </a:p>
          <a:p>
            <a:r>
              <a:rPr lang="sr-Latn-CS" b="1" dirty="0"/>
              <a:t> </a:t>
            </a:r>
            <a:endParaRPr lang="sr-Latn-RS" dirty="0"/>
          </a:p>
          <a:p>
            <a:r>
              <a:rPr lang="sr-Latn-CS" dirty="0"/>
              <a:t>Zastarelost podrazumeva gašenje zahteva za ispunjenje obligacije.</a:t>
            </a:r>
            <a:endParaRPr lang="sr-Latn-RS" dirty="0"/>
          </a:p>
          <a:p>
            <a:r>
              <a:rPr lang="sr-Latn-CS" dirty="0"/>
              <a:t> </a:t>
            </a:r>
            <a:endParaRPr lang="sr-Latn-RS" dirty="0"/>
          </a:p>
          <a:p>
            <a:r>
              <a:rPr lang="sr-Latn-CS" dirty="0"/>
              <a:t>Zastarelošću prestaje pravo da se zahteva ispunjenje obaveze. Subjektivno pravo sastoji se od ovlašćenja i zahteva, pri čemu je zahtev uvek isti, a svodi se na pravo da se može prinudno ostvariti ovlašćenje putem suda. </a:t>
            </a:r>
            <a:endParaRPr lang="sr-Latn-RS" dirty="0"/>
          </a:p>
          <a:p>
            <a:r>
              <a:rPr lang="sr-Latn-CS" dirty="0"/>
              <a:t> </a:t>
            </a:r>
            <a:endParaRPr lang="sr-Latn-RS" dirty="0"/>
          </a:p>
          <a:p>
            <a:r>
              <a:rPr lang="sr-Latn-CS" dirty="0"/>
              <a:t>Zastarelošću ovlašćenje ostaje ali se gubi zahtev, a time se gubi utuživost, čime se ovlašćenje ne može ostvariti sudskim putem. Ovlašćenje gubi moć zaštite iako obaveza dužnika ostaje, odnosno prestaje biti civilna, a postaje prirodna (naturalna).</a:t>
            </a:r>
            <a:endParaRPr lang="sr-Latn-RS" dirty="0"/>
          </a:p>
          <a:p>
            <a:r>
              <a:rPr lang="sr-Latn-CS" dirty="0"/>
              <a:t> </a:t>
            </a:r>
            <a:endParaRPr lang="sr-Latn-RS" dirty="0"/>
          </a:p>
          <a:p>
            <a:r>
              <a:rPr lang="sr-Latn-CS" dirty="0"/>
              <a:t>Zastarelost nastupa kada protekne zakonom određeno vreme u kome je poverilac mogao zahtevati ispunjenje obaveze, međutim ako dužnik ne  uloži prigovor zastarelosti, obaveza ostaje utuživa i sud se ne može obazirati na rok zastarelosti sve dok dužnik ne uloži prigovor.</a:t>
            </a:r>
            <a:endParaRPr lang="sr-Latn-RS" dirty="0"/>
          </a:p>
          <a:p>
            <a:r>
              <a:rPr lang="sr-Latn-CS" dirty="0"/>
              <a:t> </a:t>
            </a:r>
            <a:endParaRPr lang="sr-Latn-RS" dirty="0"/>
          </a:p>
          <a:p>
            <a:r>
              <a:rPr lang="sr-Latn-CS" dirty="0"/>
              <a:t>Zato zastarelost nastupa kad posle proteka zakonom određenog vremena dužnik istakne prigovor zastarelosti.</a:t>
            </a:r>
            <a:endParaRPr lang="sr-Latn-RS" dirty="0"/>
          </a:p>
          <a:p>
            <a:r>
              <a:rPr lang="sr-Latn-CS" dirty="0"/>
              <a:t> </a:t>
            </a:r>
            <a:endParaRPr lang="sr-Latn-RS" dirty="0"/>
          </a:p>
          <a:p>
            <a:endParaRPr lang="sr-Latn-RS" dirty="0"/>
          </a:p>
        </p:txBody>
      </p:sp>
    </p:spTree>
    <p:extLst>
      <p:ext uri="{BB962C8B-B14F-4D97-AF65-F5344CB8AC3E}">
        <p14:creationId xmlns:p14="http://schemas.microsoft.com/office/powerpoint/2010/main" val="328142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38BC-B9A5-4455-AD26-39DB9311F93B}"/>
              </a:ext>
            </a:extLst>
          </p:cNvPr>
          <p:cNvSpPr>
            <a:spLocks noGrp="1"/>
          </p:cNvSpPr>
          <p:nvPr>
            <p:ph type="title"/>
          </p:nvPr>
        </p:nvSpPr>
        <p:spPr>
          <a:xfrm>
            <a:off x="457200" y="274638"/>
            <a:ext cx="8229600" cy="346050"/>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CB9D79AB-1547-4765-B7D4-DA964E91A51D}"/>
              </a:ext>
            </a:extLst>
          </p:cNvPr>
          <p:cNvGraphicFramePr>
            <a:graphicFrameLocks noGrp="1"/>
          </p:cNvGraphicFramePr>
          <p:nvPr>
            <p:ph idx="1"/>
            <p:extLst>
              <p:ext uri="{D42A27DB-BD31-4B8C-83A1-F6EECF244321}">
                <p14:modId xmlns:p14="http://schemas.microsoft.com/office/powerpoint/2010/main" val="3589606308"/>
              </p:ext>
            </p:extLst>
          </p:nvPr>
        </p:nvGraphicFramePr>
        <p:xfrm>
          <a:off x="457200" y="836712"/>
          <a:ext cx="8229600" cy="5915512"/>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163686131"/>
                    </a:ext>
                  </a:extLst>
                </a:gridCol>
              </a:tblGrid>
              <a:tr h="5915512">
                <a:tc>
                  <a:txBody>
                    <a:bodyPr/>
                    <a:lstStyle/>
                    <a:p>
                      <a:pPr algn="just">
                        <a:lnSpc>
                          <a:spcPct val="107000"/>
                        </a:lnSpc>
                        <a:spcAft>
                          <a:spcPts val="0"/>
                        </a:spcAft>
                      </a:pPr>
                      <a:r>
                        <a:rPr lang="sr-Latn-CS" sz="2800" dirty="0">
                          <a:solidFill>
                            <a:schemeClr val="tx1"/>
                          </a:solidFill>
                          <a:effectLst/>
                        </a:rPr>
                        <a:t>Zato zastarelost nastupa kad posle proteka zakonom određenog vremena dužnik istakne prigovor zastarelosti.</a:t>
                      </a:r>
                      <a:endParaRPr lang="sr-Latn-RS" sz="2800" dirty="0">
                        <a:solidFill>
                          <a:schemeClr val="tx1"/>
                        </a:solidFill>
                        <a:effectLst/>
                      </a:endParaRPr>
                    </a:p>
                    <a:p>
                      <a:pPr algn="just">
                        <a:lnSpc>
                          <a:spcPct val="107000"/>
                        </a:lnSpc>
                        <a:spcAft>
                          <a:spcPts val="0"/>
                        </a:spcAft>
                      </a:pPr>
                      <a:r>
                        <a:rPr lang="sr-Latn-CS" sz="2800" dirty="0">
                          <a:solidFill>
                            <a:schemeClr val="tx1"/>
                          </a:solidFill>
                          <a:effectLst/>
                        </a:rPr>
                        <a:t> </a:t>
                      </a:r>
                      <a:endParaRPr lang="sr-Latn-RS" sz="2800" dirty="0">
                        <a:solidFill>
                          <a:schemeClr val="tx1"/>
                        </a:solidFill>
                        <a:effectLst/>
                      </a:endParaRPr>
                    </a:p>
                    <a:p>
                      <a:pPr algn="just">
                        <a:lnSpc>
                          <a:spcPct val="107000"/>
                        </a:lnSpc>
                        <a:spcAft>
                          <a:spcPts val="0"/>
                        </a:spcAft>
                      </a:pPr>
                      <a:r>
                        <a:rPr lang="sr-Latn-CS" sz="2800" dirty="0">
                          <a:solidFill>
                            <a:schemeClr val="tx1"/>
                          </a:solidFill>
                          <a:effectLst/>
                        </a:rPr>
                        <a:t>Zastarelost doprinosi:</a:t>
                      </a:r>
                      <a:endParaRPr lang="sr-Latn-RS" sz="2800" dirty="0">
                        <a:solidFill>
                          <a:schemeClr val="tx1"/>
                        </a:solidFill>
                        <a:effectLst/>
                      </a:endParaRPr>
                    </a:p>
                    <a:p>
                      <a:pPr algn="just">
                        <a:lnSpc>
                          <a:spcPct val="107000"/>
                        </a:lnSpc>
                        <a:spcAft>
                          <a:spcPts val="0"/>
                        </a:spcAft>
                      </a:pPr>
                      <a:r>
                        <a:rPr lang="sr-Latn-CS" sz="2800" dirty="0">
                          <a:solidFill>
                            <a:schemeClr val="tx1"/>
                          </a:solidFill>
                          <a:effectLst/>
                        </a:rPr>
                        <a:t> </a:t>
                      </a:r>
                      <a:endParaRPr lang="sr-Latn-RS" sz="2800" dirty="0">
                        <a:solidFill>
                          <a:schemeClr val="tx1"/>
                        </a:solidFill>
                        <a:effectLst/>
                      </a:endParaRPr>
                    </a:p>
                    <a:p>
                      <a:pPr marL="342900" lvl="0" indent="-342900" algn="just">
                        <a:spcAft>
                          <a:spcPts val="0"/>
                        </a:spcAft>
                        <a:buFont typeface="+mj-lt"/>
                        <a:buAutoNum type="arabicPeriod"/>
                      </a:pPr>
                      <a:r>
                        <a:rPr lang="sr-Latn-CS" sz="2800" dirty="0">
                          <a:solidFill>
                            <a:schemeClr val="tx1"/>
                          </a:solidFill>
                          <a:effectLst/>
                        </a:rPr>
                        <a:t>Pravnoj sigurnosti i izvesnosti</a:t>
                      </a:r>
                      <a:endParaRPr lang="sr-Latn-RS" sz="2800" dirty="0">
                        <a:solidFill>
                          <a:schemeClr val="tx1"/>
                        </a:solidFill>
                        <a:effectLst/>
                      </a:endParaRPr>
                    </a:p>
                    <a:p>
                      <a:pPr marL="342900" lvl="0" indent="-342900" algn="just">
                        <a:spcAft>
                          <a:spcPts val="0"/>
                        </a:spcAft>
                        <a:buFont typeface="+mj-lt"/>
                        <a:buAutoNum type="arabicPeriod"/>
                      </a:pPr>
                      <a:r>
                        <a:rPr lang="sr-Latn-CS" sz="2800" dirty="0">
                          <a:solidFill>
                            <a:schemeClr val="tx1"/>
                          </a:solidFill>
                          <a:effectLst/>
                        </a:rPr>
                        <a:t>Otklanja potrebu dugog čuvanja dokaza o ispunjenje obaveze</a:t>
                      </a:r>
                      <a:endParaRPr lang="sr-Latn-RS" sz="2800" dirty="0">
                        <a:solidFill>
                          <a:schemeClr val="tx1"/>
                        </a:solidFill>
                        <a:effectLst/>
                      </a:endParaRPr>
                    </a:p>
                    <a:p>
                      <a:pPr marL="342900" lvl="0" indent="-342900" algn="just">
                        <a:spcAft>
                          <a:spcPts val="0"/>
                        </a:spcAft>
                        <a:buFont typeface="+mj-lt"/>
                        <a:buAutoNum type="arabicPeriod"/>
                      </a:pPr>
                      <a:r>
                        <a:rPr lang="sr-Latn-CS" sz="2800" dirty="0">
                          <a:solidFill>
                            <a:schemeClr val="tx1"/>
                          </a:solidFill>
                          <a:effectLst/>
                        </a:rPr>
                        <a:t>Vrše pritisak na poverioce da vrše svoja ovlašćenjaa</a:t>
                      </a:r>
                      <a:endParaRPr lang="sr-Latn-RS" sz="2800" dirty="0">
                        <a:solidFill>
                          <a:schemeClr val="tx1"/>
                        </a:solidFill>
                        <a:effectLst/>
                      </a:endParaRPr>
                    </a:p>
                    <a:p>
                      <a:pPr marL="342900" lvl="0" indent="-342900" algn="just">
                        <a:spcAft>
                          <a:spcPts val="0"/>
                        </a:spcAft>
                        <a:buFont typeface="+mj-lt"/>
                        <a:buAutoNum type="arabicPeriod"/>
                      </a:pPr>
                      <a:r>
                        <a:rPr lang="sr-Latn-CS" sz="2800" dirty="0">
                          <a:solidFill>
                            <a:schemeClr val="tx1"/>
                          </a:solidFill>
                          <a:effectLst/>
                        </a:rPr>
                        <a:t>Omogućuju sudovima da sporove u kojim je došlo do zastarelosti rešavaju brzo.</a:t>
                      </a:r>
                      <a:endParaRPr lang="sr-Latn-RS" sz="2800" dirty="0">
                        <a:solidFill>
                          <a:schemeClr val="tx1"/>
                        </a:solidFill>
                        <a:effectLst/>
                      </a:endParaRPr>
                    </a:p>
                    <a:p>
                      <a:pPr algn="just">
                        <a:lnSpc>
                          <a:spcPct val="107000"/>
                        </a:lnSpc>
                        <a:spcAft>
                          <a:spcPts val="0"/>
                        </a:spcAft>
                      </a:pPr>
                      <a:r>
                        <a:rPr lang="sr-Latn-CS" sz="1100" dirty="0">
                          <a:effectLst/>
                        </a:rPr>
                        <a:t> </a:t>
                      </a:r>
                      <a:endParaRPr lang="sr-Latn-RS" sz="1100" dirty="0">
                        <a:effectLst/>
                      </a:endParaRPr>
                    </a:p>
                    <a:p>
                      <a:pPr algn="just">
                        <a:lnSpc>
                          <a:spcPct val="107000"/>
                        </a:lnSpc>
                        <a:spcAft>
                          <a:spcPts val="0"/>
                        </a:spcAft>
                      </a:pPr>
                      <a:r>
                        <a:rPr lang="sr-Latn-CS" sz="1100" dirty="0">
                          <a:effectLst/>
                        </a:rPr>
                        <a:t> </a:t>
                      </a:r>
                      <a:endParaRPr lang="sr-Latn-R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976334209"/>
                  </a:ext>
                </a:extLst>
              </a:tr>
            </a:tbl>
          </a:graphicData>
        </a:graphic>
      </p:graphicFrame>
    </p:spTree>
    <p:extLst>
      <p:ext uri="{BB962C8B-B14F-4D97-AF65-F5344CB8AC3E}">
        <p14:creationId xmlns:p14="http://schemas.microsoft.com/office/powerpoint/2010/main" val="3374568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8D5F-784A-4B80-AD1E-973871CB482C}"/>
              </a:ext>
            </a:extLst>
          </p:cNvPr>
          <p:cNvSpPr>
            <a:spLocks noGrp="1"/>
          </p:cNvSpPr>
          <p:nvPr>
            <p:ph type="title"/>
          </p:nvPr>
        </p:nvSpPr>
        <p:spPr>
          <a:xfrm>
            <a:off x="457200" y="188640"/>
            <a:ext cx="8229600" cy="288032"/>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76222EC4-6D10-4D57-AE0E-07B6F69E1E47}"/>
              </a:ext>
            </a:extLst>
          </p:cNvPr>
          <p:cNvGraphicFramePr>
            <a:graphicFrameLocks noGrp="1"/>
          </p:cNvGraphicFramePr>
          <p:nvPr>
            <p:ph idx="1"/>
            <p:extLst>
              <p:ext uri="{D42A27DB-BD31-4B8C-83A1-F6EECF244321}">
                <p14:modId xmlns:p14="http://schemas.microsoft.com/office/powerpoint/2010/main" val="336825868"/>
              </p:ext>
            </p:extLst>
          </p:nvPr>
        </p:nvGraphicFramePr>
        <p:xfrm>
          <a:off x="457200" y="692696"/>
          <a:ext cx="8075240" cy="7590408"/>
        </p:xfrm>
        <a:graphic>
          <a:graphicData uri="http://schemas.openxmlformats.org/drawingml/2006/table">
            <a:tbl>
              <a:tblPr>
                <a:tableStyleId>{5C22544A-7EE6-4342-B048-85BDC9FD1C3A}</a:tableStyleId>
              </a:tblPr>
              <a:tblGrid>
                <a:gridCol w="8075240">
                  <a:extLst>
                    <a:ext uri="{9D8B030D-6E8A-4147-A177-3AD203B41FA5}">
                      <a16:colId xmlns:a16="http://schemas.microsoft.com/office/drawing/2014/main" val="1212887192"/>
                    </a:ext>
                  </a:extLst>
                </a:gridCol>
              </a:tblGrid>
              <a:tr h="7590408">
                <a:tc>
                  <a:txBody>
                    <a:bodyPr/>
                    <a:lstStyle/>
                    <a:p>
                      <a:pPr algn="just">
                        <a:lnSpc>
                          <a:spcPct val="107000"/>
                        </a:lnSpc>
                        <a:spcAft>
                          <a:spcPts val="0"/>
                        </a:spcAft>
                      </a:pPr>
                      <a:r>
                        <a:rPr lang="sr-Latn-CS" sz="1600" dirty="0">
                          <a:effectLst/>
                        </a:rPr>
                        <a:t>Vreme zastarelosti</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Vreme zastarelosti prestavlja zakonski rok čijim istekom poverilac gubi pravo da zahteva ispunjenje obaveze, pod uslovom da je tuženi istakao prigovor zastarelosti.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Rok je striktno određen zakonom i ne može se nina koji način promeniti npr. pravnim poslom.</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Ukoliko je predmet obaveze određeno davanje ili činjenje rok za zastarelost teče od prvog narednog dana kada je poverilac stekao pravo da zahteva ispunjenje, ukoliko zakon za pojedinee slučajeve nije šta drugo odredio.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Ukoliko je predmet obaveze nečinjenje, trpljenje ili propuštanje, zastarelost počinje da teče od prvog dana kada je dužnik postupio protivno obavezi.</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U vreme zastarelosti uračunava se i vreme proteklo u korist dužnikovih prethodnika.</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Vreme zastarelosti ističe poslednjeg dana roka u kojem se nije vršilo namirenje potraživanja.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Opšti rok zastarelosti je deset godina utvrđen ZOO, ukoliko nisu predviđeni posebni rokovi zastarelosti, koji važe za zakonom predviđena određena potraživanja. </a:t>
                      </a:r>
                      <a:endParaRPr lang="sr-Latn-RS" sz="1600" dirty="0">
                        <a:effectLst/>
                      </a:endParaRPr>
                    </a:p>
                    <a:p>
                      <a:pPr algn="just">
                        <a:lnSpc>
                          <a:spcPct val="107000"/>
                        </a:lnSpc>
                        <a:spcAft>
                          <a:spcPts val="0"/>
                        </a:spcAft>
                      </a:pPr>
                      <a:r>
                        <a:rPr lang="sr-Latn-CS" sz="1100" dirty="0">
                          <a:effectLst/>
                        </a:rPr>
                        <a:t> </a:t>
                      </a:r>
                      <a:endParaRPr lang="sr-Latn-R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71413499"/>
                  </a:ext>
                </a:extLst>
              </a:tr>
            </a:tbl>
          </a:graphicData>
        </a:graphic>
      </p:graphicFrame>
    </p:spTree>
    <p:extLst>
      <p:ext uri="{BB962C8B-B14F-4D97-AF65-F5344CB8AC3E}">
        <p14:creationId xmlns:p14="http://schemas.microsoft.com/office/powerpoint/2010/main" val="393698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9B46-78D4-42BC-9FC7-FCF0FCA90E17}"/>
              </a:ext>
            </a:extLst>
          </p:cNvPr>
          <p:cNvSpPr>
            <a:spLocks noGrp="1"/>
          </p:cNvSpPr>
          <p:nvPr>
            <p:ph type="title"/>
          </p:nvPr>
        </p:nvSpPr>
        <p:spPr>
          <a:xfrm>
            <a:off x="457199" y="116632"/>
            <a:ext cx="8229600" cy="288032"/>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63DED4E5-CAD3-4072-9815-609207D46310}"/>
              </a:ext>
            </a:extLst>
          </p:cNvPr>
          <p:cNvGraphicFramePr>
            <a:graphicFrameLocks noGrp="1"/>
          </p:cNvGraphicFramePr>
          <p:nvPr>
            <p:ph idx="1"/>
            <p:extLst>
              <p:ext uri="{D42A27DB-BD31-4B8C-83A1-F6EECF244321}">
                <p14:modId xmlns:p14="http://schemas.microsoft.com/office/powerpoint/2010/main" val="3107444954"/>
              </p:ext>
            </p:extLst>
          </p:nvPr>
        </p:nvGraphicFramePr>
        <p:xfrm>
          <a:off x="467544" y="620688"/>
          <a:ext cx="8280920" cy="5450008"/>
        </p:xfrm>
        <a:graphic>
          <a:graphicData uri="http://schemas.openxmlformats.org/drawingml/2006/table">
            <a:tbl>
              <a:tblPr>
                <a:tableStyleId>{5C22544A-7EE6-4342-B048-85BDC9FD1C3A}</a:tableStyleId>
              </a:tblPr>
              <a:tblGrid>
                <a:gridCol w="8280920">
                  <a:extLst>
                    <a:ext uri="{9D8B030D-6E8A-4147-A177-3AD203B41FA5}">
                      <a16:colId xmlns:a16="http://schemas.microsoft.com/office/drawing/2014/main" val="330071721"/>
                    </a:ext>
                  </a:extLst>
                </a:gridCol>
              </a:tblGrid>
              <a:tr h="5450008">
                <a:tc>
                  <a:txBody>
                    <a:bodyPr/>
                    <a:lstStyle/>
                    <a:p>
                      <a:pPr algn="just">
                        <a:lnSpc>
                          <a:spcPct val="107000"/>
                        </a:lnSpc>
                        <a:spcAft>
                          <a:spcPts val="0"/>
                        </a:spcAft>
                      </a:pPr>
                      <a:r>
                        <a:rPr lang="sr-Latn-CS" sz="2000" dirty="0">
                          <a:effectLst/>
                        </a:rPr>
                        <a:t>Posebni rokovi važe za zakonom određena potraživanja, kao na primer:</a:t>
                      </a:r>
                      <a:endParaRPr lang="sr-Latn-RS" sz="2000" dirty="0">
                        <a:effectLst/>
                      </a:endParaRPr>
                    </a:p>
                    <a:p>
                      <a:pPr algn="just">
                        <a:lnSpc>
                          <a:spcPct val="107000"/>
                        </a:lnSpc>
                        <a:spcAft>
                          <a:spcPts val="0"/>
                        </a:spcAft>
                      </a:pPr>
                      <a:r>
                        <a:rPr lang="sr-Latn-CS" sz="1800" dirty="0">
                          <a:effectLst/>
                        </a:rPr>
                        <a:t> </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Potraživanja povremenih davanja, npr. zarada, renta, ugovorno izdržavanje, stipendija i sl. Valja razlikovati obrok od prava iz kojeg obroci proističu. Obroci zastarevaju za tri godine od dospelosti, dok pravo iz kojeg proističu zastareva u roku od pet godina, od dospelosti najstarijeg neispunjena povremenog potraživanja. </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Međusobna potraživanja iz ugovora o prometu roba i usluga, kao i potraživanja naknade za izdatke u vezi sa tim ugovorima zastarevaju za tri godine, a rok zastarelosti teče odvojeno za svaku isporuku robe, izvršeni rad ili uslugu.</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potraživanje zakupnine zastareva u roku od tri godine</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potraživanje naknade deliktne štete zastareva za tri godine, od momenta kada je oštećeni doznao za štetu i štetnika, a u svakom slučaju za pet godina, od kada je šteta nastala.</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Potraživanje ugovorne štete  zastareva za vreme određeno za zastarelost povređene ugovorne obaveze.</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Ukoliko je šteta prouzrokovana krivičnim delom , a za krivično gonjenje je predviđen duži rok zastarelosti, zahtev za naknadu štete prema odgovornom licu zastareva kad i zastarelost za krivično gonjenje. </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Potraživanja za komunalije zastarevaju za jednu godinu. </a:t>
                      </a:r>
                      <a:endParaRPr lang="sr-Latn-RS" sz="1800" dirty="0">
                        <a:effectLst/>
                        <a:ea typeface="Calibri" panose="020F0502020204030204" pitchFamily="34" charset="0"/>
                      </a:endParaRPr>
                    </a:p>
                  </a:txBody>
                  <a:tcPr marL="92861" marR="92861" marT="0" marB="0"/>
                </a:tc>
                <a:extLst>
                  <a:ext uri="{0D108BD9-81ED-4DB2-BD59-A6C34878D82A}">
                    <a16:rowId xmlns:a16="http://schemas.microsoft.com/office/drawing/2014/main" val="1579583672"/>
                  </a:ext>
                </a:extLst>
              </a:tr>
            </a:tbl>
          </a:graphicData>
        </a:graphic>
      </p:graphicFrame>
    </p:spTree>
    <p:extLst>
      <p:ext uri="{BB962C8B-B14F-4D97-AF65-F5344CB8AC3E}">
        <p14:creationId xmlns:p14="http://schemas.microsoft.com/office/powerpoint/2010/main" val="316774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4AAC-F939-45BF-8FCA-AD98090A0B80}"/>
              </a:ext>
            </a:extLst>
          </p:cNvPr>
          <p:cNvSpPr>
            <a:spLocks noGrp="1"/>
          </p:cNvSpPr>
          <p:nvPr>
            <p:ph type="title"/>
          </p:nvPr>
        </p:nvSpPr>
        <p:spPr>
          <a:xfrm>
            <a:off x="457200" y="274638"/>
            <a:ext cx="8229600" cy="202034"/>
          </a:xfrm>
        </p:spPr>
        <p:txBody>
          <a:bodyPr>
            <a:normAutofit fontScale="90000"/>
          </a:bodyPr>
          <a:lstStyle/>
          <a:p>
            <a:endParaRPr lang="sr-Latn-RS" dirty="0"/>
          </a:p>
        </p:txBody>
      </p:sp>
      <p:graphicFrame>
        <p:nvGraphicFramePr>
          <p:cNvPr id="4" name="Content Placeholder 3">
            <a:extLst>
              <a:ext uri="{FF2B5EF4-FFF2-40B4-BE49-F238E27FC236}">
                <a16:creationId xmlns:a16="http://schemas.microsoft.com/office/drawing/2014/main" id="{C3A48505-1102-464A-9CD4-DAA0F4E039A4}"/>
              </a:ext>
            </a:extLst>
          </p:cNvPr>
          <p:cNvGraphicFramePr>
            <a:graphicFrameLocks noGrp="1"/>
          </p:cNvGraphicFramePr>
          <p:nvPr>
            <p:ph idx="1"/>
            <p:extLst>
              <p:ext uri="{D42A27DB-BD31-4B8C-83A1-F6EECF244321}">
                <p14:modId xmlns:p14="http://schemas.microsoft.com/office/powerpoint/2010/main" val="1613633943"/>
              </p:ext>
            </p:extLst>
          </p:nvPr>
        </p:nvGraphicFramePr>
        <p:xfrm>
          <a:off x="457200" y="692696"/>
          <a:ext cx="8229600" cy="5976664"/>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2054602614"/>
                    </a:ext>
                  </a:extLst>
                </a:gridCol>
              </a:tblGrid>
              <a:tr h="5976664">
                <a:tc>
                  <a:txBody>
                    <a:bodyPr/>
                    <a:lstStyle/>
                    <a:p>
                      <a:pPr marL="228600" algn="just">
                        <a:lnSpc>
                          <a:spcPct val="107000"/>
                        </a:lnSpc>
                        <a:spcAft>
                          <a:spcPts val="0"/>
                        </a:spcAft>
                      </a:pPr>
                      <a:r>
                        <a:rPr lang="sr-Latn-CS" sz="1600" dirty="0">
                          <a:effectLst/>
                        </a:rPr>
                        <a:t>Obaveza jemca zastareva u roku od dve godine od dospelosti obaveze glavnog dužnika.</a:t>
                      </a:r>
                      <a:endParaRPr lang="sr-Latn-RS" sz="1600" dirty="0">
                        <a:effectLst/>
                      </a:endParaRPr>
                    </a:p>
                    <a:p>
                      <a:pPr marL="228600" algn="just">
                        <a:lnSpc>
                          <a:spcPct val="107000"/>
                        </a:lnSpc>
                        <a:spcAft>
                          <a:spcPts val="0"/>
                        </a:spcAft>
                      </a:pPr>
                      <a:r>
                        <a:rPr lang="sr-Latn-CS" sz="1600" dirty="0">
                          <a:effectLst/>
                        </a:rPr>
                        <a:t> </a:t>
                      </a:r>
                      <a:endParaRPr lang="sr-Latn-RS" sz="1600" dirty="0">
                        <a:effectLst/>
                      </a:endParaRPr>
                    </a:p>
                    <a:p>
                      <a:pPr marL="228600" algn="just">
                        <a:lnSpc>
                          <a:spcPct val="107000"/>
                        </a:lnSpc>
                        <a:spcAft>
                          <a:spcPts val="0"/>
                        </a:spcAft>
                      </a:pPr>
                      <a:r>
                        <a:rPr lang="sr-Latn-CS" sz="1600" dirty="0">
                          <a:effectLst/>
                        </a:rPr>
                        <a:t>Dejstvo zastarelosti – znači da civilna obligacija postaje naturalna ali ona se ne gasi, ne prestaje da postoji. Poverilac i dalje ima svoje potraživanje, ali zaštitu ne može ostvariti putem suda, ukoliko se dužnik ulaganjem prigovora pozvao na zastarelost obligacije. Ukoliko dužnik svojom voljom bez obzira na činjenicu zastarelosti, izmiri potraživanje, obligacija se tek tada gasi. </a:t>
                      </a:r>
                      <a:endParaRPr lang="sr-Latn-RS" sz="1600" dirty="0">
                        <a:effectLst/>
                      </a:endParaRPr>
                    </a:p>
                    <a:p>
                      <a:pPr marL="228600" algn="just">
                        <a:lnSpc>
                          <a:spcPct val="107000"/>
                        </a:lnSpc>
                        <a:spcAft>
                          <a:spcPts val="0"/>
                        </a:spcAft>
                      </a:pPr>
                      <a:r>
                        <a:rPr lang="sr-Latn-CS" sz="1600" dirty="0">
                          <a:effectLst/>
                        </a:rPr>
                        <a:t> </a:t>
                      </a:r>
                      <a:endParaRPr lang="sr-Latn-RS" sz="1600" dirty="0">
                        <a:effectLst/>
                      </a:endParaRPr>
                    </a:p>
                    <a:p>
                      <a:pPr marL="228600" algn="just">
                        <a:lnSpc>
                          <a:spcPct val="107000"/>
                        </a:lnSpc>
                        <a:spcAft>
                          <a:spcPts val="0"/>
                        </a:spcAft>
                      </a:pPr>
                      <a:r>
                        <a:rPr lang="sr-Latn-CS" sz="1600" dirty="0">
                          <a:effectLst/>
                        </a:rPr>
                        <a:t>Zastarelošću glavnog potraživanja, zastarevaju i sporedna potraživanja. </a:t>
                      </a:r>
                      <a:endParaRPr lang="sr-Latn-RS" sz="1600" dirty="0">
                        <a:effectLst/>
                      </a:endParaRPr>
                    </a:p>
                    <a:p>
                      <a:pPr marL="228600" algn="just">
                        <a:lnSpc>
                          <a:spcPct val="107000"/>
                        </a:lnSpc>
                        <a:spcAft>
                          <a:spcPts val="0"/>
                        </a:spcAft>
                      </a:pPr>
                      <a:r>
                        <a:rPr lang="sr-Latn-CS" sz="1600" dirty="0">
                          <a:effectLst/>
                        </a:rPr>
                        <a:t> </a:t>
                      </a:r>
                      <a:endParaRPr lang="sr-Latn-RS" sz="1600" dirty="0">
                        <a:effectLst/>
                      </a:endParaRPr>
                    </a:p>
                    <a:p>
                      <a:pPr marL="228600" algn="just">
                        <a:lnSpc>
                          <a:spcPct val="107000"/>
                        </a:lnSpc>
                        <a:spcAft>
                          <a:spcPts val="0"/>
                        </a:spcAft>
                      </a:pPr>
                      <a:r>
                        <a:rPr lang="sr-Latn-CS" sz="1600" dirty="0">
                          <a:effectLst/>
                        </a:rPr>
                        <a:t> </a:t>
                      </a:r>
                      <a:endParaRPr lang="sr-Latn-RS" sz="1600" dirty="0">
                        <a:effectLst/>
                      </a:endParaRPr>
                    </a:p>
                    <a:p>
                      <a:pPr marL="228600" algn="just">
                        <a:lnSpc>
                          <a:spcPct val="107000"/>
                        </a:lnSpc>
                        <a:spcAft>
                          <a:spcPts val="0"/>
                        </a:spcAft>
                      </a:pPr>
                      <a:r>
                        <a:rPr lang="sr-Latn-CS" sz="1600" dirty="0">
                          <a:effectLst/>
                        </a:rPr>
                        <a:t>Ukoliko je zastarelo potraživanje obezbeđeno ručnom zalogom ili hipotekom upisanom u javne knjige ili da je stvar u pritežanju poverioca, tada poverilac može namiriti samo glavni dug, a ne i sporedna potraživanja. </a:t>
                      </a:r>
                      <a:endParaRPr lang="sr-Latn-RS" sz="1600" dirty="0">
                        <a:effectLst/>
                      </a:endParaRPr>
                    </a:p>
                    <a:p>
                      <a:pPr marL="228600" algn="just">
                        <a:lnSpc>
                          <a:spcPct val="107000"/>
                        </a:lnSpc>
                        <a:spcAft>
                          <a:spcPts val="0"/>
                        </a:spcAft>
                      </a:pPr>
                      <a:r>
                        <a:rPr lang="sr-Latn-CS" sz="1600" dirty="0">
                          <a:effectLst/>
                        </a:rPr>
                        <a:t> </a:t>
                      </a:r>
                      <a:endParaRPr lang="sr-Latn-RS" sz="1600" dirty="0">
                        <a:effectLst/>
                      </a:endParaRPr>
                    </a:p>
                    <a:p>
                      <a:pPr marL="228600" algn="just">
                        <a:lnSpc>
                          <a:spcPct val="107000"/>
                        </a:lnSpc>
                        <a:spcAft>
                          <a:spcPts val="0"/>
                        </a:spcAft>
                      </a:pPr>
                      <a:r>
                        <a:rPr lang="sr-Latn-CS" sz="1600" dirty="0">
                          <a:effectLst/>
                        </a:rPr>
                        <a:t>Odricanje od zastarelosti – ukoliko istekne rok za zastarelost, dužnik može svojom voljom odreći se zastarelosti. Odricanje od zastarelosti je manifestacija volje dužnika koja se može dati u prigodnoj formi, mada je dovoljna i svaka konkludentna radnja. Isti značaj kao odricanje od zastarelosti ima i pismeno priznanje dužnika zastarele obaveze, zatim davanje zaloge ili nekog drugog obezbeđenja za zastarelo potraživanje. </a:t>
                      </a:r>
                      <a:endParaRPr lang="sr-Latn-RS" sz="1600" dirty="0">
                        <a:effectLst/>
                      </a:endParaRPr>
                    </a:p>
                    <a:p>
                      <a:pPr marL="228600" algn="just">
                        <a:lnSpc>
                          <a:spcPct val="107000"/>
                        </a:lnSpc>
                        <a:spcAft>
                          <a:spcPts val="0"/>
                        </a:spcAft>
                      </a:pPr>
                      <a:r>
                        <a:rPr lang="sr-Latn-CS" sz="1600" dirty="0">
                          <a:effectLst/>
                        </a:rPr>
                        <a:t> </a:t>
                      </a:r>
                      <a:endParaRPr lang="sr-Latn-R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744680121"/>
                  </a:ext>
                </a:extLst>
              </a:tr>
            </a:tbl>
          </a:graphicData>
        </a:graphic>
      </p:graphicFrame>
    </p:spTree>
    <p:extLst>
      <p:ext uri="{BB962C8B-B14F-4D97-AF65-F5344CB8AC3E}">
        <p14:creationId xmlns:p14="http://schemas.microsoft.com/office/powerpoint/2010/main" val="314363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86FB-921A-425C-96D6-F3CDE6A65EE8}"/>
              </a:ext>
            </a:extLst>
          </p:cNvPr>
          <p:cNvSpPr>
            <a:spLocks noGrp="1"/>
          </p:cNvSpPr>
          <p:nvPr>
            <p:ph type="title"/>
          </p:nvPr>
        </p:nvSpPr>
        <p:spPr>
          <a:xfrm>
            <a:off x="457200" y="274638"/>
            <a:ext cx="8229600" cy="202034"/>
          </a:xfrm>
        </p:spPr>
        <p:txBody>
          <a:bodyPr>
            <a:normAutofit fontScale="90000"/>
          </a:bodyPr>
          <a:lstStyle/>
          <a:p>
            <a:endParaRPr lang="sr-Latn-RS" dirty="0"/>
          </a:p>
        </p:txBody>
      </p:sp>
      <p:graphicFrame>
        <p:nvGraphicFramePr>
          <p:cNvPr id="4" name="Content Placeholder 3">
            <a:extLst>
              <a:ext uri="{FF2B5EF4-FFF2-40B4-BE49-F238E27FC236}">
                <a16:creationId xmlns:a16="http://schemas.microsoft.com/office/drawing/2014/main" id="{AAF0776F-79D7-4446-9997-60F6455FE912}"/>
              </a:ext>
            </a:extLst>
          </p:cNvPr>
          <p:cNvGraphicFramePr>
            <a:graphicFrameLocks noGrp="1"/>
          </p:cNvGraphicFramePr>
          <p:nvPr>
            <p:ph idx="1"/>
            <p:extLst>
              <p:ext uri="{D42A27DB-BD31-4B8C-83A1-F6EECF244321}">
                <p14:modId xmlns:p14="http://schemas.microsoft.com/office/powerpoint/2010/main" val="3905322329"/>
              </p:ext>
            </p:extLst>
          </p:nvPr>
        </p:nvGraphicFramePr>
        <p:xfrm>
          <a:off x="457201" y="620689"/>
          <a:ext cx="8229600" cy="5556624"/>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1694313072"/>
                    </a:ext>
                  </a:extLst>
                </a:gridCol>
              </a:tblGrid>
              <a:tr h="5556624">
                <a:tc>
                  <a:txBody>
                    <a:bodyPr/>
                    <a:lstStyle/>
                    <a:p>
                      <a:pPr marL="228600" algn="just">
                        <a:lnSpc>
                          <a:spcPct val="107000"/>
                        </a:lnSpc>
                        <a:spcAft>
                          <a:spcPts val="0"/>
                        </a:spcAft>
                      </a:pPr>
                      <a:r>
                        <a:rPr lang="sr-Latn-CS" sz="1800" dirty="0">
                          <a:effectLst/>
                        </a:rPr>
                        <a:t>Zastoj zastarevanja – Postoje razlozi bliskosti i razlozi okolnosti, koje dovode do zstoja u zastarelosti :</a:t>
                      </a:r>
                      <a:endParaRPr lang="sr-Latn-RS" sz="1800" dirty="0">
                        <a:effectLst/>
                      </a:endParaRPr>
                    </a:p>
                    <a:p>
                      <a:pPr marL="342900" lvl="0" indent="-342900" algn="just">
                        <a:spcAft>
                          <a:spcPts val="0"/>
                        </a:spcAft>
                        <a:buFont typeface="+mj-lt"/>
                        <a:buAutoNum type="arabicPeriod"/>
                      </a:pPr>
                      <a:r>
                        <a:rPr lang="sr-Latn-CS" sz="1800" dirty="0">
                          <a:effectLst/>
                        </a:rPr>
                        <a:t>Razlozi bliskosti – zastarevanje ne teče između roditelja i dece, dok traje roditeljsko pravo; štićenika i njegovg staraaoca, kao i organa starateljstva, dok traje starateljstvo i ne budu položeni računi; zastarelost ne teče i dok traje vanbračna zajednica između dva lica. </a:t>
                      </a:r>
                      <a:endParaRPr lang="sr-Latn-RS" sz="1800" dirty="0">
                        <a:effectLst/>
                      </a:endParaRPr>
                    </a:p>
                    <a:p>
                      <a:pPr marL="342900" lvl="0" indent="-342900" algn="just">
                        <a:spcAft>
                          <a:spcPts val="0"/>
                        </a:spcAft>
                        <a:buFont typeface="+mj-lt"/>
                        <a:buAutoNum type="arabicPeriod"/>
                      </a:pPr>
                      <a:r>
                        <a:rPr lang="sr-Latn-CS" sz="1800" dirty="0">
                          <a:effectLst/>
                        </a:rPr>
                        <a:t>Zbog okolnosti – zastarevanje ne teče za vreme mobilizacije, neposredne ratne opasnosti ili rata u pogledu potraživanja lica na vojnoj dužnosti; za potraživanja lica zaposlenog u tuđem domaćinstvu, prema poslodavcu ili članu njegove porodice koji zajedno sa njim žive, sve dok radni odnos traje; za sve vreme za koje poveriocu nije bilo moguće, zbog nesavladivih prepreka, da sudskim putem zahteva ispunjenje obaveze. </a:t>
                      </a:r>
                      <a:endParaRPr lang="sr-Latn-RS" sz="1800" dirty="0">
                        <a:effectLst/>
                      </a:endParaRPr>
                    </a:p>
                    <a:p>
                      <a:pPr marL="342900" lvl="0" indent="-342900" algn="just">
                        <a:spcAft>
                          <a:spcPts val="0"/>
                        </a:spcAft>
                        <a:buFont typeface="+mj-lt"/>
                        <a:buAutoNum type="arabicPeriod"/>
                      </a:pPr>
                      <a:r>
                        <a:rPr lang="sr-Latn-CS" sz="1800" dirty="0">
                          <a:effectLst/>
                        </a:rPr>
                        <a:t>Postoje još dva slučaja koja pomeraju zastarelost i to:</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Prema poslovno nesposobnom licu, zastarelost ne može nastupiti dok ne proteknu dve godine od kada su postala poslovna sposobna, odnosno dobila zastupnika.</a:t>
                      </a:r>
                      <a:endParaRPr lang="sr-Latn-RS" sz="1800" dirty="0">
                        <a:effectLst/>
                      </a:endParaRPr>
                    </a:p>
                    <a:p>
                      <a:pPr marL="342900" lvl="0" indent="-342900" algn="just">
                        <a:spcAft>
                          <a:spcPts val="0"/>
                        </a:spcAft>
                        <a:buFont typeface="Arial" panose="020B0604020202020204" pitchFamily="34" charset="0"/>
                        <a:buChar char="-"/>
                      </a:pPr>
                      <a:r>
                        <a:rPr lang="sr-Latn-CS" sz="1800" dirty="0">
                          <a:effectLst/>
                        </a:rPr>
                        <a:t>Prema licu koje se nalazi na odsluženju vojnog roka ili na vojnoj vežbi, zastaarelost ne može naastupiti dok ne protekne tri meseca od okončanja vojnog roka ili vojne vežbe.</a:t>
                      </a:r>
                      <a:endParaRPr lang="sr-Latn-RS" sz="1800" dirty="0">
                        <a:effectLst/>
                      </a:endParaRPr>
                    </a:p>
                    <a:p>
                      <a:pPr algn="just">
                        <a:lnSpc>
                          <a:spcPct val="107000"/>
                        </a:lnSpc>
                        <a:spcAft>
                          <a:spcPts val="0"/>
                        </a:spcAft>
                      </a:pPr>
                      <a:r>
                        <a:rPr lang="sr-Latn-CS" sz="1800" dirty="0">
                          <a:effectLst/>
                        </a:rPr>
                        <a:t> </a:t>
                      </a:r>
                      <a:endParaRPr lang="sr-Latn-RS" sz="1800" dirty="0">
                        <a:effectLst/>
                      </a:endParaRPr>
                    </a:p>
                    <a:p>
                      <a:pPr algn="just">
                        <a:lnSpc>
                          <a:spcPct val="107000"/>
                        </a:lnSpc>
                        <a:spcAft>
                          <a:spcPts val="0"/>
                        </a:spcAft>
                      </a:pPr>
                      <a:r>
                        <a:rPr lang="sr-Latn-CS" sz="1800" dirty="0">
                          <a:effectLst/>
                        </a:rPr>
                        <a:t>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9626" marR="99626" marT="0" marB="0"/>
                </a:tc>
                <a:extLst>
                  <a:ext uri="{0D108BD9-81ED-4DB2-BD59-A6C34878D82A}">
                    <a16:rowId xmlns:a16="http://schemas.microsoft.com/office/drawing/2014/main" val="2425693393"/>
                  </a:ext>
                </a:extLst>
              </a:tr>
            </a:tbl>
          </a:graphicData>
        </a:graphic>
      </p:graphicFrame>
    </p:spTree>
    <p:extLst>
      <p:ext uri="{BB962C8B-B14F-4D97-AF65-F5344CB8AC3E}">
        <p14:creationId xmlns:p14="http://schemas.microsoft.com/office/powerpoint/2010/main" val="242698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A110-953E-49E6-BD2C-279E645AEC7E}"/>
              </a:ext>
            </a:extLst>
          </p:cNvPr>
          <p:cNvSpPr>
            <a:spLocks noGrp="1"/>
          </p:cNvSpPr>
          <p:nvPr>
            <p:ph type="title"/>
          </p:nvPr>
        </p:nvSpPr>
        <p:spPr>
          <a:xfrm>
            <a:off x="457200" y="274638"/>
            <a:ext cx="8229600" cy="202034"/>
          </a:xfrm>
        </p:spPr>
        <p:txBody>
          <a:bodyPr>
            <a:normAutofit fontScale="90000"/>
          </a:bodyPr>
          <a:lstStyle/>
          <a:p>
            <a:endParaRPr lang="sr-Latn-RS"/>
          </a:p>
        </p:txBody>
      </p:sp>
      <p:graphicFrame>
        <p:nvGraphicFramePr>
          <p:cNvPr id="4" name="Content Placeholder 3">
            <a:extLst>
              <a:ext uri="{FF2B5EF4-FFF2-40B4-BE49-F238E27FC236}">
                <a16:creationId xmlns:a16="http://schemas.microsoft.com/office/drawing/2014/main" id="{000EBFB3-1D09-4634-9DE0-86F2B431EF8A}"/>
              </a:ext>
            </a:extLst>
          </p:cNvPr>
          <p:cNvGraphicFramePr>
            <a:graphicFrameLocks noGrp="1"/>
          </p:cNvGraphicFramePr>
          <p:nvPr>
            <p:ph idx="1"/>
            <p:extLst>
              <p:ext uri="{D42A27DB-BD31-4B8C-83A1-F6EECF244321}">
                <p14:modId xmlns:p14="http://schemas.microsoft.com/office/powerpoint/2010/main" val="3338585382"/>
              </p:ext>
            </p:extLst>
          </p:nvPr>
        </p:nvGraphicFramePr>
        <p:xfrm>
          <a:off x="457200" y="620688"/>
          <a:ext cx="8075240" cy="5728653"/>
        </p:xfrm>
        <a:graphic>
          <a:graphicData uri="http://schemas.openxmlformats.org/drawingml/2006/table">
            <a:tbl>
              <a:tblPr>
                <a:tableStyleId>{5C22544A-7EE6-4342-B048-85BDC9FD1C3A}</a:tableStyleId>
              </a:tblPr>
              <a:tblGrid>
                <a:gridCol w="8075240">
                  <a:extLst>
                    <a:ext uri="{9D8B030D-6E8A-4147-A177-3AD203B41FA5}">
                      <a16:colId xmlns:a16="http://schemas.microsoft.com/office/drawing/2014/main" val="4054111783"/>
                    </a:ext>
                  </a:extLst>
                </a:gridCol>
              </a:tblGrid>
              <a:tr h="5616624">
                <a:tc>
                  <a:txBody>
                    <a:bodyPr/>
                    <a:lstStyle/>
                    <a:p>
                      <a:pPr algn="just">
                        <a:lnSpc>
                          <a:spcPct val="107000"/>
                        </a:lnSpc>
                        <a:spcAft>
                          <a:spcPts val="0"/>
                        </a:spcAft>
                      </a:pPr>
                      <a:r>
                        <a:rPr lang="sr-Latn-CS" sz="1600" dirty="0">
                          <a:effectLst/>
                        </a:rPr>
                        <a:t>Prekidom zastarevanja prekida se i potire raniji tok zastarevanja i počinje iznova.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Način odlučivanja – sud se ne osvrće na zasstaarelost, ukoliko dužnik ne istakne prigovor zastarelosti, a kada podnese, sud tužbeni zahtev odbija, bez da se upušta u ocenu osnovanosti zahteva.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Prigovor zastarelosti se može istaći do zaključenja glavne rasprave i to pred prvostepenim sudom.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Prekluzija – Rok čijim se propuštanjem gubi pravo na tužbu ili na izvršenje određene radnje je prekluzivni rok i ne prestavlja zastarni rok. Gubitkom prava na tužbu podrazumeva gubitak materijalnog prava koje je trebalo da bude predmet zaštite. Samim tim prekluzija gasi čitavo subjektivno pravo, a ne samo zahtev, odnosno nestaje i ovlašćenje pa se pravo ne može ni pod kojim uslovima restaurisati.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Prekluzija se može ustanoviti samo zakonom. Zato na prekluzivni rok, sud pazi po službenoj dužnosti, a ne samo po prigovoru dužnika. Prekluzija ima materijalni i procesni karakter. </a:t>
                      </a:r>
                      <a:endParaRPr lang="sr-Latn-RS" sz="1600" dirty="0">
                        <a:effectLst/>
                      </a:endParaRPr>
                    </a:p>
                    <a:p>
                      <a:pPr algn="just">
                        <a:lnSpc>
                          <a:spcPct val="107000"/>
                        </a:lnSpc>
                        <a:spcAft>
                          <a:spcPts val="0"/>
                        </a:spcAft>
                      </a:pPr>
                      <a:r>
                        <a:rPr lang="sr-Latn-CS" sz="1600" dirty="0">
                          <a:effectLst/>
                        </a:rPr>
                        <a:t> </a:t>
                      </a:r>
                      <a:endParaRPr lang="sr-Latn-RS" sz="1600" dirty="0">
                        <a:effectLst/>
                      </a:endParaRPr>
                    </a:p>
                    <a:p>
                      <a:pPr algn="just">
                        <a:lnSpc>
                          <a:spcPct val="107000"/>
                        </a:lnSpc>
                        <a:spcAft>
                          <a:spcPts val="0"/>
                        </a:spcAft>
                      </a:pPr>
                      <a:r>
                        <a:rPr lang="sr-Latn-CS" sz="1600" dirty="0">
                          <a:effectLst/>
                        </a:rPr>
                        <a:t>Kod zastarelosti, tužba se odbija, a kod prekluzije tužbeni zahtev se odbacuje. Kod zastaarelosti sud odlučuje presudom, a kod prekluzije rešenjem. </a:t>
                      </a:r>
                      <a:endParaRPr lang="sr-Latn-RS" sz="1600" dirty="0">
                        <a:effectLst/>
                      </a:endParaRPr>
                    </a:p>
                    <a:p>
                      <a:pPr algn="just">
                        <a:lnSpc>
                          <a:spcPct val="107000"/>
                        </a:lnSpc>
                        <a:spcAft>
                          <a:spcPts val="0"/>
                        </a:spcAft>
                      </a:pPr>
                      <a:r>
                        <a:rPr lang="sr-Latn-CS" sz="1600" dirty="0">
                          <a:effectLst/>
                        </a:rPr>
                        <a:t>Kod prekluzije nema zastoja i prekida roka, kao kod zastarelosti. </a:t>
                      </a:r>
                      <a:endParaRPr lang="sr-Latn-R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874568867"/>
                  </a:ext>
                </a:extLst>
              </a:tr>
            </a:tbl>
          </a:graphicData>
        </a:graphic>
      </p:graphicFrame>
    </p:spTree>
    <p:extLst>
      <p:ext uri="{BB962C8B-B14F-4D97-AF65-F5344CB8AC3E}">
        <p14:creationId xmlns:p14="http://schemas.microsoft.com/office/powerpoint/2010/main" val="1195713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2985</Words>
  <Application>Microsoft Office PowerPoint</Application>
  <PresentationFormat>On-screen Show (4:3)</PresentationFormat>
  <Paragraphs>189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POSLOVNI I PRAVNI FAKULTET  OBLIGACIONO PRAVO</vt:lpstr>
      <vt:lpstr>ОБЛИГАЦИОНО ПРАВО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ФАКУЛТЕТ ЗА ПОСЛОВНО ИНДУСТРИЈСКИ МЕНАЏМЕНТ И ПРАВО</dc:title>
  <dc:creator>dragan covic</dc:creator>
  <cp:lastModifiedBy>Dragan Covic</cp:lastModifiedBy>
  <cp:revision>40</cp:revision>
  <dcterms:created xsi:type="dcterms:W3CDTF">2016-02-25T12:25:32Z</dcterms:created>
  <dcterms:modified xsi:type="dcterms:W3CDTF">2020-04-08T14:47:33Z</dcterms:modified>
</cp:coreProperties>
</file>