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45DB-AEB8-4671-BB5D-8652220398A8}" type="datetimeFigureOut">
              <a:rPr lang="sr-Latn-CS" smtClean="0"/>
              <a:pPr/>
              <a:t>8.4.2020.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600400"/>
          </a:xfrm>
        </p:spPr>
        <p:txBody>
          <a:bodyPr>
            <a:normAutofit/>
          </a:bodyPr>
          <a:lstStyle/>
          <a:p>
            <a:r>
              <a:rPr lang="sr-Latn-CS" sz="2800" dirty="0">
                <a:latin typeface="Arial" pitchFamily="34" charset="0"/>
                <a:cs typeface="Arial" pitchFamily="34" charset="0"/>
              </a:rPr>
              <a:t>POSLOVNI I </a:t>
            </a:r>
            <a:r>
              <a:rPr lang="sr-Latn-CS" sz="2800">
                <a:latin typeface="Arial" pitchFamily="34" charset="0"/>
                <a:cs typeface="Arial" pitchFamily="34" charset="0"/>
              </a:rPr>
              <a:t>PRAVNI FAKULTET</a:t>
            </a:r>
            <a:br>
              <a:rPr lang="sr-Latn-CS" sz="2800">
                <a:latin typeface="Arial" pitchFamily="34" charset="0"/>
                <a:cs typeface="Arial" pitchFamily="34" charset="0"/>
              </a:rPr>
            </a:br>
            <a:br>
              <a:rPr lang="sr-Latn-CS" sz="2800">
                <a:latin typeface="Arial" pitchFamily="34" charset="0"/>
                <a:cs typeface="Arial" pitchFamily="34" charset="0"/>
              </a:rPr>
            </a:br>
            <a:r>
              <a:rPr lang="sr-Latn-CS" sz="2800">
                <a:latin typeface="Arial" pitchFamily="34" charset="0"/>
                <a:cs typeface="Arial" pitchFamily="34" charset="0"/>
              </a:rPr>
              <a:t>OBLIGACIONO PRAVO</a:t>
            </a:r>
            <a:endParaRPr lang="sr-Latn-C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1390-8FA3-487D-8DF1-B19D444B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CFE43-0FAE-48B2-9B5A-3C23A5499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u="sng" dirty="0"/>
              <a:t>Mesto </a:t>
            </a:r>
            <a:r>
              <a:rPr lang="en-US" u="sng" dirty="0" err="1"/>
              <a:t>ispunjenja</a:t>
            </a:r>
            <a:r>
              <a:rPr lang="en-US" dirty="0"/>
              <a:t> – </a:t>
            </a:r>
            <a:r>
              <a:rPr lang="en-US" dirty="0" err="1"/>
              <a:t>Prestavlja</a:t>
            </a:r>
            <a:r>
              <a:rPr lang="en-US" dirty="0"/>
              <a:t> </a:t>
            </a:r>
            <a:r>
              <a:rPr lang="en-US" dirty="0" err="1"/>
              <a:t>geografsko</a:t>
            </a:r>
            <a:r>
              <a:rPr lang="en-US" dirty="0"/>
              <a:t> </a:t>
            </a:r>
            <a:r>
              <a:rPr lang="en-US" dirty="0" err="1"/>
              <a:t>odredište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obavezu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Mesto </a:t>
            </a:r>
            <a:r>
              <a:rPr lang="en-US" dirty="0" err="1"/>
              <a:t>ispunjenja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–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posslom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određeeno</a:t>
            </a:r>
            <a:r>
              <a:rPr lang="en-US" dirty="0"/>
              <a:t> mesto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određenje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svrhi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oklonostima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iznetee</a:t>
            </a:r>
            <a:r>
              <a:rPr lang="en-US" dirty="0"/>
              <a:t> </a:t>
            </a:r>
            <a:r>
              <a:rPr lang="en-US" dirty="0" err="1"/>
              <a:t>načinee</a:t>
            </a:r>
            <a:r>
              <a:rPr lang="en-US" dirty="0"/>
              <a:t>, </a:t>
            </a:r>
            <a:r>
              <a:rPr lang="en-US" dirty="0" err="1"/>
              <a:t>obaveza</a:t>
            </a:r>
            <a:r>
              <a:rPr lang="en-US" dirty="0"/>
              <a:t> se </a:t>
            </a:r>
            <a:r>
              <a:rPr lang="en-US" dirty="0" err="1"/>
              <a:t>izvršava</a:t>
            </a:r>
            <a:r>
              <a:rPr lang="en-US" dirty="0"/>
              <a:t> u </a:t>
            </a:r>
            <a:r>
              <a:rPr lang="en-US" dirty="0" err="1"/>
              <a:t>meestu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sedište</a:t>
            </a:r>
            <a:r>
              <a:rPr lang="en-US" dirty="0"/>
              <a:t>, </a:t>
            </a:r>
            <a:r>
              <a:rPr lang="en-US" dirty="0" err="1"/>
              <a:t>prebivalište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boravište</a:t>
            </a:r>
            <a:r>
              <a:rPr lang="en-US" dirty="0"/>
              <a:t> 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dislocirane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, </a:t>
            </a:r>
            <a:r>
              <a:rPr lang="en-US" dirty="0" err="1"/>
              <a:t>obaveza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dislociranim</a:t>
            </a:r>
            <a:r>
              <a:rPr lang="en-US" dirty="0"/>
              <a:t> </a:t>
            </a:r>
            <a:r>
              <a:rPr lang="en-US" dirty="0" err="1"/>
              <a:t>jedinicama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mesto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sedištu</a:t>
            </a:r>
            <a:r>
              <a:rPr lang="en-US" dirty="0"/>
              <a:t> </a:t>
            </a:r>
            <a:r>
              <a:rPr lang="en-US" dirty="0" err="1"/>
              <a:t>poveerioca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prebivalištu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boravištu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u="sng" dirty="0" err="1"/>
              <a:t>Isprave</a:t>
            </a:r>
            <a:r>
              <a:rPr lang="en-US" u="sng" dirty="0"/>
              <a:t> o </a:t>
            </a:r>
            <a:r>
              <a:rPr lang="en-US" u="sng" dirty="0" err="1"/>
              <a:t>ispunjenju</a:t>
            </a:r>
            <a:r>
              <a:rPr lang="en-US" dirty="0"/>
              <a:t> – </a:t>
            </a:r>
            <a:r>
              <a:rPr lang="en-US" dirty="0" err="1"/>
              <a:t>isprave</a:t>
            </a:r>
            <a:r>
              <a:rPr lang="en-US" dirty="0"/>
              <a:t> o </a:t>
            </a:r>
            <a:r>
              <a:rPr lang="en-US" dirty="0" err="1"/>
              <a:t>ispunjenju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priznanica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obveznice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Priznanica</a:t>
            </a:r>
            <a:r>
              <a:rPr lang="en-US" dirty="0"/>
              <a:t> - je </a:t>
            </a: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presstaanku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predmeetu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ispunioca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primilo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, potpies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odbije</a:t>
            </a:r>
            <a:r>
              <a:rPr lang="en-US" dirty="0"/>
              <a:t> 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priznanicu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se </a:t>
            </a:r>
            <a:r>
              <a:rPr lang="en-US" dirty="0" err="1"/>
              <a:t>osslobađaa</a:t>
            </a:r>
            <a:r>
              <a:rPr lang="en-US" dirty="0"/>
              <a:t> </a:t>
            </a:r>
            <a:r>
              <a:rPr lang="en-US" dirty="0" err="1"/>
              <a:t>obaaveze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dugovaani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položi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deposit.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– je </a:t>
            </a:r>
            <a:r>
              <a:rPr lang="en-US" dirty="0" err="1"/>
              <a:t>znak</a:t>
            </a:r>
            <a:r>
              <a:rPr lang="en-US" dirty="0"/>
              <a:t> da je </a:t>
            </a:r>
            <a:r>
              <a:rPr lang="en-US" dirty="0" err="1"/>
              <a:t>ddužnik</a:t>
            </a:r>
            <a:r>
              <a:rPr lang="en-US" dirty="0"/>
              <a:t> </a:t>
            </a:r>
            <a:r>
              <a:rPr lang="en-US" dirty="0" err="1"/>
              <a:t>izmirio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.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menica</a:t>
            </a:r>
            <a:r>
              <a:rPr lang="en-US" dirty="0"/>
              <a:t>,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haartija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0431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F845-2355-4022-AA28-1C8BAF83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D9BA-0557-4690-BD50-31D72203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 err="1"/>
              <a:t>Deponovanje</a:t>
            </a:r>
            <a:r>
              <a:rPr lang="en-US" b="1" dirty="0"/>
              <a:t> </a:t>
            </a:r>
            <a:r>
              <a:rPr lang="en-US" b="1" dirty="0" err="1"/>
              <a:t>dugovane</a:t>
            </a:r>
            <a:r>
              <a:rPr lang="en-US" b="1" dirty="0"/>
              <a:t> </a:t>
            </a:r>
            <a:r>
              <a:rPr lang="en-US" b="1" dirty="0" err="1"/>
              <a:t>stvari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dugovane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je </a:t>
            </a:r>
            <a:r>
              <a:rPr lang="en-US" dirty="0" err="1"/>
              <a:t>deponovanje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deposit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u </a:t>
            </a:r>
            <a:r>
              <a:rPr lang="en-US" dirty="0" err="1"/>
              <a:t>ssituaciji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poverilac</a:t>
            </a:r>
            <a:r>
              <a:rPr lang="en-US" dirty="0"/>
              <a:t> u </a:t>
            </a:r>
            <a:r>
              <a:rPr lang="en-US" dirty="0" err="1"/>
              <a:t>docnji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prijemom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nepoznat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neizvesno</a:t>
            </a:r>
            <a:r>
              <a:rPr lang="en-US" dirty="0"/>
              <a:t> ko je </a:t>
            </a:r>
            <a:r>
              <a:rPr lang="en-US" dirty="0" err="1"/>
              <a:t>poverilac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neizvesno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nesposoban</a:t>
            </a:r>
            <a:r>
              <a:rPr lang="en-US" dirty="0"/>
              <a:t>, a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staraoca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Dužnik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daa</a:t>
            </a:r>
            <a:r>
              <a:rPr lang="en-US" dirty="0"/>
              <a:t> o </a:t>
            </a:r>
            <a:r>
              <a:rPr lang="en-US" dirty="0" err="1"/>
              <a:t>deponovanju</a:t>
            </a:r>
            <a:r>
              <a:rPr lang="en-US" dirty="0"/>
              <a:t>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moguće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u deposit, </a:t>
            </a:r>
            <a:r>
              <a:rPr lang="en-US" dirty="0" err="1"/>
              <a:t>ogleda</a:t>
            </a:r>
            <a:r>
              <a:rPr lang="en-US" dirty="0"/>
              <a:t> se u.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dužnik se oslobađa obaveze u času predaje stvari u depozit, </a:t>
            </a:r>
            <a:endParaRPr lang="sr-Latn-RS" dirty="0"/>
          </a:p>
          <a:p>
            <a:pPr lvl="0"/>
            <a:r>
              <a:rPr lang="sr-Latn-CS" dirty="0"/>
              <a:t>prestaje dužnička docnja, ako je postojala, </a:t>
            </a:r>
            <a:endParaRPr lang="sr-Latn-RS" dirty="0"/>
          </a:p>
          <a:p>
            <a:pPr lvl="0"/>
            <a:r>
              <a:rPr lang="sr-Latn-CS" dirty="0"/>
              <a:t>rizik u slučaju propasti stvari prelazi na poverioca,</a:t>
            </a:r>
            <a:endParaRPr lang="sr-Latn-RS" dirty="0"/>
          </a:p>
          <a:p>
            <a:pPr lvl="0"/>
            <a:r>
              <a:rPr lang="sr-Latn-CS" dirty="0"/>
              <a:t>prestaje da teče kamata</a:t>
            </a:r>
            <a:endParaRPr lang="sr-Latn-RS" dirty="0"/>
          </a:p>
          <a:p>
            <a:pPr lvl="0"/>
            <a:r>
              <a:rPr lang="sr-Latn-CS" dirty="0"/>
              <a:t>troškovee deponovanja snosi poverioc.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u </a:t>
            </a:r>
            <a:r>
              <a:rPr lang="en-US" dirty="0" err="1"/>
              <a:t>vanparničnom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Deposit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opozvati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6668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86E59-BEB0-4524-B15B-4A4F8FE8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1F3B-4458-45C3-B1A7-FF36331D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err="1"/>
              <a:t>Prodaja</a:t>
            </a:r>
            <a:r>
              <a:rPr lang="en-US" b="1" dirty="0"/>
              <a:t> </a:t>
            </a:r>
            <a:r>
              <a:rPr lang="en-US" b="1" dirty="0" err="1"/>
              <a:t>dugovane</a:t>
            </a:r>
            <a:r>
              <a:rPr lang="en-US" b="1" dirty="0"/>
              <a:t> </a:t>
            </a:r>
            <a:r>
              <a:rPr lang="en-US" b="1" dirty="0" err="1"/>
              <a:t>stvari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podesna</a:t>
            </a:r>
            <a:r>
              <a:rPr lang="en-US" dirty="0"/>
              <a:t> za </a:t>
            </a:r>
            <a:r>
              <a:rPr lang="en-US" dirty="0" err="1"/>
              <a:t>deponovanje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deposit,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dugovane</a:t>
            </a:r>
            <a:r>
              <a:rPr lang="en-US" dirty="0"/>
              <a:t> </a:t>
            </a:r>
            <a:r>
              <a:rPr lang="en-US" dirty="0" err="1"/>
              <a:t>stavri</a:t>
            </a:r>
            <a:r>
              <a:rPr lang="en-US" dirty="0"/>
              <a:t> je </a:t>
            </a:r>
            <a:r>
              <a:rPr lang="en-US" dirty="0" err="1"/>
              <a:t>način</a:t>
            </a:r>
            <a:r>
              <a:rPr lang="en-US" dirty="0"/>
              <a:t> za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dugovane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nepodesne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za </a:t>
            </a:r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izložiti</a:t>
            </a:r>
            <a:r>
              <a:rPr lang="en-US" dirty="0"/>
              <a:t>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, a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postignute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se </a:t>
            </a:r>
            <a:r>
              <a:rPr lang="en-US" dirty="0" err="1"/>
              <a:t>namiruju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, a </a:t>
            </a:r>
            <a:r>
              <a:rPr lang="en-US" dirty="0" err="1"/>
              <a:t>ostatak</a:t>
            </a:r>
            <a:r>
              <a:rPr lang="en-US" dirty="0"/>
              <a:t> se </a:t>
            </a:r>
            <a:r>
              <a:rPr lang="en-US" dirty="0" err="1"/>
              <a:t>deponuje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deposit,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dužnik</a:t>
            </a:r>
            <a:r>
              <a:rPr lang="en-US" dirty="0"/>
              <a:t> se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“</a:t>
            </a:r>
            <a:r>
              <a:rPr lang="en-US" dirty="0" err="1"/>
              <a:t>tekuću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”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male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je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prodaati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“</a:t>
            </a:r>
            <a:r>
              <a:rPr lang="en-US" dirty="0" err="1"/>
              <a:t>slobodne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”, bez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O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ddužnik</a:t>
            </a:r>
            <a:r>
              <a:rPr lang="en-US" dirty="0"/>
              <a:t> je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4013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F472-A8B1-40AA-A036-1FCE2263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87E3-6395-4A6B-AD91-D1BFB7D1A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err="1"/>
              <a:t>Gašenje</a:t>
            </a:r>
            <a:r>
              <a:rPr lang="en-US" b="1" dirty="0"/>
              <a:t> </a:t>
            </a:r>
            <a:r>
              <a:rPr lang="en-US" b="1" dirty="0" err="1"/>
              <a:t>obligacionog</a:t>
            </a:r>
            <a:r>
              <a:rPr lang="en-US" b="1" dirty="0"/>
              <a:t> </a:t>
            </a:r>
            <a:r>
              <a:rPr lang="en-US" b="1" dirty="0" err="1"/>
              <a:t>odnosa</a:t>
            </a:r>
            <a:r>
              <a:rPr lang="en-US" b="1" dirty="0"/>
              <a:t> bez </a:t>
            </a:r>
            <a:r>
              <a:rPr lang="en-US" b="1" dirty="0" err="1"/>
              <a:t>namirenja</a:t>
            </a:r>
            <a:r>
              <a:rPr lang="en-US" b="1" dirty="0"/>
              <a:t> </a:t>
            </a:r>
            <a:r>
              <a:rPr lang="en-US" b="1" dirty="0" err="1"/>
              <a:t>obaveze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/>
              <a:t>Kao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obligacije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gašenje</a:t>
            </a:r>
            <a:r>
              <a:rPr lang="en-US" dirty="0"/>
              <a:t> </a:t>
            </a:r>
            <a:r>
              <a:rPr lang="en-US" dirty="0" err="1"/>
              <a:t>prebijanjem</a:t>
            </a:r>
            <a:r>
              <a:rPr lang="en-US" dirty="0"/>
              <a:t> (</a:t>
            </a:r>
            <a:r>
              <a:rPr lang="en-US" dirty="0" err="1"/>
              <a:t>kompenzacija</a:t>
            </a:r>
            <a:r>
              <a:rPr lang="en-US" dirty="0"/>
              <a:t>, </a:t>
            </a:r>
            <a:r>
              <a:rPr lang="en-US" dirty="0" err="1"/>
              <a:t>gašenje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otpuštanja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sjedinjenja</a:t>
            </a:r>
            <a:r>
              <a:rPr lang="en-US" dirty="0"/>
              <a:t> (</a:t>
            </a:r>
            <a:r>
              <a:rPr lang="en-US" dirty="0" err="1"/>
              <a:t>konfuzija</a:t>
            </a:r>
            <a:r>
              <a:rPr lang="en-US" dirty="0"/>
              <a:t>),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proteka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u="sng" dirty="0" err="1"/>
              <a:t>Kompenzacija</a:t>
            </a:r>
            <a:r>
              <a:rPr lang="en-US" u="sng" dirty="0"/>
              <a:t> (</a:t>
            </a:r>
            <a:r>
              <a:rPr lang="en-US" u="sng" dirty="0" err="1"/>
              <a:t>prebijanje</a:t>
            </a:r>
            <a:r>
              <a:rPr lang="en-US" u="sng" dirty="0"/>
              <a:t>)</a:t>
            </a:r>
            <a:r>
              <a:rPr lang="en-US" dirty="0"/>
              <a:t> – </a:t>
            </a:r>
            <a:r>
              <a:rPr lang="en-US" dirty="0" err="1"/>
              <a:t>prebijanje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uzajaamnih</a:t>
            </a:r>
            <a:r>
              <a:rPr lang="en-US" dirty="0"/>
              <a:t> </a:t>
            </a:r>
            <a:r>
              <a:rPr lang="en-US" dirty="0" err="1"/>
              <a:t>istorodnih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potiranjem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Prebijaanje</a:t>
            </a:r>
            <a:r>
              <a:rPr lang="en-US" dirty="0"/>
              <a:t> je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uzajamnih</a:t>
            </a:r>
            <a:r>
              <a:rPr lang="en-US" dirty="0"/>
              <a:t>  </a:t>
            </a:r>
            <a:r>
              <a:rPr lang="en-US" dirty="0" err="1"/>
              <a:t>međusobnih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prebijanjem</a:t>
            </a:r>
            <a:r>
              <a:rPr lang="en-US" dirty="0"/>
              <a:t> </a:t>
            </a:r>
            <a:r>
              <a:rPr lang="en-US" dirty="0" err="1"/>
              <a:t>ispostaavi</a:t>
            </a:r>
            <a:r>
              <a:rPr lang="en-US" dirty="0"/>
              <a:t> da je dug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</a:t>
            </a:r>
            <a:r>
              <a:rPr lang="en-US" dirty="0" err="1"/>
              <a:t>prebija</a:t>
            </a:r>
            <a:r>
              <a:rPr lang="en-US" dirty="0"/>
              <a:t> za </a:t>
            </a:r>
            <a:r>
              <a:rPr lang="en-US" dirty="0" err="1"/>
              <a:t>ostatak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za </a:t>
            </a:r>
            <a:r>
              <a:rPr lang="en-US" dirty="0" err="1"/>
              <a:t>postojeću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prebijanja</a:t>
            </a:r>
            <a:r>
              <a:rPr lang="en-US" dirty="0"/>
              <a:t> –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pozitivni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Pozitivni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prebijanja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uzajamnost</a:t>
            </a:r>
            <a:r>
              <a:rPr lang="en-US" dirty="0"/>
              <a:t>, </a:t>
            </a:r>
            <a:r>
              <a:rPr lang="en-US" dirty="0" err="1"/>
              <a:t>istorodnosst,dosspeelost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istorrodna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glase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zamenjljive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glase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likvidna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utuživa</a:t>
            </a:r>
            <a:r>
              <a:rPr lang="en-US" dirty="0"/>
              <a:t>, pa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namiriti</a:t>
            </a:r>
            <a:r>
              <a:rPr lang="en-US" dirty="0"/>
              <a:t> </a:t>
            </a:r>
            <a:r>
              <a:rPr lang="en-US" dirty="0" err="1"/>
              <a:t>sudskim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Zastarelost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prebijanje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isticanja</a:t>
            </a:r>
            <a:r>
              <a:rPr lang="en-US" dirty="0"/>
              <a:t> </a:t>
            </a:r>
            <a:r>
              <a:rPr lang="en-US" dirty="0" err="1"/>
              <a:t>prigovora</a:t>
            </a:r>
            <a:r>
              <a:rPr lang="en-US" dirty="0"/>
              <a:t> </a:t>
            </a:r>
            <a:r>
              <a:rPr lang="en-US" dirty="0" err="1"/>
              <a:t>zastarelosti</a:t>
            </a:r>
            <a:r>
              <a:rPr lang="en-US" dirty="0"/>
              <a:t>, pa je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da se </a:t>
            </a:r>
            <a:r>
              <a:rPr lang="en-US" dirty="0" err="1"/>
              <a:t>prebijanje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zastarelo</a:t>
            </a:r>
            <a:r>
              <a:rPr lang="en-US" dirty="0"/>
              <a:t> u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stekli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za </a:t>
            </a:r>
            <a:r>
              <a:rPr lang="en-US" dirty="0" err="1"/>
              <a:t>prebijanje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zastarelosti</a:t>
            </a:r>
            <a:r>
              <a:rPr lang="en-US" dirty="0"/>
              <a:t> </a:t>
            </a:r>
            <a:r>
              <a:rPr lang="en-US" dirty="0" err="1"/>
              <a:t>istekao</a:t>
            </a:r>
            <a:r>
              <a:rPr lang="en-US" dirty="0"/>
              <a:t>, </a:t>
            </a:r>
            <a:r>
              <a:rPr lang="en-US" dirty="0" err="1"/>
              <a:t>prebijanje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istakne</a:t>
            </a:r>
            <a:r>
              <a:rPr lang="en-US" dirty="0"/>
              <a:t> </a:t>
            </a:r>
            <a:r>
              <a:rPr lang="en-US" dirty="0" err="1"/>
              <a:t>prigovor</a:t>
            </a:r>
            <a:r>
              <a:rPr lang="en-US" dirty="0"/>
              <a:t> </a:t>
            </a:r>
            <a:r>
              <a:rPr lang="en-US" dirty="0" err="1"/>
              <a:t>zastarelosti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70638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BAE1-4193-4857-B772-39D16350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B93BC-7132-4136-B766-9B6472C0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dirty="0" err="1"/>
              <a:t>Negativni</a:t>
            </a:r>
            <a:r>
              <a:rPr lang="en-US" sz="4800" dirty="0"/>
              <a:t> </a:t>
            </a:r>
            <a:r>
              <a:rPr lang="en-US" sz="4800" dirty="0" err="1"/>
              <a:t>uslovi</a:t>
            </a:r>
            <a:r>
              <a:rPr lang="en-US" sz="4800" dirty="0"/>
              <a:t> – </a:t>
            </a:r>
            <a:r>
              <a:rPr lang="en-US" sz="4800" dirty="0" err="1"/>
              <a:t>odnose</a:t>
            </a:r>
            <a:r>
              <a:rPr lang="en-US" sz="4800" dirty="0"/>
              <a:t> se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smetnje</a:t>
            </a:r>
            <a:r>
              <a:rPr lang="en-US" sz="4800" dirty="0"/>
              <a:t> za </a:t>
            </a:r>
            <a:r>
              <a:rPr lang="en-US" sz="4800" dirty="0" err="1"/>
              <a:t>prebijanje</a:t>
            </a:r>
            <a:r>
              <a:rPr lang="en-US" sz="4800" dirty="0"/>
              <a:t> </a:t>
            </a:r>
            <a:r>
              <a:rPr lang="en-US" sz="4800" dirty="0" err="1"/>
              <a:t>zasnovane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osnovu</a:t>
            </a:r>
            <a:r>
              <a:rPr lang="en-US" sz="4800" dirty="0"/>
              <a:t> </a:t>
            </a:r>
            <a:r>
              <a:rPr lang="en-US" sz="4800" dirty="0" err="1"/>
              <a:t>zakona</a:t>
            </a:r>
            <a:r>
              <a:rPr lang="en-US" sz="4800" dirty="0"/>
              <a:t> </a:t>
            </a:r>
            <a:r>
              <a:rPr lang="en-US" sz="4800" dirty="0" err="1"/>
              <a:t>ili</a:t>
            </a:r>
            <a:r>
              <a:rPr lang="en-US" sz="4800" dirty="0"/>
              <a:t> </a:t>
            </a:r>
            <a:r>
              <a:rPr lang="en-US" sz="4800" dirty="0" err="1"/>
              <a:t>ugovora</a:t>
            </a:r>
            <a:r>
              <a:rPr lang="en-US" sz="4800" dirty="0"/>
              <a:t>. 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r>
              <a:rPr lang="en-US" sz="4800" dirty="0" err="1"/>
              <a:t>Prebijanje</a:t>
            </a:r>
            <a:r>
              <a:rPr lang="en-US" sz="4800" dirty="0"/>
              <a:t> po </a:t>
            </a:r>
            <a:r>
              <a:rPr lang="en-US" sz="4800" dirty="0" err="1"/>
              <a:t>zakonu</a:t>
            </a:r>
            <a:r>
              <a:rPr lang="en-US" sz="4800" dirty="0"/>
              <a:t> ne </a:t>
            </a:r>
            <a:r>
              <a:rPr lang="en-US" sz="4800" dirty="0" err="1"/>
              <a:t>može</a:t>
            </a:r>
            <a:r>
              <a:rPr lang="en-US" sz="4800" dirty="0"/>
              <a:t> se </a:t>
            </a:r>
            <a:r>
              <a:rPr lang="en-US" sz="4800" dirty="0" err="1"/>
              <a:t>vršiti</a:t>
            </a:r>
            <a:r>
              <a:rPr lang="en-US" sz="4800" dirty="0"/>
              <a:t> </a:t>
            </a:r>
            <a:r>
              <a:rPr lang="en-US" sz="4800" dirty="0" err="1"/>
              <a:t>kod</a:t>
            </a:r>
            <a:r>
              <a:rPr lang="en-US" sz="4800" dirty="0"/>
              <a:t>: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pPr lvl="0"/>
            <a:r>
              <a:rPr lang="sr-Latn-CS" sz="4800" dirty="0"/>
              <a:t>potraživanja koja se ne mogu zapleniti u izvršnom postupku,</a:t>
            </a:r>
            <a:endParaRPr lang="sr-Latn-RS" sz="4800" dirty="0"/>
          </a:p>
          <a:p>
            <a:pPr lvl="0"/>
            <a:r>
              <a:rPr lang="sr-Latn-CS" sz="4800" dirty="0"/>
              <a:t>potraživanja koja se odnose na stvaari date dužniku na čuvanje ili na poslugu, odnosno ako ih je dužnik uzeo ili zadržao bespravno, </a:t>
            </a:r>
            <a:endParaRPr lang="sr-Latn-RS" sz="4800" dirty="0"/>
          </a:p>
          <a:p>
            <a:pPr lvl="0"/>
            <a:r>
              <a:rPr lang="sr-Latn-CS" sz="4800" dirty="0"/>
              <a:t>potraživanje nastalo namernim prouzrokovanjem štete,</a:t>
            </a:r>
            <a:endParaRPr lang="sr-Latn-RS" sz="4800" dirty="0"/>
          </a:p>
          <a:p>
            <a:pPr lvl="0"/>
            <a:r>
              <a:rPr lang="sr-Latn-CS" sz="4800" dirty="0"/>
              <a:t>potraživanje naaknade štete pričinjene oštećeenjem zdravlja ili prouzrokovanja smrti,</a:t>
            </a:r>
            <a:endParaRPr lang="sr-Latn-RS" sz="4800" dirty="0"/>
          </a:p>
          <a:p>
            <a:pPr lvl="0"/>
            <a:r>
              <a:rPr lang="sr-Latn-CS" sz="4800" dirty="0"/>
              <a:t>potraživanje proisteklo iz zakonskee obaveze izdržavanja,</a:t>
            </a:r>
            <a:endParaRPr lang="sr-Latn-RS" sz="4800" dirty="0"/>
          </a:p>
          <a:p>
            <a:pPr lvl="0"/>
            <a:r>
              <a:rPr lang="sr-Latn-CS" sz="4800" dirty="0"/>
              <a:t>potraživanje dužnika koje je dospelo pošto je treće lice stavilo zabranu na poveriočevo </a:t>
            </a:r>
            <a:endParaRPr lang="sr-Latn-RS" sz="4800" dirty="0"/>
          </a:p>
          <a:p>
            <a:r>
              <a:rPr lang="sr-Latn-CS" sz="4800" dirty="0"/>
              <a:t>potraživanje prema njemu. </a:t>
            </a:r>
            <a:endParaRPr lang="sr-Latn-RS" sz="4800" dirty="0"/>
          </a:p>
          <a:p>
            <a:r>
              <a:rPr lang="sr-Latn-CS" sz="4800" dirty="0"/>
              <a:t> </a:t>
            </a:r>
            <a:endParaRPr lang="sr-Latn-RS" sz="4800" dirty="0"/>
          </a:p>
          <a:p>
            <a:r>
              <a:rPr lang="sr-Latn-CS" sz="4800" dirty="0"/>
              <a:t> </a:t>
            </a:r>
            <a:endParaRPr lang="sr-Latn-RS" sz="4800" dirty="0"/>
          </a:p>
          <a:p>
            <a:r>
              <a:rPr lang="en-US" sz="4800" dirty="0" err="1"/>
              <a:t>Način</a:t>
            </a:r>
            <a:r>
              <a:rPr lang="en-US" sz="4800" dirty="0"/>
              <a:t> </a:t>
            </a:r>
            <a:r>
              <a:rPr lang="en-US" sz="4800" dirty="0" err="1"/>
              <a:t>prebijanja</a:t>
            </a:r>
            <a:r>
              <a:rPr lang="en-US" sz="4800" dirty="0"/>
              <a:t> – </a:t>
            </a:r>
            <a:r>
              <a:rPr lang="en-US" sz="4800" dirty="0" err="1"/>
              <a:t>može</a:t>
            </a:r>
            <a:r>
              <a:rPr lang="en-US" sz="4800" dirty="0"/>
              <a:t> se </a:t>
            </a:r>
            <a:r>
              <a:rPr lang="en-US" sz="4800" dirty="0" err="1"/>
              <a:t>obaviti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osnovu</a:t>
            </a:r>
            <a:r>
              <a:rPr lang="en-US" sz="4800" dirty="0"/>
              <a:t> </a:t>
            </a:r>
            <a:r>
              <a:rPr lang="en-US" sz="4800" dirty="0" err="1"/>
              <a:t>zakona</a:t>
            </a:r>
            <a:r>
              <a:rPr lang="en-US" sz="4800" dirty="0"/>
              <a:t>, po </a:t>
            </a:r>
            <a:r>
              <a:rPr lang="en-US" sz="4800" dirty="0" err="1"/>
              <a:t>volji</a:t>
            </a:r>
            <a:r>
              <a:rPr lang="en-US" sz="4800" dirty="0"/>
              <a:t> </a:t>
            </a:r>
            <a:r>
              <a:rPr lang="en-US" sz="4800" dirty="0" err="1"/>
              <a:t>stranaka</a:t>
            </a:r>
            <a:r>
              <a:rPr lang="en-US" sz="4800" dirty="0"/>
              <a:t> u </a:t>
            </a:r>
            <a:r>
              <a:rPr lang="en-US" sz="4800" dirty="0" err="1"/>
              <a:t>obligacionom</a:t>
            </a:r>
            <a:r>
              <a:rPr lang="en-US" sz="4800" dirty="0"/>
              <a:t> </a:t>
            </a:r>
            <a:r>
              <a:rPr lang="en-US" sz="4800" dirty="0" err="1"/>
              <a:t>odnosu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osnovu</a:t>
            </a:r>
            <a:r>
              <a:rPr lang="en-US" sz="4800" dirty="0"/>
              <a:t> </a:t>
            </a:r>
            <a:r>
              <a:rPr lang="en-US" sz="4800" dirty="0" err="1"/>
              <a:t>sudskog</a:t>
            </a:r>
            <a:r>
              <a:rPr lang="en-US" sz="4800" dirty="0"/>
              <a:t> </a:t>
            </a:r>
            <a:r>
              <a:rPr lang="en-US" sz="4800" dirty="0" err="1"/>
              <a:t>prebijanja</a:t>
            </a:r>
            <a:r>
              <a:rPr lang="en-US" sz="4800" dirty="0"/>
              <a:t>. 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r>
              <a:rPr lang="en-US" sz="4800" dirty="0" err="1"/>
              <a:t>Zakonsko</a:t>
            </a:r>
            <a:r>
              <a:rPr lang="en-US" sz="4800" dirty="0"/>
              <a:t> </a:t>
            </a:r>
            <a:r>
              <a:rPr lang="en-US" sz="4800" dirty="0" err="1"/>
              <a:t>prebijanje</a:t>
            </a:r>
            <a:r>
              <a:rPr lang="en-US" sz="4800" dirty="0"/>
              <a:t> </a:t>
            </a:r>
            <a:r>
              <a:rPr lang="en-US" sz="4800" dirty="0" err="1"/>
              <a:t>nastaje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osnovu</a:t>
            </a:r>
            <a:r>
              <a:rPr lang="en-US" sz="4800" dirty="0"/>
              <a:t> </a:t>
            </a:r>
            <a:r>
              <a:rPr lang="en-US" sz="4800" dirty="0" err="1"/>
              <a:t>samog</a:t>
            </a:r>
            <a:r>
              <a:rPr lang="en-US" sz="4800" dirty="0"/>
              <a:t> </a:t>
            </a:r>
            <a:r>
              <a:rPr lang="en-US" sz="4800" dirty="0" err="1"/>
              <a:t>zakona</a:t>
            </a:r>
            <a:r>
              <a:rPr lang="en-US" sz="4800" dirty="0"/>
              <a:t>. </a:t>
            </a:r>
            <a:r>
              <a:rPr lang="en-US" sz="4800" dirty="0" err="1"/>
              <a:t>Naš</a:t>
            </a:r>
            <a:r>
              <a:rPr lang="en-US" sz="4800" dirty="0"/>
              <a:t> </a:t>
            </a:r>
            <a:r>
              <a:rPr lang="en-US" sz="4800" dirty="0" err="1"/>
              <a:t>zakon</a:t>
            </a:r>
            <a:r>
              <a:rPr lang="en-US" sz="4800" dirty="0"/>
              <a:t> o </a:t>
            </a:r>
            <a:r>
              <a:rPr lang="en-US" sz="4800" dirty="0" err="1"/>
              <a:t>obligacionim</a:t>
            </a:r>
            <a:r>
              <a:rPr lang="en-US" sz="4800" dirty="0"/>
              <a:t> </a:t>
            </a:r>
            <a:r>
              <a:rPr lang="en-US" sz="4800" dirty="0" err="1"/>
              <a:t>odnosimaa</a:t>
            </a:r>
            <a:r>
              <a:rPr lang="en-US" sz="4800" dirty="0"/>
              <a:t> </a:t>
            </a:r>
            <a:r>
              <a:rPr lang="en-US" sz="4800" dirty="0" err="1"/>
              <a:t>ovaj</a:t>
            </a:r>
            <a:r>
              <a:rPr lang="en-US" sz="4800" dirty="0"/>
              <a:t> </a:t>
            </a:r>
            <a:r>
              <a:rPr lang="en-US" sz="4800" dirty="0" err="1"/>
              <a:t>naačin</a:t>
            </a:r>
            <a:r>
              <a:rPr lang="en-US" sz="4800" dirty="0"/>
              <a:t> </a:t>
            </a:r>
            <a:r>
              <a:rPr lang="en-US" sz="4800" dirty="0" err="1"/>
              <a:t>prebijanja</a:t>
            </a:r>
            <a:r>
              <a:rPr lang="en-US" sz="4800" dirty="0"/>
              <a:t> ne </a:t>
            </a:r>
            <a:r>
              <a:rPr lang="en-US" sz="4800" dirty="0" err="1"/>
              <a:t>poznaje</a:t>
            </a:r>
            <a:r>
              <a:rPr lang="en-US" sz="4800" dirty="0"/>
              <a:t>. Ima </a:t>
            </a:r>
            <a:r>
              <a:rPr lang="en-US" sz="4800" dirty="0" err="1"/>
              <a:t>ga</a:t>
            </a:r>
            <a:r>
              <a:rPr lang="en-US" sz="4800" dirty="0"/>
              <a:t> u </a:t>
            </a:r>
            <a:r>
              <a:rPr lang="en-US" sz="4800" dirty="0" err="1"/>
              <a:t>francuskom</a:t>
            </a:r>
            <a:r>
              <a:rPr lang="en-US" sz="4800" dirty="0"/>
              <a:t> Code civil, </a:t>
            </a:r>
            <a:r>
              <a:rPr lang="en-US" sz="4800" dirty="0" err="1"/>
              <a:t>gde</a:t>
            </a:r>
            <a:r>
              <a:rPr lang="en-US" sz="4800" dirty="0"/>
              <a:t> </a:t>
            </a:r>
            <a:r>
              <a:rPr lang="en-US" sz="4800" dirty="0" err="1"/>
              <a:t>nastaje</a:t>
            </a:r>
            <a:r>
              <a:rPr lang="en-US" sz="4800" dirty="0"/>
              <a:t> </a:t>
            </a:r>
            <a:r>
              <a:rPr lang="en-US" sz="4800" dirty="0" err="1"/>
              <a:t>automatski</a:t>
            </a:r>
            <a:r>
              <a:rPr lang="en-US" sz="4800" dirty="0"/>
              <a:t>, </a:t>
            </a:r>
            <a:r>
              <a:rPr lang="en-US" sz="4800" dirty="0" err="1"/>
              <a:t>čim</a:t>
            </a:r>
            <a:r>
              <a:rPr lang="en-US" sz="4800" dirty="0"/>
              <a:t> se </a:t>
            </a:r>
            <a:r>
              <a:rPr lang="en-US" sz="4800" dirty="0" err="1"/>
              <a:t>steknu</a:t>
            </a:r>
            <a:r>
              <a:rPr lang="en-US" sz="4800" dirty="0"/>
              <a:t> </a:t>
            </a:r>
            <a:r>
              <a:rPr lang="en-US" sz="4800" dirty="0" err="1"/>
              <a:t>uslovi</a:t>
            </a:r>
            <a:r>
              <a:rPr lang="en-US" sz="4800" dirty="0"/>
              <a:t> (</a:t>
            </a:r>
            <a:r>
              <a:rPr lang="en-US" sz="4800" dirty="0" err="1"/>
              <a:t>istorodnost</a:t>
            </a:r>
            <a:r>
              <a:rPr lang="en-US" sz="4800" dirty="0"/>
              <a:t>, </a:t>
            </a:r>
            <a:r>
              <a:rPr lang="en-US" sz="4800" dirty="0" err="1"/>
              <a:t>uzajamnost</a:t>
            </a:r>
            <a:r>
              <a:rPr lang="en-US" sz="4800" dirty="0"/>
              <a:t>, </a:t>
            </a:r>
            <a:r>
              <a:rPr lang="en-US" sz="4800" dirty="0" err="1"/>
              <a:t>dospelost</a:t>
            </a:r>
            <a:r>
              <a:rPr lang="en-US" sz="4800" dirty="0"/>
              <a:t>, </a:t>
            </a:r>
            <a:r>
              <a:rPr lang="en-US" sz="4800" dirty="0" err="1"/>
              <a:t>likvidnost</a:t>
            </a:r>
            <a:r>
              <a:rPr lang="en-US" sz="4800" dirty="0"/>
              <a:t>), </a:t>
            </a:r>
            <a:r>
              <a:rPr lang="en-US" sz="4800" dirty="0" err="1"/>
              <a:t>nezavisno</a:t>
            </a:r>
            <a:r>
              <a:rPr lang="en-US" sz="4800" dirty="0"/>
              <a:t> od </a:t>
            </a:r>
            <a:r>
              <a:rPr lang="en-US" sz="4800" dirty="0" err="1"/>
              <a:t>volje</a:t>
            </a:r>
            <a:r>
              <a:rPr lang="en-US" sz="4800" dirty="0"/>
              <a:t> </a:t>
            </a:r>
            <a:r>
              <a:rPr lang="en-US" sz="4800" dirty="0" err="1"/>
              <a:t>stranaka</a:t>
            </a:r>
            <a:r>
              <a:rPr lang="en-US" sz="4800" dirty="0"/>
              <a:t>. 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r>
              <a:rPr lang="en-US" sz="4800" dirty="0" err="1"/>
              <a:t>Voljno</a:t>
            </a:r>
            <a:r>
              <a:rPr lang="en-US" sz="4800" dirty="0"/>
              <a:t> </a:t>
            </a:r>
            <a:r>
              <a:rPr lang="en-US" sz="4800" dirty="0" err="1"/>
              <a:t>prebijanje</a:t>
            </a:r>
            <a:r>
              <a:rPr lang="en-US" sz="4800" dirty="0"/>
              <a:t> – </a:t>
            </a:r>
            <a:r>
              <a:rPr lang="en-US" sz="4800" dirty="0" err="1"/>
              <a:t>nastaje</a:t>
            </a:r>
            <a:r>
              <a:rPr lang="en-US" sz="4800" dirty="0"/>
              <a:t> </a:t>
            </a:r>
            <a:r>
              <a:rPr lang="en-US" sz="4800" dirty="0" err="1"/>
              <a:t>voljom</a:t>
            </a:r>
            <a:r>
              <a:rPr lang="en-US" sz="4800" dirty="0"/>
              <a:t> </a:t>
            </a:r>
            <a:r>
              <a:rPr lang="en-US" sz="4800" dirty="0" err="1"/>
              <a:t>obe</a:t>
            </a:r>
            <a:r>
              <a:rPr lang="en-US" sz="4800" dirty="0"/>
              <a:t> </a:t>
            </a:r>
            <a:r>
              <a:rPr lang="en-US" sz="4800" dirty="0" err="1"/>
              <a:t>ili</a:t>
            </a:r>
            <a:r>
              <a:rPr lang="en-US" sz="4800" dirty="0"/>
              <a:t> </a:t>
            </a:r>
            <a:r>
              <a:rPr lang="en-US" sz="4800" dirty="0" err="1"/>
              <a:t>jedne</a:t>
            </a:r>
            <a:r>
              <a:rPr lang="en-US" sz="4800" dirty="0"/>
              <a:t> </a:t>
            </a:r>
            <a:r>
              <a:rPr lang="en-US" sz="4800" dirty="0" err="1"/>
              <a:t>strane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</a:t>
            </a:r>
            <a:r>
              <a:rPr lang="en-US" sz="4800" dirty="0" err="1"/>
              <a:t>javlja</a:t>
            </a:r>
            <a:r>
              <a:rPr lang="en-US" sz="4800" dirty="0"/>
              <a:t> se </a:t>
            </a:r>
            <a:r>
              <a:rPr lang="en-US" sz="4800" dirty="0" err="1"/>
              <a:t>kao</a:t>
            </a:r>
            <a:r>
              <a:rPr lang="en-US" sz="4800" dirty="0"/>
              <a:t> </a:t>
            </a:r>
            <a:r>
              <a:rPr lang="en-US" sz="4800" dirty="0" err="1"/>
              <a:t>ugovorno</a:t>
            </a:r>
            <a:r>
              <a:rPr lang="en-US" sz="4800" dirty="0"/>
              <a:t> </a:t>
            </a:r>
            <a:r>
              <a:rPr lang="en-US" sz="4800" dirty="0" err="1"/>
              <a:t>prebijanje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</a:t>
            </a:r>
            <a:r>
              <a:rPr lang="en-US" sz="4800" dirty="0" err="1"/>
              <a:t>jednostrano</a:t>
            </a:r>
            <a:r>
              <a:rPr lang="en-US" sz="4800" dirty="0"/>
              <a:t> </a:t>
            </a:r>
            <a:r>
              <a:rPr lang="en-US" sz="4800" dirty="0" err="1"/>
              <a:t>prebijanje</a:t>
            </a:r>
            <a:r>
              <a:rPr lang="en-US" sz="4800" dirty="0"/>
              <a:t>. 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r>
              <a:rPr lang="en-US" sz="4800" dirty="0" err="1"/>
              <a:t>Jednostrano</a:t>
            </a:r>
            <a:r>
              <a:rPr lang="en-US" sz="4800" dirty="0"/>
              <a:t> </a:t>
            </a:r>
            <a:r>
              <a:rPr lang="en-US" sz="4800" dirty="0" err="1"/>
              <a:t>prebijanje</a:t>
            </a:r>
            <a:r>
              <a:rPr lang="en-US" sz="4800" dirty="0"/>
              <a:t> </a:t>
            </a:r>
            <a:r>
              <a:rPr lang="en-US" sz="4800" dirty="0" err="1"/>
              <a:t>nastaje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osnovu</a:t>
            </a:r>
            <a:r>
              <a:rPr lang="en-US" sz="4800" dirty="0"/>
              <a:t> </a:t>
            </a:r>
            <a:r>
              <a:rPr lang="en-US" sz="4800" dirty="0" err="1"/>
              <a:t>izjave</a:t>
            </a:r>
            <a:r>
              <a:rPr lang="en-US" sz="4800" dirty="0"/>
              <a:t> </a:t>
            </a:r>
            <a:r>
              <a:rPr lang="en-US" sz="4800" dirty="0" err="1"/>
              <a:t>volje</a:t>
            </a:r>
            <a:r>
              <a:rPr lang="en-US" sz="4800" dirty="0"/>
              <a:t> </a:t>
            </a:r>
            <a:r>
              <a:rPr lang="en-US" sz="4800" dirty="0" err="1"/>
              <a:t>jedne</a:t>
            </a:r>
            <a:r>
              <a:rPr lang="en-US" sz="4800" dirty="0"/>
              <a:t> </a:t>
            </a:r>
            <a:r>
              <a:rPr lang="en-US" sz="4800" dirty="0" err="1"/>
              <a:t>strane</a:t>
            </a:r>
            <a:r>
              <a:rPr lang="en-US" sz="4800" dirty="0"/>
              <a:t> u </a:t>
            </a:r>
            <a:r>
              <a:rPr lang="en-US" sz="4800" dirty="0" err="1"/>
              <a:t>obligacionom</a:t>
            </a:r>
            <a:r>
              <a:rPr lang="en-US" sz="4800" dirty="0"/>
              <a:t> </a:t>
            </a:r>
            <a:r>
              <a:rPr lang="en-US" sz="4800" dirty="0" err="1"/>
              <a:t>odnosu</a:t>
            </a:r>
            <a:r>
              <a:rPr lang="en-US" sz="4800" dirty="0"/>
              <a:t>. </a:t>
            </a:r>
            <a:r>
              <a:rPr lang="en-US" sz="4800" dirty="0" err="1"/>
              <a:t>Potrebno</a:t>
            </a:r>
            <a:r>
              <a:rPr lang="en-US" sz="4800" dirty="0"/>
              <a:t> je da </a:t>
            </a:r>
            <a:r>
              <a:rPr lang="en-US" sz="4800" dirty="0" err="1"/>
              <a:t>su</a:t>
            </a:r>
            <a:r>
              <a:rPr lang="en-US" sz="4800" dirty="0"/>
              <a:t> </a:t>
            </a:r>
            <a:r>
              <a:rPr lang="en-US" sz="4800" dirty="0" err="1"/>
              <a:t>međusobna</a:t>
            </a:r>
            <a:r>
              <a:rPr lang="en-US" sz="4800" dirty="0"/>
              <a:t> </a:t>
            </a:r>
            <a:r>
              <a:rPr lang="en-US" sz="4800" dirty="0" err="1"/>
              <a:t>potraživanja</a:t>
            </a:r>
            <a:r>
              <a:rPr lang="en-US" sz="4800" dirty="0"/>
              <a:t> </a:t>
            </a:r>
            <a:r>
              <a:rPr lang="en-US" sz="4800" dirty="0" err="1"/>
              <a:t>uzajamna</a:t>
            </a:r>
            <a:r>
              <a:rPr lang="en-US" sz="4800" dirty="0"/>
              <a:t>, </a:t>
            </a:r>
            <a:r>
              <a:rPr lang="en-US" sz="4800" dirty="0" err="1"/>
              <a:t>jednorodna</a:t>
            </a:r>
            <a:r>
              <a:rPr lang="en-US" sz="4800" dirty="0"/>
              <a:t>, </a:t>
            </a:r>
            <a:r>
              <a:rPr lang="en-US" sz="4800" dirty="0" err="1"/>
              <a:t>dospela</a:t>
            </a:r>
            <a:r>
              <a:rPr lang="en-US" sz="4800" dirty="0"/>
              <a:t>, </a:t>
            </a:r>
            <a:r>
              <a:rPr lang="en-US" sz="4800" dirty="0" err="1"/>
              <a:t>likvidna</a:t>
            </a:r>
            <a:r>
              <a:rPr lang="en-US" sz="4800" dirty="0"/>
              <a:t> </a:t>
            </a:r>
            <a:r>
              <a:rPr lang="en-US" sz="4800" dirty="0" err="1"/>
              <a:t>i</a:t>
            </a:r>
            <a:r>
              <a:rPr lang="en-US" sz="4800" dirty="0"/>
              <a:t> da je </a:t>
            </a:r>
            <a:r>
              <a:rPr lang="en-US" sz="4800" dirty="0" err="1"/>
              <a:t>jedna</a:t>
            </a:r>
            <a:r>
              <a:rPr lang="en-US" sz="4800" dirty="0"/>
              <a:t> </a:t>
            </a:r>
            <a:r>
              <a:rPr lang="en-US" sz="4800" dirty="0" err="1"/>
              <a:t>strana</a:t>
            </a:r>
            <a:r>
              <a:rPr lang="en-US" sz="4800" dirty="0"/>
              <a:t> </a:t>
            </a:r>
            <a:r>
              <a:rPr lang="en-US" sz="4800" dirty="0" err="1"/>
              <a:t>uputila</a:t>
            </a:r>
            <a:r>
              <a:rPr lang="en-US" sz="4800" dirty="0"/>
              <a:t> </a:t>
            </a:r>
            <a:r>
              <a:rPr lang="en-US" sz="4800" dirty="0" err="1"/>
              <a:t>drugoj</a:t>
            </a:r>
            <a:r>
              <a:rPr lang="en-US" sz="4800" dirty="0"/>
              <a:t> strain </a:t>
            </a:r>
            <a:r>
              <a:rPr lang="en-US" sz="4800" dirty="0" err="1"/>
              <a:t>izjavu</a:t>
            </a:r>
            <a:r>
              <a:rPr lang="en-US" sz="4800" dirty="0"/>
              <a:t> o </a:t>
            </a:r>
            <a:r>
              <a:rPr lang="en-US" sz="4800" dirty="0" err="1"/>
              <a:t>prebijanju</a:t>
            </a:r>
            <a:r>
              <a:rPr lang="en-US" sz="4800" dirty="0"/>
              <a:t>. </a:t>
            </a:r>
            <a:endParaRPr lang="sr-Latn-RS" sz="4800" dirty="0"/>
          </a:p>
          <a:p>
            <a:r>
              <a:rPr lang="en-US" sz="4800" dirty="0"/>
              <a:t> </a:t>
            </a:r>
            <a:endParaRPr lang="sr-Latn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425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AF64-541B-4A40-8A2E-D7F46585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C5A8A-E663-4644-95CB-585D42EB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700" b="1" dirty="0" err="1"/>
              <a:t>Otpuštanje</a:t>
            </a:r>
            <a:r>
              <a:rPr lang="en-US" sz="3700" b="1" dirty="0"/>
              <a:t> </a:t>
            </a:r>
            <a:r>
              <a:rPr lang="en-US" sz="3700" b="1" dirty="0" err="1"/>
              <a:t>duga</a:t>
            </a:r>
            <a:endParaRPr lang="sr-Latn-RS" sz="3700" dirty="0"/>
          </a:p>
          <a:p>
            <a:r>
              <a:rPr lang="en-US" sz="3700" b="1" dirty="0"/>
              <a:t> </a:t>
            </a:r>
            <a:endParaRPr lang="sr-Latn-RS" sz="3700" dirty="0"/>
          </a:p>
          <a:p>
            <a:r>
              <a:rPr lang="en-US" sz="3700" b="1" dirty="0"/>
              <a:t> </a:t>
            </a:r>
            <a:endParaRPr lang="sr-Latn-RS" sz="3700" dirty="0"/>
          </a:p>
          <a:p>
            <a:r>
              <a:rPr lang="en-US" sz="3700" dirty="0" err="1"/>
              <a:t>Poverilac</a:t>
            </a:r>
            <a:r>
              <a:rPr lang="en-US" sz="3700" dirty="0"/>
              <a:t> u </a:t>
            </a:r>
            <a:r>
              <a:rPr lang="en-US" sz="3700" dirty="0" err="1"/>
              <a:t>obligacionom</a:t>
            </a:r>
            <a:r>
              <a:rPr lang="en-US" sz="3700" dirty="0"/>
              <a:t> </a:t>
            </a:r>
            <a:r>
              <a:rPr lang="en-US" sz="3700" dirty="0" err="1"/>
              <a:t>odnosu</a:t>
            </a:r>
            <a:r>
              <a:rPr lang="en-US" sz="3700" dirty="0"/>
              <a:t> </a:t>
            </a:r>
            <a:r>
              <a:rPr lang="en-US" sz="3700" dirty="0" err="1"/>
              <a:t>može</a:t>
            </a:r>
            <a:r>
              <a:rPr lang="en-US" sz="3700" dirty="0"/>
              <a:t> </a:t>
            </a:r>
            <a:r>
              <a:rPr lang="en-US" sz="3700" dirty="0" err="1"/>
              <a:t>svojom</a:t>
            </a:r>
            <a:r>
              <a:rPr lang="en-US" sz="3700" dirty="0"/>
              <a:t> </a:t>
            </a:r>
            <a:r>
              <a:rPr lang="en-US" sz="3700" dirty="0" err="1"/>
              <a:t>izjavom</a:t>
            </a:r>
            <a:r>
              <a:rPr lang="en-US" sz="3700" dirty="0"/>
              <a:t> da </a:t>
            </a:r>
            <a:r>
              <a:rPr lang="en-US" sz="3700" dirty="0" err="1"/>
              <a:t>neće</a:t>
            </a:r>
            <a:r>
              <a:rPr lang="en-US" sz="3700" dirty="0"/>
              <a:t> </a:t>
            </a:r>
            <a:r>
              <a:rPr lang="en-US" sz="3700" dirty="0" err="1"/>
              <a:t>tražiti</a:t>
            </a:r>
            <a:r>
              <a:rPr lang="en-US" sz="3700" dirty="0"/>
              <a:t> </a:t>
            </a:r>
            <a:r>
              <a:rPr lang="en-US" sz="3700" dirty="0" err="1"/>
              <a:t>ispunjenje</a:t>
            </a:r>
            <a:r>
              <a:rPr lang="en-US" sz="3700" dirty="0"/>
              <a:t> </a:t>
            </a:r>
            <a:r>
              <a:rPr lang="en-US" sz="3700" dirty="0" err="1"/>
              <a:t>obaveze</a:t>
            </a:r>
            <a:r>
              <a:rPr lang="en-US" sz="3700" dirty="0"/>
              <a:t> od </a:t>
            </a:r>
            <a:r>
              <a:rPr lang="en-US" sz="3700" dirty="0" err="1"/>
              <a:t>dužnika</a:t>
            </a:r>
            <a:r>
              <a:rPr lang="en-US" sz="3700" dirty="0"/>
              <a:t>, </a:t>
            </a:r>
            <a:r>
              <a:rPr lang="en-US" sz="3700" dirty="0" err="1"/>
              <a:t>dovesti</a:t>
            </a:r>
            <a:r>
              <a:rPr lang="en-US" sz="3700" dirty="0"/>
              <a:t> do </a:t>
            </a:r>
            <a:r>
              <a:rPr lang="en-US" sz="3700" dirty="0" err="1"/>
              <a:t>gašenja</a:t>
            </a:r>
            <a:r>
              <a:rPr lang="en-US" sz="3700" dirty="0"/>
              <a:t> </a:t>
            </a:r>
            <a:r>
              <a:rPr lang="en-US" sz="3700" dirty="0" err="1"/>
              <a:t>obligacije</a:t>
            </a:r>
            <a:r>
              <a:rPr lang="en-US" sz="3700" dirty="0"/>
              <a:t>, s </a:t>
            </a:r>
            <a:r>
              <a:rPr lang="en-US" sz="3700" dirty="0" err="1"/>
              <a:t>tim</a:t>
            </a:r>
            <a:r>
              <a:rPr lang="en-US" sz="3700" dirty="0"/>
              <a:t> da se </a:t>
            </a:r>
            <a:r>
              <a:rPr lang="en-US" sz="3700" dirty="0" err="1"/>
              <a:t>sa</a:t>
            </a:r>
            <a:r>
              <a:rPr lang="en-US" sz="3700" dirty="0"/>
              <a:t> tom </a:t>
            </a:r>
            <a:r>
              <a:rPr lang="en-US" sz="3700" dirty="0" err="1"/>
              <a:t>izjavom</a:t>
            </a:r>
            <a:r>
              <a:rPr lang="en-US" sz="3700" dirty="0"/>
              <a:t> </a:t>
            </a:r>
            <a:r>
              <a:rPr lang="en-US" sz="3700" dirty="0" err="1"/>
              <a:t>poverioca</a:t>
            </a:r>
            <a:r>
              <a:rPr lang="en-US" sz="3700" dirty="0"/>
              <a:t> </a:t>
            </a:r>
            <a:r>
              <a:rPr lang="en-US" sz="3700" dirty="0" err="1"/>
              <a:t>saglasi</a:t>
            </a:r>
            <a:r>
              <a:rPr lang="en-US" sz="3700" dirty="0"/>
              <a:t> </a:t>
            </a:r>
            <a:r>
              <a:rPr lang="en-US" sz="3700" dirty="0" err="1"/>
              <a:t>i</a:t>
            </a:r>
            <a:r>
              <a:rPr lang="en-US" sz="3700" dirty="0"/>
              <a:t> </a:t>
            </a:r>
            <a:r>
              <a:rPr lang="en-US" sz="3700" dirty="0" err="1"/>
              <a:t>dužnik</a:t>
            </a:r>
            <a:r>
              <a:rPr lang="en-US" sz="3700" dirty="0"/>
              <a:t>.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/>
              <a:t>Na </a:t>
            </a:r>
            <a:r>
              <a:rPr lang="en-US" sz="3700" dirty="0" err="1"/>
              <a:t>ovaj</a:t>
            </a:r>
            <a:r>
              <a:rPr lang="en-US" sz="3700" dirty="0"/>
              <a:t> </a:t>
            </a:r>
            <a:r>
              <a:rPr lang="en-US" sz="3700" dirty="0" err="1"/>
              <a:t>način</a:t>
            </a:r>
            <a:r>
              <a:rPr lang="en-US" sz="3700" dirty="0"/>
              <a:t> se </a:t>
            </a:r>
            <a:r>
              <a:rPr lang="en-US" sz="3700" dirty="0" err="1"/>
              <a:t>sporazumom</a:t>
            </a:r>
            <a:r>
              <a:rPr lang="en-US" sz="3700" dirty="0"/>
              <a:t> </a:t>
            </a:r>
            <a:r>
              <a:rPr lang="en-US" sz="3700" dirty="0" err="1"/>
              <a:t>gasi</a:t>
            </a:r>
            <a:r>
              <a:rPr lang="en-US" sz="3700" dirty="0"/>
              <a:t> </a:t>
            </a:r>
            <a:r>
              <a:rPr lang="en-US" sz="3700" dirty="0" err="1"/>
              <a:t>obligacija</a:t>
            </a:r>
            <a:r>
              <a:rPr lang="en-US" sz="3700" dirty="0"/>
              <a:t>, a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sonovu</a:t>
            </a:r>
            <a:r>
              <a:rPr lang="en-US" sz="3700" dirty="0"/>
              <a:t> </a:t>
            </a:r>
            <a:r>
              <a:rPr lang="en-US" sz="3700" dirty="0" err="1"/>
              <a:t>izjava</a:t>
            </a:r>
            <a:r>
              <a:rPr lang="en-US" sz="3700" dirty="0"/>
              <a:t> </a:t>
            </a:r>
            <a:r>
              <a:rPr lang="en-US" sz="3700" dirty="0" err="1"/>
              <a:t>volje</a:t>
            </a:r>
            <a:r>
              <a:rPr lang="en-US" sz="3700" dirty="0"/>
              <a:t> </a:t>
            </a:r>
            <a:r>
              <a:rPr lang="en-US" sz="3700" dirty="0" err="1"/>
              <a:t>poverioca</a:t>
            </a:r>
            <a:r>
              <a:rPr lang="en-US" sz="3700" dirty="0"/>
              <a:t> </a:t>
            </a:r>
            <a:r>
              <a:rPr lang="en-US" sz="3700" dirty="0" err="1"/>
              <a:t>i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 err="1"/>
              <a:t>Poverioc</a:t>
            </a:r>
            <a:r>
              <a:rPr lang="en-US" sz="3700" dirty="0"/>
              <a:t> </a:t>
            </a:r>
            <a:r>
              <a:rPr lang="en-US" sz="3700" dirty="0" err="1"/>
              <a:t>daje</a:t>
            </a:r>
            <a:r>
              <a:rPr lang="en-US" sz="3700" dirty="0"/>
              <a:t> </a:t>
            </a:r>
            <a:r>
              <a:rPr lang="en-US" sz="3700" dirty="0" err="1"/>
              <a:t>izjavu</a:t>
            </a:r>
            <a:r>
              <a:rPr lang="en-US" sz="3700" dirty="0"/>
              <a:t> </a:t>
            </a:r>
            <a:r>
              <a:rPr lang="en-US" sz="3700" dirty="0" err="1"/>
              <a:t>kojom</a:t>
            </a:r>
            <a:r>
              <a:rPr lang="en-US" sz="3700" dirty="0"/>
              <a:t> </a:t>
            </a:r>
            <a:r>
              <a:rPr lang="en-US" sz="3700" dirty="0" err="1"/>
              <a:t>otpušta</a:t>
            </a:r>
            <a:r>
              <a:rPr lang="en-US" sz="3700" dirty="0"/>
              <a:t> dug </a:t>
            </a:r>
            <a:r>
              <a:rPr lang="en-US" sz="3700" dirty="0" err="1"/>
              <a:t>dužnika</a:t>
            </a:r>
            <a:r>
              <a:rPr lang="en-US" sz="3700" dirty="0"/>
              <a:t> </a:t>
            </a:r>
            <a:r>
              <a:rPr lang="en-US" sz="3700" dirty="0" err="1"/>
              <a:t>ali</a:t>
            </a:r>
            <a:r>
              <a:rPr lang="en-US" sz="3700" dirty="0"/>
              <a:t> je </a:t>
            </a:r>
            <a:r>
              <a:rPr lang="en-US" sz="3700" dirty="0" err="1"/>
              <a:t>uslov</a:t>
            </a:r>
            <a:r>
              <a:rPr lang="en-US" sz="3700" dirty="0"/>
              <a:t> da je </a:t>
            </a:r>
            <a:r>
              <a:rPr lang="en-US" sz="3700" dirty="0" err="1"/>
              <a:t>izjava</a:t>
            </a:r>
            <a:r>
              <a:rPr lang="en-US" sz="3700" dirty="0"/>
              <a:t> </a:t>
            </a:r>
            <a:r>
              <a:rPr lang="en-US" sz="3700" dirty="0" err="1"/>
              <a:t>izričita</a:t>
            </a:r>
            <a:r>
              <a:rPr lang="en-US" sz="3700" dirty="0"/>
              <a:t>, </a:t>
            </a:r>
            <a:r>
              <a:rPr lang="en-US" sz="3700" dirty="0" err="1"/>
              <a:t>slobodna</a:t>
            </a:r>
            <a:r>
              <a:rPr lang="en-US" sz="3700" dirty="0"/>
              <a:t>, </a:t>
            </a:r>
            <a:r>
              <a:rPr lang="en-US" sz="3700" dirty="0" err="1"/>
              <a:t>jasna</a:t>
            </a:r>
            <a:r>
              <a:rPr lang="en-US" sz="3700" dirty="0"/>
              <a:t>, </a:t>
            </a:r>
            <a:r>
              <a:rPr lang="en-US" sz="3700" dirty="0" err="1"/>
              <a:t>nedvosmislena</a:t>
            </a:r>
            <a:r>
              <a:rPr lang="en-US" sz="3700" dirty="0"/>
              <a:t>, bez mana </a:t>
            </a:r>
            <a:r>
              <a:rPr lang="en-US" sz="3700" dirty="0" err="1"/>
              <a:t>volje</a:t>
            </a:r>
            <a:r>
              <a:rPr lang="en-US" sz="3700" dirty="0"/>
              <a:t> </a:t>
            </a:r>
            <a:r>
              <a:rPr lang="en-US" sz="3700" dirty="0" err="1"/>
              <a:t>i</a:t>
            </a:r>
            <a:r>
              <a:rPr lang="en-US" sz="3700" dirty="0"/>
              <a:t> </a:t>
            </a:r>
            <a:r>
              <a:rPr lang="en-US" sz="3700" dirty="0" err="1"/>
              <a:t>neopoziva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 err="1"/>
              <a:t>Ovakaav</a:t>
            </a:r>
            <a:r>
              <a:rPr lang="en-US" sz="3700" dirty="0"/>
              <a:t> </a:t>
            </a:r>
            <a:r>
              <a:rPr lang="en-US" sz="3700" dirty="0" err="1"/>
              <a:t>sporazum</a:t>
            </a:r>
            <a:r>
              <a:rPr lang="en-US" sz="3700" dirty="0"/>
              <a:t> je </a:t>
            </a:r>
            <a:r>
              <a:rPr lang="en-US" sz="3700" dirty="0" err="1"/>
              <a:t>nefformalan</a:t>
            </a:r>
            <a:r>
              <a:rPr lang="en-US" sz="3700" dirty="0"/>
              <a:t>, </a:t>
            </a:r>
            <a:r>
              <a:rPr lang="en-US" sz="3700" dirty="0" err="1"/>
              <a:t>čak</a:t>
            </a:r>
            <a:r>
              <a:rPr lang="en-US" sz="3700" dirty="0"/>
              <a:t> </a:t>
            </a:r>
            <a:r>
              <a:rPr lang="en-US" sz="3700" dirty="0" err="1"/>
              <a:t>ako</a:t>
            </a:r>
            <a:r>
              <a:rPr lang="en-US" sz="3700" dirty="0"/>
              <a:t> je dug </a:t>
            </a:r>
            <a:r>
              <a:rPr lang="en-US" sz="3700" dirty="0" err="1"/>
              <a:t>zasnovan</a:t>
            </a:r>
            <a:r>
              <a:rPr lang="en-US" sz="3700" dirty="0"/>
              <a:t> </a:t>
            </a:r>
            <a:r>
              <a:rPr lang="en-US" sz="3700" dirty="0" err="1"/>
              <a:t>naa</a:t>
            </a:r>
            <a:r>
              <a:rPr lang="en-US" sz="3700" dirty="0"/>
              <a:t> </a:t>
            </a:r>
            <a:r>
              <a:rPr lang="en-US" sz="3700" dirty="0" err="1"/>
              <a:t>osnovu</a:t>
            </a:r>
            <a:r>
              <a:rPr lang="en-US" sz="3700" dirty="0"/>
              <a:t> </a:t>
            </a:r>
            <a:r>
              <a:rPr lang="en-US" sz="3700" dirty="0" err="1"/>
              <a:t>formaalnog</a:t>
            </a:r>
            <a:r>
              <a:rPr lang="en-US" sz="3700" dirty="0"/>
              <a:t> </a:t>
            </a:r>
            <a:r>
              <a:rPr lang="en-US" sz="3700" dirty="0" err="1"/>
              <a:t>ugovora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/>
              <a:t>Dug se </a:t>
            </a:r>
            <a:r>
              <a:rPr lang="en-US" sz="3700" dirty="0" err="1"/>
              <a:t>otpušta</a:t>
            </a:r>
            <a:r>
              <a:rPr lang="en-US" sz="3700" dirty="0"/>
              <a:t> u </a:t>
            </a:r>
            <a:r>
              <a:rPr lang="en-US" sz="3700" dirty="0" err="1"/>
              <a:t>celosti</a:t>
            </a:r>
            <a:r>
              <a:rPr lang="en-US" sz="3700" dirty="0"/>
              <a:t> </a:t>
            </a:r>
            <a:r>
              <a:rPr lang="en-US" sz="3700" dirty="0" err="1"/>
              <a:t>ili</a:t>
            </a:r>
            <a:r>
              <a:rPr lang="en-US" sz="3700" dirty="0"/>
              <a:t> </a:t>
            </a:r>
            <a:r>
              <a:rPr lang="en-US" sz="3700" dirty="0" err="1"/>
              <a:t>delimično</a:t>
            </a:r>
            <a:r>
              <a:rPr lang="en-US" sz="3700" dirty="0"/>
              <a:t>. </a:t>
            </a:r>
            <a:r>
              <a:rPr lang="en-US" sz="3700" dirty="0" err="1"/>
              <a:t>Otpuštanje</a:t>
            </a:r>
            <a:r>
              <a:rPr lang="en-US" sz="3700" dirty="0"/>
              <a:t> </a:t>
            </a:r>
            <a:r>
              <a:rPr lang="en-US" sz="3700" dirty="0" err="1"/>
              <a:t>može</a:t>
            </a:r>
            <a:r>
              <a:rPr lang="en-US" sz="3700" dirty="0"/>
              <a:t> </a:t>
            </a:r>
            <a:r>
              <a:rPr lang="en-US" sz="3700" dirty="0" err="1"/>
              <a:t>biti</a:t>
            </a:r>
            <a:r>
              <a:rPr lang="en-US" sz="3700" dirty="0"/>
              <a:t> </a:t>
            </a:r>
            <a:r>
              <a:rPr lang="en-US" sz="3700" dirty="0" err="1"/>
              <a:t>geneeralno</a:t>
            </a:r>
            <a:r>
              <a:rPr lang="en-US" sz="3700" dirty="0"/>
              <a:t> </a:t>
            </a:r>
            <a:r>
              <a:rPr lang="en-US" sz="3700" dirty="0" err="1"/>
              <a:t>ili</a:t>
            </a:r>
            <a:r>
              <a:rPr lang="en-US" sz="3700" dirty="0"/>
              <a:t> </a:t>
            </a:r>
            <a:r>
              <a:rPr lang="en-US" sz="3700" dirty="0" err="1"/>
              <a:t>pojedinačno</a:t>
            </a:r>
            <a:r>
              <a:rPr lang="en-US" sz="3700" dirty="0"/>
              <a:t>, </a:t>
            </a:r>
            <a:r>
              <a:rPr lang="en-US" sz="3700" dirty="0" err="1"/>
              <a:t>ukoliko</a:t>
            </a:r>
            <a:r>
              <a:rPr lang="en-US" sz="3700" dirty="0"/>
              <a:t> je </a:t>
            </a:r>
            <a:r>
              <a:rPr lang="en-US" sz="3700" dirty="0" err="1"/>
              <a:t>ddužnik</a:t>
            </a:r>
            <a:r>
              <a:rPr lang="en-US" sz="3700" dirty="0"/>
              <a:t> </a:t>
            </a:r>
            <a:r>
              <a:rPr lang="en-US" sz="3700" dirty="0" err="1"/>
              <a:t>imao</a:t>
            </a:r>
            <a:r>
              <a:rPr lang="en-US" sz="3700" dirty="0"/>
              <a:t> </a:t>
            </a:r>
            <a:r>
              <a:rPr lang="en-US" sz="3700" dirty="0" err="1"/>
              <a:t>više</a:t>
            </a:r>
            <a:r>
              <a:rPr lang="en-US" sz="3700" dirty="0"/>
              <a:t> </a:t>
            </a:r>
            <a:r>
              <a:rPr lang="en-US" sz="3700" dirty="0" err="1"/>
              <a:t>konstitusanih</a:t>
            </a:r>
            <a:r>
              <a:rPr lang="en-US" sz="3700" dirty="0"/>
              <a:t> </a:t>
            </a:r>
            <a:r>
              <a:rPr lang="en-US" sz="3700" dirty="0" err="1"/>
              <a:t>obaveza</a:t>
            </a:r>
            <a:r>
              <a:rPr lang="en-US" sz="3700" dirty="0"/>
              <a:t> </a:t>
            </a:r>
            <a:r>
              <a:rPr lang="en-US" sz="3700" dirty="0" err="1"/>
              <a:t>prema</a:t>
            </a:r>
            <a:r>
              <a:rPr lang="en-US" sz="3700" dirty="0"/>
              <a:t> </a:t>
            </a:r>
            <a:r>
              <a:rPr lang="en-US" sz="3700" dirty="0" err="1"/>
              <a:t>poveriocu</a:t>
            </a:r>
            <a:r>
              <a:rPr lang="en-US" sz="3700" dirty="0"/>
              <a:t>, pa se </a:t>
            </a:r>
            <a:r>
              <a:rPr lang="en-US" sz="3700" dirty="0" err="1"/>
              <a:t>otpušta</a:t>
            </a:r>
            <a:r>
              <a:rPr lang="en-US" sz="3700" dirty="0"/>
              <a:t> </a:t>
            </a:r>
            <a:r>
              <a:rPr lang="en-US" sz="3700" dirty="0" err="1"/>
              <a:t>neki</a:t>
            </a:r>
            <a:r>
              <a:rPr lang="en-US" sz="3700" dirty="0"/>
              <a:t> </a:t>
            </a:r>
            <a:r>
              <a:rPr lang="en-US" sz="3700" dirty="0" err="1"/>
              <a:t>pojednačni</a:t>
            </a:r>
            <a:r>
              <a:rPr lang="en-US" sz="3700" dirty="0"/>
              <a:t> dug. </a:t>
            </a:r>
            <a:r>
              <a:rPr lang="en-US" sz="3700" dirty="0" err="1"/>
              <a:t>Generalno</a:t>
            </a:r>
            <a:r>
              <a:rPr lang="en-US" sz="3700" dirty="0"/>
              <a:t> je </a:t>
            </a:r>
            <a:r>
              <a:rPr lang="en-US" sz="3700" dirty="0" err="1"/>
              <a:t>ako</a:t>
            </a:r>
            <a:r>
              <a:rPr lang="en-US" sz="3700" dirty="0"/>
              <a:t> se </a:t>
            </a:r>
            <a:r>
              <a:rPr lang="en-US" sz="3700" dirty="0" err="1"/>
              <a:t>otpuštaju</a:t>
            </a:r>
            <a:r>
              <a:rPr lang="en-US" sz="3700" dirty="0"/>
              <a:t> </a:t>
            </a:r>
            <a:r>
              <a:rPr lang="en-US" sz="3700" dirty="0" err="1"/>
              <a:t>svi</a:t>
            </a:r>
            <a:r>
              <a:rPr lang="en-US" sz="3700" dirty="0"/>
              <a:t> </a:t>
            </a:r>
            <a:r>
              <a:rPr lang="en-US" sz="3700" dirty="0" err="1"/>
              <a:t>dugovi</a:t>
            </a:r>
            <a:r>
              <a:rPr lang="en-US" sz="3700" dirty="0"/>
              <a:t> </a:t>
            </a:r>
            <a:r>
              <a:rPr lang="en-US" sz="3700" dirty="0" err="1"/>
              <a:t>jednog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 </a:t>
            </a:r>
            <a:r>
              <a:rPr lang="en-US" sz="3700" dirty="0" err="1"/>
              <a:t>poverioca</a:t>
            </a:r>
            <a:r>
              <a:rPr lang="en-US" sz="3700" dirty="0"/>
              <a:t>, </a:t>
            </a:r>
            <a:r>
              <a:rPr lang="en-US" sz="3700" dirty="0" err="1"/>
              <a:t>ili</a:t>
            </a:r>
            <a:r>
              <a:rPr lang="en-US" sz="3700" dirty="0"/>
              <a:t> </a:t>
            </a:r>
            <a:r>
              <a:rPr lang="en-US" sz="3700" dirty="0" err="1"/>
              <a:t>svi</a:t>
            </a:r>
            <a:r>
              <a:rPr lang="en-US" sz="3700" dirty="0"/>
              <a:t> </a:t>
            </a:r>
            <a:r>
              <a:rPr lang="en-US" sz="3700" dirty="0" err="1"/>
              <a:t>dugovi</a:t>
            </a:r>
            <a:r>
              <a:rPr lang="en-US" sz="3700" dirty="0"/>
              <a:t> </a:t>
            </a:r>
            <a:r>
              <a:rPr lang="en-US" sz="3700" dirty="0" err="1"/>
              <a:t>svih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 </a:t>
            </a:r>
            <a:r>
              <a:rPr lang="en-US" sz="3700" dirty="0" err="1"/>
              <a:t>prema</a:t>
            </a:r>
            <a:r>
              <a:rPr lang="en-US" sz="3700" dirty="0"/>
              <a:t> </a:t>
            </a:r>
            <a:r>
              <a:rPr lang="en-US" sz="3700" dirty="0" err="1"/>
              <a:t>poveriocu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 err="1"/>
              <a:t>Otpuštanjem</a:t>
            </a:r>
            <a:r>
              <a:rPr lang="en-US" sz="3700" dirty="0"/>
              <a:t> </a:t>
            </a:r>
            <a:r>
              <a:rPr lang="en-US" sz="3700" dirty="0" err="1"/>
              <a:t>duga</a:t>
            </a:r>
            <a:r>
              <a:rPr lang="en-US" sz="3700" dirty="0"/>
              <a:t>, </a:t>
            </a:r>
            <a:r>
              <a:rPr lang="en-US" sz="3700" dirty="0" err="1"/>
              <a:t>poverilac</a:t>
            </a:r>
            <a:r>
              <a:rPr lang="en-US" sz="3700" dirty="0"/>
              <a:t> </a:t>
            </a:r>
            <a:r>
              <a:rPr lang="en-US" sz="3700" dirty="0" err="1"/>
              <a:t>nemože</a:t>
            </a:r>
            <a:r>
              <a:rPr lang="en-US" sz="3700" dirty="0"/>
              <a:t> </a:t>
            </a:r>
            <a:r>
              <a:rPr lang="en-US" sz="3700" dirty="0" err="1"/>
              <a:t>opozvati</a:t>
            </a:r>
            <a:r>
              <a:rPr lang="en-US" sz="3700" dirty="0"/>
              <a:t> </a:t>
            </a:r>
            <a:r>
              <a:rPr lang="en-US" sz="3700" dirty="0" err="1"/>
              <a:t>izjavu</a:t>
            </a:r>
            <a:r>
              <a:rPr lang="en-US" sz="3700" dirty="0"/>
              <a:t>, </a:t>
            </a:r>
            <a:r>
              <a:rPr lang="en-US" sz="3700" dirty="0" err="1"/>
              <a:t>niti</a:t>
            </a:r>
            <a:r>
              <a:rPr lang="en-US" sz="3700" dirty="0"/>
              <a:t> </a:t>
            </a:r>
            <a:r>
              <a:rPr lang="en-US" sz="3700" dirty="0" err="1"/>
              <a:t>može</a:t>
            </a:r>
            <a:r>
              <a:rPr lang="en-US" sz="3700" dirty="0"/>
              <a:t> </a:t>
            </a:r>
            <a:r>
              <a:rPr lang="en-US" sz="3700" dirty="0" err="1"/>
              <a:t>zasnovati</a:t>
            </a:r>
            <a:r>
              <a:rPr lang="en-US" sz="3700" dirty="0"/>
              <a:t> </a:t>
            </a:r>
            <a:r>
              <a:rPr lang="en-US" sz="3700" dirty="0" err="1"/>
              <a:t>spor</a:t>
            </a:r>
            <a:r>
              <a:rPr lang="en-US" sz="3700" dirty="0"/>
              <a:t> </a:t>
            </a:r>
            <a:r>
              <a:rPr lang="en-US" sz="3700" dirty="0" err="1"/>
              <a:t>tužbom</a:t>
            </a:r>
            <a:r>
              <a:rPr lang="en-US" sz="3700" dirty="0"/>
              <a:t>. </a:t>
            </a:r>
            <a:r>
              <a:rPr lang="en-US" sz="3700" dirty="0" err="1"/>
              <a:t>Jer</a:t>
            </a:r>
            <a:r>
              <a:rPr lang="en-US" sz="3700" dirty="0"/>
              <a:t> se </a:t>
            </a:r>
            <a:r>
              <a:rPr lang="en-US" sz="3700" dirty="0" err="1"/>
              <a:t>donosi</a:t>
            </a:r>
            <a:r>
              <a:rPr lang="en-US" sz="3700" dirty="0"/>
              <a:t> </a:t>
            </a:r>
            <a:r>
              <a:rPr lang="en-US" sz="3700" dirty="0" err="1"/>
              <a:t>presuda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osnovu</a:t>
            </a:r>
            <a:r>
              <a:rPr lang="en-US" sz="3700" dirty="0"/>
              <a:t> </a:t>
            </a:r>
            <a:r>
              <a:rPr lang="en-US" sz="3700" dirty="0" err="1"/>
              <a:t>odricanja</a:t>
            </a:r>
            <a:r>
              <a:rPr lang="en-US" sz="3700" dirty="0"/>
              <a:t> “res </a:t>
            </a:r>
            <a:r>
              <a:rPr lang="en-US" sz="3700" dirty="0" err="1"/>
              <a:t>iudicata</a:t>
            </a:r>
            <a:r>
              <a:rPr lang="en-US" sz="3700" dirty="0"/>
              <a:t>”. </a:t>
            </a:r>
            <a:r>
              <a:rPr lang="en-US" sz="3700" dirty="0" err="1"/>
              <a:t>Kod</a:t>
            </a:r>
            <a:r>
              <a:rPr lang="en-US" sz="3700" dirty="0"/>
              <a:t> </a:t>
            </a:r>
            <a:r>
              <a:rPr lang="en-US" sz="3700" dirty="0" err="1"/>
              <a:t>solidarnog</a:t>
            </a:r>
            <a:r>
              <a:rPr lang="en-US" sz="3700" dirty="0"/>
              <a:t> </a:t>
            </a:r>
            <a:r>
              <a:rPr lang="en-US" sz="3700" dirty="0" err="1"/>
              <a:t>duga</a:t>
            </a:r>
            <a:r>
              <a:rPr lang="en-US" sz="3700" dirty="0"/>
              <a:t>, </a:t>
            </a:r>
            <a:r>
              <a:rPr lang="en-US" sz="3700" dirty="0" err="1"/>
              <a:t>otpust</a:t>
            </a:r>
            <a:r>
              <a:rPr lang="en-US" sz="3700" dirty="0"/>
              <a:t> se </a:t>
            </a:r>
            <a:r>
              <a:rPr lang="en-US" sz="3700" dirty="0" err="1"/>
              <a:t>može</a:t>
            </a:r>
            <a:r>
              <a:rPr lang="en-US" sz="3700" dirty="0"/>
              <a:t> </a:t>
            </a:r>
            <a:r>
              <a:rPr lang="en-US" sz="3700" dirty="0" err="1"/>
              <a:t>oddnossiti</a:t>
            </a:r>
            <a:r>
              <a:rPr lang="en-US" sz="3700" dirty="0"/>
              <a:t> </a:t>
            </a:r>
            <a:r>
              <a:rPr lang="en-US" sz="3700" dirty="0" err="1"/>
              <a:t>samo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jednog</a:t>
            </a:r>
            <a:r>
              <a:rPr lang="en-US" sz="3700" dirty="0"/>
              <a:t> </a:t>
            </a:r>
            <a:r>
              <a:rPr lang="en-US" sz="3700" dirty="0" err="1"/>
              <a:t>solidarnog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, </a:t>
            </a:r>
            <a:r>
              <a:rPr lang="en-US" sz="3700" dirty="0" err="1"/>
              <a:t>čime</a:t>
            </a:r>
            <a:r>
              <a:rPr lang="en-US" sz="3700" dirty="0"/>
              <a:t> se </a:t>
            </a:r>
            <a:r>
              <a:rPr lang="en-US" sz="3700" dirty="0" err="1"/>
              <a:t>ukupan</a:t>
            </a:r>
            <a:r>
              <a:rPr lang="en-US" sz="3700" dirty="0"/>
              <a:t> dug </a:t>
            </a:r>
            <a:r>
              <a:rPr lang="en-US" sz="3700" dirty="0" err="1"/>
              <a:t>umanjuje</a:t>
            </a:r>
            <a:r>
              <a:rPr lang="en-US" sz="3700" dirty="0"/>
              <a:t> za </a:t>
            </a:r>
            <a:r>
              <a:rPr lang="en-US" sz="3700" dirty="0" err="1"/>
              <a:t>iznos</a:t>
            </a:r>
            <a:r>
              <a:rPr lang="en-US" sz="3700" dirty="0"/>
              <a:t> </a:t>
            </a:r>
            <a:r>
              <a:rPr lang="en-US" sz="3700" dirty="0" err="1"/>
              <a:t>njegove</a:t>
            </a:r>
            <a:r>
              <a:rPr lang="en-US" sz="3700" dirty="0"/>
              <a:t> </a:t>
            </a:r>
            <a:r>
              <a:rPr lang="en-US" sz="3700" dirty="0" err="1"/>
              <a:t>obaveze</a:t>
            </a:r>
            <a:r>
              <a:rPr lang="en-US" sz="3700" dirty="0"/>
              <a:t>, a </a:t>
            </a:r>
            <a:r>
              <a:rPr lang="en-US" sz="3700" dirty="0" err="1"/>
              <a:t>može</a:t>
            </a:r>
            <a:r>
              <a:rPr lang="en-US" sz="3700" dirty="0"/>
              <a:t> se </a:t>
            </a:r>
            <a:r>
              <a:rPr lang="en-US" sz="3700" dirty="0" err="1"/>
              <a:t>odnositi</a:t>
            </a:r>
            <a:r>
              <a:rPr lang="en-US" sz="3700" dirty="0"/>
              <a:t> in a </a:t>
            </a:r>
            <a:r>
              <a:rPr lang="en-US" sz="3700" dirty="0" err="1"/>
              <a:t>sve</a:t>
            </a:r>
            <a:r>
              <a:rPr lang="en-US" sz="3700" dirty="0"/>
              <a:t> </a:t>
            </a:r>
            <a:r>
              <a:rPr lang="en-US" sz="3700" dirty="0" err="1"/>
              <a:t>solidarne</a:t>
            </a:r>
            <a:r>
              <a:rPr lang="en-US" sz="3700" dirty="0"/>
              <a:t> </a:t>
            </a:r>
            <a:r>
              <a:rPr lang="en-US" sz="3700" dirty="0" err="1"/>
              <a:t>dužnike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r>
              <a:rPr lang="en-US" sz="3700" dirty="0" err="1"/>
              <a:t>Kod</a:t>
            </a:r>
            <a:r>
              <a:rPr lang="en-US" sz="3700" dirty="0"/>
              <a:t> </a:t>
            </a:r>
            <a:r>
              <a:rPr lang="en-US" sz="3700" dirty="0" err="1"/>
              <a:t>jemstva</a:t>
            </a:r>
            <a:r>
              <a:rPr lang="en-US" sz="3700" dirty="0"/>
              <a:t> je </a:t>
            </a:r>
            <a:r>
              <a:rPr lang="en-US" sz="3700" dirty="0" err="1"/>
              <a:t>pravilo</a:t>
            </a:r>
            <a:r>
              <a:rPr lang="en-US" sz="3700" dirty="0"/>
              <a:t> da se dug </a:t>
            </a:r>
            <a:r>
              <a:rPr lang="en-US" sz="3700" dirty="0" err="1"/>
              <a:t>može</a:t>
            </a:r>
            <a:r>
              <a:rPr lang="en-US" sz="3700" dirty="0"/>
              <a:t> </a:t>
            </a:r>
            <a:r>
              <a:rPr lang="en-US" sz="3700" dirty="0" err="1"/>
              <a:t>otpustiti</a:t>
            </a:r>
            <a:r>
              <a:rPr lang="en-US" sz="3700" dirty="0"/>
              <a:t> </a:t>
            </a:r>
            <a:r>
              <a:rPr lang="en-US" sz="3700" dirty="0" err="1"/>
              <a:t>jemcu</a:t>
            </a:r>
            <a:r>
              <a:rPr lang="en-US" sz="3700" dirty="0"/>
              <a:t> </a:t>
            </a:r>
            <a:r>
              <a:rPr lang="en-US" sz="3700" dirty="0" err="1"/>
              <a:t>ali</a:t>
            </a:r>
            <a:r>
              <a:rPr lang="en-US" sz="3700" dirty="0"/>
              <a:t> </a:t>
            </a:r>
            <a:r>
              <a:rPr lang="en-US" sz="3700" dirty="0" err="1"/>
              <a:t>ostaje</a:t>
            </a:r>
            <a:r>
              <a:rPr lang="en-US" sz="3700" dirty="0"/>
              <a:t> </a:t>
            </a:r>
            <a:r>
              <a:rPr lang="en-US" sz="3700" dirty="0" err="1"/>
              <a:t>obaveza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, a </a:t>
            </a:r>
            <a:r>
              <a:rPr lang="en-US" sz="3700" dirty="0" err="1"/>
              <a:t>ukoliko</a:t>
            </a:r>
            <a:r>
              <a:rPr lang="en-US" sz="3700" dirty="0"/>
              <a:t> se </a:t>
            </a:r>
            <a:r>
              <a:rPr lang="en-US" sz="3700" dirty="0" err="1"/>
              <a:t>otpust</a:t>
            </a:r>
            <a:r>
              <a:rPr lang="en-US" sz="3700" dirty="0"/>
              <a:t> </a:t>
            </a:r>
            <a:r>
              <a:rPr lang="en-US" sz="3700" dirty="0" err="1"/>
              <a:t>odnosi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, </a:t>
            </a:r>
            <a:r>
              <a:rPr lang="en-US" sz="3700" dirty="0" err="1"/>
              <a:t>obaveza</a:t>
            </a:r>
            <a:r>
              <a:rPr lang="en-US" sz="3700" dirty="0"/>
              <a:t> </a:t>
            </a:r>
            <a:r>
              <a:rPr lang="en-US" sz="3700" dirty="0" err="1"/>
              <a:t>prestaje</a:t>
            </a:r>
            <a:r>
              <a:rPr lang="en-US" sz="3700" dirty="0"/>
              <a:t> </a:t>
            </a:r>
            <a:r>
              <a:rPr lang="en-US" sz="3700" dirty="0" err="1"/>
              <a:t>i</a:t>
            </a:r>
            <a:r>
              <a:rPr lang="en-US" sz="3700" dirty="0"/>
              <a:t> za </a:t>
            </a:r>
            <a:r>
              <a:rPr lang="en-US" sz="3700" dirty="0" err="1"/>
              <a:t>jemca</a:t>
            </a:r>
            <a:r>
              <a:rPr lang="en-US" sz="3700" dirty="0"/>
              <a:t> </a:t>
            </a:r>
            <a:r>
              <a:rPr lang="en-US" sz="3700" dirty="0" err="1"/>
              <a:t>i</a:t>
            </a:r>
            <a:r>
              <a:rPr lang="en-US" sz="3700" dirty="0"/>
              <a:t> </a:t>
            </a:r>
            <a:r>
              <a:rPr lang="en-US" sz="3700" dirty="0" err="1"/>
              <a:t>obligacija</a:t>
            </a:r>
            <a:r>
              <a:rPr lang="en-US" sz="3700" dirty="0"/>
              <a:t> se </a:t>
            </a:r>
            <a:r>
              <a:rPr lang="en-US" sz="3700" dirty="0" err="1"/>
              <a:t>gasi</a:t>
            </a:r>
            <a:r>
              <a:rPr lang="en-US" sz="3700" dirty="0"/>
              <a:t>. </a:t>
            </a:r>
            <a:r>
              <a:rPr lang="en-US" sz="3700" dirty="0" err="1"/>
              <a:t>Ako</a:t>
            </a:r>
            <a:r>
              <a:rPr lang="en-US" sz="3700" dirty="0"/>
              <a:t> </a:t>
            </a:r>
            <a:r>
              <a:rPr lang="en-US" sz="3700" dirty="0" err="1"/>
              <a:t>imaviše</a:t>
            </a:r>
            <a:r>
              <a:rPr lang="en-US" sz="3700" dirty="0"/>
              <a:t> </a:t>
            </a:r>
            <a:r>
              <a:rPr lang="en-US" sz="3700" dirty="0" err="1"/>
              <a:t>jemaaca</a:t>
            </a:r>
            <a:r>
              <a:rPr lang="en-US" sz="3700" dirty="0"/>
              <a:t>, pa se </a:t>
            </a:r>
            <a:r>
              <a:rPr lang="en-US" sz="3700" dirty="0" err="1"/>
              <a:t>otpusti</a:t>
            </a:r>
            <a:r>
              <a:rPr lang="en-US" sz="3700" dirty="0"/>
              <a:t> </a:t>
            </a:r>
            <a:r>
              <a:rPr lang="en-US" sz="3700" dirty="0" err="1"/>
              <a:t>obavezaa</a:t>
            </a:r>
            <a:r>
              <a:rPr lang="en-US" sz="3700" dirty="0"/>
              <a:t> </a:t>
            </a:r>
            <a:r>
              <a:rPr lang="en-US" sz="3700" dirty="0" err="1"/>
              <a:t>prema</a:t>
            </a:r>
            <a:r>
              <a:rPr lang="en-US" sz="3700" dirty="0"/>
              <a:t> </a:t>
            </a:r>
            <a:r>
              <a:rPr lang="en-US" sz="3700" dirty="0" err="1"/>
              <a:t>jeednom</a:t>
            </a:r>
            <a:r>
              <a:rPr lang="en-US" sz="3700" dirty="0"/>
              <a:t> </a:t>
            </a:r>
            <a:r>
              <a:rPr lang="en-US" sz="3700" dirty="0" err="1"/>
              <a:t>jemcu</a:t>
            </a:r>
            <a:r>
              <a:rPr lang="en-US" sz="3700" dirty="0"/>
              <a:t>, </a:t>
            </a:r>
            <a:r>
              <a:rPr lang="en-US" sz="3700" dirty="0" err="1"/>
              <a:t>situacija</a:t>
            </a:r>
            <a:r>
              <a:rPr lang="en-US" sz="3700" dirty="0"/>
              <a:t> je </a:t>
            </a:r>
            <a:r>
              <a:rPr lang="en-US" sz="3700" dirty="0" err="1"/>
              <a:t>ista</a:t>
            </a:r>
            <a:r>
              <a:rPr lang="en-US" sz="3700" dirty="0"/>
              <a:t> </a:t>
            </a:r>
            <a:r>
              <a:rPr lang="en-US" sz="3700" dirty="0" err="1"/>
              <a:t>kao</a:t>
            </a:r>
            <a:r>
              <a:rPr lang="en-US" sz="3700" dirty="0"/>
              <a:t> </a:t>
            </a:r>
            <a:r>
              <a:rPr lang="en-US" sz="3700" dirty="0" err="1"/>
              <a:t>kod</a:t>
            </a:r>
            <a:r>
              <a:rPr lang="en-US" sz="3700" dirty="0"/>
              <a:t> </a:t>
            </a:r>
            <a:r>
              <a:rPr lang="en-US" sz="3700" dirty="0" err="1"/>
              <a:t>solidarnih</a:t>
            </a:r>
            <a:r>
              <a:rPr lang="en-US" sz="3700" dirty="0"/>
              <a:t> </a:t>
            </a:r>
            <a:r>
              <a:rPr lang="en-US" sz="3700" dirty="0" err="1"/>
              <a:t>dužnika</a:t>
            </a:r>
            <a:r>
              <a:rPr lang="en-US" sz="3700" dirty="0"/>
              <a:t>. </a:t>
            </a:r>
            <a:endParaRPr lang="sr-Latn-RS" sz="3700" dirty="0"/>
          </a:p>
          <a:p>
            <a:r>
              <a:rPr lang="en-US" sz="3700" dirty="0"/>
              <a:t> </a:t>
            </a:r>
            <a:endParaRPr lang="sr-Latn-RS" sz="37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4466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3C5D-59F7-4C48-9FAB-6C79796C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E5B6-9844-4BA8-9D45-35C39168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err="1"/>
              <a:t>Prenov</a:t>
            </a:r>
            <a:r>
              <a:rPr lang="en-US" b="1" dirty="0"/>
              <a:t> (</a:t>
            </a:r>
            <a:r>
              <a:rPr lang="en-US" b="1" dirty="0" err="1"/>
              <a:t>Novacija</a:t>
            </a:r>
            <a:r>
              <a:rPr lang="en-US" b="1" dirty="0"/>
              <a:t>)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Prenov</a:t>
            </a:r>
            <a:r>
              <a:rPr lang="en-US" dirty="0"/>
              <a:t> (</a:t>
            </a:r>
            <a:r>
              <a:rPr lang="en-US" dirty="0" err="1"/>
              <a:t>novacija</a:t>
            </a:r>
            <a:r>
              <a:rPr lang="en-US" dirty="0"/>
              <a:t>) je </a:t>
            </a:r>
            <a:r>
              <a:rPr lang="en-US" dirty="0" err="1"/>
              <a:t>zamena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obligacije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obligacijom</a:t>
            </a:r>
            <a:r>
              <a:rPr lang="en-US" dirty="0"/>
              <a:t>.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za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rimskog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prenov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a nee in a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personalnom</a:t>
            </a:r>
            <a:r>
              <a:rPr lang="en-US" dirty="0"/>
              <a:t> </a:t>
            </a:r>
            <a:r>
              <a:rPr lang="en-US" dirty="0" err="1"/>
              <a:t>sukcesijom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ustupanja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promenom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Promenom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,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izmena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, </a:t>
            </a:r>
            <a:r>
              <a:rPr lang="en-US" dirty="0" err="1"/>
              <a:t>odnpsno</a:t>
            </a:r>
            <a:r>
              <a:rPr lang="en-US" dirty="0"/>
              <a:t> </a:t>
            </a:r>
            <a:r>
              <a:rPr lang="en-US" dirty="0" err="1"/>
              <a:t>supstaance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pa 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raniji</a:t>
            </a:r>
            <a:r>
              <a:rPr lang="en-US" dirty="0"/>
              <a:t> </a:t>
            </a:r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se </a:t>
            </a:r>
            <a:r>
              <a:rPr lang="en-US" dirty="0" err="1"/>
              <a:t>gasi</a:t>
            </a:r>
            <a:r>
              <a:rPr lang="en-US" dirty="0"/>
              <a:t>, a </a:t>
            </a:r>
            <a:r>
              <a:rPr lang="en-US" dirty="0" err="1"/>
              <a:t>nastaje</a:t>
            </a:r>
            <a:r>
              <a:rPr lang="en-US" dirty="0"/>
              <a:t> nova </a:t>
            </a:r>
            <a:r>
              <a:rPr lang="en-US" dirty="0" err="1"/>
              <a:t>obligacija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Uslovi</a:t>
            </a:r>
            <a:r>
              <a:rPr lang="en-US" dirty="0"/>
              <a:t> za </a:t>
            </a:r>
            <a:r>
              <a:rPr lang="en-US" dirty="0" err="1"/>
              <a:t>prenov</a:t>
            </a:r>
            <a:r>
              <a:rPr lang="en-US" dirty="0"/>
              <a:t> – </a:t>
            </a:r>
            <a:r>
              <a:rPr lang="en-US" dirty="0" err="1"/>
              <a:t>prenov</a:t>
            </a:r>
            <a:r>
              <a:rPr lang="en-US" dirty="0"/>
              <a:t> </a:t>
            </a:r>
            <a:r>
              <a:rPr lang="en-US" dirty="0" err="1"/>
              <a:t>nastaaje</a:t>
            </a:r>
            <a:r>
              <a:rPr lang="en-US" dirty="0"/>
              <a:t> </a:t>
            </a:r>
            <a:r>
              <a:rPr lang="en-US" dirty="0" err="1"/>
              <a:t>ssporaazumom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promenom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sledeećih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: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volja da se izvrši prenov</a:t>
            </a:r>
            <a:endParaRPr lang="sr-Latn-RS" dirty="0"/>
          </a:p>
          <a:p>
            <a:pPr lvl="0"/>
            <a:r>
              <a:rPr lang="sr-Latn-CS" dirty="0"/>
              <a:t>postojanje ranije obaveze, </a:t>
            </a:r>
            <a:endParaRPr lang="sr-Latn-RS" dirty="0"/>
          </a:p>
          <a:p>
            <a:pPr lvl="0"/>
            <a:r>
              <a:rPr lang="sr-Latn-CS" dirty="0"/>
              <a:t>postojanje nove obaveze, i </a:t>
            </a:r>
            <a:endParaRPr lang="sr-Latn-RS" dirty="0"/>
          </a:p>
          <a:p>
            <a:pPr lvl="0"/>
            <a:r>
              <a:rPr lang="sr-Latn-CS" dirty="0"/>
              <a:t>postojanje razlike između stare i nove obaveze.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Animus </a:t>
            </a:r>
            <a:r>
              <a:rPr lang="en-US" dirty="0" err="1"/>
              <a:t>novandi</a:t>
            </a:r>
            <a:r>
              <a:rPr lang="en-US" dirty="0"/>
              <a:t>, </a:t>
            </a:r>
            <a:r>
              <a:rPr lang="en-US" dirty="0" err="1"/>
              <a:t>volja</a:t>
            </a:r>
            <a:r>
              <a:rPr lang="en-US" dirty="0"/>
              <a:t> da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novacija</a:t>
            </a:r>
            <a:r>
              <a:rPr lang="en-US" dirty="0"/>
              <a:t>,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nameru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da </a:t>
            </a:r>
            <a:r>
              <a:rPr lang="en-US" dirty="0" err="1"/>
              <a:t>ugase</a:t>
            </a:r>
            <a:r>
              <a:rPr lang="en-US" dirty="0"/>
              <a:t>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uspostave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nemaa</a:t>
            </a:r>
            <a:r>
              <a:rPr lang="en-US" dirty="0"/>
              <a:t> </a:t>
            </a:r>
            <a:r>
              <a:rPr lang="en-US" dirty="0" err="1"/>
              <a:t>namere</a:t>
            </a:r>
            <a:r>
              <a:rPr lang="en-US" dirty="0"/>
              <a:t>, </a:t>
            </a:r>
            <a:r>
              <a:rPr lang="en-US" dirty="0" err="1"/>
              <a:t>raniji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mu se </a:t>
            </a:r>
            <a:r>
              <a:rPr lang="en-US" dirty="0" err="1"/>
              <a:t>dodaje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prenova</a:t>
            </a:r>
            <a:r>
              <a:rPr lang="en-US" dirty="0"/>
              <a:t> –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ranija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nova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sporednim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zasnovanim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.  Za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prenov</a:t>
            </a:r>
            <a:r>
              <a:rPr lang="en-US" dirty="0"/>
              <a:t>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zastarelosti</a:t>
            </a:r>
            <a:r>
              <a:rPr lang="en-US" dirty="0"/>
              <a:t>.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poništaja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prenovu</a:t>
            </a:r>
            <a:r>
              <a:rPr lang="en-US" dirty="0"/>
              <a:t>, </a:t>
            </a:r>
            <a:r>
              <a:rPr lang="en-US" dirty="0" err="1"/>
              <a:t>stara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prestala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532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94C5-0744-4013-A294-C1836ED0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BC38F-DBED-4CB2-A5C6-7F60D47C6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 err="1"/>
              <a:t>Sjedinjenje</a:t>
            </a:r>
            <a:r>
              <a:rPr lang="en-US" b="1" dirty="0"/>
              <a:t> (</a:t>
            </a:r>
            <a:r>
              <a:rPr lang="en-US" b="1" dirty="0" err="1"/>
              <a:t>Konfuzija</a:t>
            </a:r>
            <a:r>
              <a:rPr lang="en-US" b="1" dirty="0"/>
              <a:t>)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se </a:t>
            </a:r>
            <a:r>
              <a:rPr lang="en-US" dirty="0" err="1"/>
              <a:t>gasi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dogodi</a:t>
            </a:r>
            <a:r>
              <a:rPr lang="en-US" dirty="0"/>
              <a:t> da </a:t>
            </a:r>
            <a:r>
              <a:rPr lang="en-US" dirty="0" err="1"/>
              <a:t>isto</a:t>
            </a:r>
            <a:r>
              <a:rPr lang="en-US" dirty="0"/>
              <a:t> lice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je </a:t>
            </a:r>
            <a:r>
              <a:rPr lang="en-US" dirty="0" err="1"/>
              <a:t>definisao</a:t>
            </a:r>
            <a:r>
              <a:rPr lang="en-US" dirty="0"/>
              <a:t> da </a:t>
            </a:r>
            <a:r>
              <a:rPr lang="en-US" dirty="0" err="1"/>
              <a:t>sluča</a:t>
            </a:r>
            <a:r>
              <a:rPr lang="en-US" dirty="0"/>
              <a:t> </a:t>
            </a:r>
            <a:r>
              <a:rPr lang="en-US" dirty="0" err="1"/>
              <a:t>sjedinjenja</a:t>
            </a:r>
            <a:r>
              <a:rPr lang="en-US" dirty="0"/>
              <a:t> (</a:t>
            </a:r>
            <a:r>
              <a:rPr lang="en-US" dirty="0" err="1"/>
              <a:t>konfuzije</a:t>
            </a:r>
            <a:r>
              <a:rPr lang="en-US" dirty="0"/>
              <a:t>)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lice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događa</a:t>
            </a:r>
            <a:r>
              <a:rPr lang="en-US" dirty="0"/>
              <a:t> u </a:t>
            </a:r>
            <a:r>
              <a:rPr lang="en-US" dirty="0" err="1"/>
              <a:t>nasleđivanju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kaka se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spoje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pripoji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upisana</a:t>
            </a:r>
            <a:r>
              <a:rPr lang="en-US" dirty="0"/>
              <a:t> u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prestaaje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sjedinjenja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brisanje</a:t>
            </a:r>
            <a:r>
              <a:rPr lang="en-US" dirty="0"/>
              <a:t> </a:t>
            </a:r>
            <a:r>
              <a:rPr lang="en-US" dirty="0" err="1"/>
              <a:t>predmetne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b="1" dirty="0" err="1"/>
              <a:t>Nemogućnost</a:t>
            </a:r>
            <a:r>
              <a:rPr lang="en-US" b="1" dirty="0"/>
              <a:t> </a:t>
            </a:r>
            <a:r>
              <a:rPr lang="en-US" b="1" dirty="0" err="1"/>
              <a:t>ispunjenja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/>
              <a:t>ZOO je </a:t>
            </a:r>
            <a:r>
              <a:rPr lang="en-US" dirty="0" err="1"/>
              <a:t>predvideo</a:t>
            </a:r>
            <a:r>
              <a:rPr lang="en-US" dirty="0"/>
              <a:t> da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prestaaje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nemoguće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odgovara</a:t>
            </a:r>
            <a:r>
              <a:rPr lang="en-US" dirty="0"/>
              <a:t>, 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sprečiti</a:t>
            </a:r>
            <a:r>
              <a:rPr lang="en-US" dirty="0"/>
              <a:t>, </a:t>
            </a:r>
            <a:r>
              <a:rPr lang="en-US" dirty="0" err="1"/>
              <a:t>otkloniti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izbeći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spoljneg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naa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neijee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uzroci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predmetna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propadne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prirodnog</a:t>
            </a:r>
            <a:r>
              <a:rPr lang="en-US" dirty="0"/>
              <a:t> </a:t>
            </a:r>
            <a:r>
              <a:rPr lang="en-US" dirty="0" err="1"/>
              <a:t>dogadjaja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uzroci</a:t>
            </a:r>
            <a:r>
              <a:rPr lang="en-US" dirty="0"/>
              <a:t> sun a primer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uvede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mere (</a:t>
            </a:r>
            <a:r>
              <a:rPr lang="en-US" dirty="0" err="1"/>
              <a:t>zabrana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onemogućavaaju</a:t>
            </a:r>
            <a:r>
              <a:rPr lang="en-US" dirty="0"/>
              <a:t> </a:t>
            </a:r>
            <a:r>
              <a:rPr lang="en-US" dirty="0" err="1"/>
              <a:t>realizaaciju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dokaazivanja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pada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Nemogućnost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individualno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da </a:t>
            </a:r>
            <a:r>
              <a:rPr lang="en-US" dirty="0" err="1"/>
              <a:t>ako</a:t>
            </a:r>
            <a:r>
              <a:rPr lang="en-US" dirty="0"/>
              <a:t> je za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parvo za </a:t>
            </a:r>
            <a:r>
              <a:rPr lang="en-US" dirty="0" err="1"/>
              <a:t>nemogućnost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je </a:t>
            </a:r>
            <a:r>
              <a:rPr lang="en-US" dirty="0" err="1"/>
              <a:t>tadaa</a:t>
            </a:r>
            <a:r>
              <a:rPr lang="en-US" dirty="0"/>
              <a:t> u </a:t>
            </a:r>
            <a:r>
              <a:rPr lang="en-US" dirty="0" err="1"/>
              <a:t>obavezi</a:t>
            </a:r>
            <a:r>
              <a:rPr lang="en-US" dirty="0"/>
              <a:t> da </a:t>
            </a:r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usstupi</a:t>
            </a:r>
            <a:r>
              <a:rPr lang="en-US" dirty="0"/>
              <a:t> to parvo (</a:t>
            </a:r>
            <a:r>
              <a:rPr lang="en-US" dirty="0" err="1"/>
              <a:t>npr</a:t>
            </a:r>
            <a:r>
              <a:rPr lang="en-US" dirty="0"/>
              <a:t>. Parvo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parvo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pravičnu</a:t>
            </a:r>
            <a:r>
              <a:rPr lang="en-US" dirty="0"/>
              <a:t> </a:t>
            </a:r>
            <a:r>
              <a:rPr lang="en-US" dirty="0" err="1"/>
              <a:t>naknaadu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predmetnaa</a:t>
            </a:r>
            <a:r>
              <a:rPr lang="en-US" dirty="0"/>
              <a:t> </a:t>
            </a:r>
            <a:r>
              <a:rPr lang="en-US" dirty="0" err="1"/>
              <a:t>nepokretnost</a:t>
            </a:r>
            <a:r>
              <a:rPr lang="en-US" dirty="0"/>
              <a:t> </a:t>
            </a:r>
            <a:r>
              <a:rPr lang="en-US" dirty="0" err="1"/>
              <a:t>ekspropisana</a:t>
            </a:r>
            <a:r>
              <a:rPr lang="en-US" dirty="0"/>
              <a:t>).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36622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E912-3A98-493D-9A37-735164AC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85E6-D780-485C-BD86-2821CE466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Protek </a:t>
            </a:r>
            <a:r>
              <a:rPr lang="en-US" b="1" dirty="0" err="1"/>
              <a:t>vremena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otkaz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/>
              <a:t>dugovonski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prestati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proteka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ZOO je </a:t>
            </a:r>
            <a:r>
              <a:rPr lang="en-US" dirty="0" err="1"/>
              <a:t>regulisao</a:t>
            </a:r>
            <a:r>
              <a:rPr lang="en-US" dirty="0"/>
              <a:t> da </a:t>
            </a:r>
            <a:r>
              <a:rPr lang="en-US" dirty="0" err="1"/>
              <a:t>protekom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/>
              <a:t>dugovinsski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bio </a:t>
            </a:r>
            <a:r>
              <a:rPr lang="en-US" dirty="0" err="1"/>
              <a:t>oročen</a:t>
            </a:r>
            <a:r>
              <a:rPr lang="en-US" dirty="0"/>
              <a:t>, </a:t>
            </a:r>
            <a:r>
              <a:rPr lang="en-US" dirty="0" err="1"/>
              <a:t>prestaje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ugovorreno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određeeno</a:t>
            </a:r>
            <a:r>
              <a:rPr lang="en-US" dirty="0"/>
              <a:t>, </a:t>
            </a:r>
            <a:r>
              <a:rPr lang="en-US" dirty="0" err="1"/>
              <a:t>oročeni</a:t>
            </a:r>
            <a:r>
              <a:rPr lang="en-US" dirty="0"/>
              <a:t> </a:t>
            </a:r>
            <a:r>
              <a:rPr lang="en-US" dirty="0" err="1"/>
              <a:t>dugovinski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se </a:t>
            </a:r>
            <a:r>
              <a:rPr lang="en-US" dirty="0" err="1"/>
              <a:t>produžava</a:t>
            </a:r>
            <a:r>
              <a:rPr lang="en-US" dirty="0"/>
              <a:t> za </a:t>
            </a:r>
            <a:r>
              <a:rPr lang="en-US" dirty="0" err="1"/>
              <a:t>neodređeno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otkazan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Otkaz</a:t>
            </a:r>
            <a:r>
              <a:rPr lang="en-US" dirty="0"/>
              <a:t> – </a:t>
            </a:r>
            <a:r>
              <a:rPr lang="en-US" dirty="0" err="1"/>
              <a:t>Neoročeni</a:t>
            </a:r>
            <a:r>
              <a:rPr lang="en-US" dirty="0"/>
              <a:t> </a:t>
            </a:r>
            <a:r>
              <a:rPr lang="en-US" dirty="0" err="1"/>
              <a:t>dugovinski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prekinuti</a:t>
            </a:r>
            <a:r>
              <a:rPr lang="en-US" dirty="0"/>
              <a:t> </a:t>
            </a:r>
            <a:r>
              <a:rPr lang="en-US" dirty="0" err="1"/>
              <a:t>otkazom</a:t>
            </a:r>
            <a:r>
              <a:rPr lang="en-US" dirty="0"/>
              <a:t>.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 </a:t>
            </a:r>
            <a:r>
              <a:rPr lang="en-US" dirty="0" err="1"/>
              <a:t>prestavlja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otkaz</a:t>
            </a:r>
            <a:r>
              <a:rPr lang="en-US" dirty="0"/>
              <a:t> </a:t>
            </a:r>
            <a:r>
              <a:rPr lang="en-US" dirty="0" err="1"/>
              <a:t>dopre</a:t>
            </a:r>
            <a:r>
              <a:rPr lang="en-US" dirty="0"/>
              <a:t> do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dostavljanjem.Kod</a:t>
            </a:r>
            <a:r>
              <a:rPr lang="en-US" dirty="0"/>
              <a:t> </a:t>
            </a:r>
            <a:r>
              <a:rPr lang="en-US" dirty="0" err="1"/>
              <a:t>formalnih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otkaz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pismenu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Otkazani</a:t>
            </a:r>
            <a:r>
              <a:rPr lang="en-US" dirty="0"/>
              <a:t> </a:t>
            </a:r>
            <a:r>
              <a:rPr lang="en-US" dirty="0" err="1"/>
              <a:t>dugovinski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istekne</a:t>
            </a:r>
            <a:r>
              <a:rPr lang="en-US" dirty="0"/>
              <a:t> </a:t>
            </a:r>
            <a:r>
              <a:rPr lang="en-US" dirty="0" err="1"/>
              <a:t>otkazni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otkazani</a:t>
            </a:r>
            <a:r>
              <a:rPr lang="en-US" dirty="0"/>
              <a:t> </a:t>
            </a:r>
            <a:r>
              <a:rPr lang="en-US" dirty="0" err="1"/>
              <a:t>dugovinski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po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običajem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istekom</a:t>
            </a:r>
            <a:r>
              <a:rPr lang="en-US" dirty="0"/>
              <a:t> </a:t>
            </a:r>
            <a:r>
              <a:rPr lang="en-US" dirty="0" err="1"/>
              <a:t>primerenog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. </a:t>
            </a:r>
            <a:r>
              <a:rPr lang="en-US" dirty="0" err="1"/>
              <a:t>Rok</a:t>
            </a:r>
            <a:r>
              <a:rPr lang="en-US" dirty="0"/>
              <a:t> je </a:t>
            </a:r>
            <a:r>
              <a:rPr lang="en-US" dirty="0" err="1"/>
              <a:t>primeren</a:t>
            </a:r>
            <a:r>
              <a:rPr lang="en-US" dirty="0"/>
              <a:t> 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nastaloj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. </a:t>
            </a:r>
            <a:r>
              <a:rPr lang="en-US" dirty="0" err="1"/>
              <a:t>Dugovinski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prestaati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da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dostavljanjem</a:t>
            </a:r>
            <a:r>
              <a:rPr lang="en-US" dirty="0"/>
              <a:t> </a:t>
            </a:r>
            <a:r>
              <a:rPr lang="en-US" dirty="0" err="1"/>
              <a:t>otkaza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odredio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ddrugo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Zajedničko</a:t>
            </a:r>
            <a:r>
              <a:rPr lang="en-US" dirty="0"/>
              <a:t>  </a:t>
            </a:r>
            <a:r>
              <a:rPr lang="en-US" dirty="0" err="1"/>
              <a:t>pravilo</a:t>
            </a:r>
            <a:r>
              <a:rPr lang="en-US" dirty="0"/>
              <a:t> za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dugovinskog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– </a:t>
            </a:r>
            <a:r>
              <a:rPr lang="en-US" dirty="0" err="1"/>
              <a:t>podrazumeva</a:t>
            </a:r>
            <a:r>
              <a:rPr lang="en-US" dirty="0"/>
              <a:t> da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parvo da </a:t>
            </a:r>
            <a:r>
              <a:rPr lang="en-US" dirty="0" err="1"/>
              <a:t>zahteva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dospelo</a:t>
            </a:r>
            <a:r>
              <a:rPr lang="en-US" dirty="0"/>
              <a:t>, 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prestalaa</a:t>
            </a:r>
            <a:r>
              <a:rPr lang="en-US" dirty="0"/>
              <a:t> </a:t>
            </a:r>
            <a:r>
              <a:rPr lang="en-US" dirty="0" err="1"/>
              <a:t>protekom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otkazom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5000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6885-FB86-4B5F-9CF4-28930350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0F9D-B0A6-4EC1-9768-507E551D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Smrt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Smrću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subjektivitet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u </a:t>
            </a:r>
            <a:r>
              <a:rPr lang="en-US" dirty="0" err="1"/>
              <a:t>obligacionom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. Ali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se </a:t>
            </a:r>
            <a:r>
              <a:rPr lang="en-US" dirty="0" err="1"/>
              <a:t>nasleđuju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naslednike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Smrću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osbine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intuiti</a:t>
            </a:r>
            <a:r>
              <a:rPr lang="en-US" dirty="0"/>
              <a:t> persona.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Smrt</a:t>
            </a:r>
            <a:r>
              <a:rPr lang="en-US" dirty="0"/>
              <a:t> </a:t>
            </a:r>
            <a:r>
              <a:rPr lang="en-US" dirty="0" err="1"/>
              <a:t>deluje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naa</a:t>
            </a:r>
            <a:r>
              <a:rPr lang="en-US" dirty="0"/>
              <a:t> </a:t>
            </a:r>
            <a:r>
              <a:rPr lang="en-US" dirty="0" err="1"/>
              <a:t>budućnost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dospele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naslednike</a:t>
            </a:r>
            <a:r>
              <a:rPr lang="en-US" dirty="0"/>
              <a:t>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6865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Arial" pitchFamily="34" charset="0"/>
                <a:cs typeface="Arial" pitchFamily="34" charset="0"/>
              </a:rPr>
              <a:t>ОБЛИГАЦИОНО ПРАВО</a:t>
            </a:r>
            <a:endParaRPr lang="sr-Latn-C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Предмет: Облигационо право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Лекција 13. Облигациони односи са више дужника или повериоца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Час1.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- Упојединачени или подељени облигациони односи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Час 2.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- Солидарни или здружени облигациони односи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Час 3. </a:t>
            </a:r>
          </a:p>
          <a:p>
            <a:r>
              <a:rPr lang="sr-Cyrl-RS" sz="1600" b="1">
                <a:latin typeface="Arial" pitchFamily="34" charset="0"/>
                <a:cs typeface="Arial" pitchFamily="34" charset="0"/>
              </a:rPr>
              <a:t>- Облигациони односи са недељивим обавезама</a:t>
            </a:r>
            <a:endParaRPr lang="sr-Latn-C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53F5-8E3C-4B88-9102-D173D58E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EB26F-914B-4007-AFC5-38333D53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CS" b="1" dirty="0"/>
              <a:t>Gašenje obligacionog odnosa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en-US" dirty="0" err="1"/>
              <a:t>Zasnivanje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se </a:t>
            </a:r>
            <a:r>
              <a:rPr lang="en-US" dirty="0" err="1"/>
              <a:t>ispunjenjem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,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nestankom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je </a:t>
            </a:r>
            <a:r>
              <a:rPr lang="en-US" dirty="0" err="1"/>
              <a:t>posledica</a:t>
            </a:r>
            <a:r>
              <a:rPr lang="en-US" dirty="0"/>
              <a:t> po </a:t>
            </a:r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gasi</a:t>
            </a:r>
            <a:r>
              <a:rPr lang="en-US" dirty="0"/>
              <a:t> se.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gašenje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posmatraati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, </a:t>
            </a:r>
            <a:r>
              <a:rPr lang="en-US" dirty="0" err="1"/>
              <a:t>jedno</a:t>
            </a:r>
            <a:r>
              <a:rPr lang="en-US" dirty="0"/>
              <a:t> je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namirenja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a </a:t>
            </a:r>
            <a:r>
              <a:rPr lang="en-US" dirty="0" err="1"/>
              <a:t>drugo</a:t>
            </a:r>
            <a:r>
              <a:rPr lang="en-US" dirty="0"/>
              <a:t> je </a:t>
            </a:r>
            <a:r>
              <a:rPr lang="en-US" dirty="0" err="1"/>
              <a:t>gašenje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bez </a:t>
            </a:r>
            <a:r>
              <a:rPr lang="en-US" dirty="0" err="1"/>
              <a:t>namirenja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b="1" dirty="0" err="1"/>
              <a:t>Gašenje</a:t>
            </a:r>
            <a:r>
              <a:rPr lang="en-US" b="1" dirty="0"/>
              <a:t> </a:t>
            </a:r>
            <a:r>
              <a:rPr lang="en-US" b="1" dirty="0" err="1"/>
              <a:t>obligacionog</a:t>
            </a:r>
            <a:r>
              <a:rPr lang="en-US" b="1" dirty="0"/>
              <a:t> </a:t>
            </a:r>
            <a:r>
              <a:rPr lang="en-US" b="1" dirty="0" err="1"/>
              <a:t>odnosa</a:t>
            </a:r>
            <a:r>
              <a:rPr lang="en-US" b="1" dirty="0"/>
              <a:t> </a:t>
            </a:r>
            <a:r>
              <a:rPr lang="en-US" b="1" dirty="0" err="1"/>
              <a:t>namirenjem</a:t>
            </a:r>
            <a:r>
              <a:rPr lang="en-US" b="1" dirty="0"/>
              <a:t> </a:t>
            </a:r>
            <a:r>
              <a:rPr lang="en-US" b="1" dirty="0" err="1"/>
              <a:t>obaveze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b="1" dirty="0"/>
              <a:t> </a:t>
            </a:r>
            <a:endParaRPr lang="sr-Latn-RS" dirty="0"/>
          </a:p>
          <a:p>
            <a:r>
              <a:rPr lang="en-US" dirty="0" err="1"/>
              <a:t>Gašenje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namirenjem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: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Ispunjenjem obaveze,</a:t>
            </a:r>
            <a:endParaRPr lang="sr-Latn-RS" dirty="0"/>
          </a:p>
          <a:p>
            <a:pPr lvl="0"/>
            <a:r>
              <a:rPr lang="sr-Latn-CS" dirty="0"/>
              <a:t>Deponovanjem dugovane stvari, i </a:t>
            </a:r>
            <a:endParaRPr lang="sr-Latn-RS" dirty="0"/>
          </a:p>
          <a:p>
            <a:pPr lvl="0"/>
            <a:r>
              <a:rPr lang="sr-Latn-CS" dirty="0"/>
              <a:t>Prodajom dugovane stvari.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2383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ED93-D4C3-423C-9989-8856F971B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08561-3F1D-4807-BC02-5687E4F59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u="sng" dirty="0" err="1"/>
              <a:t>Ispunjenje</a:t>
            </a:r>
            <a:r>
              <a:rPr lang="en-US" u="sng" dirty="0"/>
              <a:t> </a:t>
            </a:r>
            <a:r>
              <a:rPr lang="en-US" u="sng" dirty="0" err="1"/>
              <a:t>obaveze</a:t>
            </a:r>
            <a:r>
              <a:rPr lang="en-US" dirty="0"/>
              <a:t> –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radnju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namituje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 </a:t>
            </a:r>
            <a:r>
              <a:rPr lang="en-US" dirty="0" err="1"/>
              <a:t>tražbine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Radnja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činjenja</a:t>
            </a:r>
            <a:r>
              <a:rPr lang="en-US" dirty="0"/>
              <a:t>, </a:t>
            </a:r>
            <a:r>
              <a:rPr lang="en-US" dirty="0" err="1"/>
              <a:t>nečinjenja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uzdržavanja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U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preovladava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da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prestavlja</a:t>
            </a:r>
            <a:r>
              <a:rPr lang="en-US" dirty="0"/>
              <a:t> </a:t>
            </a:r>
            <a:r>
              <a:rPr lang="en-US" dirty="0" err="1"/>
              <a:t>faktičku</a:t>
            </a:r>
            <a:r>
              <a:rPr lang="en-US" dirty="0"/>
              <a:t>, a ne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radnju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U </a:t>
            </a:r>
            <a:r>
              <a:rPr lang="en-US" dirty="0" err="1"/>
              <a:t>dvostranoobaveznim</a:t>
            </a:r>
            <a:r>
              <a:rPr lang="en-US" dirty="0"/>
              <a:t>, </a:t>
            </a:r>
            <a:r>
              <a:rPr lang="en-US" dirty="0" err="1"/>
              <a:t>ugovorima</a:t>
            </a:r>
            <a:r>
              <a:rPr lang="en-US" dirty="0"/>
              <a:t>,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zahtevaati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, a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od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upotrebiti</a:t>
            </a:r>
            <a:r>
              <a:rPr lang="en-US" dirty="0"/>
              <a:t> </a:t>
            </a:r>
            <a:r>
              <a:rPr lang="en-US" dirty="0" err="1"/>
              <a:t>prigovor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“</a:t>
            </a:r>
            <a:r>
              <a:rPr lang="en-US" dirty="0" err="1"/>
              <a:t>exeptio</a:t>
            </a:r>
            <a:r>
              <a:rPr lang="en-US" dirty="0"/>
              <a:t> non </a:t>
            </a:r>
            <a:r>
              <a:rPr lang="en-US" dirty="0" err="1"/>
              <a:t>adimpleti</a:t>
            </a:r>
            <a:r>
              <a:rPr lang="en-US" dirty="0"/>
              <a:t> </a:t>
            </a:r>
            <a:r>
              <a:rPr lang="en-US" dirty="0" err="1"/>
              <a:t>contractus</a:t>
            </a:r>
            <a:r>
              <a:rPr lang="en-US" dirty="0"/>
              <a:t>”.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Subjekt koji vrši ispunjenje,</a:t>
            </a:r>
            <a:endParaRPr lang="sr-Latn-RS" dirty="0"/>
          </a:p>
          <a:p>
            <a:pPr lvl="0"/>
            <a:r>
              <a:rPr lang="sr-Latn-CS" dirty="0"/>
              <a:t>Subjekt koji vrši ispunjenje sa subrogacijom,</a:t>
            </a:r>
            <a:endParaRPr lang="sr-Latn-RS" dirty="0"/>
          </a:p>
          <a:p>
            <a:pPr lvl="0"/>
            <a:r>
              <a:rPr lang="sr-Latn-CS" dirty="0"/>
              <a:t>Subjekt kome se vrši ispunjenje, </a:t>
            </a:r>
            <a:endParaRPr lang="sr-Latn-RS" dirty="0"/>
          </a:p>
          <a:p>
            <a:pPr lvl="0"/>
            <a:r>
              <a:rPr lang="sr-Latn-CS" dirty="0"/>
              <a:t>Predmet ispunjenja,</a:t>
            </a:r>
            <a:endParaRPr lang="sr-Latn-RS" dirty="0"/>
          </a:p>
          <a:p>
            <a:pPr lvl="0"/>
            <a:r>
              <a:rPr lang="sr-Latn-CS" dirty="0"/>
              <a:t>Uračunavanje u ispunjenje,</a:t>
            </a:r>
            <a:endParaRPr lang="sr-Latn-RS" dirty="0"/>
          </a:p>
          <a:p>
            <a:pPr lvl="0"/>
            <a:r>
              <a:rPr lang="sr-Latn-CS" dirty="0"/>
              <a:t>Vreme ispunjenja,</a:t>
            </a:r>
            <a:endParaRPr lang="sr-Latn-RS" dirty="0"/>
          </a:p>
          <a:p>
            <a:pPr lvl="0"/>
            <a:r>
              <a:rPr lang="sr-Latn-CS" dirty="0"/>
              <a:t>Mesto ispunjenja, i</a:t>
            </a:r>
            <a:endParaRPr lang="sr-Latn-RS" dirty="0"/>
          </a:p>
          <a:p>
            <a:pPr lvl="0"/>
            <a:r>
              <a:rPr lang="sr-Latn-CS" dirty="0"/>
              <a:t>Isprave o izvršenju.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512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61C6-D2C5-44D2-A63D-D83D5770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6C81C-1CBA-439B-A541-30E11E73B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err="1"/>
              <a:t>Subjekt</a:t>
            </a:r>
            <a:r>
              <a:rPr lang="en-US" u="sng" dirty="0"/>
              <a:t> </a:t>
            </a:r>
            <a:r>
              <a:rPr lang="en-US" u="sng" dirty="0" err="1"/>
              <a:t>koji</a:t>
            </a:r>
            <a:r>
              <a:rPr lang="en-US" u="sng" dirty="0"/>
              <a:t> </a:t>
            </a:r>
            <a:r>
              <a:rPr lang="en-US" u="sng" dirty="0" err="1"/>
              <a:t>vrši</a:t>
            </a:r>
            <a:r>
              <a:rPr lang="en-US" u="sng" dirty="0"/>
              <a:t> </a:t>
            </a:r>
            <a:r>
              <a:rPr lang="en-US" u="sng" dirty="0" err="1"/>
              <a:t>ispunjenje</a:t>
            </a:r>
            <a:r>
              <a:rPr lang="en-US" dirty="0"/>
              <a:t> –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. Tu </a:t>
            </a:r>
            <a:r>
              <a:rPr lang="en-US" dirty="0" err="1"/>
              <a:t>radnju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to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.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nesumnjiva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rok</a:t>
            </a:r>
            <a:r>
              <a:rPr lang="en-US" dirty="0"/>
              <a:t> za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dospeo</a:t>
            </a:r>
            <a:r>
              <a:rPr lang="en-US" dirty="0"/>
              <a:t>.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,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osporiti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proističe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opklade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isolatio</a:t>
            </a:r>
            <a:r>
              <a:rPr lang="en-US" dirty="0"/>
              <a:t> </a:t>
            </a:r>
            <a:r>
              <a:rPr lang="en-US" dirty="0" err="1"/>
              <a:t>zastareli</a:t>
            </a:r>
            <a:r>
              <a:rPr lang="en-US" dirty="0"/>
              <a:t> dug.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(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intuiti</a:t>
            </a:r>
            <a:r>
              <a:rPr lang="en-US" dirty="0"/>
              <a:t> persona),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Jemac</a:t>
            </a:r>
            <a:r>
              <a:rPr lang="en-US" dirty="0"/>
              <a:t>, </a:t>
            </a:r>
            <a:r>
              <a:rPr lang="en-US" dirty="0" err="1"/>
              <a:t>zalogodavac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tuženi</a:t>
            </a:r>
            <a:r>
              <a:rPr lang="en-US" dirty="0"/>
              <a:t> po </a:t>
            </a:r>
            <a:r>
              <a:rPr lang="en-US" dirty="0" err="1"/>
              <a:t>paulijanskoj</a:t>
            </a:r>
            <a:r>
              <a:rPr lang="en-US" dirty="0"/>
              <a:t> </a:t>
            </a:r>
            <a:r>
              <a:rPr lang="en-US" dirty="0" err="1"/>
              <a:t>tužbi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Poverilac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primiizvršenje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od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izuzev</a:t>
            </a:r>
            <a:r>
              <a:rPr lang="en-US" dirty="0"/>
              <a:t> 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kadaje</a:t>
            </a:r>
            <a:r>
              <a:rPr lang="en-US" dirty="0"/>
              <a:t> to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uređeno</a:t>
            </a:r>
            <a:r>
              <a:rPr lang="en-US" dirty="0"/>
              <a:t>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699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5432-DB71-4B23-8735-E2118CA7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C0AB-FF85-4DBF-BD9C-950C7F44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u="sng" dirty="0" err="1"/>
              <a:t>Subjekt</a:t>
            </a:r>
            <a:r>
              <a:rPr lang="en-US" u="sng" dirty="0"/>
              <a:t> </a:t>
            </a:r>
            <a:r>
              <a:rPr lang="en-US" u="sng" dirty="0" err="1"/>
              <a:t>koji</a:t>
            </a:r>
            <a:r>
              <a:rPr lang="en-US" u="sng" dirty="0"/>
              <a:t> </a:t>
            </a:r>
            <a:r>
              <a:rPr lang="en-US" u="sng" dirty="0" err="1"/>
              <a:t>vrši</a:t>
            </a:r>
            <a:r>
              <a:rPr lang="en-US" u="sng" dirty="0"/>
              <a:t> </a:t>
            </a:r>
            <a:r>
              <a:rPr lang="en-US" u="sng" dirty="0" err="1"/>
              <a:t>ispunjenje</a:t>
            </a:r>
            <a:r>
              <a:rPr lang="en-US" u="sng" dirty="0"/>
              <a:t> </a:t>
            </a:r>
            <a:r>
              <a:rPr lang="en-US" u="sng" dirty="0" err="1"/>
              <a:t>sa</a:t>
            </a:r>
            <a:r>
              <a:rPr lang="en-US" u="sng" dirty="0"/>
              <a:t> </a:t>
            </a:r>
            <a:r>
              <a:rPr lang="en-US" u="sng" dirty="0" err="1"/>
              <a:t>subrogacijom</a:t>
            </a:r>
            <a:r>
              <a:rPr lang="en-US" dirty="0"/>
              <a:t> – 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lice, </a:t>
            </a:r>
            <a:r>
              <a:rPr lang="en-US" dirty="0" err="1"/>
              <a:t>obaveza</a:t>
            </a:r>
            <a:r>
              <a:rPr lang="en-US" dirty="0"/>
              <a:t> se </a:t>
            </a:r>
            <a:r>
              <a:rPr lang="en-US" dirty="0" err="1"/>
              <a:t>gasi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obaveznik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trećem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, </a:t>
            </a:r>
            <a:r>
              <a:rPr lang="en-US" dirty="0" err="1"/>
              <a:t>nastala</a:t>
            </a:r>
            <a:r>
              <a:rPr lang="en-US" dirty="0"/>
              <a:t> je </a:t>
            </a:r>
            <a:r>
              <a:rPr lang="en-US" dirty="0" err="1"/>
              <a:t>personalna</a:t>
            </a:r>
            <a:r>
              <a:rPr lang="en-US" dirty="0"/>
              <a:t> </a:t>
            </a:r>
            <a:r>
              <a:rPr lang="en-US" dirty="0" err="1"/>
              <a:t>subrogacija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Personalna</a:t>
            </a:r>
            <a:r>
              <a:rPr lang="en-US" dirty="0"/>
              <a:t> </a:t>
            </a:r>
            <a:r>
              <a:rPr lang="en-US" dirty="0" err="1"/>
              <a:t>subrogacija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subrogacija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lice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da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(</a:t>
            </a:r>
            <a:r>
              <a:rPr lang="en-US" dirty="0" err="1"/>
              <a:t>jemac</a:t>
            </a:r>
            <a:r>
              <a:rPr lang="en-US" dirty="0"/>
              <a:t>, </a:t>
            </a:r>
            <a:r>
              <a:rPr lang="en-US" dirty="0" err="1"/>
              <a:t>zalogodavac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tuženi</a:t>
            </a:r>
            <a:r>
              <a:rPr lang="en-US" dirty="0"/>
              <a:t> po </a:t>
            </a:r>
            <a:r>
              <a:rPr lang="en-US" dirty="0" err="1"/>
              <a:t>paulijanskoj</a:t>
            </a:r>
            <a:r>
              <a:rPr lang="en-US" dirty="0"/>
              <a:t> </a:t>
            </a:r>
            <a:r>
              <a:rPr lang="en-US" dirty="0" err="1"/>
              <a:t>tužbi</a:t>
            </a:r>
            <a:r>
              <a:rPr lang="en-US" dirty="0"/>
              <a:t>),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prelaze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glavno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sporedna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,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duguje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Ugovorna</a:t>
            </a:r>
            <a:r>
              <a:rPr lang="en-US" dirty="0"/>
              <a:t> </a:t>
            </a:r>
            <a:r>
              <a:rPr lang="en-US" dirty="0" err="1"/>
              <a:t>subrogacija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je </a:t>
            </a:r>
            <a:r>
              <a:rPr lang="en-US" dirty="0" err="1"/>
              <a:t>ispunilac</a:t>
            </a:r>
            <a:r>
              <a:rPr lang="en-US" dirty="0"/>
              <a:t> , stim da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isspunioca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se pre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ispunioca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se </a:t>
            </a:r>
            <a:r>
              <a:rPr lang="en-US" dirty="0" err="1"/>
              <a:t>uvek</a:t>
            </a:r>
            <a:r>
              <a:rPr lang="en-US" dirty="0"/>
              <a:t> pre </a:t>
            </a:r>
            <a:r>
              <a:rPr lang="en-US" dirty="0" err="1"/>
              <a:t>ispunjenja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Subrogacija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delimična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.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 </a:t>
            </a:r>
            <a:r>
              <a:rPr lang="en-US" dirty="0" err="1"/>
              <a:t>prelaze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ispunica</a:t>
            </a:r>
            <a:r>
              <a:rPr lang="en-US" dirty="0"/>
              <a:t>, a </a:t>
            </a:r>
            <a:r>
              <a:rPr lang="en-US" dirty="0" err="1"/>
              <a:t>delimična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prelaze</a:t>
            </a:r>
            <a:r>
              <a:rPr lang="en-US" dirty="0"/>
              <a:t>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ispunioca</a:t>
            </a:r>
            <a:r>
              <a:rPr lang="en-US" dirty="0"/>
              <a:t>. Tada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podele</a:t>
            </a:r>
            <a:r>
              <a:rPr lang="en-US" dirty="0"/>
              <a:t> </a:t>
            </a:r>
            <a:r>
              <a:rPr lang="en-US" dirty="0" err="1"/>
              <a:t>pravaa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ispunica</a:t>
            </a:r>
            <a:r>
              <a:rPr lang="en-US" dirty="0"/>
              <a:t>.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namiri</a:t>
            </a:r>
            <a:r>
              <a:rPr lang="en-US" dirty="0"/>
              <a:t> </a:t>
            </a:r>
            <a:r>
              <a:rPr lang="en-US" dirty="0" err="1"/>
              <a:t>ispunioc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deo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prelazi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parvo </a:t>
            </a:r>
            <a:r>
              <a:rPr lang="en-US" dirty="0" err="1"/>
              <a:t>ispnioca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tom </a:t>
            </a:r>
            <a:r>
              <a:rPr lang="en-US" dirty="0" err="1"/>
              <a:t>kapacitetu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poverioc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subrogacija</a:t>
            </a:r>
            <a:r>
              <a:rPr lang="en-US" dirty="0"/>
              <a:t> je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313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C3ED-0BD1-4FEA-ABBF-0EFC1E6A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98450-8EC5-4B03-A95D-3853DFD0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u="sng" dirty="0" err="1"/>
              <a:t>Subjekt</a:t>
            </a:r>
            <a:r>
              <a:rPr lang="en-US" u="sng" dirty="0"/>
              <a:t> </a:t>
            </a:r>
            <a:r>
              <a:rPr lang="en-US" u="sng" dirty="0" err="1"/>
              <a:t>kome</a:t>
            </a:r>
            <a:r>
              <a:rPr lang="en-US" u="sng" dirty="0"/>
              <a:t> se </a:t>
            </a:r>
            <a:r>
              <a:rPr lang="en-US" u="sng" dirty="0" err="1"/>
              <a:t>vrši</a:t>
            </a:r>
            <a:r>
              <a:rPr lang="en-US" u="sng" dirty="0"/>
              <a:t> </a:t>
            </a:r>
            <a:r>
              <a:rPr lang="en-US" u="sng" dirty="0" err="1"/>
              <a:t>ispunjenje</a:t>
            </a:r>
            <a:r>
              <a:rPr lang="en-US" dirty="0"/>
              <a:t> –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sposobnom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sposoban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se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zakonskom</a:t>
            </a:r>
            <a:r>
              <a:rPr lang="en-US" dirty="0"/>
              <a:t> </a:t>
            </a:r>
            <a:r>
              <a:rPr lang="en-US" dirty="0" err="1"/>
              <a:t>zastupniku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nesposobnom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– </a:t>
            </a:r>
            <a:r>
              <a:rPr lang="en-US" dirty="0" err="1"/>
              <a:t>lično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pod </a:t>
            </a:r>
            <a:r>
              <a:rPr lang="en-US" dirty="0" err="1"/>
              <a:t>uslovom</a:t>
            </a:r>
            <a:r>
              <a:rPr lang="en-US" dirty="0"/>
              <a:t> da je </a:t>
            </a:r>
            <a:r>
              <a:rPr lang="en-US" dirty="0" err="1"/>
              <a:t>ispunjena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korisna</a:t>
            </a:r>
            <a:r>
              <a:rPr lang="en-US" dirty="0"/>
              <a:t> za </a:t>
            </a:r>
            <a:r>
              <a:rPr lang="en-US" dirty="0" err="1"/>
              <a:t>poverioca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 (u </a:t>
            </a:r>
            <a:r>
              <a:rPr lang="en-US" dirty="0" err="1"/>
              <a:t>državini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štednoj</a:t>
            </a:r>
            <a:r>
              <a:rPr lang="en-US" dirty="0"/>
              <a:t> </a:t>
            </a:r>
            <a:r>
              <a:rPr lang="en-US" dirty="0" err="1"/>
              <a:t>knjižici</a:t>
            </a:r>
            <a:r>
              <a:rPr lang="en-US" dirty="0"/>
              <a:t>).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nesposobni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, </a:t>
            </a:r>
            <a:r>
              <a:rPr lang="en-US" dirty="0" err="1"/>
              <a:t>konvalidira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ispunjena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trećeem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u </a:t>
            </a:r>
            <a:r>
              <a:rPr lang="en-US" dirty="0" err="1"/>
              <a:t>sledećim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: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Ako je to određeno zakonom,</a:t>
            </a:r>
            <a:endParaRPr lang="sr-Latn-RS" dirty="0"/>
          </a:p>
          <a:p>
            <a:pPr lvl="0"/>
            <a:r>
              <a:rPr lang="sr-Latn-CS" dirty="0"/>
              <a:t>Ako je to naložio poverilac (asignacija),</a:t>
            </a:r>
            <a:endParaRPr lang="sr-Latn-RS" dirty="0"/>
          </a:p>
          <a:p>
            <a:pPr lvl="0"/>
            <a:r>
              <a:rPr lang="sr-Latn-CS" dirty="0"/>
              <a:t>Ako je to određeno ugovorom,</a:t>
            </a:r>
            <a:endParaRPr lang="sr-Latn-RS" dirty="0"/>
          </a:p>
          <a:p>
            <a:pPr lvl="0"/>
            <a:r>
              <a:rPr lang="sr-Latn-CS" dirty="0"/>
              <a:t>Ako je izvršeno cediranje potraživanja, i</a:t>
            </a:r>
            <a:endParaRPr lang="sr-Latn-RS" dirty="0"/>
          </a:p>
          <a:p>
            <a:pPr lvl="0"/>
            <a:r>
              <a:rPr lang="sr-Latn-CS" dirty="0"/>
              <a:t>ako poverilac takvo ispunjenje naknadno odobri – izričito ili prećutno.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4765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4706-CB2B-45A7-A6DA-A86F2AB9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19D2-58DC-4532-9AC1-B52B5C94A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u="sng" dirty="0" err="1"/>
              <a:t>Predmet</a:t>
            </a:r>
            <a:r>
              <a:rPr lang="en-US" u="sng" dirty="0"/>
              <a:t> </a:t>
            </a:r>
            <a:r>
              <a:rPr lang="en-US" u="sng" dirty="0" err="1"/>
              <a:t>ispunjenja</a:t>
            </a:r>
            <a:r>
              <a:rPr lang="en-US" dirty="0"/>
              <a:t> – </a:t>
            </a:r>
            <a:r>
              <a:rPr lang="en-US" dirty="0" err="1"/>
              <a:t>ispunjenje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odnositi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, </a:t>
            </a:r>
            <a:r>
              <a:rPr lang="en-US" dirty="0" err="1"/>
              <a:t>činjenja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nečinjenja</a:t>
            </a:r>
            <a:r>
              <a:rPr lang="en-US" dirty="0"/>
              <a:t>. </a:t>
            </a:r>
            <a:r>
              <a:rPr lang="en-US" dirty="0" err="1"/>
              <a:t>Ispunjenje</a:t>
            </a:r>
            <a:r>
              <a:rPr lang="en-US" dirty="0"/>
              <a:t> mora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traženim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varijanta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 o </a:t>
            </a:r>
            <a:r>
              <a:rPr lang="en-US" dirty="0" err="1"/>
              <a:t>zameni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(</a:t>
            </a:r>
            <a:r>
              <a:rPr lang="en-US" dirty="0" err="1"/>
              <a:t>datio</a:t>
            </a:r>
            <a:r>
              <a:rPr lang="en-US" dirty="0"/>
              <a:t> in </a:t>
            </a:r>
            <a:r>
              <a:rPr lang="en-US" dirty="0" err="1"/>
              <a:t>solutum</a:t>
            </a:r>
            <a:r>
              <a:rPr lang="en-US" dirty="0"/>
              <a:t> – </a:t>
            </a:r>
            <a:r>
              <a:rPr lang="en-US" dirty="0" err="1"/>
              <a:t>davanje</a:t>
            </a:r>
            <a:r>
              <a:rPr lang="en-US" dirty="0"/>
              <a:t> u </a:t>
            </a:r>
            <a:r>
              <a:rPr lang="en-US" dirty="0" err="1"/>
              <a:t>soluciji</a:t>
            </a:r>
            <a:r>
              <a:rPr lang="en-US" dirty="0"/>
              <a:t>).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realnoj</a:t>
            </a:r>
            <a:r>
              <a:rPr lang="en-US" dirty="0"/>
              <a:t> </a:t>
            </a:r>
            <a:r>
              <a:rPr lang="en-US" dirty="0" err="1"/>
              <a:t>subrogaciji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stupa u </a:t>
            </a:r>
            <a:r>
              <a:rPr lang="en-US" dirty="0" err="1"/>
              <a:t>kompletnu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predhodnog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u="sng" dirty="0" err="1"/>
              <a:t>Uračunavaanje</a:t>
            </a:r>
            <a:r>
              <a:rPr lang="en-US" u="sng" dirty="0"/>
              <a:t> </a:t>
            </a:r>
            <a:r>
              <a:rPr lang="en-US" u="sng" dirty="0" err="1"/>
              <a:t>ispunjenja</a:t>
            </a:r>
            <a:r>
              <a:rPr lang="en-US" dirty="0"/>
              <a:t> – u </a:t>
            </a:r>
            <a:r>
              <a:rPr lang="en-US" dirty="0" err="1"/>
              <a:t>situaciji</a:t>
            </a:r>
            <a:r>
              <a:rPr lang="en-US" dirty="0"/>
              <a:t> da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jednorodnih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isstom</a:t>
            </a:r>
            <a:r>
              <a:rPr lang="en-US" dirty="0"/>
              <a:t> </a:t>
            </a:r>
            <a:r>
              <a:rPr lang="en-US" dirty="0" err="1"/>
              <a:t>poveriocu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ispunio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za </a:t>
            </a:r>
            <a:r>
              <a:rPr lang="en-US" dirty="0" err="1"/>
              <a:t>naamirenje</a:t>
            </a:r>
            <a:r>
              <a:rPr lang="en-US" dirty="0"/>
              <a:t> </a:t>
            </a:r>
            <a:r>
              <a:rPr lang="en-US" dirty="0" err="1"/>
              <a:t>kompletne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uačunavanje</a:t>
            </a:r>
            <a:r>
              <a:rPr lang="en-US" dirty="0"/>
              <a:t> </a:t>
            </a:r>
            <a:r>
              <a:rPr lang="en-US" dirty="0" err="1"/>
              <a:t>izmirene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po </a:t>
            </a:r>
            <a:r>
              <a:rPr lang="en-US" dirty="0" err="1"/>
              <a:t>sledećim</a:t>
            </a:r>
            <a:r>
              <a:rPr lang="en-US" dirty="0"/>
              <a:t> </a:t>
            </a:r>
            <a:r>
              <a:rPr lang="en-US" dirty="0" err="1"/>
              <a:t>kriterijumima</a:t>
            </a:r>
            <a:r>
              <a:rPr lang="en-US" dirty="0"/>
              <a:t>: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pPr lvl="0"/>
            <a:r>
              <a:rPr lang="sr-Latn-CS" dirty="0"/>
              <a:t>ako postoji sporazum izmeeđu dužnika i poverioca, po tom sporazumu,</a:t>
            </a:r>
            <a:endParaRPr lang="sr-Latn-RS" dirty="0"/>
          </a:p>
          <a:p>
            <a:pPr lvl="0"/>
            <a:r>
              <a:rPr lang="sr-Latn-CS" dirty="0"/>
              <a:t>ako nema sporazuma, onda po redu kako odredi dužnik,</a:t>
            </a:r>
            <a:endParaRPr lang="sr-Latn-RS" dirty="0"/>
          </a:p>
          <a:p>
            <a:pPr lvl="0"/>
            <a:r>
              <a:rPr lang="sr-Latn-CS" dirty="0"/>
              <a:t>ako dužnik nije odredio red namirenja obaveza, onda po redosledu njohovog dospeća, </a:t>
            </a:r>
            <a:endParaRPr lang="sr-Latn-RS" dirty="0"/>
          </a:p>
          <a:p>
            <a:pPr lvl="0"/>
            <a:r>
              <a:rPr lang="sr-Latn-CS" dirty="0"/>
              <a:t>ako više obaveza dospeva istovremeno – prednosst imaju obaveze koje su najmanje, odnosno manje obezbeđene,</a:t>
            </a:r>
            <a:endParaRPr lang="sr-Latn-RS" dirty="0"/>
          </a:p>
          <a:p>
            <a:pPr lvl="0"/>
            <a:r>
              <a:rPr lang="sr-Latn-CS" dirty="0"/>
              <a:t>ako su obaveze pojedinačno obezbeđene – prednost imaju one koje su najveći teret dužniku,</a:t>
            </a:r>
            <a:endParaRPr lang="sr-Latn-RS" dirty="0"/>
          </a:p>
          <a:p>
            <a:pPr lvl="0"/>
            <a:r>
              <a:rPr lang="sr-Latn-CS" dirty="0"/>
              <a:t>ako su obaveze po svim napred navedenim merilima jednake – namiruju se redom kako su nastale, </a:t>
            </a:r>
            <a:endParaRPr lang="sr-Latn-RS" dirty="0"/>
          </a:p>
          <a:p>
            <a:pPr lvl="0"/>
            <a:r>
              <a:rPr lang="sr-Latn-CS" dirty="0"/>
              <a:t>ako su obaveze nastale istovremeno , ono što je ispunjeno, raspoređuje se naa sve obaveze – srazmerno njihovim vrednostima, i</a:t>
            </a:r>
            <a:endParaRPr lang="sr-Latn-RS" dirty="0"/>
          </a:p>
          <a:p>
            <a:pPr lvl="0"/>
            <a:r>
              <a:rPr lang="sr-Latn-CS" dirty="0"/>
              <a:t>ako dužnik, pored glavnice, duguje i kamate i troškove – prvo se namiruju troškovi, pa kamata, pa glavnica.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145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72DC-6997-4908-8504-E6444A1B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90EBC-F7EC-4879-BDBC-E66EE6EB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err="1"/>
              <a:t>Vreme</a:t>
            </a:r>
            <a:r>
              <a:rPr lang="en-US" u="sng" dirty="0"/>
              <a:t> </a:t>
            </a:r>
            <a:r>
              <a:rPr lang="en-US" u="sng" dirty="0" err="1"/>
              <a:t>ispunjenja</a:t>
            </a:r>
            <a:r>
              <a:rPr lang="en-US" dirty="0"/>
              <a:t> –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da li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oročena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neoročena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, </a:t>
            </a:r>
            <a:r>
              <a:rPr lang="en-US" dirty="0" err="1"/>
              <a:t>obaveza</a:t>
            </a:r>
            <a:r>
              <a:rPr lang="en-US" dirty="0"/>
              <a:t> se </a:t>
            </a:r>
            <a:r>
              <a:rPr lang="en-US" dirty="0" err="1"/>
              <a:t>ispunjava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se </a:t>
            </a:r>
            <a:r>
              <a:rPr lang="en-US" dirty="0" err="1"/>
              <a:t>računjanje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dane</a:t>
            </a:r>
            <a:r>
              <a:rPr lang="en-US" dirty="0"/>
              <a:t>, </a:t>
            </a:r>
            <a:r>
              <a:rPr lang="en-US" dirty="0" err="1"/>
              <a:t>mesece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vezati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za datum, </a:t>
            </a:r>
            <a:r>
              <a:rPr lang="en-US" dirty="0" err="1"/>
              <a:t>događaj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oklnost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Kadar ok </a:t>
            </a:r>
            <a:r>
              <a:rPr lang="en-US" dirty="0" err="1"/>
              <a:t>ispunjenjaa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osnovusvrhe</a:t>
            </a:r>
            <a:r>
              <a:rPr lang="en-US" dirty="0"/>
              <a:t> </a:t>
            </a:r>
            <a:r>
              <a:rPr lang="en-US" dirty="0" err="1"/>
              <a:t>poslaa</a:t>
            </a:r>
            <a:r>
              <a:rPr lang="en-US" dirty="0"/>
              <a:t>, </a:t>
            </a:r>
            <a:r>
              <a:rPr lang="en-US" dirty="0" err="1"/>
              <a:t>prirodde</a:t>
            </a:r>
            <a:r>
              <a:rPr lang="en-US" dirty="0"/>
              <a:t> </a:t>
            </a:r>
            <a:r>
              <a:rPr lang="en-US" dirty="0" err="1"/>
              <a:t>obaveezee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ostaalih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neoročenih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pouzdano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,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zahtevati</a:t>
            </a:r>
            <a:r>
              <a:rPr lang="en-US" dirty="0"/>
              <a:t> da se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r>
              <a:rPr lang="en-US" dirty="0"/>
              <a:t>Za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vrrši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smaatra</a:t>
            </a:r>
            <a:r>
              <a:rPr lang="en-US" dirty="0"/>
              <a:t> se da je dug </a:t>
            </a:r>
            <a:r>
              <a:rPr lang="en-US" dirty="0" err="1"/>
              <a:t>izmiren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stigne</a:t>
            </a:r>
            <a:r>
              <a:rPr lang="en-US" dirty="0"/>
              <a:t> </a:t>
            </a:r>
            <a:r>
              <a:rPr lang="en-US" dirty="0" err="1"/>
              <a:t>nalog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vrrši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pošte</a:t>
            </a:r>
            <a:r>
              <a:rPr lang="en-US" dirty="0"/>
              <a:t>, dug je </a:t>
            </a:r>
            <a:r>
              <a:rPr lang="en-US" dirty="0" err="1"/>
              <a:t>plaćen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u </a:t>
            </a:r>
            <a:r>
              <a:rPr lang="en-US" dirty="0" err="1"/>
              <a:t>pošti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ugovoren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. A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dug je </a:t>
            </a:r>
            <a:r>
              <a:rPr lang="en-US" dirty="0" err="1"/>
              <a:t>plaćen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dan </a:t>
            </a:r>
            <a:r>
              <a:rPr lang="en-US" dirty="0" err="1"/>
              <a:t>uplate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tog </a:t>
            </a:r>
            <a:r>
              <a:rPr lang="en-US" dirty="0" err="1"/>
              <a:t>računa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4503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3137</Words>
  <Application>Microsoft Office PowerPoint</Application>
  <PresentationFormat>On-screen Show (4:3)</PresentationFormat>
  <Paragraphs>288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POSLOVNI I PRAVNI FAKULTET  OBLIGACIONO PRAVO</vt:lpstr>
      <vt:lpstr>ОБЛИГАЦИОНО ПРАВО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ФАКУЛТЕТ ЗА ПОСЛОВНО ИНДУСТРИЈСКИ МЕНАЏМЕНТ И ПРАВО</dc:title>
  <dc:creator>dragan covic</dc:creator>
  <cp:lastModifiedBy>Dragan Covic</cp:lastModifiedBy>
  <cp:revision>24</cp:revision>
  <dcterms:created xsi:type="dcterms:W3CDTF">2016-02-25T12:25:32Z</dcterms:created>
  <dcterms:modified xsi:type="dcterms:W3CDTF">2020-04-08T15:07:14Z</dcterms:modified>
</cp:coreProperties>
</file>