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45DB-AEB8-4671-BB5D-8652220398A8}" type="datetimeFigureOut">
              <a:rPr lang="sr-Latn-CS" smtClean="0"/>
              <a:pPr/>
              <a:t>4.4.2020.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081F4-A34E-42E9-8137-161B664963F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3600400"/>
          </a:xfrm>
        </p:spPr>
        <p:txBody>
          <a:bodyPr>
            <a:normAutofit/>
          </a:bodyPr>
          <a:lstStyle/>
          <a:p>
            <a:r>
              <a:rPr lang="sr-Latn-RS" sz="2800" dirty="0">
                <a:latin typeface="Arial" pitchFamily="34" charset="0"/>
                <a:cs typeface="Arial" pitchFamily="34" charset="0"/>
              </a:rPr>
              <a:t>POSLOVNI I PRAVNI FAKULTET</a:t>
            </a:r>
            <a:br>
              <a:rPr lang="sr-Latn-RS" sz="2800" dirty="0">
                <a:latin typeface="Arial" pitchFamily="34" charset="0"/>
                <a:cs typeface="Arial" pitchFamily="34" charset="0"/>
              </a:rPr>
            </a:br>
            <a:br>
              <a:rPr lang="sr-Latn-RS" sz="2800" dirty="0">
                <a:latin typeface="Arial" pitchFamily="34" charset="0"/>
                <a:cs typeface="Arial" pitchFamily="34" charset="0"/>
              </a:rPr>
            </a:br>
            <a:r>
              <a:rPr lang="sr-Latn-RS" sz="2800" dirty="0">
                <a:latin typeface="Arial" pitchFamily="34" charset="0"/>
                <a:cs typeface="Arial" pitchFamily="34" charset="0"/>
              </a:rPr>
              <a:t>OBLIGACIONO PRAVO</a:t>
            </a:r>
            <a:endParaRPr lang="sr-Latn-C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>
                <a:latin typeface="Arial" pitchFamily="34" charset="0"/>
                <a:cs typeface="Arial" pitchFamily="34" charset="0"/>
              </a:rPr>
              <a:t>ОБЛИГАЦИОНО ПРАВО</a:t>
            </a:r>
            <a:endParaRPr lang="sr-Latn-C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1600" b="1" dirty="0">
                <a:latin typeface="Arial" pitchFamily="34" charset="0"/>
                <a:cs typeface="Arial" pitchFamily="34" charset="0"/>
              </a:rPr>
              <a:t>Предмет: Облигационо право</a:t>
            </a:r>
          </a:p>
          <a:p>
            <a:r>
              <a:rPr lang="sr-Cyrl-RS" sz="1600" b="1" dirty="0">
                <a:latin typeface="Arial" pitchFamily="34" charset="0"/>
                <a:cs typeface="Arial" pitchFamily="34" charset="0"/>
              </a:rPr>
              <a:t>Лекција 11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  <a:p>
            <a:r>
              <a:rPr lang="sr-Latn-CS" b="1" dirty="0"/>
              <a:t>Docnja u obligacionom odnosu</a:t>
            </a:r>
            <a:endParaRPr lang="sr-Latn-RS" dirty="0"/>
          </a:p>
          <a:p>
            <a:r>
              <a:rPr lang="sr-Latn-CS" b="1" dirty="0"/>
              <a:t> </a:t>
            </a:r>
            <a:endParaRPr lang="sr-Latn-RS" dirty="0"/>
          </a:p>
          <a:p>
            <a:r>
              <a:rPr lang="sr-Latn-CS" b="1" dirty="0"/>
              <a:t> </a:t>
            </a:r>
            <a:endParaRPr lang="sr-Latn-RS" dirty="0"/>
          </a:p>
          <a:p>
            <a:r>
              <a:rPr lang="sr-Latn-CS" b="1" dirty="0"/>
              <a:t>Docnja prestavlja zakašnjenje u izvršavanju obligacione obaveze.</a:t>
            </a:r>
            <a:endParaRPr lang="sr-Latn-RS" dirty="0"/>
          </a:p>
          <a:p>
            <a:r>
              <a:rPr lang="sr-Latn-CS" b="1" dirty="0"/>
              <a:t> </a:t>
            </a:r>
            <a:endParaRPr lang="sr-Latn-RS" dirty="0"/>
          </a:p>
          <a:p>
            <a:r>
              <a:rPr lang="sr-Latn-CS" dirty="0"/>
              <a:t>Postoji docnja dužnika i docnja poverioca.</a:t>
            </a:r>
            <a:endParaRPr lang="sr-Latn-RS" dirty="0"/>
          </a:p>
          <a:p>
            <a:endParaRPr lang="sr-Latn-C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E19D-DBA6-413A-934D-EA71C64D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7E1C9-89A3-4B29-9383-BE3145131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CS" b="1" dirty="0"/>
              <a:t>Docnja dužnika </a:t>
            </a:r>
            <a:endParaRPr lang="sr-Latn-RS" dirty="0"/>
          </a:p>
          <a:p>
            <a:r>
              <a:rPr lang="sr-Latn-CS" b="1" dirty="0"/>
              <a:t> </a:t>
            </a:r>
            <a:endParaRPr lang="sr-Latn-RS" dirty="0"/>
          </a:p>
          <a:p>
            <a:r>
              <a:rPr lang="sr-Latn-CS" dirty="0"/>
              <a:t>Zakon o obligacionim odnosima je regulisao da dužnik pada u dužničku docnju ako u roku određenom za njeno ispunjenje, ne izvrši svoju obavezu.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Za nastanak dužničke docnje, moraju se steći dva uslova:</a:t>
            </a:r>
            <a:endParaRPr lang="sr-Latn-RS" dirty="0"/>
          </a:p>
          <a:p>
            <a:pPr lvl="0"/>
            <a:r>
              <a:rPr lang="sr-Latn-CS" dirty="0"/>
              <a:t>Da je dužnikova obaveza dospela</a:t>
            </a:r>
            <a:endParaRPr lang="sr-Latn-RS" dirty="0"/>
          </a:p>
          <a:p>
            <a:pPr lvl="0"/>
            <a:r>
              <a:rPr lang="sr-Latn-CS" dirty="0"/>
              <a:t>Da ne može upotrebiti prigovor da je docnja sprečena ili odložena.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Dospelost obaveze – dospelost zavisi da li se radi o oročenim ili neoročenim obavezama.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Docnja nastupa automatski i dužnik pada u docnju kada je obaveza oročena, a rok istekao.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Kod neoročenih obaveza, dužničkoj docnji  obavezno prethodi opomena, koju je poverilac dužan uputiti dužniku i to pozivom ili obraćanjem organu zaštite. Poziv može biti usmen ili obavezno pismen kod forme ugovora, sudski ili vansudski.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2139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663B-EDC0-4B38-91DB-BD550D60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8CE92-12CC-4DC0-9277-22AE86006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CS" dirty="0"/>
              <a:t>Obraćanje organi zaštite podrazumeva podnošenje tužbe, protivtužbe, predloga za zaključenje poravnanja, ili zahteva arbitru, odnosno arbitraži, ovi akti se tretiraju ujedno i kao opomena.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Opomenom neoročena obaveza postaje oročena.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Docnja nastupa prvog dana posle dana u kome je obaveza dospela.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Nema docnje ako dužnik može upotrebiti neki od prigovora, kao npr. prigovor neispunjenja obaveze druge strane, prigovor zastarelosti, prigovor prebijanja….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Posledice i prestanak docnje – Docnja pogoršava položaj dužnika. Posledice se ogledaju u:</a:t>
            </a:r>
            <a:endParaRPr lang="sr-Latn-RS" dirty="0"/>
          </a:p>
          <a:p>
            <a:pPr lvl="0"/>
            <a:r>
              <a:rPr lang="sr-Latn-CS" dirty="0"/>
              <a:t>Pravo na kamatu</a:t>
            </a:r>
            <a:endParaRPr lang="sr-Latn-RS" dirty="0"/>
          </a:p>
          <a:p>
            <a:pPr lvl="0"/>
            <a:r>
              <a:rPr lang="sr-Latn-CS" dirty="0"/>
              <a:t>Pravo na raskid ugovora</a:t>
            </a:r>
            <a:endParaRPr lang="sr-Latn-RS" dirty="0"/>
          </a:p>
          <a:p>
            <a:pPr lvl="0"/>
            <a:r>
              <a:rPr lang="sr-Latn-CS" dirty="0"/>
              <a:t>Pravo na naknadu štete</a:t>
            </a:r>
            <a:endParaRPr lang="sr-Latn-RS" dirty="0"/>
          </a:p>
          <a:p>
            <a:pPr lvl="0"/>
            <a:r>
              <a:rPr lang="sr-Latn-CS" dirty="0"/>
              <a:t>Pravila rizika za slučaj nemogućnosti ispunjenja.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Stanje docnje traje dok dužnik ne pristupi izvršenju obaveze. Kada dužnik započne izvršenje, docnja prestaje za ubuduće ex nunc, dok posledice nastale u prošlosti ostaju.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0142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8E44-3934-415E-A45D-BB6D7641D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510DC-9CD7-457F-9F98-462CB55BA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r-Latn-CS" dirty="0"/>
              <a:t>Docnja prestaje:</a:t>
            </a:r>
            <a:endParaRPr lang="sr-Latn-RS" dirty="0"/>
          </a:p>
          <a:p>
            <a:pPr lvl="0"/>
            <a:r>
              <a:rPr lang="sr-Latn-CS" dirty="0"/>
              <a:t>Ponudom dužnika da obavezu izvrši,</a:t>
            </a:r>
            <a:endParaRPr lang="sr-Latn-RS" dirty="0"/>
          </a:p>
          <a:p>
            <a:pPr lvl="0"/>
            <a:r>
              <a:rPr lang="sr-Latn-CS" dirty="0"/>
              <a:t>Produženjem roka dospelosti obaveze, i</a:t>
            </a:r>
            <a:endParaRPr lang="sr-Latn-RS" dirty="0"/>
          </a:p>
          <a:p>
            <a:pPr lvl="0"/>
            <a:r>
              <a:rPr lang="sr-Latn-CS" dirty="0"/>
              <a:t>Gašenjem obaveze.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b="1" dirty="0"/>
              <a:t>Docnja poverioca</a:t>
            </a:r>
            <a:endParaRPr lang="sr-Latn-RS" dirty="0"/>
          </a:p>
          <a:p>
            <a:r>
              <a:rPr lang="sr-Latn-CS" b="1" dirty="0"/>
              <a:t> </a:t>
            </a:r>
            <a:endParaRPr lang="sr-Latn-RS" dirty="0"/>
          </a:p>
          <a:p>
            <a:r>
              <a:rPr lang="sr-Latn-CS" dirty="0"/>
              <a:t>Poverilac pada u docnju, ako bez osnovanog razloga odbije da primi ispunjenje ili ga svojim ponašanjem spreči.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Poverilac pada u docnju pod uslovom:</a:t>
            </a:r>
            <a:endParaRPr lang="sr-Latn-RS" dirty="0"/>
          </a:p>
          <a:p>
            <a:pPr lvl="0"/>
            <a:r>
              <a:rPr lang="sr-Latn-CS" dirty="0"/>
              <a:t>Da je od dužnika primio ponudu za ispunjenje obaveze</a:t>
            </a:r>
            <a:endParaRPr lang="sr-Latn-RS" dirty="0"/>
          </a:p>
          <a:p>
            <a:pPr lvl="0"/>
            <a:r>
              <a:rPr lang="sr-Latn-CS" dirty="0"/>
              <a:t>Da je poverilac ponudu dužnika odbio ili sprečio bez osnovanog razloga.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Docnja poverioca izaziva sledeće posledice:</a:t>
            </a:r>
            <a:endParaRPr lang="sr-Latn-RS" dirty="0"/>
          </a:p>
          <a:p>
            <a:pPr lvl="0"/>
            <a:r>
              <a:rPr lang="sr-Latn-CS" dirty="0"/>
              <a:t>Docnja dužnika, ako je postojala, prestaje</a:t>
            </a:r>
            <a:endParaRPr lang="sr-Latn-RS" dirty="0"/>
          </a:p>
          <a:p>
            <a:pPr lvl="0"/>
            <a:r>
              <a:rPr lang="sr-Latn-CS" dirty="0"/>
              <a:t>Poverilac je dužan da dužniku nadoknadi štetu,</a:t>
            </a:r>
            <a:endParaRPr lang="sr-Latn-RS" dirty="0"/>
          </a:p>
          <a:p>
            <a:pPr lvl="0"/>
            <a:r>
              <a:rPr lang="sr-Latn-CS" dirty="0"/>
              <a:t>Dužnik može da deponuje dugovanu stvar, ili je može izložiti javnoj prodaji,</a:t>
            </a:r>
            <a:endParaRPr lang="sr-Latn-RS" dirty="0"/>
          </a:p>
          <a:p>
            <a:pPr lvl="0"/>
            <a:r>
              <a:rPr lang="sr-Latn-CS" dirty="0"/>
              <a:t>Dužnik može tražiti raskid ugovora, tak ako poveriocu ostavi naknadni rok za ispunjenje obaveze.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3436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85A5-9123-48A2-A1F7-62F8DD68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0C247-4406-4C80-80E1-96F54030E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/>
              <a:t>Docnja poverioca prestaje:</a:t>
            </a:r>
            <a:endParaRPr lang="sr-Latn-RS" dirty="0"/>
          </a:p>
          <a:p>
            <a:pPr lvl="0"/>
            <a:r>
              <a:rPr lang="sr-Latn-CS" dirty="0"/>
              <a:t>Gašenjem tražbine</a:t>
            </a:r>
            <a:endParaRPr lang="sr-Latn-RS" dirty="0"/>
          </a:p>
          <a:p>
            <a:pPr lvl="0"/>
            <a:r>
              <a:rPr lang="sr-Latn-CS" dirty="0"/>
              <a:t>Produženjem roka za namirenje tražbine</a:t>
            </a:r>
            <a:endParaRPr lang="sr-Latn-RS" dirty="0"/>
          </a:p>
          <a:p>
            <a:pPr lvl="0"/>
            <a:r>
              <a:rPr lang="sr-Latn-CS" dirty="0"/>
              <a:t>Voljom poverioca</a:t>
            </a:r>
            <a:endParaRPr lang="sr-Latn-RS" dirty="0"/>
          </a:p>
          <a:p>
            <a:pPr lvl="0"/>
            <a:r>
              <a:rPr lang="sr-Latn-CS" dirty="0"/>
              <a:t>Saglasnošću obe strane</a:t>
            </a:r>
            <a:endParaRPr lang="sr-Latn-RS" dirty="0"/>
          </a:p>
          <a:p>
            <a:pPr lvl="0"/>
            <a:r>
              <a:rPr lang="sr-Latn-CS" dirty="0"/>
              <a:t>Povlačenjem ponude za ispunjenje obaveze dužnika</a:t>
            </a:r>
            <a:endParaRPr lang="sr-Latn-RS" dirty="0"/>
          </a:p>
          <a:p>
            <a:pPr lvl="0"/>
            <a:r>
              <a:rPr lang="sr-Latn-CS" dirty="0"/>
              <a:t>Naknadnom izjavom poverioca da pristaje na ispunjenje. 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Prestanak docnje poverioca deluje za budućnost, posledice ostaju.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3324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255B-FBC0-4FF0-A40C-C2C548C6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08C73-9B25-465F-ACB6-980EC2478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r-Latn-CS" b="1" dirty="0"/>
              <a:t>ПОЛАГАЊЕ И ПРОДАЈА ДУГОВАНЕ СТВАРИ </a:t>
            </a:r>
            <a:endParaRPr lang="sr-Latn-RS" dirty="0"/>
          </a:p>
          <a:p>
            <a:r>
              <a:rPr lang="sr-Latn-CS" b="1" dirty="0"/>
              <a:t>Полагање код суда </a:t>
            </a:r>
            <a:endParaRPr lang="sr-Latn-RS" dirty="0"/>
          </a:p>
          <a:p>
            <a:r>
              <a:rPr lang="sr-Latn-CS" dirty="0"/>
              <a:t> (1) Кад је поверилац у доцњи, или је непознат, или кад је неизвесно ко је поверилац или где се налази, или кад је поверилац пословно неспособан а нема заступника, може дужник положити дуговану ствар код суда за повериоца. </a:t>
            </a:r>
            <a:endParaRPr lang="sr-Latn-RS" dirty="0"/>
          </a:p>
          <a:p>
            <a:r>
              <a:rPr lang="sr-Latn-CS" dirty="0"/>
              <a:t>(2) Исто право имају и трећа лица која су правно заинтересована да обавеза буде испуњена. </a:t>
            </a:r>
            <a:endParaRPr lang="sr-Latn-RS" dirty="0"/>
          </a:p>
          <a:p>
            <a:r>
              <a:rPr lang="sr-Latn-CS" dirty="0"/>
              <a:t>(3) О извршеном полагању дужник је дужан известити повериоца ако зна за њега и за његово боравиште.</a:t>
            </a:r>
            <a:br>
              <a:rPr lang="sr-Latn-CS" dirty="0"/>
            </a:br>
            <a:endParaRPr lang="sr-Latn-RS" dirty="0"/>
          </a:p>
          <a:p>
            <a:r>
              <a:rPr lang="sr-Latn-CS" b="1" dirty="0"/>
              <a:t>Код ког суда се врши полагање </a:t>
            </a:r>
            <a:endParaRPr lang="sr-Latn-RS" dirty="0"/>
          </a:p>
          <a:p>
            <a:r>
              <a:rPr lang="sr-Latn-CS" dirty="0"/>
              <a:t> (1) Полагање се врши код стварно надлежног суда у месту испуњења, осим ако разлози економичности или природа посла захтевају да се полагање изврши у месту где се ствар налази. </a:t>
            </a:r>
            <a:endParaRPr lang="sr-Latn-RS" dirty="0"/>
          </a:p>
          <a:p>
            <a:r>
              <a:rPr lang="sr-Latn-CS" dirty="0"/>
              <a:t>(2) Сваки други стварно надлежни суд мора примити ствар у депозит, а дужник је дужан дати накнаду повериоцу ако је овај полагањем код другог суда претрпео штету.</a:t>
            </a:r>
            <a:br>
              <a:rPr lang="sr-Latn-CS" dirty="0"/>
            </a:b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dirty="0"/>
              <a:t> </a:t>
            </a:r>
            <a:endParaRPr lang="sr-Latn-RS" dirty="0"/>
          </a:p>
          <a:p>
            <a:r>
              <a:rPr lang="sr-Latn-CS" b="1" dirty="0"/>
              <a:t>Предаја на чување другом лицу </a:t>
            </a:r>
            <a:endParaRPr lang="sr-Latn-RS" dirty="0"/>
          </a:p>
          <a:p>
            <a:r>
              <a:rPr lang="sr-Latn-CS" dirty="0"/>
              <a:t> (1) Кад је предмет обавезе нека ствар која се не може чувати у судском депозиту, дужник може захтевати од суда да одреди лице коме ће предати ствар да је чува о трошку и за рачун повериоца. </a:t>
            </a:r>
            <a:endParaRPr lang="sr-Latn-RS" dirty="0"/>
          </a:p>
          <a:p>
            <a:r>
              <a:rPr lang="sr-Latn-CS" dirty="0"/>
              <a:t>(2) У случају обавезе из уговора у привреди, предаја такве ствари јавном складишту на чување за рачун повериоца производи дејство полагања код суда. </a:t>
            </a:r>
            <a:endParaRPr lang="sr-Latn-RS" dirty="0"/>
          </a:p>
          <a:p>
            <a:r>
              <a:rPr lang="sr-Latn-CS" dirty="0"/>
              <a:t>(3) О извршеној предаји на чување дужник је дужан обавестити повериоца.</a:t>
            </a:r>
            <a:br>
              <a:rPr lang="sr-Latn-CS" dirty="0"/>
            </a:br>
            <a:endParaRPr lang="sr-Latn-RS" dirty="0"/>
          </a:p>
          <a:p>
            <a:r>
              <a:rPr lang="sr-Latn-CS" b="1" dirty="0"/>
              <a:t>Узимање положене ствари натраг </a:t>
            </a:r>
            <a:endParaRPr lang="sr-Latn-RS" dirty="0"/>
          </a:p>
          <a:p>
            <a:r>
              <a:rPr lang="sr-Latn-CS" dirty="0"/>
              <a:t> (1) Дужник може узети натраг положену ствар. </a:t>
            </a:r>
            <a:endParaRPr lang="sr-Latn-RS" dirty="0"/>
          </a:p>
          <a:p>
            <a:r>
              <a:rPr lang="sr-Latn-CS" dirty="0"/>
              <a:t>(2) О узимању ствари дужник је дужан обавестити повериоца. </a:t>
            </a:r>
            <a:endParaRPr lang="sr-Latn-RS" dirty="0"/>
          </a:p>
          <a:p>
            <a:r>
              <a:rPr lang="sr-Latn-CS" dirty="0"/>
              <a:t>(3) Право дужника да узме положену ствар, престаје кад дужник изјави суду да се одриче тог права кад поверилац изјави да прима положену ствар, као и кад буде утврђено правоснажном одлуком да полагање испуњава услове уредног испуњења.</a:t>
            </a:r>
            <a:br>
              <a:rPr lang="sr-Latn-CS" dirty="0"/>
            </a:br>
            <a:endParaRPr lang="sr-Latn-RS" dirty="0"/>
          </a:p>
          <a:p>
            <a:r>
              <a:rPr lang="sr-Latn-CS" b="1" dirty="0"/>
              <a:t>Дејство полагања </a:t>
            </a:r>
            <a:endParaRPr lang="sr-Latn-RS" dirty="0"/>
          </a:p>
          <a:p>
            <a:r>
              <a:rPr lang="sr-Latn-CS" dirty="0"/>
              <a:t> (1) Полагањем дуговане ствари дужник се ослобађа обавезе у часу кад је извршио полагање. </a:t>
            </a:r>
            <a:endParaRPr lang="sr-Latn-RS" dirty="0"/>
          </a:p>
          <a:p>
            <a:r>
              <a:rPr lang="sr-Latn-CS" dirty="0"/>
              <a:t>(2) Ако је дужник био у доцњи, његова доцња престаје. </a:t>
            </a:r>
            <a:endParaRPr lang="sr-Latn-RS" dirty="0"/>
          </a:p>
          <a:p>
            <a:r>
              <a:rPr lang="sr-Latn-CS" dirty="0"/>
              <a:t>(3) Од часа када је ствар положена, ризик случајне пропасти или оштећења ствари прелази на повериоца. </a:t>
            </a:r>
            <a:endParaRPr lang="sr-Latn-RS" dirty="0"/>
          </a:p>
          <a:p>
            <a:r>
              <a:rPr lang="sr-Latn-CS" dirty="0"/>
              <a:t>(4) Од дана полагања престаје тећи камата. </a:t>
            </a:r>
            <a:endParaRPr lang="sr-Latn-RS" dirty="0"/>
          </a:p>
          <a:p>
            <a:r>
              <a:rPr lang="sr-Latn-CS" dirty="0"/>
              <a:t>(5) Ако дужник узме натраг положену ствар, сматраће се као да није било полагања, а његови садужници и јемци остају у обавези.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6781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A2B2F-69D5-4CE3-9A46-A6524755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93527-98DB-4A05-AD61-8C4120044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r-Latn-CS" sz="3700" b="1" dirty="0"/>
              <a:t>Трошкови полагања </a:t>
            </a:r>
            <a:endParaRPr lang="sr-Latn-RS" sz="3700" dirty="0"/>
          </a:p>
          <a:p>
            <a:r>
              <a:rPr lang="sr-Latn-CS" sz="3700" dirty="0"/>
              <a:t>Трошкове пуноважног и неопозваног полагања сноси поверилац уколико прелазе трошкове испуњења које је дужан сносити дужник. </a:t>
            </a:r>
            <a:endParaRPr lang="sr-Latn-RS" sz="3700" dirty="0"/>
          </a:p>
          <a:p>
            <a:r>
              <a:rPr lang="sr-Latn-CS" sz="3700" b="1" dirty="0"/>
              <a:t>Продаја уместо полагања ствари </a:t>
            </a:r>
            <a:endParaRPr lang="sr-Latn-RS" sz="3700" dirty="0"/>
          </a:p>
          <a:p>
            <a:r>
              <a:rPr lang="sr-Latn-CS" sz="3700" dirty="0"/>
              <a:t> (1) Ако је ствар неподесна за чување, или ако су за њено чување или за њено одржавање потребни трошкови несразмерни са њеном вредношћу, дужник је може продати на јавној продаји у месту одређеном за испуњење, или неком другом месту ако је то у интересу повериоца, а постигнути износ, по одбитку трошкова продаје, положити код суда тог места. </a:t>
            </a:r>
            <a:endParaRPr lang="sr-Latn-RS" sz="3700" dirty="0"/>
          </a:p>
          <a:p>
            <a:r>
              <a:rPr lang="sr-Latn-CS" sz="3700" dirty="0"/>
              <a:t>(2) Ако ствар има текућу цену, или ако је мале вредности у поређењу са трошковима јавне продаје, дужник је може продати из слободне руке. </a:t>
            </a:r>
            <a:endParaRPr lang="sr-Latn-RS" sz="3700" dirty="0"/>
          </a:p>
          <a:p>
            <a:r>
              <a:rPr lang="sr-Latn-CS" sz="3700" dirty="0"/>
              <a:t>(3) Ако је ствар таква да може брзо пропасти или се покварити, дужник је дужан продати је без одлагања на најпогоднији начин. </a:t>
            </a:r>
            <a:endParaRPr lang="sr-Latn-RS" sz="3700" dirty="0"/>
          </a:p>
          <a:p>
            <a:r>
              <a:rPr lang="sr-Latn-CS" sz="3700" dirty="0"/>
              <a:t>(4) У сваком случају, дужник је дужан обавестити повериоца о намераваној продаји кад год је то могуће, а по извршеној продаји, о постигнутој цени и њеном полагању код суда. </a:t>
            </a:r>
            <a:endParaRPr lang="sr-Latn-RS" sz="3700" dirty="0"/>
          </a:p>
          <a:p>
            <a:r>
              <a:rPr lang="sr-Latn-CS" sz="3700" b="1" dirty="0"/>
              <a:t>Предавање ствари повериоцу </a:t>
            </a:r>
            <a:endParaRPr lang="sr-Latn-RS" sz="3700" dirty="0"/>
          </a:p>
          <a:p>
            <a:r>
              <a:rPr lang="sr-Latn-CS" sz="3700" dirty="0"/>
              <a:t>Суд ће предати повериоцу положену ствар под условима које је дужник поставио. </a:t>
            </a:r>
            <a:endParaRPr lang="sr-Latn-RS" sz="3700" dirty="0"/>
          </a:p>
          <a:p>
            <a:r>
              <a:rPr lang="sr-Latn-CS" sz="3700" b="1" dirty="0"/>
              <a:t>Продаја ради покрића трошкова чувања </a:t>
            </a:r>
            <a:endParaRPr lang="sr-Latn-RS" sz="3700" dirty="0"/>
          </a:p>
          <a:p>
            <a:r>
              <a:rPr lang="sr-Latn-CS" sz="3700" dirty="0"/>
              <a:t> (1) Ако трошкови чувања не буду исплаћени у разумном року, суд ће, на тражење чувара, наредити да се ствар прода и одредити начин продаје. </a:t>
            </a:r>
            <a:endParaRPr lang="sr-Latn-RS" sz="3700" dirty="0"/>
          </a:p>
          <a:p>
            <a:r>
              <a:rPr lang="sr-Latn-CS" sz="3700" dirty="0"/>
              <a:t>(2) Од износа добијеног продајом одбиће се трошкови продаје и трошкови чувања, а остатак положити код суда за повериоца.</a:t>
            </a:r>
            <a:br>
              <a:rPr lang="sr-Latn-CS" sz="3700" dirty="0"/>
            </a:br>
            <a:endParaRPr lang="sr-Latn-RS" sz="3700" dirty="0"/>
          </a:p>
          <a:p>
            <a:r>
              <a:rPr lang="pl-PL" sz="3700" dirty="0"/>
              <a:t> </a:t>
            </a:r>
            <a:endParaRPr lang="sr-Latn-RS" sz="3700" dirty="0"/>
          </a:p>
          <a:p>
            <a:r>
              <a:rPr lang="pl-PL" sz="3700" dirty="0"/>
              <a:t> </a:t>
            </a:r>
            <a:endParaRPr lang="sr-Latn-RS" sz="3700" dirty="0"/>
          </a:p>
          <a:p>
            <a:r>
              <a:rPr lang="pl-PL" sz="3700" dirty="0"/>
              <a:t> </a:t>
            </a:r>
            <a:endParaRPr lang="sr-Latn-RS" sz="3700" dirty="0"/>
          </a:p>
          <a:p>
            <a:r>
              <a:rPr lang="pl-PL" dirty="0"/>
              <a:t> </a:t>
            </a:r>
            <a:endParaRPr lang="sr-Latn-RS" dirty="0"/>
          </a:p>
          <a:p>
            <a:r>
              <a:rPr lang="pl-PL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011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1154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POSLOVNI I PRAVNI FAKULTET  OBLIGACIONO PRAVO</vt:lpstr>
      <vt:lpstr>ОБЛИГАЦИОНО ПРАВО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ФАКУЛТЕТ ЗА ПОСЛОВНО ИНДУСТРИЈСКИ МЕНАЏМЕНТ И ПРАВО</dc:title>
  <dc:creator>dragan covic</dc:creator>
  <cp:lastModifiedBy>Dragan Covic</cp:lastModifiedBy>
  <cp:revision>13</cp:revision>
  <dcterms:created xsi:type="dcterms:W3CDTF">2016-02-25T12:25:32Z</dcterms:created>
  <dcterms:modified xsi:type="dcterms:W3CDTF">2020-04-04T17:50:36Z</dcterms:modified>
</cp:coreProperties>
</file>