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0" r:id="rId9"/>
    <p:sldId id="265" r:id="rId10"/>
    <p:sldId id="271" r:id="rId11"/>
    <p:sldId id="266" r:id="rId12"/>
    <p:sldId id="27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1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6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5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2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4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7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8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E54CE-2F5A-A04E-8F5B-8BCB356E2535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209B-070C-014B-A8E7-F660DA429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7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h.wikipedia.org/wiki/Ratna_okupacija" TargetMode="External"/><Relationship Id="rId3" Type="http://schemas.openxmlformats.org/officeDocument/2006/relationships/hyperlink" Target="https://sh.wikipedia.org/wiki/Aneksij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PREDAVANJE</a:t>
            </a:r>
            <a:br>
              <a:rPr lang="en-US" b="1" dirty="0" smtClean="0"/>
            </a:br>
            <a:r>
              <a:rPr lang="en-US" b="1" dirty="0" smtClean="0"/>
              <a:t>TEMA: ZLOČIN PROTIV MIRA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371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7522"/>
            <a:ext cx="10515600" cy="5369441"/>
          </a:xfrm>
        </p:spPr>
        <p:txBody>
          <a:bodyPr>
            <a:normAutofit/>
          </a:bodyPr>
          <a:lstStyle/>
          <a:p>
            <a:r>
              <a:rPr lang="en-US" b="1" dirty="0" smtClean="0"/>
              <a:t>AGRESIVNA NAMERA</a:t>
            </a:r>
          </a:p>
          <a:p>
            <a:r>
              <a:rPr lang="en-US" i="1" dirty="0" err="1" smtClean="0"/>
              <a:t>neprihvatljivo</a:t>
            </a:r>
            <a:r>
              <a:rPr lang="en-US" i="1" dirty="0" smtClean="0"/>
              <a:t> </a:t>
            </a:r>
            <a:r>
              <a:rPr lang="en-US" dirty="0" err="1" smtClean="0"/>
              <a:t>shvatanje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inostrane</a:t>
            </a:r>
            <a:r>
              <a:rPr lang="en-US" dirty="0" smtClean="0"/>
              <a:t> </a:t>
            </a:r>
            <a:r>
              <a:rPr lang="en-US" dirty="0" err="1" smtClean="0"/>
              <a:t>teorije</a:t>
            </a:r>
            <a:r>
              <a:rPr lang="en-US" dirty="0" smtClean="0"/>
              <a:t> da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agresije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AGRESIVNE NAMERA SE SASTOJI U NAMERI OSVAJANJA I ANKETIRANJA TERITORIJE NAPADNUTE DRŽAVE, NJENOG POČINJAVANJA I SL.</a:t>
            </a:r>
            <a:endParaRPr lang="en-US" dirty="0" smtClean="0"/>
          </a:p>
          <a:p>
            <a:r>
              <a:rPr lang="en-US" dirty="0" err="1" smtClean="0"/>
              <a:t>Ovu</a:t>
            </a:r>
            <a:r>
              <a:rPr lang="en-US" dirty="0" smtClean="0"/>
              <a:t> </a:t>
            </a:r>
            <a:r>
              <a:rPr lang="en-US" dirty="0" err="1" smtClean="0"/>
              <a:t>nameru</a:t>
            </a:r>
            <a:r>
              <a:rPr lang="en-US" dirty="0" smtClean="0"/>
              <a:t> bi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 smtClean="0"/>
              <a:t>dokazati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I </a:t>
            </a:r>
            <a:r>
              <a:rPr lang="en-US" dirty="0" err="1" smtClean="0"/>
              <a:t>neopravdano</a:t>
            </a:r>
            <a:r>
              <a:rPr lang="en-US" dirty="0" smtClean="0"/>
              <a:t> </a:t>
            </a:r>
            <a:r>
              <a:rPr lang="en-US" dirty="0" err="1" smtClean="0"/>
              <a:t>sužava</a:t>
            </a:r>
            <a:r>
              <a:rPr lang="en-US" dirty="0" smtClean="0"/>
              <a:t>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agresije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bi </a:t>
            </a:r>
            <a:r>
              <a:rPr lang="en-US" dirty="0" err="1" smtClean="0"/>
              <a:t>određivao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to </a:t>
            </a:r>
            <a:r>
              <a:rPr lang="en-US" dirty="0" err="1" smtClean="0"/>
              <a:t>namere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dozvoljene</a:t>
            </a:r>
            <a:r>
              <a:rPr lang="en-US" dirty="0" smtClean="0"/>
              <a:t> I </a:t>
            </a:r>
            <a:r>
              <a:rPr lang="en-US" dirty="0" err="1" smtClean="0"/>
              <a:t>koje</a:t>
            </a:r>
            <a:r>
              <a:rPr lang="en-US" dirty="0" smtClean="0"/>
              <a:t> ne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agresivnu</a:t>
            </a:r>
            <a:r>
              <a:rPr lang="en-US" dirty="0" smtClean="0"/>
              <a:t> </a:t>
            </a:r>
            <a:r>
              <a:rPr lang="en-US" dirty="0" err="1" smtClean="0"/>
              <a:t>nameru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16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956" y="735980"/>
            <a:ext cx="9489688" cy="54752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 </a:t>
            </a:r>
            <a:r>
              <a:rPr lang="en-US" dirty="0" err="1" smtClean="0"/>
              <a:t>ozirom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</a:t>
            </a:r>
            <a:r>
              <a:rPr lang="en-US" dirty="0" err="1" smtClean="0"/>
              <a:t>izvršenje</a:t>
            </a:r>
            <a:r>
              <a:rPr lang="en-US" dirty="0" smtClean="0"/>
              <a:t> je </a:t>
            </a:r>
            <a:r>
              <a:rPr lang="en-US" dirty="0" err="1" smtClean="0"/>
              <a:t>neophodno</a:t>
            </a:r>
            <a:r>
              <a:rPr lang="en-US" dirty="0" smtClean="0"/>
              <a:t> </a:t>
            </a:r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, </a:t>
            </a:r>
            <a:r>
              <a:rPr lang="en-US" b="1" dirty="0" smtClean="0"/>
              <a:t>ne </a:t>
            </a:r>
            <a:r>
              <a:rPr lang="en-US" b="1" dirty="0" smtClean="0"/>
              <a:t>bi </a:t>
            </a:r>
            <a:r>
              <a:rPr lang="en-US" b="1" dirty="0" err="1" smtClean="0"/>
              <a:t>bilo</a:t>
            </a:r>
            <a:r>
              <a:rPr lang="en-US" b="1" dirty="0" smtClean="0"/>
              <a:t> </a:t>
            </a:r>
            <a:r>
              <a:rPr lang="en-US" b="1" dirty="0" err="1" smtClean="0"/>
              <a:t>opravdano</a:t>
            </a:r>
            <a:r>
              <a:rPr lang="en-US" b="1" dirty="0" smtClean="0"/>
              <a:t> </a:t>
            </a:r>
            <a:r>
              <a:rPr lang="en-US" b="1" dirty="0" err="1" smtClean="0"/>
              <a:t>obično</a:t>
            </a:r>
            <a:r>
              <a:rPr lang="en-US" b="1" dirty="0" smtClean="0"/>
              <a:t> </a:t>
            </a:r>
            <a:r>
              <a:rPr lang="en-US" b="1" dirty="0" err="1" smtClean="0"/>
              <a:t>učestvovanje</a:t>
            </a:r>
            <a:r>
              <a:rPr lang="en-US" b="1" dirty="0" smtClean="0"/>
              <a:t> u </a:t>
            </a:r>
            <a:r>
              <a:rPr lang="en-US" b="1" dirty="0" err="1" smtClean="0"/>
              <a:t>agresivnom</a:t>
            </a:r>
            <a:r>
              <a:rPr lang="en-US" b="1" dirty="0" smtClean="0"/>
              <a:t> </a:t>
            </a:r>
            <a:r>
              <a:rPr lang="en-US" b="1" dirty="0" err="1" smtClean="0"/>
              <a:t>ratu</a:t>
            </a:r>
            <a:r>
              <a:rPr lang="en-US" b="1" dirty="0" smtClean="0"/>
              <a:t> </a:t>
            </a:r>
            <a:r>
              <a:rPr lang="en-US" dirty="0" err="1" smtClean="0"/>
              <a:t>predvideti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Agresija</a:t>
            </a:r>
            <a:r>
              <a:rPr lang="en-US" b="1" dirty="0" smtClean="0"/>
              <a:t> je </a:t>
            </a:r>
            <a:r>
              <a:rPr lang="en-US" b="1" dirty="0" err="1" smtClean="0"/>
              <a:t>akt</a:t>
            </a:r>
            <a:r>
              <a:rPr lang="en-US" b="1" dirty="0" smtClean="0"/>
              <a:t> </a:t>
            </a:r>
            <a:r>
              <a:rPr lang="en-US" b="1" dirty="0" err="1" smtClean="0"/>
              <a:t>povrede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rat, </a:t>
            </a:r>
            <a:r>
              <a:rPr lang="en-US" b="1" dirty="0" err="1" smtClean="0"/>
              <a:t>što</a:t>
            </a:r>
            <a:r>
              <a:rPr lang="en-US" b="1" dirty="0" smtClean="0"/>
              <a:t> </a:t>
            </a:r>
            <a:r>
              <a:rPr lang="en-US" b="1" dirty="0" smtClean="0"/>
              <a:t>NE MOŽE UČINITI NPR OBIČAN VOJNIK.</a:t>
            </a:r>
          </a:p>
          <a:p>
            <a:endParaRPr lang="en-US" dirty="0" smtClean="0"/>
          </a:p>
          <a:p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podsticanja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agresivni</a:t>
            </a:r>
            <a:r>
              <a:rPr lang="en-US" dirty="0" smtClean="0"/>
              <a:t> </a:t>
            </a:r>
            <a:r>
              <a:rPr lang="en-US" dirty="0" smtClean="0"/>
              <a:t>rat </a:t>
            </a:r>
            <a:r>
              <a:rPr lang="en-US" dirty="0" smtClean="0"/>
              <a:t>( </a:t>
            </a:r>
            <a:r>
              <a:rPr lang="en-US" dirty="0" err="1" smtClean="0"/>
              <a:t>što</a:t>
            </a:r>
            <a:r>
              <a:rPr lang="en-US" dirty="0" smtClean="0"/>
              <a:t> je u </a:t>
            </a:r>
            <a:r>
              <a:rPr lang="en-US" dirty="0" err="1" smtClean="0"/>
              <a:t>našem</a:t>
            </a:r>
            <a:r>
              <a:rPr lang="en-US" dirty="0" smtClean="0"/>
              <a:t> </a:t>
            </a:r>
            <a:r>
              <a:rPr lang="en-US" dirty="0" err="1" smtClean="0"/>
              <a:t>krivičnom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I </a:t>
            </a:r>
            <a:r>
              <a:rPr lang="en-US" dirty="0" err="1" smtClean="0"/>
              <a:t>ranije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predviđeno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) </a:t>
            </a:r>
            <a:r>
              <a:rPr lang="en-US" dirty="0" smtClean="0"/>
              <a:t>,</a:t>
            </a:r>
            <a:r>
              <a:rPr lang="en-US" dirty="0" err="1" smtClean="0"/>
              <a:t>opravdano</a:t>
            </a:r>
            <a:r>
              <a:rPr lang="en-US" dirty="0" smtClean="0"/>
              <a:t> </a:t>
            </a:r>
            <a:r>
              <a:rPr lang="en-US" dirty="0" smtClean="0"/>
              <a:t>da se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izvršioci</a:t>
            </a:r>
            <a:r>
              <a:rPr lang="en-US" dirty="0" smtClean="0"/>
              <a:t>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inkriminacijom</a:t>
            </a:r>
            <a:r>
              <a:rPr lang="en-US" dirty="0" smtClean="0"/>
              <a:t> </a:t>
            </a:r>
            <a:r>
              <a:rPr lang="en-US" dirty="0" err="1" smtClean="0"/>
              <a:t>obuhvate</a:t>
            </a:r>
            <a:r>
              <a:rPr lang="en-US" dirty="0" smtClean="0"/>
              <a:t> I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,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 smtClean="0"/>
              <a:t>položaju</a:t>
            </a:r>
            <a:r>
              <a:rPr lang="en-US" dirty="0" smtClean="0"/>
              <a:t>, </a:t>
            </a:r>
            <a:r>
              <a:rPr lang="en-US" b="1" dirty="0" smtClean="0"/>
              <a:t>DONOSE </a:t>
            </a:r>
            <a:r>
              <a:rPr lang="en-US" b="1" dirty="0" smtClean="0"/>
              <a:t>ODLUKU O VOĐENJU  AGRESIVNOG RATA,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="1" dirty="0" err="1" smtClean="0"/>
              <a:t>arede</a:t>
            </a:r>
            <a:r>
              <a:rPr lang="en-US" b="1" dirty="0" smtClean="0"/>
              <a:t> </a:t>
            </a:r>
            <a:r>
              <a:rPr lang="en-US" dirty="0" err="1" smtClean="0"/>
              <a:t>vođenje</a:t>
            </a:r>
            <a:r>
              <a:rPr lang="en-US" dirty="0" smtClean="0"/>
              <a:t> </a:t>
            </a:r>
            <a:r>
              <a:rPr lang="en-US" dirty="0" err="1" smtClean="0"/>
              <a:t>agresivnog</a:t>
            </a:r>
            <a:r>
              <a:rPr lang="en-US" dirty="0" smtClean="0"/>
              <a:t> rata.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4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166" y="602166"/>
            <a:ext cx="9358698" cy="5642517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ZLOČIN PROTIV MIRA U RIMSKOM STATUTU</a:t>
            </a:r>
          </a:p>
          <a:p>
            <a:r>
              <a:rPr lang="en-US" sz="2000" dirty="0" err="1" smtClean="0"/>
              <a:t>Rešenje</a:t>
            </a:r>
            <a:r>
              <a:rPr lang="en-US" sz="2000" dirty="0" smtClean="0"/>
              <a:t> </a:t>
            </a:r>
            <a:r>
              <a:rPr lang="en-US" sz="2000" dirty="0" smtClean="0"/>
              <a:t>u </a:t>
            </a:r>
            <a:r>
              <a:rPr lang="en-US" sz="2000" dirty="0" err="1" smtClean="0"/>
              <a:t>Rimskom</a:t>
            </a:r>
            <a:r>
              <a:rPr lang="en-US" sz="2000" dirty="0" smtClean="0"/>
              <a:t> </a:t>
            </a:r>
            <a:r>
              <a:rPr lang="en-US" sz="2000" dirty="0" err="1" smtClean="0"/>
              <a:t>statutu</a:t>
            </a:r>
            <a:r>
              <a:rPr lang="en-US" sz="2000" dirty="0" smtClean="0"/>
              <a:t> 1998 je </a:t>
            </a:r>
            <a:r>
              <a:rPr lang="en-US" sz="2000" dirty="0" err="1" smtClean="0"/>
              <a:t>kompromis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tj</a:t>
            </a:r>
            <a:r>
              <a:rPr lang="en-US" sz="2000" dirty="0" smtClean="0"/>
              <a:t> </a:t>
            </a:r>
            <a:r>
              <a:rPr lang="en-US" sz="2000" dirty="0" err="1" smtClean="0"/>
              <a:t>nemogućnost</a:t>
            </a:r>
            <a:r>
              <a:rPr lang="en-US" sz="2000" dirty="0" smtClean="0"/>
              <a:t> da se </a:t>
            </a:r>
            <a:r>
              <a:rPr lang="en-US" sz="2000" dirty="0" err="1" smtClean="0"/>
              <a:t>pravda</a:t>
            </a:r>
            <a:r>
              <a:rPr lang="en-US" sz="2000" dirty="0" smtClean="0"/>
              <a:t> </a:t>
            </a:r>
            <a:r>
              <a:rPr lang="en-US" sz="2000" dirty="0" err="1" smtClean="0"/>
              <a:t>izostavljanje</a:t>
            </a:r>
            <a:r>
              <a:rPr lang="en-US" sz="2000" dirty="0" smtClean="0"/>
              <a:t> </a:t>
            </a:r>
            <a:r>
              <a:rPr lang="en-US" sz="2000" dirty="0" err="1" smtClean="0"/>
              <a:t>zločina</a:t>
            </a:r>
            <a:r>
              <a:rPr lang="en-US" sz="2000" dirty="0" smtClean="0"/>
              <a:t> </a:t>
            </a:r>
            <a:r>
              <a:rPr lang="en-US" sz="2000" dirty="0" err="1" smtClean="0"/>
              <a:t>protiv</a:t>
            </a:r>
            <a:r>
              <a:rPr lang="en-US" sz="2000" dirty="0" smtClean="0"/>
              <a:t> </a:t>
            </a:r>
            <a:r>
              <a:rPr lang="en-US" sz="2000" dirty="0" err="1" smtClean="0"/>
              <a:t>mira</a:t>
            </a:r>
            <a:r>
              <a:rPr lang="en-US" sz="2000" dirty="0" smtClean="0"/>
              <a:t>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nadležnosti</a:t>
            </a:r>
            <a:r>
              <a:rPr lang="en-US" sz="2000" dirty="0" smtClean="0"/>
              <a:t> </a:t>
            </a:r>
            <a:r>
              <a:rPr lang="en-US" sz="2000" dirty="0" err="1" smtClean="0"/>
              <a:t>Suda</a:t>
            </a:r>
            <a:endParaRPr lang="en-US" sz="2000" dirty="0" smtClean="0"/>
          </a:p>
          <a:p>
            <a:r>
              <a:rPr lang="en-US" sz="2000" dirty="0" smtClean="0"/>
              <a:t> I s </a:t>
            </a:r>
            <a:r>
              <a:rPr lang="en-US" sz="2000" dirty="0" err="1" smtClean="0"/>
              <a:t>druge</a:t>
            </a:r>
            <a:r>
              <a:rPr lang="en-US" sz="2000" dirty="0" smtClean="0"/>
              <a:t> </a:t>
            </a:r>
            <a:r>
              <a:rPr lang="en-US" sz="2000" dirty="0" err="1" smtClean="0"/>
              <a:t>strane</a:t>
            </a:r>
            <a:r>
              <a:rPr lang="en-US" sz="2000" dirty="0" smtClean="0"/>
              <a:t> </a:t>
            </a:r>
            <a:r>
              <a:rPr lang="en-US" sz="2000" i="1" dirty="0" err="1" smtClean="0"/>
              <a:t>nespremnosti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većine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država</a:t>
            </a:r>
            <a:r>
              <a:rPr lang="en-US" sz="2000" i="1" dirty="0" smtClean="0"/>
              <a:t>, a </a:t>
            </a:r>
            <a:r>
              <a:rPr lang="en-US" sz="2000" i="1" dirty="0" err="1" smtClean="0"/>
              <a:t>pogotovo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velikih</a:t>
            </a:r>
            <a:r>
              <a:rPr lang="en-US" sz="2000" i="1" dirty="0" smtClean="0"/>
              <a:t> I </a:t>
            </a:r>
            <a:r>
              <a:rPr lang="en-US" sz="2000" i="1" dirty="0" err="1" smtClean="0"/>
              <a:t>uticajnih</a:t>
            </a:r>
            <a:r>
              <a:rPr lang="en-US" sz="2000" i="1" dirty="0" smtClean="0"/>
              <a:t> da </a:t>
            </a:r>
            <a:r>
              <a:rPr lang="en-US" sz="2000" i="1" dirty="0" err="1" smtClean="0"/>
              <a:t>prihvate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mogućnost</a:t>
            </a:r>
            <a:r>
              <a:rPr lang="en-US" sz="2000" i="1" dirty="0" smtClean="0"/>
              <a:t> da se I </a:t>
            </a:r>
            <a:r>
              <a:rPr lang="en-US" sz="2000" i="1" dirty="0" err="1" smtClean="0"/>
              <a:t>njihovim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građanima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ovo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krivično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delo</a:t>
            </a:r>
            <a:r>
              <a:rPr lang="en-US" sz="2000" i="1" dirty="0" smtClean="0"/>
              <a:t> </a:t>
            </a:r>
          </a:p>
          <a:p>
            <a:r>
              <a:rPr lang="en-US" sz="2000" dirty="0" err="1" smtClean="0"/>
              <a:t>koje</a:t>
            </a:r>
            <a:r>
              <a:rPr lang="en-US" sz="2000" dirty="0" smtClean="0"/>
              <a:t> se bez </a:t>
            </a:r>
            <a:r>
              <a:rPr lang="en-US" sz="2000" dirty="0" err="1" smtClean="0"/>
              <a:t>učešća</a:t>
            </a:r>
            <a:r>
              <a:rPr lang="en-US" sz="2000" dirty="0" smtClean="0"/>
              <a:t> I </a:t>
            </a:r>
            <a:r>
              <a:rPr lang="en-US" sz="2000" dirty="0" err="1" smtClean="0"/>
              <a:t>korišćenja</a:t>
            </a:r>
            <a:r>
              <a:rPr lang="en-US" sz="2000" dirty="0" smtClean="0"/>
              <a:t> </a:t>
            </a:r>
            <a:r>
              <a:rPr lang="en-US" sz="2000" dirty="0" err="1" smtClean="0"/>
              <a:t>državnih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</a:t>
            </a:r>
            <a:r>
              <a:rPr lang="en-US" sz="2000" dirty="0" smtClean="0"/>
              <a:t> ne </a:t>
            </a:r>
            <a:r>
              <a:rPr lang="en-US" sz="2000" dirty="0" err="1" smtClean="0"/>
              <a:t>može</a:t>
            </a:r>
            <a:r>
              <a:rPr lang="en-US" sz="2000" dirty="0" smtClean="0"/>
              <a:t> </a:t>
            </a:r>
            <a:r>
              <a:rPr lang="en-US" sz="2000" dirty="0" err="1" smtClean="0"/>
              <a:t>ni</a:t>
            </a:r>
            <a:r>
              <a:rPr lang="en-US" sz="2000" dirty="0" smtClean="0"/>
              <a:t> </a:t>
            </a:r>
            <a:r>
              <a:rPr lang="en-US" sz="2000" dirty="0" err="1" smtClean="0"/>
              <a:t>zamisliti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Zato</a:t>
            </a:r>
            <a:r>
              <a:rPr lang="en-US" sz="2000" dirty="0" smtClean="0"/>
              <a:t> je </a:t>
            </a:r>
            <a:r>
              <a:rPr lang="en-US" sz="2000" dirty="0" err="1" smtClean="0"/>
              <a:t>formalno</a:t>
            </a:r>
            <a:r>
              <a:rPr lang="en-US" sz="2000" dirty="0" smtClean="0"/>
              <a:t> u </a:t>
            </a:r>
            <a:r>
              <a:rPr lang="en-US" sz="2000" dirty="0" err="1" smtClean="0"/>
              <a:t>nadležnost</a:t>
            </a:r>
            <a:r>
              <a:rPr lang="en-US" sz="2000" dirty="0" smtClean="0"/>
              <a:t> MKS </a:t>
            </a:r>
            <a:r>
              <a:rPr lang="en-US" sz="2000" dirty="0" err="1" smtClean="0"/>
              <a:t>uključeno</a:t>
            </a:r>
            <a:r>
              <a:rPr lang="en-US" sz="2000" dirty="0" smtClean="0"/>
              <a:t> I </a:t>
            </a:r>
            <a:r>
              <a:rPr lang="en-US" sz="2000" dirty="0" err="1" smtClean="0"/>
              <a:t>krivično</a:t>
            </a:r>
            <a:r>
              <a:rPr lang="en-US" sz="2000" dirty="0" smtClean="0"/>
              <a:t> </a:t>
            </a:r>
            <a:r>
              <a:rPr lang="en-US" sz="2000" dirty="0" err="1" smtClean="0"/>
              <a:t>delo</a:t>
            </a:r>
            <a:r>
              <a:rPr lang="en-US" sz="2000" dirty="0" smtClean="0"/>
              <a:t> </a:t>
            </a:r>
            <a:r>
              <a:rPr lang="en-US" sz="2000" dirty="0" err="1" smtClean="0"/>
              <a:t>agresije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r>
              <a:rPr lang="en-US" sz="2000" dirty="0" smtClean="0"/>
              <a:t>To je </a:t>
            </a:r>
            <a:r>
              <a:rPr lang="en-US" sz="2000" dirty="0" err="1" smtClean="0"/>
              <a:t>učinjeno</a:t>
            </a:r>
            <a:r>
              <a:rPr lang="en-US" sz="2000" dirty="0" smtClean="0"/>
              <a:t> </a:t>
            </a:r>
            <a:r>
              <a:rPr lang="en-US" sz="2000" b="1" dirty="0" err="1" smtClean="0"/>
              <a:t>uslovno</a:t>
            </a:r>
            <a:r>
              <a:rPr lang="en-US" sz="2000" b="1" dirty="0" smtClean="0"/>
              <a:t>, </a:t>
            </a:r>
          </a:p>
          <a:p>
            <a:r>
              <a:rPr lang="en-US" sz="2000" dirty="0" err="1" smtClean="0"/>
              <a:t>kada</a:t>
            </a:r>
            <a:r>
              <a:rPr lang="en-US" sz="2000" dirty="0" smtClean="0"/>
              <a:t> se </a:t>
            </a:r>
            <a:r>
              <a:rPr lang="en-US" sz="2000" i="1" dirty="0" err="1" smtClean="0"/>
              <a:t>dopuni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Statut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određivanjem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pojma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agresije</a:t>
            </a:r>
            <a:endParaRPr lang="en-US" sz="2000" i="1" dirty="0" smtClean="0"/>
          </a:p>
          <a:p>
            <a:r>
              <a:rPr lang="en-US" sz="2000" dirty="0" smtClean="0"/>
              <a:t> I </a:t>
            </a:r>
            <a:r>
              <a:rPr lang="en-US" sz="2000" dirty="0" err="1" smtClean="0"/>
              <a:t>utvrde</a:t>
            </a:r>
            <a:r>
              <a:rPr lang="en-US" sz="2000" dirty="0" smtClean="0"/>
              <a:t> </a:t>
            </a:r>
            <a:r>
              <a:rPr lang="en-US" sz="2000" dirty="0" err="1" smtClean="0"/>
              <a:t>drugi</a:t>
            </a:r>
            <a:r>
              <a:rPr lang="en-US" sz="2000" dirty="0" smtClean="0"/>
              <a:t> </a:t>
            </a:r>
            <a:r>
              <a:rPr lang="en-US" sz="2000" dirty="0" err="1" smtClean="0"/>
              <a:t>uslovi</a:t>
            </a:r>
            <a:r>
              <a:rPr lang="en-US" sz="2000" dirty="0" smtClean="0"/>
              <a:t> pod </a:t>
            </a:r>
            <a:r>
              <a:rPr lang="en-US" sz="2000" dirty="0" err="1" smtClean="0"/>
              <a:t>kojima</a:t>
            </a:r>
            <a:r>
              <a:rPr lang="en-US" sz="2000" dirty="0" smtClean="0"/>
              <a:t> </a:t>
            </a:r>
            <a:r>
              <a:rPr lang="en-US" sz="2000" dirty="0" err="1" smtClean="0"/>
              <a:t>će</a:t>
            </a:r>
            <a:r>
              <a:rPr lang="en-US" sz="2000" dirty="0" smtClean="0"/>
              <a:t> </a:t>
            </a:r>
            <a:r>
              <a:rPr lang="en-US" sz="2000" dirty="0" err="1" smtClean="0"/>
              <a:t>sud</a:t>
            </a:r>
            <a:r>
              <a:rPr lang="en-US" sz="2000" dirty="0" smtClean="0"/>
              <a:t> </a:t>
            </a:r>
            <a:r>
              <a:rPr lang="en-US" sz="2000" dirty="0" err="1" smtClean="0"/>
              <a:t>biti</a:t>
            </a:r>
            <a:r>
              <a:rPr lang="en-US" sz="2000" dirty="0" smtClean="0"/>
              <a:t> </a:t>
            </a:r>
            <a:r>
              <a:rPr lang="en-US" sz="2000" dirty="0" err="1" smtClean="0"/>
              <a:t>nadležan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ovo</a:t>
            </a:r>
            <a:r>
              <a:rPr lang="en-US" sz="2000" dirty="0" smtClean="0"/>
              <a:t> </a:t>
            </a:r>
            <a:r>
              <a:rPr lang="en-US" sz="2000" dirty="0" err="1" smtClean="0"/>
              <a:t>krivično</a:t>
            </a:r>
            <a:r>
              <a:rPr lang="en-US" sz="2000" dirty="0" smtClean="0"/>
              <a:t> </a:t>
            </a:r>
            <a:r>
              <a:rPr lang="en-US" sz="2000" dirty="0" err="1" smtClean="0"/>
              <a:t>delo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Opravdanje</a:t>
            </a:r>
            <a:r>
              <a:rPr lang="en-US" sz="2000" dirty="0" smtClean="0"/>
              <a:t>: </a:t>
            </a:r>
            <a:r>
              <a:rPr lang="en-US" sz="2000" i="1" u="sng" dirty="0" err="1" smtClean="0"/>
              <a:t>tvrđenje</a:t>
            </a:r>
            <a:r>
              <a:rPr lang="en-US" sz="2000" i="1" u="sng" dirty="0" smtClean="0"/>
              <a:t> da ne </a:t>
            </a:r>
            <a:r>
              <a:rPr lang="en-US" sz="2000" i="1" u="sng" dirty="0" err="1" smtClean="0"/>
              <a:t>postoji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pojam</a:t>
            </a:r>
            <a:r>
              <a:rPr lang="en-US" sz="2000" i="1" u="sng" dirty="0" smtClean="0"/>
              <a:t>, </a:t>
            </a:r>
            <a:r>
              <a:rPr lang="en-US" sz="2000" i="1" u="sng" dirty="0" err="1" smtClean="0"/>
              <a:t>odnosno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definicija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agresije</a:t>
            </a:r>
            <a:r>
              <a:rPr lang="en-US" sz="2000" i="1" u="sng" dirty="0" smtClean="0"/>
              <a:t>, I to </a:t>
            </a:r>
            <a:r>
              <a:rPr lang="en-US" sz="2000" i="1" u="sng" dirty="0" err="1" smtClean="0"/>
              <a:t>pitanje</a:t>
            </a:r>
            <a:r>
              <a:rPr lang="en-US" sz="2000" i="1" u="sng" dirty="0" smtClean="0"/>
              <a:t> je </a:t>
            </a:r>
            <a:r>
              <a:rPr lang="en-US" sz="2000" i="1" u="sng" dirty="0" err="1" smtClean="0"/>
              <a:t>sporno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0239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156" y="869796"/>
            <a:ext cx="9277815" cy="518531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ZLOČIN PROTIV MIRA U KRIVIČNOM ZAKONIKU REPUBLIKE SRBIJE</a:t>
            </a:r>
          </a:p>
          <a:p>
            <a:r>
              <a:rPr lang="en-US" dirty="0" smtClean="0"/>
              <a:t>Krivični </a:t>
            </a:r>
            <a:r>
              <a:rPr lang="en-US" dirty="0"/>
              <a:t>zakonik Srbije u </a:t>
            </a:r>
            <a:r>
              <a:rPr lang="en-US" dirty="0" err="1"/>
              <a:t>članu</a:t>
            </a:r>
            <a:r>
              <a:rPr lang="en-US" dirty="0"/>
              <a:t> 386.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agresivnog</a:t>
            </a:r>
            <a:r>
              <a:rPr lang="en-US" dirty="0"/>
              <a:t> rata. </a:t>
            </a:r>
            <a:endParaRPr lang="en-US" dirty="0" smtClean="0"/>
          </a:p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članu</a:t>
            </a:r>
            <a:r>
              <a:rPr lang="en-US" dirty="0"/>
              <a:t>:</a:t>
            </a:r>
          </a:p>
          <a:p>
            <a:r>
              <a:rPr lang="en-US" dirty="0"/>
              <a:t>1)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agresivan</a:t>
            </a:r>
            <a:r>
              <a:rPr lang="en-US" dirty="0"/>
              <a:t> rat, </a:t>
            </a:r>
            <a:r>
              <a:rPr lang="en-US" dirty="0" err="1"/>
              <a:t>kazniće</a:t>
            </a:r>
            <a:r>
              <a:rPr lang="en-US" dirty="0"/>
              <a:t> se zatvorom od </a:t>
            </a:r>
            <a:r>
              <a:rPr lang="en-US" dirty="0" err="1"/>
              <a:t>dve</a:t>
            </a:r>
            <a:r>
              <a:rPr lang="en-US" dirty="0"/>
              <a:t> do </a:t>
            </a:r>
            <a:r>
              <a:rPr lang="en-US" dirty="0" err="1"/>
              <a:t>dvanaest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.</a:t>
            </a:r>
          </a:p>
          <a:p>
            <a:r>
              <a:rPr lang="en-US" dirty="0"/>
              <a:t>2)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naredi</a:t>
            </a:r>
            <a:r>
              <a:rPr lang="en-US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agresivnog</a:t>
            </a:r>
            <a:r>
              <a:rPr lang="en-US" dirty="0"/>
              <a:t> rata, </a:t>
            </a:r>
            <a:r>
              <a:rPr lang="en-US" dirty="0" err="1"/>
              <a:t>kazniće</a:t>
            </a:r>
            <a:r>
              <a:rPr lang="en-US" dirty="0"/>
              <a:t> se zatvorom 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zatvorom</a:t>
            </a:r>
            <a:r>
              <a:rPr lang="en-US" dirty="0"/>
              <a:t> od </a:t>
            </a:r>
            <a:r>
              <a:rPr lang="en-US" dirty="0" err="1"/>
              <a:t>trideset</a:t>
            </a:r>
            <a:r>
              <a:rPr lang="en-US" dirty="0"/>
              <a:t> do </a:t>
            </a:r>
            <a:r>
              <a:rPr lang="en-US" dirty="0" err="1"/>
              <a:t>četrdeset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.</a:t>
            </a:r>
          </a:p>
          <a:p>
            <a:endParaRPr lang="hr-HR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8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668" y="866900"/>
            <a:ext cx="8879196" cy="5489296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ZLOČIN PROTIV MIRA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poznati</a:t>
            </a:r>
            <a:r>
              <a:rPr lang="en-US" sz="2000" dirty="0" smtClean="0"/>
              <a:t> </a:t>
            </a:r>
            <a:r>
              <a:rPr lang="en-US" sz="2000" dirty="0"/>
              <a:t>pod </a:t>
            </a:r>
            <a:r>
              <a:rPr lang="en-US" sz="2000" dirty="0" err="1"/>
              <a:t>terminom</a:t>
            </a:r>
            <a:r>
              <a:rPr lang="en-US" sz="2000" dirty="0"/>
              <a:t> </a:t>
            </a:r>
            <a:r>
              <a:rPr lang="en-US" sz="2000" b="1" dirty="0" err="1" smtClean="0"/>
              <a:t>agresija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err="1" smtClean="0"/>
              <a:t>predstavlja</a:t>
            </a:r>
            <a:r>
              <a:rPr lang="en-US" sz="2000" dirty="0" smtClean="0"/>
              <a:t> </a:t>
            </a:r>
            <a:r>
              <a:rPr lang="en-US" sz="2000" dirty="0" err="1"/>
              <a:t>jedno</a:t>
            </a:r>
            <a:r>
              <a:rPr lang="en-US" sz="2000" dirty="0"/>
              <a:t> od </a:t>
            </a:r>
            <a:r>
              <a:rPr lang="en-US" sz="2000" dirty="0" err="1"/>
              <a:t>četiri</a:t>
            </a:r>
            <a:r>
              <a:rPr lang="en-US" sz="2000" dirty="0"/>
              <a:t> krivična dela 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se </a:t>
            </a:r>
            <a:r>
              <a:rPr lang="en-US" sz="2000" dirty="0" err="1"/>
              <a:t>sudilo</a:t>
            </a:r>
            <a:r>
              <a:rPr lang="en-US" sz="2000" dirty="0"/>
              <a:t> nacističkim </a:t>
            </a:r>
            <a:r>
              <a:rPr lang="en-US" sz="2000" dirty="0" err="1"/>
              <a:t>zvaničnicima</a:t>
            </a:r>
            <a:r>
              <a:rPr lang="en-US" sz="2000" dirty="0"/>
              <a:t> u Nirnbergu, </a:t>
            </a:r>
            <a:r>
              <a:rPr lang="en-US" sz="2000" dirty="0" err="1"/>
              <a:t>posle</a:t>
            </a:r>
            <a:r>
              <a:rPr lang="en-US" sz="2000" dirty="0"/>
              <a:t> Drugog svetskog rata.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Ovi</a:t>
            </a:r>
            <a:r>
              <a:rPr lang="en-US" sz="2000" dirty="0" smtClean="0"/>
              <a:t> </a:t>
            </a:r>
            <a:r>
              <a:rPr lang="en-US" sz="2000" dirty="0" err="1"/>
              <a:t>zločini</a:t>
            </a:r>
            <a:r>
              <a:rPr lang="en-US" sz="2000" dirty="0"/>
              <a:t> </a:t>
            </a:r>
            <a:r>
              <a:rPr lang="en-US" sz="2000" dirty="0" err="1"/>
              <a:t>će</a:t>
            </a:r>
            <a:r>
              <a:rPr lang="en-US" sz="2000" dirty="0"/>
              <a:t>, </a:t>
            </a:r>
            <a:r>
              <a:rPr lang="en-US" sz="2000" dirty="0" err="1"/>
              <a:t>preko</a:t>
            </a:r>
            <a:r>
              <a:rPr lang="en-US" sz="2000" dirty="0"/>
              <a:t> Nirnberških principa, </a:t>
            </a:r>
            <a:r>
              <a:rPr lang="en-US" sz="2000" dirty="0" err="1"/>
              <a:t>postati</a:t>
            </a:r>
            <a:r>
              <a:rPr lang="en-US" sz="2000" dirty="0"/>
              <a:t> </a:t>
            </a:r>
            <a:r>
              <a:rPr lang="en-US" sz="2000" dirty="0" err="1"/>
              <a:t>jedno</a:t>
            </a:r>
            <a:r>
              <a:rPr lang="en-US" sz="2000" dirty="0"/>
              <a:t> od </a:t>
            </a:r>
            <a:r>
              <a:rPr lang="en-US" sz="2000" dirty="0" err="1"/>
              <a:t>krivičnih</a:t>
            </a:r>
            <a:r>
              <a:rPr lang="en-US" sz="2000" dirty="0"/>
              <a:t> </a:t>
            </a:r>
            <a:r>
              <a:rPr lang="en-US" sz="2000" dirty="0" err="1"/>
              <a:t>dela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kojima</a:t>
            </a:r>
            <a:r>
              <a:rPr lang="en-US" sz="2000" dirty="0"/>
              <a:t> se </a:t>
            </a:r>
            <a:r>
              <a:rPr lang="en-US" sz="2000" dirty="0" err="1"/>
              <a:t>bazira</a:t>
            </a:r>
            <a:r>
              <a:rPr lang="en-US" sz="2000" dirty="0"/>
              <a:t> </a:t>
            </a:r>
            <a:r>
              <a:rPr lang="en-US" sz="2000" dirty="0" err="1"/>
              <a:t>današnje</a:t>
            </a:r>
            <a:r>
              <a:rPr lang="en-US" sz="2000" dirty="0"/>
              <a:t> međunarodno krivično </a:t>
            </a:r>
            <a:r>
              <a:rPr lang="en-US" sz="2000" dirty="0" smtClean="0"/>
              <a:t>pravo</a:t>
            </a:r>
            <a:r>
              <a:rPr lang="en-US" sz="2000" dirty="0"/>
              <a:t> </a:t>
            </a:r>
            <a:r>
              <a:rPr lang="en-US" sz="2000" dirty="0" smtClean="0"/>
              <a:t>TJ MEĐUNARODNO KRIVIČNO DELO U UŽEM SMISLU.</a:t>
            </a:r>
          </a:p>
          <a:p>
            <a:endParaRPr lang="en-US" sz="2000" dirty="0"/>
          </a:p>
          <a:p>
            <a:r>
              <a:rPr lang="en-US" sz="2000" dirty="0" smtClean="0"/>
              <a:t>U </a:t>
            </a:r>
            <a:r>
              <a:rPr lang="en-US" sz="2000" dirty="0" err="1" smtClean="0"/>
              <a:t>nadležnosti</a:t>
            </a:r>
            <a:r>
              <a:rPr lang="en-US" sz="2000" dirty="0" smtClean="0"/>
              <a:t> </a:t>
            </a:r>
            <a:r>
              <a:rPr lang="en-US" sz="2000" dirty="0" err="1" smtClean="0"/>
              <a:t>stalnog</a:t>
            </a:r>
            <a:r>
              <a:rPr lang="en-US" sz="2000" dirty="0" smtClean="0"/>
              <a:t> </a:t>
            </a:r>
            <a:r>
              <a:rPr lang="en-US" sz="2000" dirty="0" err="1" smtClean="0"/>
              <a:t>međunarodnog</a:t>
            </a:r>
            <a:r>
              <a:rPr lang="en-US" sz="2000" dirty="0" smtClean="0"/>
              <a:t> </a:t>
            </a:r>
            <a:r>
              <a:rPr lang="en-US" sz="2000" dirty="0" err="1" smtClean="0"/>
              <a:t>krivičnog</a:t>
            </a:r>
            <a:r>
              <a:rPr lang="en-US" sz="2000" dirty="0" smtClean="0"/>
              <a:t> </a:t>
            </a:r>
            <a:r>
              <a:rPr lang="en-US" sz="2000" dirty="0" err="1" smtClean="0"/>
              <a:t>suda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385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029" y="858644"/>
            <a:ext cx="8778835" cy="4881383"/>
          </a:xfrm>
        </p:spPr>
        <p:txBody>
          <a:bodyPr>
            <a:normAutofit/>
          </a:bodyPr>
          <a:lstStyle/>
          <a:p>
            <a:r>
              <a:rPr lang="en-US" b="1" dirty="0" smtClean="0"/>
              <a:t>ZLOČIN PROTIV MIRA U STATUTU MEĐUNARODNOG VOJNOG TRIBUNALA U NIRNBERGU</a:t>
            </a:r>
            <a:endParaRPr lang="en-US" b="1" dirty="0" smtClean="0"/>
          </a:p>
          <a:p>
            <a:r>
              <a:rPr lang="en-US" sz="2400" i="1" dirty="0" err="1" smtClean="0"/>
              <a:t>Agresorski</a:t>
            </a:r>
            <a:r>
              <a:rPr lang="en-US" sz="2400" i="1" dirty="0" smtClean="0"/>
              <a:t> rat</a:t>
            </a:r>
            <a:r>
              <a:rPr lang="en-US" sz="2400" dirty="0" smtClean="0"/>
              <a:t> je  pre </a:t>
            </a:r>
            <a:r>
              <a:rPr lang="en-US" sz="2400" dirty="0" err="1" smtClean="0"/>
              <a:t>Nirnberškog</a:t>
            </a:r>
            <a:r>
              <a:rPr lang="en-US" sz="2400" dirty="0" smtClean="0"/>
              <a:t> </a:t>
            </a:r>
            <a:r>
              <a:rPr lang="en-US" sz="2400" dirty="0" err="1" smtClean="0"/>
              <a:t>suđenja</a:t>
            </a:r>
            <a:r>
              <a:rPr lang="en-US" sz="2400" dirty="0" smtClean="0"/>
              <a:t> bio </a:t>
            </a:r>
            <a:r>
              <a:rPr lang="en-US" sz="2400" dirty="0" err="1" smtClean="0"/>
              <a:t>zabranjen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BRIJAN KELOGOVIM PAKTOM </a:t>
            </a:r>
            <a:r>
              <a:rPr lang="en-US" sz="2400" dirty="0" err="1" smtClean="0"/>
              <a:t>iz</a:t>
            </a:r>
            <a:r>
              <a:rPr lang="en-US" sz="2400" dirty="0" smtClean="0"/>
              <a:t> 1928 g , </a:t>
            </a:r>
            <a:r>
              <a:rPr lang="en-US" sz="2400" dirty="0" err="1" smtClean="0"/>
              <a:t>mada</a:t>
            </a:r>
            <a:r>
              <a:rPr lang="en-US" sz="2400" dirty="0" smtClean="0"/>
              <a:t> </a:t>
            </a:r>
            <a:r>
              <a:rPr lang="en-US" sz="2400" dirty="0" err="1" smtClean="0"/>
              <a:t>njime</a:t>
            </a:r>
            <a:r>
              <a:rPr lang="en-US" sz="2400" dirty="0" smtClean="0"/>
              <a:t> </a:t>
            </a:r>
            <a:r>
              <a:rPr lang="en-US" sz="2400" dirty="0" err="1" smtClean="0"/>
              <a:t>nije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uvedena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potpuna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zabrana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svakog</a:t>
            </a:r>
            <a:r>
              <a:rPr lang="en-US" sz="2400" i="1" dirty="0" smtClean="0"/>
              <a:t> rata.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Zločini</a:t>
            </a:r>
            <a:r>
              <a:rPr lang="en-US" sz="2400" dirty="0" smtClean="0"/>
              <a:t> </a:t>
            </a:r>
            <a:r>
              <a:rPr lang="en-US" sz="2400" dirty="0" err="1"/>
              <a:t>proitiv</a:t>
            </a:r>
            <a:r>
              <a:rPr lang="en-US" sz="2400" dirty="0"/>
              <a:t> </a:t>
            </a:r>
            <a:r>
              <a:rPr lang="en-US" sz="2400" dirty="0" err="1"/>
              <a:t>mira</a:t>
            </a:r>
            <a:r>
              <a:rPr lang="en-US" sz="2400" dirty="0"/>
              <a:t> </a:t>
            </a:r>
            <a:r>
              <a:rPr lang="en-US" sz="2400" dirty="0" err="1"/>
              <a:t>prvi</a:t>
            </a:r>
            <a:r>
              <a:rPr lang="en-US" sz="2400" dirty="0"/>
              <a:t> put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određeni</a:t>
            </a:r>
            <a:r>
              <a:rPr lang="en-US" sz="2400" dirty="0"/>
              <a:t> u </a:t>
            </a:r>
            <a:r>
              <a:rPr lang="en-US" sz="2400" dirty="0" err="1"/>
              <a:t>članu</a:t>
            </a:r>
            <a:r>
              <a:rPr lang="en-US" sz="2400" dirty="0"/>
              <a:t> 6. Statuta Međunarodnog vojnog tribunala u Nirnbergu </a:t>
            </a:r>
            <a:r>
              <a:rPr lang="en-US" sz="2400" dirty="0" err="1"/>
              <a:t>kao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"</a:t>
            </a:r>
            <a:r>
              <a:rPr lang="en-US" sz="2400" i="1" dirty="0" err="1"/>
              <a:t>planiranje</a:t>
            </a:r>
            <a:r>
              <a:rPr lang="en-US" sz="2400" i="1" dirty="0"/>
              <a:t>, </a:t>
            </a:r>
            <a:r>
              <a:rPr lang="en-US" sz="2400" i="1" dirty="0" err="1"/>
              <a:t>pripremanje</a:t>
            </a:r>
            <a:r>
              <a:rPr lang="en-US" sz="2400" i="1" dirty="0"/>
              <a:t>, </a:t>
            </a:r>
            <a:r>
              <a:rPr lang="en-US" sz="2400" i="1" dirty="0" err="1"/>
              <a:t>započinjanje</a:t>
            </a:r>
            <a:r>
              <a:rPr lang="en-US" sz="2400" i="1" dirty="0"/>
              <a:t> </a:t>
            </a:r>
            <a:r>
              <a:rPr lang="en-US" sz="2400" i="1" dirty="0" err="1"/>
              <a:t>ili</a:t>
            </a:r>
            <a:r>
              <a:rPr lang="en-US" sz="2400" i="1" dirty="0"/>
              <a:t> </a:t>
            </a:r>
            <a:r>
              <a:rPr lang="en-US" sz="2400" i="1" dirty="0" err="1"/>
              <a:t>vođenje</a:t>
            </a:r>
            <a:r>
              <a:rPr lang="en-US" sz="2400" i="1" dirty="0"/>
              <a:t> agresorskog rata </a:t>
            </a:r>
            <a:r>
              <a:rPr lang="en-US" sz="2400" i="1" dirty="0" err="1"/>
              <a:t>ili</a:t>
            </a:r>
            <a:r>
              <a:rPr lang="en-US" sz="2400" i="1" dirty="0"/>
              <a:t> rata </a:t>
            </a:r>
            <a:r>
              <a:rPr lang="en-US" sz="2400" i="1" dirty="0" err="1"/>
              <a:t>kojim</a:t>
            </a:r>
            <a:r>
              <a:rPr lang="en-US" sz="2400" i="1" dirty="0"/>
              <a:t> se </a:t>
            </a:r>
            <a:r>
              <a:rPr lang="en-US" sz="2400" i="1" dirty="0" err="1"/>
              <a:t>krše</a:t>
            </a:r>
            <a:r>
              <a:rPr lang="en-US" sz="2400" i="1" dirty="0"/>
              <a:t> međunarodni ugovori, </a:t>
            </a:r>
            <a:r>
              <a:rPr lang="en-US" sz="2400" i="1" dirty="0" err="1"/>
              <a:t>sporazumi</a:t>
            </a:r>
            <a:r>
              <a:rPr lang="en-US" sz="2400" i="1" dirty="0"/>
              <a:t> </a:t>
            </a:r>
            <a:r>
              <a:rPr lang="en-US" sz="2400" i="1" dirty="0" err="1"/>
              <a:t>ili</a:t>
            </a:r>
            <a:r>
              <a:rPr lang="en-US" sz="2400" i="1" dirty="0"/>
              <a:t> </a:t>
            </a:r>
            <a:r>
              <a:rPr lang="en-US" sz="2400" i="1" dirty="0" err="1"/>
              <a:t>garantije</a:t>
            </a:r>
            <a:r>
              <a:rPr lang="en-US" sz="2400" i="1" dirty="0"/>
              <a:t>, </a:t>
            </a:r>
            <a:r>
              <a:rPr lang="en-US" sz="2400" i="1" dirty="0" err="1"/>
              <a:t>ili</a:t>
            </a:r>
            <a:r>
              <a:rPr lang="en-US" sz="2400" i="1" dirty="0"/>
              <a:t> </a:t>
            </a:r>
            <a:r>
              <a:rPr lang="en-US" sz="2400" i="1" dirty="0" err="1"/>
              <a:t>učestvovanje</a:t>
            </a:r>
            <a:r>
              <a:rPr lang="en-US" sz="2400" i="1" dirty="0"/>
              <a:t> u </a:t>
            </a:r>
            <a:r>
              <a:rPr lang="en-US" sz="2400" i="1" dirty="0" err="1"/>
              <a:t>nekom</a:t>
            </a:r>
            <a:r>
              <a:rPr lang="en-US" sz="2400" i="1" dirty="0"/>
              <a:t> </a:t>
            </a:r>
            <a:r>
              <a:rPr lang="en-US" sz="2400" i="1" dirty="0" err="1"/>
              <a:t>zajedničkom</a:t>
            </a:r>
            <a:r>
              <a:rPr lang="en-US" sz="2400" i="1" dirty="0"/>
              <a:t> </a:t>
            </a:r>
            <a:r>
              <a:rPr lang="en-US" sz="2400" i="1" dirty="0" err="1"/>
              <a:t>planu</a:t>
            </a:r>
            <a:r>
              <a:rPr lang="en-US" sz="2400" i="1" dirty="0"/>
              <a:t> </a:t>
            </a:r>
            <a:r>
              <a:rPr lang="en-US" sz="2400" i="1" dirty="0" err="1"/>
              <a:t>ili</a:t>
            </a:r>
            <a:r>
              <a:rPr lang="en-US" sz="2400" i="1" dirty="0"/>
              <a:t> </a:t>
            </a:r>
            <a:r>
              <a:rPr lang="en-US" sz="2400" i="1" dirty="0" err="1"/>
              <a:t>zaveri</a:t>
            </a:r>
            <a:r>
              <a:rPr lang="en-US" sz="2400" i="1" dirty="0"/>
              <a:t> </a:t>
            </a:r>
            <a:r>
              <a:rPr lang="en-US" sz="2400" i="1" dirty="0" err="1"/>
              <a:t>za</a:t>
            </a:r>
            <a:r>
              <a:rPr lang="en-US" sz="2400" i="1" dirty="0"/>
              <a:t> </a:t>
            </a:r>
            <a:r>
              <a:rPr lang="en-US" sz="2400" i="1" dirty="0" err="1"/>
              <a:t>izvršenje</a:t>
            </a:r>
            <a:r>
              <a:rPr lang="en-US" sz="2400" i="1" dirty="0"/>
              <a:t> ma </a:t>
            </a:r>
            <a:r>
              <a:rPr lang="en-US" sz="2400" i="1" dirty="0" err="1"/>
              <a:t>kog</a:t>
            </a:r>
            <a:r>
              <a:rPr lang="en-US" sz="2400" i="1" dirty="0"/>
              <a:t> od gore </a:t>
            </a:r>
            <a:r>
              <a:rPr lang="en-US" sz="2400" i="1" dirty="0" err="1"/>
              <a:t>navedenih</a:t>
            </a:r>
            <a:r>
              <a:rPr lang="en-US" sz="2400" i="1" dirty="0"/>
              <a:t> </a:t>
            </a:r>
            <a:r>
              <a:rPr lang="en-US" sz="2400" i="1" dirty="0" err="1"/>
              <a:t>dela</a:t>
            </a:r>
            <a:r>
              <a:rPr lang="en-US" sz="2400" dirty="0"/>
              <a:t>"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923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063" y="814040"/>
            <a:ext cx="9300117" cy="5441794"/>
          </a:xfrm>
        </p:spPr>
        <p:txBody>
          <a:bodyPr>
            <a:normAutofit/>
          </a:bodyPr>
          <a:lstStyle/>
          <a:p>
            <a:r>
              <a:rPr lang="en-US" b="1" dirty="0" smtClean="0"/>
              <a:t>ZLOČIN PROTIV MIRA U POVELJI UN</a:t>
            </a:r>
          </a:p>
          <a:p>
            <a:r>
              <a:rPr lang="en-US" dirty="0"/>
              <a:t> </a:t>
            </a:r>
            <a:r>
              <a:rPr lang="en-US" dirty="0" err="1" smtClean="0"/>
              <a:t>Povelja</a:t>
            </a:r>
            <a:r>
              <a:rPr lang="en-US" dirty="0" smtClean="0"/>
              <a:t> </a:t>
            </a:r>
            <a:r>
              <a:rPr lang="en-US" dirty="0"/>
              <a:t>UN </a:t>
            </a:r>
            <a:r>
              <a:rPr lang="en-US" dirty="0" smtClean="0"/>
              <a:t> </a:t>
            </a:r>
            <a:r>
              <a:rPr lang="en-US" dirty="0" err="1"/>
              <a:t>dopušta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odbrambeni</a:t>
            </a:r>
            <a:r>
              <a:rPr lang="en-US" dirty="0"/>
              <a:t> rat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prinudne</a:t>
            </a:r>
            <a:r>
              <a:rPr lang="en-US" dirty="0"/>
              <a:t> mere </a:t>
            </a:r>
            <a:r>
              <a:rPr lang="en-US" dirty="0" err="1"/>
              <a:t>samih</a:t>
            </a:r>
            <a:r>
              <a:rPr lang="en-US" dirty="0"/>
              <a:t> Ujedinjenih nacija. </a:t>
            </a:r>
            <a:endParaRPr lang="en-US" dirty="0" smtClean="0"/>
          </a:p>
          <a:p>
            <a:r>
              <a:rPr lang="en-US" dirty="0" err="1" smtClean="0"/>
              <a:t>Sprečavanje</a:t>
            </a:r>
            <a:r>
              <a:rPr lang="en-US" dirty="0" smtClean="0"/>
              <a:t> </a:t>
            </a:r>
            <a:r>
              <a:rPr lang="en-US" dirty="0" err="1"/>
              <a:t>sile</a:t>
            </a:r>
            <a:r>
              <a:rPr lang="en-US" dirty="0"/>
              <a:t> u </a:t>
            </a:r>
            <a:r>
              <a:rPr lang="en-US" dirty="0" err="1"/>
              <a:t>odnosima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je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načela</a:t>
            </a:r>
            <a:r>
              <a:rPr lang="en-US" dirty="0"/>
              <a:t> UN, a </a:t>
            </a:r>
            <a:r>
              <a:rPr lang="en-US" dirty="0" err="1"/>
              <a:t>posebno</a:t>
            </a:r>
            <a:r>
              <a:rPr lang="en-US" dirty="0"/>
              <a:t> se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1, 2, 33 </a:t>
            </a:r>
            <a:r>
              <a:rPr lang="en-US" dirty="0" err="1"/>
              <a:t>i</a:t>
            </a:r>
            <a:r>
              <a:rPr lang="en-US" dirty="0"/>
              <a:t> 39 Povelje UN.</a:t>
            </a:r>
          </a:p>
          <a:p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sporno</a:t>
            </a:r>
            <a:r>
              <a:rPr lang="en-US" dirty="0"/>
              <a:t> da je </a:t>
            </a:r>
            <a:r>
              <a:rPr lang="en-US" dirty="0" err="1"/>
              <a:t>agresija</a:t>
            </a:r>
            <a:r>
              <a:rPr lang="en-US" dirty="0"/>
              <a:t>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zabranjena</a:t>
            </a:r>
            <a:r>
              <a:rPr lang="en-US" dirty="0"/>
              <a:t>, a </a:t>
            </a:r>
            <a:r>
              <a:rPr lang="en-US" dirty="0" err="1"/>
              <a:t>ujedno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od </a:t>
            </a:r>
            <a:r>
              <a:rPr lang="en-US" dirty="0" err="1"/>
              <a:t>najtežih</a:t>
            </a:r>
            <a:r>
              <a:rPr lang="en-US" dirty="0"/>
              <a:t> </a:t>
            </a:r>
            <a:r>
              <a:rPr lang="en-US" dirty="0" err="1"/>
              <a:t>krivičnih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određivanje</a:t>
            </a:r>
            <a:r>
              <a:rPr lang="en-US" dirty="0"/>
              <a:t> da li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agresija</a:t>
            </a:r>
            <a:r>
              <a:rPr lang="en-US" dirty="0"/>
              <a:t> </a:t>
            </a:r>
            <a:r>
              <a:rPr lang="en-US" dirty="0" err="1"/>
              <a:t>zadužen</a:t>
            </a:r>
            <a:r>
              <a:rPr lang="en-US" dirty="0"/>
              <a:t> je </a:t>
            </a:r>
            <a:r>
              <a:rPr lang="en-US" b="1" dirty="0"/>
              <a:t>Savet bezbednosti UN 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ovlašćenja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glave</a:t>
            </a:r>
            <a:r>
              <a:rPr lang="en-US" dirty="0"/>
              <a:t> VII Povelje UN.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365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820" y="702527"/>
            <a:ext cx="8868044" cy="5542157"/>
          </a:xfrm>
        </p:spPr>
        <p:txBody>
          <a:bodyPr/>
          <a:lstStyle/>
          <a:p>
            <a:r>
              <a:rPr lang="en-US" sz="2000" dirty="0" err="1" smtClean="0"/>
              <a:t>Kada</a:t>
            </a:r>
            <a:r>
              <a:rPr lang="en-US" sz="2000" dirty="0" smtClean="0"/>
              <a:t> je </a:t>
            </a:r>
            <a:r>
              <a:rPr lang="en-US" sz="2000" dirty="0" err="1" smtClean="0"/>
              <a:t>reč</a:t>
            </a:r>
            <a:r>
              <a:rPr lang="en-US" sz="2000" dirty="0" smtClean="0"/>
              <a:t> o </a:t>
            </a:r>
            <a:r>
              <a:rPr lang="en-US" sz="2000" dirty="0" err="1" smtClean="0"/>
              <a:t>zemljama</a:t>
            </a:r>
            <a:r>
              <a:rPr lang="en-US" sz="2000" dirty="0" smtClean="0"/>
              <a:t>  </a:t>
            </a:r>
            <a:r>
              <a:rPr lang="en-US" sz="2000" dirty="0" err="1" smtClean="0"/>
              <a:t>stalnim</a:t>
            </a:r>
            <a:r>
              <a:rPr lang="en-US" sz="2000" dirty="0" smtClean="0"/>
              <a:t> </a:t>
            </a:r>
            <a:r>
              <a:rPr lang="en-US" sz="2000" dirty="0" err="1" smtClean="0"/>
              <a:t>članicama</a:t>
            </a:r>
            <a:r>
              <a:rPr lang="en-US" sz="2000" dirty="0" smtClean="0"/>
              <a:t> </a:t>
            </a:r>
            <a:r>
              <a:rPr lang="en-US" sz="2000" dirty="0" err="1" smtClean="0"/>
              <a:t>Saveta</a:t>
            </a:r>
            <a:r>
              <a:rPr lang="en-US" sz="2000" dirty="0" smtClean="0"/>
              <a:t> </a:t>
            </a:r>
            <a:r>
              <a:rPr lang="en-US" sz="2000" dirty="0" err="1" smtClean="0"/>
              <a:t>bezbednosti</a:t>
            </a:r>
            <a:r>
              <a:rPr lang="en-US" sz="2000" dirty="0" smtClean="0"/>
              <a:t> </a:t>
            </a:r>
            <a:r>
              <a:rPr lang="en-US" sz="2000" dirty="0" err="1" smtClean="0"/>
              <a:t>gotovo</a:t>
            </a:r>
            <a:r>
              <a:rPr lang="en-US" sz="2000" dirty="0" smtClean="0"/>
              <a:t> je </a:t>
            </a:r>
            <a:r>
              <a:rPr lang="en-US" sz="2000" dirty="0" err="1" smtClean="0"/>
              <a:t>nezamislivo</a:t>
            </a:r>
            <a:r>
              <a:rPr lang="en-US" sz="2000" dirty="0" smtClean="0"/>
              <a:t> da bi on </a:t>
            </a:r>
            <a:r>
              <a:rPr lang="en-US" sz="2000" dirty="0" err="1" smtClean="0"/>
              <a:t>takvu</a:t>
            </a:r>
            <a:r>
              <a:rPr lang="en-US" sz="2000" dirty="0" smtClean="0"/>
              <a:t> </a:t>
            </a:r>
            <a:r>
              <a:rPr lang="en-US" sz="2000" dirty="0" err="1" smtClean="0"/>
              <a:t>odluku</a:t>
            </a:r>
            <a:r>
              <a:rPr lang="en-US" sz="2000" dirty="0" smtClean="0"/>
              <a:t> </a:t>
            </a:r>
            <a:r>
              <a:rPr lang="en-US" sz="2000" dirty="0" err="1" smtClean="0"/>
              <a:t>doneo</a:t>
            </a:r>
            <a:r>
              <a:rPr lang="en-US" sz="2000" dirty="0" smtClean="0"/>
              <a:t> u </a:t>
            </a:r>
            <a:r>
              <a:rPr lang="en-US" sz="2000" dirty="0" err="1" smtClean="0"/>
              <a:t>odnosu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 </a:t>
            </a:r>
            <a:r>
              <a:rPr lang="en-US" sz="2000" dirty="0" err="1" smtClean="0"/>
              <a:t>neku</a:t>
            </a:r>
            <a:r>
              <a:rPr lang="en-US" sz="2000" dirty="0" smtClean="0"/>
              <a:t> od </a:t>
            </a:r>
            <a:r>
              <a:rPr lang="en-US" sz="2000" dirty="0" err="1" smtClean="0"/>
              <a:t>tih</a:t>
            </a:r>
            <a:r>
              <a:rPr lang="en-US" sz="2000" dirty="0" smtClean="0"/>
              <a:t> </a:t>
            </a:r>
            <a:r>
              <a:rPr lang="en-US" sz="2000" dirty="0" err="1" smtClean="0"/>
              <a:t>zemalja</a:t>
            </a:r>
            <a:r>
              <a:rPr lang="en-US" sz="2000" dirty="0" smtClean="0"/>
              <a:t>.</a:t>
            </a:r>
            <a:r>
              <a:rPr lang="ru-RU" sz="2000" dirty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Tribunal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bivšu</a:t>
            </a:r>
            <a:r>
              <a:rPr lang="en-US" sz="2000" dirty="0" smtClean="0"/>
              <a:t> </a:t>
            </a:r>
            <a:r>
              <a:rPr lang="en-US" sz="2000" dirty="0" err="1" smtClean="0"/>
              <a:t>Jugoslaviju</a:t>
            </a:r>
            <a:r>
              <a:rPr lang="en-US" sz="2000" dirty="0" smtClean="0"/>
              <a:t>  </a:t>
            </a:r>
            <a:r>
              <a:rPr lang="en-US" sz="2000" dirty="0" err="1" smtClean="0"/>
              <a:t>nije</a:t>
            </a:r>
            <a:r>
              <a:rPr lang="en-US" sz="2000" dirty="0" smtClean="0"/>
              <a:t> </a:t>
            </a:r>
            <a:r>
              <a:rPr lang="en-US" sz="2000" dirty="0" err="1" smtClean="0"/>
              <a:t>nadležan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zločine</a:t>
            </a:r>
            <a:r>
              <a:rPr lang="en-US" sz="2000" dirty="0" smtClean="0"/>
              <a:t> </a:t>
            </a:r>
            <a:r>
              <a:rPr lang="en-US" sz="2000" dirty="0" err="1" smtClean="0"/>
              <a:t>protiv</a:t>
            </a:r>
            <a:r>
              <a:rPr lang="en-US" sz="2000" dirty="0" smtClean="0"/>
              <a:t> </a:t>
            </a:r>
            <a:r>
              <a:rPr lang="en-US" sz="2000" dirty="0" err="1" smtClean="0"/>
              <a:t>mira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( u </a:t>
            </a:r>
            <a:r>
              <a:rPr lang="en-US" sz="2000" dirty="0" err="1" smtClean="0"/>
              <a:t>slučaju</a:t>
            </a:r>
            <a:r>
              <a:rPr lang="en-US" sz="2000" dirty="0" smtClean="0"/>
              <a:t> </a:t>
            </a:r>
            <a:r>
              <a:rPr lang="en-US" sz="2000" dirty="0" err="1" smtClean="0"/>
              <a:t>Tribunala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Ruandu</a:t>
            </a:r>
            <a:r>
              <a:rPr lang="en-US" sz="2000" dirty="0" smtClean="0"/>
              <a:t> to se </a:t>
            </a:r>
            <a:r>
              <a:rPr lang="en-US" sz="2000" dirty="0" err="1" smtClean="0"/>
              <a:t>može</a:t>
            </a:r>
            <a:r>
              <a:rPr lang="en-US" sz="2000" dirty="0" smtClean="0"/>
              <a:t> </a:t>
            </a:r>
            <a:r>
              <a:rPr lang="en-US" sz="2000" dirty="0" err="1" smtClean="0"/>
              <a:t>pravdati</a:t>
            </a:r>
            <a:r>
              <a:rPr lang="en-US" sz="2000" dirty="0" smtClean="0"/>
              <a:t> time </a:t>
            </a:r>
            <a:r>
              <a:rPr lang="en-US" sz="2000" dirty="0" err="1" smtClean="0"/>
              <a:t>što</a:t>
            </a:r>
            <a:r>
              <a:rPr lang="en-US" sz="2000" dirty="0" smtClean="0"/>
              <a:t> se </a:t>
            </a:r>
            <a:r>
              <a:rPr lang="en-US" sz="2000" dirty="0" err="1" smtClean="0"/>
              <a:t>radilo</a:t>
            </a:r>
            <a:r>
              <a:rPr lang="en-US" sz="2000" dirty="0" smtClean="0"/>
              <a:t> o </a:t>
            </a:r>
            <a:r>
              <a:rPr lang="en-US" sz="2000" dirty="0" err="1" smtClean="0"/>
              <a:t>sukobu</a:t>
            </a:r>
            <a:r>
              <a:rPr lang="en-US" sz="2000" dirty="0" smtClean="0"/>
              <a:t> </a:t>
            </a:r>
            <a:r>
              <a:rPr lang="en-US" sz="2000" dirty="0" err="1" smtClean="0"/>
              <a:t>unutrašnjeg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karaktera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Činjenica</a:t>
            </a:r>
            <a:r>
              <a:rPr lang="en-US" sz="2000" dirty="0" smtClean="0"/>
              <a:t> je da </a:t>
            </a:r>
            <a:r>
              <a:rPr lang="en-US" sz="2000" b="1" dirty="0" err="1" smtClean="0"/>
              <a:t>niko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posle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suđenja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Nirnbergu</a:t>
            </a:r>
            <a:r>
              <a:rPr lang="en-US" sz="2000" b="1" dirty="0" smtClean="0"/>
              <a:t> I </a:t>
            </a:r>
            <a:r>
              <a:rPr lang="en-US" sz="2000" b="1" dirty="0" err="1" smtClean="0"/>
              <a:t>Tokiju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nije</a:t>
            </a:r>
            <a:r>
              <a:rPr lang="en-US" sz="2000" b="1" dirty="0" smtClean="0"/>
              <a:t> bio </a:t>
            </a:r>
            <a:r>
              <a:rPr lang="en-US" sz="2000" b="1" dirty="0" err="1" smtClean="0"/>
              <a:t>osuđen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agresiju</a:t>
            </a:r>
            <a:r>
              <a:rPr lang="en-US" sz="2000" dirty="0" smtClean="0"/>
              <a:t>,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neko</a:t>
            </a:r>
            <a:r>
              <a:rPr lang="en-US" sz="2000" dirty="0" smtClean="0"/>
              <a:t> </a:t>
            </a:r>
            <a:r>
              <a:rPr lang="en-US" sz="2000" dirty="0" err="1" smtClean="0"/>
              <a:t>krivično</a:t>
            </a:r>
            <a:r>
              <a:rPr lang="en-US" sz="2000" dirty="0" smtClean="0"/>
              <a:t> </a:t>
            </a:r>
            <a:r>
              <a:rPr lang="en-US" sz="2000" dirty="0" err="1" smtClean="0"/>
              <a:t>delo</a:t>
            </a:r>
            <a:r>
              <a:rPr lang="en-US" sz="2000" dirty="0" smtClean="0"/>
              <a:t> </a:t>
            </a:r>
            <a:r>
              <a:rPr lang="en-US" sz="2000" dirty="0" err="1" smtClean="0"/>
              <a:t>protiv</a:t>
            </a:r>
            <a:r>
              <a:rPr lang="en-US" sz="2000" dirty="0" smtClean="0"/>
              <a:t> </a:t>
            </a:r>
            <a:r>
              <a:rPr lang="en-US" sz="2000" dirty="0" err="1" smtClean="0"/>
              <a:t>mira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2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576" y="836342"/>
            <a:ext cx="8812288" cy="514071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ZLOČIN PROTIV MIRA U REZOLUCIJI </a:t>
            </a:r>
            <a:r>
              <a:rPr lang="en-US" sz="2000" b="1" i="1" dirty="0" smtClean="0"/>
              <a:t>GENERALNE SKUPŠTINE UN OD 1974.G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smtClean="0"/>
              <a:t>dobra </a:t>
            </a:r>
            <a:r>
              <a:rPr lang="en-US" sz="2000" dirty="0" err="1"/>
              <a:t>polazna</a:t>
            </a:r>
            <a:r>
              <a:rPr lang="en-US" sz="2000" dirty="0"/>
              <a:t> </a:t>
            </a:r>
            <a:r>
              <a:rPr lang="en-US" sz="2000" dirty="0" err="1"/>
              <a:t>tačka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određivanje</a:t>
            </a:r>
            <a:r>
              <a:rPr lang="en-US" sz="2000" dirty="0"/>
              <a:t> </a:t>
            </a:r>
            <a:r>
              <a:rPr lang="en-US" sz="2000" dirty="0" err="1"/>
              <a:t>pojma</a:t>
            </a:r>
            <a:r>
              <a:rPr lang="en-US" sz="2000" dirty="0"/>
              <a:t> </a:t>
            </a:r>
            <a:r>
              <a:rPr lang="en-US" sz="2000" dirty="0" err="1"/>
              <a:t>agresije</a:t>
            </a:r>
            <a:r>
              <a:rPr lang="en-US" sz="2000" dirty="0"/>
              <a:t> I </a:t>
            </a:r>
            <a:r>
              <a:rPr lang="en-US" sz="2000" dirty="0" err="1"/>
              <a:t>njegovih</a:t>
            </a:r>
            <a:r>
              <a:rPr lang="en-US" sz="2000" dirty="0"/>
              <a:t> </a:t>
            </a:r>
            <a:r>
              <a:rPr lang="en-US" sz="2000" dirty="0" err="1"/>
              <a:t>konstitutivnih</a:t>
            </a:r>
            <a:r>
              <a:rPr lang="en-US" sz="2000" dirty="0"/>
              <a:t> </a:t>
            </a:r>
            <a:r>
              <a:rPr lang="en-US" sz="2000" dirty="0" err="1"/>
              <a:t>elemenata</a:t>
            </a:r>
            <a:endParaRPr lang="en-US" sz="2000" dirty="0"/>
          </a:p>
          <a:p>
            <a:r>
              <a:rPr lang="en-US" sz="2000" dirty="0" err="1" smtClean="0"/>
              <a:t>Rezolucija</a:t>
            </a:r>
            <a:r>
              <a:rPr lang="en-US" sz="2000" dirty="0" smtClean="0"/>
              <a:t> je I od </a:t>
            </a:r>
            <a:r>
              <a:rPr lang="en-US" sz="2000" dirty="0" err="1" smtClean="0"/>
              <a:t>značaja</a:t>
            </a:r>
            <a:r>
              <a:rPr lang="en-US" sz="2000" dirty="0" smtClean="0"/>
              <a:t>  I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primenu</a:t>
            </a:r>
            <a:r>
              <a:rPr lang="en-US" sz="2000" dirty="0" smtClean="0"/>
              <a:t> </a:t>
            </a:r>
            <a:r>
              <a:rPr lang="en-US" sz="2000" dirty="0" err="1" smtClean="0"/>
              <a:t>krivičnih</a:t>
            </a:r>
            <a:r>
              <a:rPr lang="en-US" sz="2000" dirty="0" smtClean="0"/>
              <a:t> </a:t>
            </a:r>
            <a:r>
              <a:rPr lang="en-US" sz="2000" dirty="0" err="1" smtClean="0"/>
              <a:t>dela</a:t>
            </a:r>
            <a:r>
              <a:rPr lang="en-US" sz="2000" dirty="0" smtClean="0"/>
              <a:t>  u </a:t>
            </a:r>
            <a:r>
              <a:rPr lang="en-US" sz="2000" dirty="0" err="1" smtClean="0"/>
              <a:t>vezi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agresijom</a:t>
            </a:r>
            <a:r>
              <a:rPr lang="en-US" sz="2000" dirty="0" smtClean="0"/>
              <a:t> </a:t>
            </a:r>
            <a:r>
              <a:rPr lang="en-US" sz="2000" i="1" dirty="0" err="1" smtClean="0"/>
              <a:t>iz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unutrašnjeg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krivičnog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prava</a:t>
            </a:r>
            <a:r>
              <a:rPr lang="en-US" sz="2000" i="1" dirty="0" smtClean="0"/>
              <a:t>  </a:t>
            </a:r>
          </a:p>
          <a:p>
            <a:r>
              <a:rPr lang="en-US" sz="2000" dirty="0" smtClean="0"/>
              <a:t>(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nas</a:t>
            </a:r>
            <a:r>
              <a:rPr lang="en-US" sz="2000" dirty="0" smtClean="0"/>
              <a:t> </a:t>
            </a:r>
            <a:r>
              <a:rPr lang="en-US" sz="2000" dirty="0" err="1" smtClean="0"/>
              <a:t>krivičnog</a:t>
            </a:r>
            <a:r>
              <a:rPr lang="en-US" sz="2000" dirty="0" smtClean="0"/>
              <a:t> </a:t>
            </a:r>
            <a:r>
              <a:rPr lang="en-US" sz="2000" dirty="0" err="1" smtClean="0"/>
              <a:t>dela</a:t>
            </a:r>
            <a:r>
              <a:rPr lang="en-US" sz="2000" dirty="0" smtClean="0"/>
              <a:t> AGRESIVNOG RATA  IZ ČLANA 386. KZ)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Prema</a:t>
            </a:r>
            <a:r>
              <a:rPr lang="en-US" sz="2000" dirty="0" smtClean="0"/>
              <a:t> </a:t>
            </a:r>
            <a:r>
              <a:rPr lang="en-US" sz="2000" dirty="0" err="1" smtClean="0"/>
              <a:t>njoj</a:t>
            </a:r>
            <a:r>
              <a:rPr lang="en-US" sz="2000" dirty="0" smtClean="0"/>
              <a:t> </a:t>
            </a:r>
            <a:r>
              <a:rPr lang="en-US" sz="2000" b="1" dirty="0" smtClean="0"/>
              <a:t>,, </a:t>
            </a:r>
            <a:r>
              <a:rPr lang="en-US" sz="2000" b="1" dirty="0" err="1" smtClean="0"/>
              <a:t>prvootpočinjanje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upotrebe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oružane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sile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od </a:t>
            </a:r>
            <a:r>
              <a:rPr lang="en-US" sz="2000" b="1" dirty="0" err="1" smtClean="0"/>
              <a:t>jedne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države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protivno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Povelji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predstavlja</a:t>
            </a:r>
            <a:r>
              <a:rPr lang="en-US" sz="2000" b="1" dirty="0" smtClean="0"/>
              <a:t> prima facie </a:t>
            </a:r>
            <a:r>
              <a:rPr lang="en-US" sz="2000" b="1" dirty="0" err="1" smtClean="0"/>
              <a:t>dokaz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izvršenja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agresije</a:t>
            </a:r>
            <a:r>
              <a:rPr lang="en-US" sz="2000" dirty="0" smtClean="0"/>
              <a:t>”.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9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517" y="669073"/>
            <a:ext cx="9422781" cy="5553307"/>
          </a:xfrm>
        </p:spPr>
        <p:txBody>
          <a:bodyPr>
            <a:normAutofit lnSpcReduction="10000"/>
          </a:bodyPr>
          <a:lstStyle/>
          <a:p>
            <a:r>
              <a:rPr lang="en-US" sz="2900" dirty="0" smtClean="0"/>
              <a:t>U </a:t>
            </a:r>
            <a:r>
              <a:rPr lang="en-US" sz="2900" dirty="0" err="1"/>
              <a:t>članu</a:t>
            </a:r>
            <a:r>
              <a:rPr lang="en-US" sz="2900" dirty="0"/>
              <a:t> 3. </a:t>
            </a:r>
            <a:r>
              <a:rPr lang="en-US" sz="2900" dirty="0" err="1"/>
              <a:t>Rezolucije</a:t>
            </a:r>
            <a:r>
              <a:rPr lang="en-US" sz="2900" dirty="0"/>
              <a:t> Generalne skupštine </a:t>
            </a:r>
            <a:r>
              <a:rPr lang="en-US" sz="2900" dirty="0" err="1"/>
              <a:t>broj</a:t>
            </a:r>
            <a:r>
              <a:rPr lang="en-US" sz="2900" dirty="0"/>
              <a:t> 3314je </a:t>
            </a:r>
            <a:r>
              <a:rPr lang="en-US" sz="2900" dirty="0" err="1" smtClean="0"/>
              <a:t>detaljno</a:t>
            </a:r>
            <a:r>
              <a:rPr lang="en-US" sz="2900" dirty="0" smtClean="0"/>
              <a:t> </a:t>
            </a:r>
            <a:r>
              <a:rPr lang="en-US" sz="2900" dirty="0" err="1" smtClean="0"/>
              <a:t>navedeno</a:t>
            </a:r>
            <a:r>
              <a:rPr lang="en-US" sz="2900" dirty="0" smtClean="0"/>
              <a:t> </a:t>
            </a:r>
            <a:r>
              <a:rPr lang="en-US" sz="2900" dirty="0" err="1" smtClean="0"/>
              <a:t>šta</a:t>
            </a:r>
            <a:r>
              <a:rPr lang="en-US" sz="2900" dirty="0" smtClean="0"/>
              <a:t> </a:t>
            </a:r>
            <a:r>
              <a:rPr lang="en-US" sz="2900" dirty="0" err="1" smtClean="0"/>
              <a:t>predstavlja</a:t>
            </a:r>
            <a:r>
              <a:rPr lang="en-US" sz="2900" dirty="0" smtClean="0"/>
              <a:t> </a:t>
            </a:r>
            <a:r>
              <a:rPr lang="en-US" sz="2900" dirty="0" err="1" smtClean="0"/>
              <a:t>akte</a:t>
            </a:r>
            <a:r>
              <a:rPr lang="en-US" sz="2900" dirty="0" smtClean="0"/>
              <a:t> </a:t>
            </a:r>
            <a:r>
              <a:rPr lang="en-US" sz="2900" dirty="0" err="1" smtClean="0"/>
              <a:t>agresije</a:t>
            </a:r>
            <a:r>
              <a:rPr lang="en-US" sz="2900" dirty="0" smtClean="0"/>
              <a:t>, </a:t>
            </a:r>
            <a:r>
              <a:rPr lang="en-US" sz="2900" b="1" dirty="0" smtClean="0"/>
              <a:t>bez </a:t>
            </a:r>
            <a:r>
              <a:rPr lang="en-US" sz="2900" b="1" dirty="0" err="1" smtClean="0"/>
              <a:t>obzira</a:t>
            </a:r>
            <a:r>
              <a:rPr lang="en-US" sz="2900" b="1" dirty="0" smtClean="0"/>
              <a:t> da li je rat </a:t>
            </a:r>
            <a:r>
              <a:rPr lang="en-US" sz="2900" b="1" dirty="0" err="1" smtClean="0"/>
              <a:t>objavljen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ili</a:t>
            </a:r>
            <a:r>
              <a:rPr lang="en-US" sz="2900" b="1" dirty="0" smtClean="0"/>
              <a:t> ne. </a:t>
            </a:r>
            <a:r>
              <a:rPr lang="en-US" sz="2900" dirty="0" smtClean="0"/>
              <a:t>To </a:t>
            </a:r>
            <a:r>
              <a:rPr lang="en-US" sz="2900" dirty="0" err="1" smtClean="0"/>
              <a:t>su</a:t>
            </a:r>
            <a:r>
              <a:rPr lang="en-US" sz="29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invazija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napad</a:t>
            </a:r>
            <a:r>
              <a:rPr lang="en-US" dirty="0"/>
              <a:t> </a:t>
            </a:r>
            <a:r>
              <a:rPr lang="en-US" dirty="0" err="1"/>
              <a:t>oružanih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teritoriju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 </a:t>
            </a:r>
            <a:r>
              <a:rPr lang="en-US" dirty="0">
                <a:hlinkClick r:id="rId2" tooltip="Ratna okupacija"/>
              </a:rPr>
              <a:t>vojna okupacija</a:t>
            </a:r>
            <a:r>
              <a:rPr lang="en-US" dirty="0"/>
              <a:t>, </a:t>
            </a:r>
            <a:r>
              <a:rPr lang="en-US" dirty="0" err="1"/>
              <a:t>makar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privremene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proizađe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invazije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napada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 </a:t>
            </a:r>
            <a:r>
              <a:rPr lang="en-US" dirty="0">
                <a:hlinkClick r:id="rId3" tooltip="Aneksija"/>
              </a:rPr>
              <a:t>aneksija</a:t>
            </a:r>
            <a:r>
              <a:rPr lang="en-US" dirty="0"/>
              <a:t> </a:t>
            </a:r>
            <a:r>
              <a:rPr lang="en-US" dirty="0" err="1"/>
              <a:t>teritorije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teritorije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upotrebom</a:t>
            </a:r>
            <a:r>
              <a:rPr lang="en-US" dirty="0"/>
              <a:t> </a:t>
            </a:r>
            <a:r>
              <a:rPr lang="en-US" dirty="0" err="1"/>
              <a:t>sile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bombardovanje</a:t>
            </a:r>
            <a:r>
              <a:rPr lang="en-US" dirty="0"/>
              <a:t> </a:t>
            </a:r>
            <a:r>
              <a:rPr lang="en-US" dirty="0" err="1"/>
              <a:t>teritorije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oružanih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upotreba</a:t>
            </a:r>
            <a:r>
              <a:rPr lang="en-US" dirty="0"/>
              <a:t> ma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oružja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teritorije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; </a:t>
            </a:r>
            <a:r>
              <a:rPr lang="en-US" dirty="0" err="1"/>
              <a:t>blokada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obala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oružanih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države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napad</a:t>
            </a:r>
            <a:r>
              <a:rPr lang="en-US" dirty="0"/>
              <a:t> </a:t>
            </a:r>
            <a:r>
              <a:rPr lang="en-US" dirty="0" err="1"/>
              <a:t>oružanih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kopnene</a:t>
            </a:r>
            <a:r>
              <a:rPr lang="en-US" dirty="0"/>
              <a:t>, </a:t>
            </a:r>
            <a:r>
              <a:rPr lang="en-US" dirty="0" err="1"/>
              <a:t>pomorske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vazduhoplovne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, </a:t>
            </a:r>
            <a:r>
              <a:rPr lang="en-US" dirty="0" err="1"/>
              <a:t>pomorsku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vazdušnu</a:t>
            </a:r>
            <a:r>
              <a:rPr lang="en-US" dirty="0"/>
              <a:t> </a:t>
            </a:r>
            <a:r>
              <a:rPr lang="en-US" dirty="0" err="1"/>
              <a:t>flotu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države</a:t>
            </a:r>
            <a:endParaRPr lang="en-US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54394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8151"/>
            <a:ext cx="10515600" cy="5238812"/>
          </a:xfrm>
        </p:spPr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oružanih</a:t>
            </a:r>
            <a:r>
              <a:rPr lang="en-US" dirty="0" smtClean="0"/>
              <a:t> </a:t>
            </a:r>
            <a:r>
              <a:rPr lang="en-US" dirty="0" err="1" smtClean="0"/>
              <a:t>snaga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s </a:t>
            </a:r>
            <a:r>
              <a:rPr lang="en-US" dirty="0" err="1" smtClean="0"/>
              <a:t>pristankom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 smtClean="0"/>
              <a:t>prijema</a:t>
            </a:r>
            <a:r>
              <a:rPr lang="en-US" dirty="0" smtClean="0"/>
              <a:t> </a:t>
            </a:r>
            <a:r>
              <a:rPr lang="en-US" dirty="0" err="1" smtClean="0"/>
              <a:t>nalaze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poslednje</a:t>
            </a:r>
            <a:r>
              <a:rPr lang="en-US" dirty="0" smtClean="0"/>
              <a:t>, </a:t>
            </a:r>
            <a:r>
              <a:rPr lang="en-US" dirty="0" err="1" smtClean="0"/>
              <a:t>protivno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predviđenim</a:t>
            </a:r>
            <a:r>
              <a:rPr lang="en-US" dirty="0" smtClean="0"/>
              <a:t> u </a:t>
            </a:r>
            <a:r>
              <a:rPr lang="en-US" dirty="0" err="1" smtClean="0"/>
              <a:t>sporazumu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ostajanje</a:t>
            </a:r>
            <a:r>
              <a:rPr lang="en-US" dirty="0" smtClean="0"/>
              <a:t>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snaga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 smtClean="0"/>
              <a:t>prijema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isteka</a:t>
            </a:r>
            <a:r>
              <a:rPr lang="en-US" dirty="0" smtClean="0"/>
              <a:t> </a:t>
            </a:r>
            <a:r>
              <a:rPr lang="en-US" dirty="0" err="1" smtClean="0"/>
              <a:t>sporazuma</a:t>
            </a: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 err="1" smtClean="0"/>
              <a:t>radnja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teritoriju</a:t>
            </a:r>
            <a:r>
              <a:rPr lang="en-US" dirty="0" smtClean="0"/>
              <a:t> </a:t>
            </a:r>
            <a:r>
              <a:rPr lang="en-US" dirty="0" err="1" smtClean="0"/>
              <a:t>stavi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raspolaganje</a:t>
            </a:r>
            <a:r>
              <a:rPr lang="en-US" dirty="0" smtClean="0"/>
              <a:t> </a:t>
            </a:r>
            <a:r>
              <a:rPr lang="en-US" dirty="0" err="1" smtClean="0"/>
              <a:t>drugoj</a:t>
            </a:r>
            <a:r>
              <a:rPr lang="en-US" dirty="0" smtClean="0"/>
              <a:t> </a:t>
            </a:r>
            <a:r>
              <a:rPr lang="en-US" dirty="0" err="1" smtClean="0"/>
              <a:t>državi</a:t>
            </a:r>
            <a:r>
              <a:rPr lang="en-US" dirty="0" smtClean="0"/>
              <a:t> da bi je ova </a:t>
            </a:r>
            <a:r>
              <a:rPr lang="en-US" dirty="0" err="1" smtClean="0"/>
              <a:t>iskoristila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izvršenje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agresije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treće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 err="1" smtClean="0"/>
              <a:t>upućivanje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u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oružanih</a:t>
            </a:r>
            <a:r>
              <a:rPr lang="en-US" dirty="0" smtClean="0"/>
              <a:t> </a:t>
            </a:r>
            <a:r>
              <a:rPr lang="en-US" dirty="0" err="1" smtClean="0"/>
              <a:t>bandi</a:t>
            </a:r>
            <a:r>
              <a:rPr lang="en-US" dirty="0" smtClean="0"/>
              <a:t>, </a:t>
            </a:r>
            <a:r>
              <a:rPr lang="en-US" dirty="0" err="1" smtClean="0"/>
              <a:t>grupa</a:t>
            </a:r>
            <a:r>
              <a:rPr lang="en-US" dirty="0" smtClean="0"/>
              <a:t>, </a:t>
            </a:r>
            <a:r>
              <a:rPr lang="en-US" dirty="0" err="1" smtClean="0"/>
              <a:t>neregularnih</a:t>
            </a:r>
            <a:r>
              <a:rPr lang="en-US" dirty="0" smtClean="0"/>
              <a:t> </a:t>
            </a:r>
            <a:r>
              <a:rPr lang="en-US" dirty="0" err="1" smtClean="0"/>
              <a:t>vojnika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najamnika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 smtClean="0"/>
              <a:t>akte</a:t>
            </a:r>
            <a:r>
              <a:rPr lang="en-US" dirty="0" smtClean="0"/>
              <a:t> </a:t>
            </a:r>
            <a:r>
              <a:rPr lang="en-US" dirty="0" err="1" smtClean="0"/>
              <a:t>oružane</a:t>
            </a:r>
            <a:r>
              <a:rPr lang="en-US" dirty="0" smtClean="0"/>
              <a:t> </a:t>
            </a:r>
            <a:r>
              <a:rPr lang="en-US" dirty="0" err="1" smtClean="0"/>
              <a:t>sile</a:t>
            </a:r>
            <a:r>
              <a:rPr lang="en-US" dirty="0" smtClean="0"/>
              <a:t>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ozbiljno</a:t>
            </a:r>
            <a:r>
              <a:rPr lang="en-US" dirty="0" smtClean="0"/>
              <a:t> da se </a:t>
            </a:r>
            <a:r>
              <a:rPr lang="en-US" dirty="0" err="1" smtClean="0"/>
              <a:t>izjednačuju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gore </a:t>
            </a:r>
            <a:r>
              <a:rPr lang="en-US" dirty="0" err="1" smtClean="0"/>
              <a:t>pomenutim</a:t>
            </a:r>
            <a:r>
              <a:rPr lang="en-US" dirty="0" smtClean="0"/>
              <a:t> </a:t>
            </a:r>
            <a:r>
              <a:rPr lang="en-US" dirty="0" err="1" smtClean="0"/>
              <a:t>aktima</a:t>
            </a:r>
            <a:r>
              <a:rPr lang="en-US" dirty="0" smtClean="0"/>
              <a:t>, </a:t>
            </a:r>
            <a:r>
              <a:rPr lang="en-US" dirty="0" err="1" smtClean="0"/>
              <a:t>donosno</a:t>
            </a:r>
            <a:r>
              <a:rPr lang="en-US" dirty="0" smtClean="0"/>
              <a:t>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učešće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u tome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8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332" y="825190"/>
            <a:ext cx="9333569" cy="5497551"/>
          </a:xfrm>
        </p:spPr>
        <p:txBody>
          <a:bodyPr>
            <a:normAutofit/>
          </a:bodyPr>
          <a:lstStyle/>
          <a:p>
            <a:r>
              <a:rPr lang="en-US" dirty="0" err="1" smtClean="0"/>
              <a:t>Rezolucijom</a:t>
            </a:r>
            <a:r>
              <a:rPr lang="en-US" dirty="0" smtClean="0"/>
              <a:t> </a:t>
            </a:r>
            <a:r>
              <a:rPr lang="en-US" dirty="0" err="1" smtClean="0"/>
              <a:t>naglašava</a:t>
            </a:r>
            <a:r>
              <a:rPr lang="en-US" dirty="0" smtClean="0"/>
              <a:t> da </a:t>
            </a:r>
            <a:r>
              <a:rPr lang="en-US" dirty="0" err="1" smtClean="0"/>
              <a:t>nikakvi</a:t>
            </a:r>
            <a:r>
              <a:rPr lang="en-US" dirty="0" smtClean="0"/>
              <a:t> </a:t>
            </a:r>
            <a:r>
              <a:rPr lang="en-US" dirty="0" err="1" smtClean="0"/>
              <a:t>razlozi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služiti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opravdanje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agresiju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da </a:t>
            </a:r>
            <a:r>
              <a:rPr lang="en-US" dirty="0" err="1" smtClean="0"/>
              <a:t>agresija</a:t>
            </a:r>
            <a:r>
              <a:rPr lang="en-US" dirty="0" smtClean="0"/>
              <a:t> </a:t>
            </a:r>
            <a:r>
              <a:rPr lang="en-US" b="1" dirty="0" err="1" smtClean="0"/>
              <a:t>povlači</a:t>
            </a:r>
            <a:r>
              <a:rPr lang="en-US" b="1" dirty="0" smtClean="0"/>
              <a:t> </a:t>
            </a:r>
            <a:r>
              <a:rPr lang="en-US" b="1" dirty="0" err="1" smtClean="0"/>
              <a:t>međunarodnu</a:t>
            </a:r>
            <a:r>
              <a:rPr lang="en-US" b="1" dirty="0" smtClean="0"/>
              <a:t> </a:t>
            </a:r>
            <a:r>
              <a:rPr lang="en-US" b="1" dirty="0" err="1" smtClean="0"/>
              <a:t>odgovornost</a:t>
            </a:r>
            <a:r>
              <a:rPr lang="en-US" b="1" dirty="0" smtClean="0"/>
              <a:t>, </a:t>
            </a:r>
          </a:p>
          <a:p>
            <a:r>
              <a:rPr lang="en-US" dirty="0" smtClean="0"/>
              <a:t>a da </a:t>
            </a:r>
            <a:r>
              <a:rPr lang="en-US" dirty="0" err="1" smtClean="0"/>
              <a:t>agresorski</a:t>
            </a:r>
            <a:r>
              <a:rPr lang="en-US" dirty="0" smtClean="0"/>
              <a:t> rat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zločin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mira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Danas </a:t>
            </a:r>
            <a:r>
              <a:rPr lang="en-US" dirty="0" err="1" smtClean="0"/>
              <a:t>niko</a:t>
            </a:r>
            <a:r>
              <a:rPr lang="en-US" dirty="0" smtClean="0"/>
              <a:t>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otvoreno</a:t>
            </a:r>
            <a:r>
              <a:rPr lang="en-US" dirty="0" smtClean="0"/>
              <a:t> </a:t>
            </a:r>
            <a:r>
              <a:rPr lang="en-US" dirty="0" err="1" smtClean="0"/>
              <a:t>zagovarati</a:t>
            </a:r>
            <a:r>
              <a:rPr lang="en-US" dirty="0" smtClean="0"/>
              <a:t> </a:t>
            </a:r>
            <a:r>
              <a:rPr lang="en-US" dirty="0" err="1" smtClean="0"/>
              <a:t>agresiju</a:t>
            </a:r>
            <a:r>
              <a:rPr lang="en-US" dirty="0" smtClean="0"/>
              <a:t> I </a:t>
            </a:r>
            <a:r>
              <a:rPr lang="en-US" dirty="0" err="1" smtClean="0"/>
              <a:t>pokazati</a:t>
            </a:r>
            <a:r>
              <a:rPr lang="en-US" dirty="0" smtClean="0"/>
              <a:t> </a:t>
            </a:r>
            <a:r>
              <a:rPr lang="en-US" dirty="0" err="1" smtClean="0"/>
              <a:t>agresivnu</a:t>
            </a:r>
            <a:r>
              <a:rPr lang="en-US" dirty="0" smtClean="0"/>
              <a:t> </a:t>
            </a:r>
            <a:r>
              <a:rPr lang="en-US" dirty="0" err="1" smtClean="0"/>
              <a:t>nameru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pronaći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razloge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b="1" dirty="0" err="1" smtClean="0"/>
              <a:t>pokušati</a:t>
            </a:r>
            <a:r>
              <a:rPr lang="en-US" b="1" dirty="0" smtClean="0"/>
              <a:t> </a:t>
            </a:r>
            <a:r>
              <a:rPr lang="en-US" b="1" i="1" dirty="0" smtClean="0"/>
              <a:t>da </a:t>
            </a:r>
            <a:r>
              <a:rPr lang="en-US" b="1" i="1" dirty="0" err="1" smtClean="0"/>
              <a:t>opravda</a:t>
            </a:r>
            <a:r>
              <a:rPr lang="en-US" b="1" i="1" dirty="0" smtClean="0"/>
              <a:t> I </a:t>
            </a:r>
            <a:r>
              <a:rPr lang="en-US" b="1" i="1" dirty="0" err="1" smtClean="0"/>
              <a:t>prikrije</a:t>
            </a:r>
            <a:r>
              <a:rPr lang="en-US" b="1" i="1" dirty="0" smtClean="0"/>
              <a:t> </a:t>
            </a:r>
            <a:r>
              <a:rPr lang="en-US" b="1" i="1" dirty="0" err="1" smtClean="0"/>
              <a:t>agresiju</a:t>
            </a:r>
            <a:r>
              <a:rPr lang="en-US" b="1" dirty="0" smtClean="0"/>
              <a:t>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1202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677</Words>
  <Application>Microsoft Macintosh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PREDAVANJE TEMA: ZLOČIN PROTIV MIRA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zivankamiladinovic@gmail.com</dc:creator>
  <cp:lastModifiedBy>zivankamiladinovic@gmail.com</cp:lastModifiedBy>
  <cp:revision>6</cp:revision>
  <dcterms:created xsi:type="dcterms:W3CDTF">2020-04-02T15:14:05Z</dcterms:created>
  <dcterms:modified xsi:type="dcterms:W3CDTF">2020-04-02T16:31:09Z</dcterms:modified>
</cp:coreProperties>
</file>