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0" r:id="rId2"/>
    <p:sldId id="298" r:id="rId3"/>
    <p:sldId id="311" r:id="rId4"/>
    <p:sldId id="312" r:id="rId5"/>
    <p:sldId id="299" r:id="rId6"/>
    <p:sldId id="300" r:id="rId7"/>
    <p:sldId id="301" r:id="rId8"/>
    <p:sldId id="302" r:id="rId9"/>
    <p:sldId id="303" r:id="rId10"/>
    <p:sldId id="304" r:id="rId11"/>
    <p:sldId id="313" r:id="rId12"/>
    <p:sldId id="305" r:id="rId13"/>
    <p:sldId id="30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6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6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4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5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1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6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AC8E-98BA-3E4B-B630-3B731CD67436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551C2-A365-E843-ADB9-869D13109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h.wikipedia.org/wiki/Rimski_statu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5325"/>
          </a:xfrm>
        </p:spPr>
        <p:txBody>
          <a:bodyPr>
            <a:normAutofit/>
          </a:bodyPr>
          <a:lstStyle/>
          <a:p>
            <a:r>
              <a:rPr lang="en-US" dirty="0" smtClean="0"/>
              <a:t>PREDAVANJE </a:t>
            </a:r>
            <a:br>
              <a:rPr lang="en-US" dirty="0" smtClean="0"/>
            </a:br>
            <a:r>
              <a:rPr lang="en-US" dirty="0" smtClean="0"/>
              <a:t>TEMA: </a:t>
            </a:r>
            <a:r>
              <a:rPr lang="en-US" b="1" dirty="0" smtClean="0"/>
              <a:t>ZLOČIN PROTIV ČOVEČNOSTI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8621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029" y="1037064"/>
            <a:ext cx="8778835" cy="4702964"/>
          </a:xfrm>
        </p:spPr>
        <p:txBody>
          <a:bodyPr>
            <a:normAutofit/>
          </a:bodyPr>
          <a:lstStyle/>
          <a:p>
            <a:r>
              <a:rPr lang="en-US" dirty="0" smtClean="0"/>
              <a:t>KAZNA ZA ZLOČIN PROTIV ČOVEČNOSTI U KRIVIČNOM ZAKONIKU REPUBLIKE SRBIJE </a:t>
            </a:r>
          </a:p>
          <a:p>
            <a:endParaRPr lang="en-US" dirty="0" smtClean="0"/>
          </a:p>
          <a:p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kazna</a:t>
            </a:r>
            <a:r>
              <a:rPr lang="en-US" dirty="0"/>
              <a:t> zatvora od </a:t>
            </a:r>
            <a:r>
              <a:rPr lang="en-US" dirty="0" err="1"/>
              <a:t>najmanje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zatvor</a:t>
            </a:r>
            <a:r>
              <a:rPr lang="en-US" dirty="0"/>
              <a:t> od </a:t>
            </a:r>
            <a:r>
              <a:rPr lang="en-US" dirty="0" err="1"/>
              <a:t>trideset</a:t>
            </a:r>
            <a:r>
              <a:rPr lang="en-US" dirty="0"/>
              <a:t> do </a:t>
            </a:r>
            <a:r>
              <a:rPr lang="en-US" dirty="0" err="1"/>
              <a:t>četrdeset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NEZASTARIVOST ZLOČINA PROTIV ČOVEČNOSTI </a:t>
            </a:r>
          </a:p>
          <a:p>
            <a:r>
              <a:rPr lang="en-US" dirty="0" smtClean="0"/>
              <a:t>Na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delo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se </a:t>
            </a:r>
            <a:r>
              <a:rPr lang="en-US" dirty="0" err="1" smtClean="0"/>
              <a:t>odredba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108. KZ o </a:t>
            </a:r>
            <a:r>
              <a:rPr lang="en-US" dirty="0" err="1" smtClean="0"/>
              <a:t>nezastarevanju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7250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493"/>
            <a:ext cx="10515600" cy="5329470"/>
          </a:xfrm>
        </p:spPr>
        <p:txBody>
          <a:bodyPr/>
          <a:lstStyle/>
          <a:p>
            <a:r>
              <a:rPr lang="en-US" dirty="0" smtClean="0"/>
              <a:t>SLIČNOSTI SA GENOCIDOM I DELOM RATNOG ZLOČINA PROTIV CIVILNOG STANOVNIŠTVA</a:t>
            </a:r>
          </a:p>
          <a:p>
            <a:endParaRPr lang="en-US" dirty="0" smtClean="0"/>
          </a:p>
          <a:p>
            <a:r>
              <a:rPr lang="en-US" b="1" dirty="0" smtClean="0"/>
              <a:t>RAZLIKA U ODNOSU NA RATNI ZLOČIN PROTIV CIVILNOG STANOVNIŠTVA</a:t>
            </a:r>
          </a:p>
          <a:p>
            <a:endParaRPr lang="en-US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zločina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čovečnosti</a:t>
            </a:r>
            <a:r>
              <a:rPr lang="en-US" dirty="0" smtClean="0"/>
              <a:t>  je </a:t>
            </a:r>
            <a:r>
              <a:rPr lang="en-US" b="1" dirty="0" err="1" smtClean="0"/>
              <a:t>irelevantno</a:t>
            </a:r>
            <a:r>
              <a:rPr lang="en-US" b="1" dirty="0" smtClean="0"/>
              <a:t> </a:t>
            </a:r>
            <a:r>
              <a:rPr lang="en-US" dirty="0" smtClean="0"/>
              <a:t>da li se </a:t>
            </a:r>
            <a:r>
              <a:rPr lang="en-US" dirty="0" err="1" smtClean="0"/>
              <a:t>radnja</a:t>
            </a:r>
            <a:r>
              <a:rPr lang="en-US" dirty="0" smtClean="0"/>
              <a:t> </a:t>
            </a:r>
            <a:r>
              <a:rPr lang="en-US" dirty="0" err="1" smtClean="0"/>
              <a:t>krivičnog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vreme</a:t>
            </a:r>
            <a:r>
              <a:rPr lang="en-US" i="1" dirty="0" smtClean="0"/>
              <a:t> </a:t>
            </a:r>
            <a:r>
              <a:rPr lang="en-US" i="1" dirty="0" err="1" smtClean="0"/>
              <a:t>oružanog</a:t>
            </a:r>
            <a:r>
              <a:rPr lang="en-US" i="1" dirty="0" smtClean="0"/>
              <a:t> </a:t>
            </a:r>
            <a:r>
              <a:rPr lang="en-US" i="1" dirty="0" err="1" smtClean="0"/>
              <a:t>sukoba</a:t>
            </a:r>
            <a:r>
              <a:rPr lang="en-US" i="1" dirty="0" smtClean="0"/>
              <a:t> </a:t>
            </a:r>
            <a:r>
              <a:rPr lang="en-US" i="1" dirty="0" err="1" smtClean="0"/>
              <a:t>ili</a:t>
            </a:r>
            <a:r>
              <a:rPr lang="en-US" i="1" dirty="0" smtClean="0"/>
              <a:t> u </a:t>
            </a:r>
            <a:r>
              <a:rPr lang="en-US" i="1" dirty="0" err="1" smtClean="0"/>
              <a:t>miru</a:t>
            </a:r>
            <a:r>
              <a:rPr lang="en-US" i="1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7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517" y="903249"/>
            <a:ext cx="8890347" cy="5285678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RAZLIKA U ODNOSU NA GENOCID, </a:t>
            </a:r>
            <a:endParaRPr lang="en-US" b="1" dirty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zločina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čovečnosti</a:t>
            </a:r>
            <a:r>
              <a:rPr lang="en-US" dirty="0" smtClean="0"/>
              <a:t> ne </a:t>
            </a:r>
            <a:r>
              <a:rPr lang="en-US" dirty="0" err="1"/>
              <a:t>zahteva</a:t>
            </a:r>
            <a:r>
              <a:rPr lang="en-US" dirty="0"/>
              <a:t> se </a:t>
            </a:r>
            <a:r>
              <a:rPr lang="en-US" dirty="0" err="1"/>
              <a:t>genocidna</a:t>
            </a:r>
            <a:r>
              <a:rPr lang="en-US" dirty="0"/>
              <a:t> </a:t>
            </a:r>
            <a:r>
              <a:rPr lang="en-US" dirty="0" err="1"/>
              <a:t>namera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smtClean="0"/>
              <a:t>ne </a:t>
            </a:r>
            <a:r>
              <a:rPr lang="en-US" dirty="0"/>
              <a:t>mora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namera</a:t>
            </a:r>
            <a:r>
              <a:rPr lang="en-US" dirty="0"/>
              <a:t> da se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delimično</a:t>
            </a:r>
            <a:r>
              <a:rPr lang="en-US" dirty="0"/>
              <a:t> </a:t>
            </a:r>
            <a:r>
              <a:rPr lang="en-US" b="1" dirty="0" err="1"/>
              <a:t>uništi</a:t>
            </a:r>
            <a:r>
              <a:rPr lang="en-US" b="1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nacionalna</a:t>
            </a:r>
            <a:r>
              <a:rPr lang="en-US" dirty="0"/>
              <a:t> , </a:t>
            </a:r>
            <a:r>
              <a:rPr lang="en-US" dirty="0" err="1"/>
              <a:t>etnička</a:t>
            </a:r>
            <a:r>
              <a:rPr lang="en-US" dirty="0"/>
              <a:t>, </a:t>
            </a:r>
            <a:r>
              <a:rPr lang="en-US" dirty="0" err="1"/>
              <a:t>rasna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verska</a:t>
            </a:r>
            <a:r>
              <a:rPr lang="en-US" dirty="0"/>
              <a:t> </a:t>
            </a:r>
            <a:r>
              <a:rPr lang="en-US" dirty="0" err="1" smtClean="0"/>
              <a:t>grupa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zločina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čovečnosti</a:t>
            </a:r>
            <a:r>
              <a:rPr lang="en-US" dirty="0" smtClean="0"/>
              <a:t> se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/>
              <a:t>lice </a:t>
            </a:r>
            <a:r>
              <a:rPr lang="en-US" dirty="0" err="1"/>
              <a:t>lišava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određenoj</a:t>
            </a:r>
            <a:r>
              <a:rPr lang="en-US" dirty="0"/>
              <a:t> </a:t>
            </a:r>
            <a:r>
              <a:rPr lang="en-US" dirty="0" err="1"/>
              <a:t>grupi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b="1" dirty="0"/>
              <a:t>bez </a:t>
            </a:r>
            <a:r>
              <a:rPr lang="en-US" b="1" dirty="0" err="1"/>
              <a:t>namere</a:t>
            </a:r>
            <a:r>
              <a:rPr lang="en-US" b="1" dirty="0"/>
              <a:t> da se ta </a:t>
            </a:r>
            <a:r>
              <a:rPr lang="en-US" b="1" dirty="0" err="1"/>
              <a:t>grupa</a:t>
            </a:r>
            <a:r>
              <a:rPr lang="en-US" b="1" dirty="0"/>
              <a:t>  u </a:t>
            </a:r>
            <a:r>
              <a:rPr lang="en-US" b="1" dirty="0" err="1"/>
              <a:t>potpunosti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delimično</a:t>
            </a:r>
            <a:r>
              <a:rPr lang="en-US" b="1" dirty="0"/>
              <a:t> </a:t>
            </a:r>
            <a:r>
              <a:rPr lang="en-US" b="1" dirty="0" err="1"/>
              <a:t>uništi</a:t>
            </a:r>
            <a:r>
              <a:rPr lang="en-US" b="1" dirty="0"/>
              <a:t>.</a:t>
            </a:r>
          </a:p>
          <a:p>
            <a:endParaRPr lang="en-US" dirty="0" smtClean="0"/>
          </a:p>
          <a:p>
            <a:r>
              <a:rPr lang="en-US" b="1" dirty="0" err="1" smtClean="0"/>
              <a:t>zaštitni</a:t>
            </a:r>
            <a:r>
              <a:rPr lang="en-US" b="1" dirty="0" smtClean="0"/>
              <a:t> </a:t>
            </a:r>
            <a:r>
              <a:rPr lang="en-US" b="1" dirty="0" err="1" smtClean="0"/>
              <a:t>objekat</a:t>
            </a:r>
            <a:endParaRPr lang="en-US" b="1" dirty="0" smtClean="0"/>
          </a:p>
          <a:p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zločina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čovečnosti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b="1" dirty="0" smtClean="0"/>
              <a:t>o </a:t>
            </a:r>
            <a:r>
              <a:rPr lang="en-US" b="1" dirty="0" err="1" smtClean="0"/>
              <a:t>zaštiti</a:t>
            </a:r>
            <a:r>
              <a:rPr lang="en-US" b="1" dirty="0" smtClean="0"/>
              <a:t> </a:t>
            </a:r>
            <a:r>
              <a:rPr lang="en-US" b="1" dirty="0" err="1" smtClean="0"/>
              <a:t>individualnih</a:t>
            </a:r>
            <a:r>
              <a:rPr lang="en-US" b="1" dirty="0" smtClean="0"/>
              <a:t> </a:t>
            </a:r>
            <a:r>
              <a:rPr lang="en-US" b="1" dirty="0" err="1" smtClean="0"/>
              <a:t>dobara</a:t>
            </a:r>
            <a:endParaRPr lang="en-US" b="1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genocida</a:t>
            </a:r>
            <a:r>
              <a:rPr lang="en-US" dirty="0" smtClean="0"/>
              <a:t>  </a:t>
            </a:r>
            <a:r>
              <a:rPr lang="en-US" dirty="0" err="1" smtClean="0"/>
              <a:t>objekat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je </a:t>
            </a:r>
            <a:r>
              <a:rPr lang="en-US" dirty="0" err="1" smtClean="0"/>
              <a:t>egzistencija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pripadnost</a:t>
            </a:r>
            <a:r>
              <a:rPr lang="en-US" dirty="0" smtClean="0"/>
              <a:t> </a:t>
            </a:r>
            <a:r>
              <a:rPr lang="en-US" dirty="0" err="1" smtClean="0"/>
              <a:t>naciji,rasi</a:t>
            </a:r>
            <a:r>
              <a:rPr lang="en-US" dirty="0" smtClean="0"/>
              <a:t>,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etničkom</a:t>
            </a:r>
            <a:r>
              <a:rPr lang="en-US" dirty="0" smtClean="0"/>
              <a:t> </a:t>
            </a:r>
            <a:r>
              <a:rPr lang="en-US" dirty="0" err="1" smtClean="0"/>
              <a:t>poreklu</a:t>
            </a:r>
            <a:endParaRPr lang="en-US" dirty="0" smtClean="0"/>
          </a:p>
          <a:p>
            <a:r>
              <a:rPr lang="en-US" dirty="0" err="1" smtClean="0"/>
              <a:t>Tj.objekat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b="1" dirty="0" err="1" smtClean="0"/>
              <a:t>opšte</a:t>
            </a:r>
            <a:r>
              <a:rPr lang="en-US" b="1" dirty="0" smtClean="0"/>
              <a:t> , </a:t>
            </a:r>
            <a:r>
              <a:rPr lang="en-US" b="1" dirty="0" err="1" smtClean="0"/>
              <a:t>kolektivno</a:t>
            </a:r>
            <a:r>
              <a:rPr lang="en-US" b="1" dirty="0" smtClean="0"/>
              <a:t> </a:t>
            </a:r>
            <a:r>
              <a:rPr lang="en-US" b="1" dirty="0" err="1" smtClean="0"/>
              <a:t>odosno</a:t>
            </a:r>
            <a:r>
              <a:rPr lang="en-US" b="1" dirty="0" smtClean="0"/>
              <a:t> </a:t>
            </a:r>
            <a:r>
              <a:rPr lang="en-US" b="1" dirty="0" err="1" smtClean="0"/>
              <a:t>nadindividualno</a:t>
            </a:r>
            <a:r>
              <a:rPr lang="en-US" b="1" dirty="0" smtClean="0"/>
              <a:t> dobro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6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644" y="825190"/>
            <a:ext cx="9102220" cy="49148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Da bi se </a:t>
            </a:r>
            <a:r>
              <a:rPr lang="en-US" sz="2000" dirty="0" err="1" smtClean="0"/>
              <a:t>razlikovalo</a:t>
            </a:r>
            <a:r>
              <a:rPr lang="en-US" sz="2000" dirty="0" smtClean="0"/>
              <a:t> od </a:t>
            </a:r>
            <a:r>
              <a:rPr lang="en-US" sz="2000" dirty="0" err="1" smtClean="0"/>
              <a:t>opštih</a:t>
            </a:r>
            <a:r>
              <a:rPr lang="en-US" sz="2000" dirty="0" smtClean="0"/>
              <a:t> </a:t>
            </a:r>
            <a:r>
              <a:rPr lang="en-US" sz="2000" dirty="0" err="1" smtClean="0"/>
              <a:t>krivičnih</a:t>
            </a:r>
            <a:r>
              <a:rPr lang="en-US" sz="2000" dirty="0" smtClean="0"/>
              <a:t> </a:t>
            </a:r>
            <a:r>
              <a:rPr lang="en-US" sz="2000" dirty="0" err="1" smtClean="0"/>
              <a:t>dela</a:t>
            </a:r>
            <a:r>
              <a:rPr lang="en-US" sz="2000" dirty="0" smtClean="0"/>
              <a:t> </a:t>
            </a:r>
            <a:r>
              <a:rPr lang="en-US" sz="2000" dirty="0" err="1" smtClean="0"/>
              <a:t>tj</a:t>
            </a:r>
            <a:r>
              <a:rPr lang="en-US" sz="2000" dirty="0" smtClean="0"/>
              <a:t>. </a:t>
            </a:r>
            <a:r>
              <a:rPr lang="en-US" sz="2000" dirty="0"/>
              <a:t>d</a:t>
            </a:r>
            <a:r>
              <a:rPr lang="en-US" sz="2000" dirty="0" smtClean="0"/>
              <a:t>a </a:t>
            </a:r>
            <a:r>
              <a:rPr lang="en-US" sz="2000" dirty="0" smtClean="0"/>
              <a:t>bi </a:t>
            </a:r>
            <a:r>
              <a:rPr lang="en-US" sz="2000" dirty="0" err="1" smtClean="0"/>
              <a:t>dobilo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</a:t>
            </a:r>
            <a:r>
              <a:rPr lang="en-US" sz="2000" dirty="0" smtClean="0"/>
              <a:t> </a:t>
            </a:r>
            <a:r>
              <a:rPr lang="en-US" sz="2000" dirty="0" err="1" smtClean="0"/>
              <a:t>međunarodnog</a:t>
            </a:r>
            <a:r>
              <a:rPr lang="en-US" sz="2000" dirty="0" smtClean="0"/>
              <a:t> </a:t>
            </a:r>
            <a:r>
              <a:rPr lang="en-US" sz="2000" dirty="0" err="1" smtClean="0"/>
              <a:t>krivičnog</a:t>
            </a:r>
            <a:r>
              <a:rPr lang="en-US" sz="2000" dirty="0" smtClean="0"/>
              <a:t> </a:t>
            </a:r>
            <a:r>
              <a:rPr lang="en-US" sz="2000" dirty="0" err="1" smtClean="0"/>
              <a:t>dela</a:t>
            </a:r>
            <a:r>
              <a:rPr lang="en-US" sz="2000" dirty="0" smtClean="0"/>
              <a:t> </a:t>
            </a:r>
            <a:r>
              <a:rPr lang="en-US" sz="2000" dirty="0" err="1" smtClean="0"/>
              <a:t>potrebno</a:t>
            </a:r>
            <a:r>
              <a:rPr lang="en-US" sz="2000" dirty="0" smtClean="0"/>
              <a:t> je da se ono </a:t>
            </a:r>
            <a:r>
              <a:rPr lang="en-US" sz="2000" dirty="0" err="1" smtClean="0"/>
              <a:t>vrši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sudelovanje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tolerisanje</a:t>
            </a:r>
            <a:r>
              <a:rPr lang="en-US" sz="2000" b="1" dirty="0" smtClean="0"/>
              <a:t> od </a:t>
            </a:r>
            <a:r>
              <a:rPr lang="en-US" sz="2000" b="1" dirty="0" err="1" smtClean="0"/>
              <a:t>strane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države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neke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političke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organizacije</a:t>
            </a:r>
            <a:r>
              <a:rPr lang="en-US" sz="2000" b="1" dirty="0" smtClean="0"/>
              <a:t> </a:t>
            </a:r>
            <a:r>
              <a:rPr lang="en-US" sz="2000" dirty="0" err="1" smtClean="0"/>
              <a:t>tj</a:t>
            </a:r>
            <a:r>
              <a:rPr lang="en-US" sz="2000" dirty="0" smtClean="0"/>
              <a:t>. </a:t>
            </a:r>
            <a:r>
              <a:rPr lang="en-US" sz="2000" dirty="0" err="1"/>
              <a:t>o</a:t>
            </a:r>
            <a:r>
              <a:rPr lang="en-US" sz="2000" dirty="0" err="1" smtClean="0"/>
              <a:t>rganizacije</a:t>
            </a:r>
            <a:r>
              <a:rPr lang="en-US" sz="2000" dirty="0" smtClean="0"/>
              <a:t> </a:t>
            </a:r>
            <a:r>
              <a:rPr lang="en-US" sz="2000" dirty="0" err="1" smtClean="0"/>
              <a:t>koja</a:t>
            </a:r>
            <a:r>
              <a:rPr lang="en-US" sz="2000" dirty="0" smtClean="0"/>
              <a:t> de facto </a:t>
            </a:r>
            <a:r>
              <a:rPr lang="en-US" sz="2000" dirty="0" err="1" smtClean="0"/>
              <a:t>ili</a:t>
            </a:r>
            <a:r>
              <a:rPr lang="en-US" sz="2000" dirty="0" smtClean="0"/>
              <a:t> de jure </a:t>
            </a:r>
            <a:r>
              <a:rPr lang="en-US" sz="2000" dirty="0" err="1" smtClean="0"/>
              <a:t>ima</a:t>
            </a:r>
            <a:r>
              <a:rPr lang="en-US" sz="2000" dirty="0" smtClean="0"/>
              <a:t> </a:t>
            </a:r>
            <a:r>
              <a:rPr lang="en-US" sz="2000" dirty="0" err="1" smtClean="0"/>
              <a:t>političku</a:t>
            </a:r>
            <a:r>
              <a:rPr lang="en-US" sz="2000" dirty="0" smtClean="0"/>
              <a:t> </a:t>
            </a:r>
            <a:r>
              <a:rPr lang="en-US" sz="2000" dirty="0" err="1" smtClean="0"/>
              <a:t>moć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U </a:t>
            </a:r>
            <a:r>
              <a:rPr lang="en-US" sz="2000" dirty="0" err="1" smtClean="0"/>
              <a:t>Rimskom</a:t>
            </a:r>
            <a:r>
              <a:rPr lang="en-US" sz="2000" dirty="0" smtClean="0"/>
              <a:t> </a:t>
            </a:r>
            <a:r>
              <a:rPr lang="en-US" sz="2000" dirty="0" err="1" smtClean="0"/>
              <a:t>statutu</a:t>
            </a:r>
            <a:r>
              <a:rPr lang="en-US" sz="2000" dirty="0" smtClean="0"/>
              <a:t> </a:t>
            </a:r>
            <a:r>
              <a:rPr lang="en-US" sz="2000" dirty="0" err="1" smtClean="0"/>
              <a:t>taj</a:t>
            </a:r>
            <a:r>
              <a:rPr lang="en-US" sz="2000" dirty="0" smtClean="0"/>
              <a:t> </a:t>
            </a:r>
            <a:r>
              <a:rPr lang="en-US" sz="2000" dirty="0" err="1" smtClean="0"/>
              <a:t>kriterijum</a:t>
            </a:r>
            <a:r>
              <a:rPr lang="en-US" sz="2000" dirty="0" smtClean="0"/>
              <a:t> se </a:t>
            </a:r>
            <a:r>
              <a:rPr lang="en-US" sz="2000" dirty="0" err="1" smtClean="0"/>
              <a:t>zahteva</a:t>
            </a:r>
            <a:r>
              <a:rPr lang="en-US" sz="2000" dirty="0" smtClean="0"/>
              <a:t>  u </a:t>
            </a:r>
            <a:r>
              <a:rPr lang="en-US" sz="2000" dirty="0" err="1" smtClean="0"/>
              <a:t>odredbi</a:t>
            </a:r>
            <a:r>
              <a:rPr lang="en-US" sz="2000" dirty="0" smtClean="0"/>
              <a:t> </a:t>
            </a:r>
            <a:r>
              <a:rPr lang="en-US" sz="2000" dirty="0" err="1" smtClean="0"/>
              <a:t>člana</a:t>
            </a:r>
            <a:r>
              <a:rPr lang="en-US" sz="2000" dirty="0" smtClean="0"/>
              <a:t> 7: </a:t>
            </a:r>
          </a:p>
          <a:p>
            <a:r>
              <a:rPr lang="en-US" sz="2000" dirty="0" smtClean="0"/>
              <a:t>pod </a:t>
            </a:r>
            <a:r>
              <a:rPr lang="en-US" sz="2000" dirty="0" err="1" smtClean="0"/>
              <a:t>napadom</a:t>
            </a:r>
            <a:r>
              <a:rPr lang="en-US" sz="2000" dirty="0" smtClean="0"/>
              <a:t> </a:t>
            </a:r>
            <a:r>
              <a:rPr lang="en-US" sz="2000" dirty="0" err="1" smtClean="0"/>
              <a:t>usmerenim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civilno</a:t>
            </a:r>
            <a:r>
              <a:rPr lang="en-US" sz="2000" dirty="0" smtClean="0"/>
              <a:t> </a:t>
            </a:r>
            <a:r>
              <a:rPr lang="en-US" sz="2000" dirty="0" err="1" smtClean="0"/>
              <a:t>stanovništvo</a:t>
            </a:r>
            <a:r>
              <a:rPr lang="en-US" sz="2000" dirty="0" smtClean="0"/>
              <a:t> </a:t>
            </a:r>
            <a:r>
              <a:rPr lang="en-US" sz="2000" dirty="0" err="1" smtClean="0"/>
              <a:t>podrazumeva</a:t>
            </a:r>
            <a:r>
              <a:rPr lang="en-US" sz="2000" dirty="0" smtClean="0"/>
              <a:t> da je </a:t>
            </a:r>
            <a:r>
              <a:rPr lang="en-US" sz="2000" dirty="0" err="1" smtClean="0"/>
              <a:t>takvo</a:t>
            </a:r>
            <a:r>
              <a:rPr lang="en-US" sz="2000" dirty="0" smtClean="0"/>
              <a:t> </a:t>
            </a:r>
            <a:r>
              <a:rPr lang="en-US" sz="2000" dirty="0" err="1" smtClean="0"/>
              <a:t>ponašanje</a:t>
            </a:r>
            <a:r>
              <a:rPr lang="en-US" sz="2000" dirty="0" smtClean="0"/>
              <a:t> </a:t>
            </a:r>
            <a:r>
              <a:rPr lang="en-US" sz="2000" dirty="0" err="1" smtClean="0"/>
              <a:t>izvršeno</a:t>
            </a:r>
            <a:r>
              <a:rPr lang="en-US" sz="2000" dirty="0" smtClean="0"/>
              <a:t> u </a:t>
            </a:r>
            <a:r>
              <a:rPr lang="en-US" sz="2000" dirty="0" err="1" smtClean="0"/>
              <a:t>okviru</a:t>
            </a:r>
            <a:r>
              <a:rPr lang="en-US" sz="2000" dirty="0" smtClean="0"/>
              <a:t> </a:t>
            </a:r>
            <a:r>
              <a:rPr lang="en-US" sz="2000" dirty="0" err="1" smtClean="0"/>
              <a:t>politike</a:t>
            </a:r>
            <a:r>
              <a:rPr lang="en-US" sz="2000" dirty="0" smtClean="0"/>
              <a:t> </a:t>
            </a:r>
            <a:r>
              <a:rPr lang="en-US" sz="2000" dirty="0" err="1" smtClean="0"/>
              <a:t>neke</a:t>
            </a:r>
            <a:r>
              <a:rPr lang="en-US" sz="2000" dirty="0" smtClean="0"/>
              <a:t> </a:t>
            </a:r>
            <a:r>
              <a:rPr lang="en-US" sz="2000" dirty="0" err="1" smtClean="0"/>
              <a:t>države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organizacije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Zakonski</a:t>
            </a:r>
            <a:r>
              <a:rPr lang="en-US" sz="2000" dirty="0" smtClean="0"/>
              <a:t> </a:t>
            </a:r>
            <a:r>
              <a:rPr lang="en-US" sz="2000" dirty="0" err="1" smtClean="0"/>
              <a:t>opis</a:t>
            </a:r>
            <a:r>
              <a:rPr lang="en-US" sz="2000" dirty="0" smtClean="0"/>
              <a:t> u KZ ne </a:t>
            </a:r>
            <a:r>
              <a:rPr lang="en-US" sz="2000" dirty="0" err="1" smtClean="0"/>
              <a:t>sadrži</a:t>
            </a:r>
            <a:r>
              <a:rPr lang="en-US" sz="2000" dirty="0" smtClean="0"/>
              <a:t> </a:t>
            </a:r>
            <a:r>
              <a:rPr lang="en-US" sz="2000" dirty="0" err="1" smtClean="0"/>
              <a:t>izričito</a:t>
            </a:r>
            <a:r>
              <a:rPr lang="en-US" sz="2000" dirty="0" smtClean="0"/>
              <a:t> I </a:t>
            </a:r>
            <a:r>
              <a:rPr lang="en-US" sz="2000" dirty="0" err="1" smtClean="0"/>
              <a:t>taj</a:t>
            </a:r>
            <a:r>
              <a:rPr lang="en-US" sz="2000" dirty="0" smtClean="0"/>
              <a:t> element, </a:t>
            </a:r>
            <a:r>
              <a:rPr lang="en-US" sz="2000" dirty="0" err="1" smtClean="0"/>
              <a:t>ali</a:t>
            </a:r>
            <a:r>
              <a:rPr lang="en-US" sz="2000" dirty="0" smtClean="0"/>
              <a:t> </a:t>
            </a:r>
            <a:r>
              <a:rPr lang="en-US" sz="2000" dirty="0" smtClean="0"/>
              <a:t>se do </a:t>
            </a:r>
            <a:r>
              <a:rPr lang="en-US" sz="2000" dirty="0" err="1" smtClean="0"/>
              <a:t>takvog</a:t>
            </a:r>
            <a:r>
              <a:rPr lang="en-US" sz="2000" dirty="0" smtClean="0"/>
              <a:t> </a:t>
            </a:r>
            <a:r>
              <a:rPr lang="en-US" sz="2000" dirty="0" err="1" smtClean="0"/>
              <a:t>zaključka</a:t>
            </a:r>
            <a:r>
              <a:rPr lang="en-US" sz="2000" dirty="0" smtClean="0"/>
              <a:t> </a:t>
            </a:r>
            <a:r>
              <a:rPr lang="en-US" sz="2000" dirty="0" err="1" smtClean="0"/>
              <a:t>može</a:t>
            </a:r>
            <a:r>
              <a:rPr lang="en-US" sz="2000" dirty="0" smtClean="0"/>
              <a:t> </a:t>
            </a:r>
            <a:r>
              <a:rPr lang="en-US" sz="2000" dirty="0" err="1" smtClean="0"/>
              <a:t>doći</a:t>
            </a:r>
            <a:r>
              <a:rPr lang="en-US" sz="2000" dirty="0" smtClean="0"/>
              <a:t>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pojma</a:t>
            </a:r>
            <a:r>
              <a:rPr lang="en-US" sz="2000" dirty="0" smtClean="0"/>
              <a:t> </a:t>
            </a:r>
            <a:r>
              <a:rPr lang="en-US" sz="2000" i="1" dirty="0" err="1" smtClean="0"/>
              <a:t>šireg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ili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sistemskog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napada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civilno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stanovništvo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799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810" y="903249"/>
            <a:ext cx="8909824" cy="5352585"/>
          </a:xfrm>
        </p:spPr>
        <p:txBody>
          <a:bodyPr>
            <a:noAutofit/>
          </a:bodyPr>
          <a:lstStyle/>
          <a:p>
            <a:r>
              <a:rPr lang="en-US" b="1" dirty="0" smtClean="0"/>
              <a:t>ZLOČIN PROTIV ČOVEČNOSTI</a:t>
            </a:r>
            <a:r>
              <a:rPr lang="en-US" dirty="0" smtClean="0"/>
              <a:t>(</a:t>
            </a:r>
            <a:r>
              <a:rPr lang="en-US" i="1" dirty="0" smtClean="0"/>
              <a:t>crimes </a:t>
            </a:r>
            <a:r>
              <a:rPr lang="en-US" i="1" dirty="0"/>
              <a:t>against humanity</a:t>
            </a:r>
            <a:r>
              <a:rPr lang="en-US" dirty="0"/>
              <a:t>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međunarodno</a:t>
            </a:r>
            <a:r>
              <a:rPr lang="en-US" dirty="0" smtClean="0"/>
              <a:t> krivično </a:t>
            </a:r>
            <a:r>
              <a:rPr lang="en-US" dirty="0"/>
              <a:t>delo </a:t>
            </a:r>
            <a:r>
              <a:rPr lang="en-US" dirty="0" smtClean="0"/>
              <a:t>u </a:t>
            </a:r>
            <a:r>
              <a:rPr lang="en-US" dirty="0" err="1" smtClean="0"/>
              <a:t>užem</a:t>
            </a:r>
            <a:r>
              <a:rPr lang="en-US" dirty="0" smtClean="0"/>
              <a:t> </a:t>
            </a:r>
            <a:r>
              <a:rPr lang="en-US" dirty="0" err="1" smtClean="0"/>
              <a:t>smislu</a:t>
            </a:r>
            <a:endParaRPr lang="en-US" dirty="0" smtClean="0"/>
          </a:p>
          <a:p>
            <a:r>
              <a:rPr lang="en-US" dirty="0" err="1" smtClean="0"/>
              <a:t>predviđeno</a:t>
            </a:r>
            <a:r>
              <a:rPr lang="en-US" dirty="0"/>
              <a:t> međunarodnim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unutrašnjim</a:t>
            </a:r>
            <a:r>
              <a:rPr lang="en-US" dirty="0"/>
              <a:t> </a:t>
            </a:r>
            <a:r>
              <a:rPr lang="en-US" dirty="0" smtClean="0"/>
              <a:t>pravom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/>
              <a:t>put </a:t>
            </a:r>
            <a:r>
              <a:rPr lang="en-US" dirty="0" err="1"/>
              <a:t>pojavilo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 suđenju u </a:t>
            </a:r>
            <a:r>
              <a:rPr lang="en-US" dirty="0" err="1"/>
              <a:t>Nirnbergu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Zločin</a:t>
            </a:r>
            <a:r>
              <a:rPr lang="en-US" dirty="0" smtClean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čovečnosti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bio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izdvojen</a:t>
            </a:r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zakonodavstava</a:t>
            </a:r>
            <a:r>
              <a:rPr lang="en-US" dirty="0"/>
              <a:t> u </a:t>
            </a:r>
            <a:r>
              <a:rPr lang="en-US" dirty="0" err="1"/>
              <a:t>svetu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bio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 ratnim zločinima 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krivičnih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5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5912"/>
            <a:ext cx="10515600" cy="5151051"/>
          </a:xfrm>
        </p:spPr>
        <p:txBody>
          <a:bodyPr>
            <a:normAutofit/>
          </a:bodyPr>
          <a:lstStyle/>
          <a:p>
            <a:r>
              <a:rPr lang="en-US" dirty="0" smtClean="0"/>
              <a:t>ZLOČIN PROTIV ČOVEČNOSTI U RIMSKOM STATUTU</a:t>
            </a:r>
          </a:p>
          <a:p>
            <a:endParaRPr lang="en-US" dirty="0" smtClean="0"/>
          </a:p>
          <a:p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donošenja</a:t>
            </a:r>
            <a:r>
              <a:rPr lang="en-US" dirty="0" smtClean="0"/>
              <a:t> </a:t>
            </a:r>
            <a:r>
              <a:rPr lang="en-US" dirty="0" err="1" smtClean="0"/>
              <a:t>Rimskog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, 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prihvatile</a:t>
            </a:r>
            <a:r>
              <a:rPr lang="en-US" dirty="0" smtClean="0"/>
              <a:t>, </a:t>
            </a:r>
            <a:r>
              <a:rPr lang="en-US" dirty="0" err="1" smtClean="0"/>
              <a:t>preuzele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da u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krivično</a:t>
            </a:r>
            <a:r>
              <a:rPr lang="en-US" dirty="0" smtClean="0"/>
              <a:t> </a:t>
            </a:r>
            <a:r>
              <a:rPr lang="en-US" dirty="0" err="1" smtClean="0"/>
              <a:t>zakonodavstvo</a:t>
            </a:r>
            <a:r>
              <a:rPr lang="en-US" dirty="0" smtClean="0"/>
              <a:t> </a:t>
            </a:r>
            <a:r>
              <a:rPr lang="en-US" dirty="0" err="1" smtClean="0"/>
              <a:t>unesu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krivično</a:t>
            </a:r>
            <a:r>
              <a:rPr lang="en-US" dirty="0" smtClean="0"/>
              <a:t> </a:t>
            </a:r>
            <a:r>
              <a:rPr lang="en-US" dirty="0" err="1" smtClean="0"/>
              <a:t>delo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Srbija</a:t>
            </a:r>
            <a:r>
              <a:rPr lang="en-US" dirty="0" smtClean="0"/>
              <a:t> : u </a:t>
            </a:r>
            <a:r>
              <a:rPr lang="en-US" dirty="0" err="1" smtClean="0"/>
              <a:t>aprilu</a:t>
            </a:r>
            <a:r>
              <a:rPr lang="en-US" dirty="0" smtClean="0"/>
              <a:t> 2002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Savezna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 smtClean="0"/>
              <a:t>uputila</a:t>
            </a:r>
            <a:r>
              <a:rPr lang="en-US" dirty="0" smtClean="0"/>
              <a:t> je </a:t>
            </a:r>
            <a:r>
              <a:rPr lang="en-US" dirty="0" err="1" smtClean="0"/>
              <a:t>Saveznoj</a:t>
            </a:r>
            <a:r>
              <a:rPr lang="en-US" dirty="0" smtClean="0"/>
              <a:t> </a:t>
            </a:r>
            <a:r>
              <a:rPr lang="en-US" dirty="0" err="1" smtClean="0"/>
              <a:t>skupštini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usvajanje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8283"/>
            <a:ext cx="10515600" cy="5418680"/>
          </a:xfrm>
        </p:spPr>
        <p:txBody>
          <a:bodyPr>
            <a:normAutofit/>
          </a:bodyPr>
          <a:lstStyle/>
          <a:p>
            <a:r>
              <a:rPr lang="en-US" dirty="0" smtClean="0"/>
              <a:t>ZLOČIN PROTIV ČOVEČNOSTI U RIMSKOM STATUTU</a:t>
            </a:r>
          </a:p>
          <a:p>
            <a:endParaRPr lang="en-US" dirty="0"/>
          </a:p>
          <a:p>
            <a:r>
              <a:rPr lang="en-US" dirty="0" smtClean="0"/>
              <a:t>U </a:t>
            </a:r>
            <a:r>
              <a:rPr lang="en-US" dirty="0" err="1" smtClean="0"/>
              <a:t>članu</a:t>
            </a:r>
            <a:r>
              <a:rPr lang="en-US" dirty="0" smtClean="0"/>
              <a:t> 7 Rimskog statuta 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zločina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čovečnosti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Zločinom</a:t>
            </a:r>
            <a:r>
              <a:rPr lang="en-US" dirty="0" smtClean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čovečnosti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preduzimanje</a:t>
            </a:r>
            <a:r>
              <a:rPr lang="en-US" dirty="0"/>
              <a:t>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radnji</a:t>
            </a:r>
            <a:r>
              <a:rPr lang="en-US" dirty="0"/>
              <a:t>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preduzete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dirty="0" err="1"/>
              <a:t>deo</a:t>
            </a:r>
            <a:r>
              <a:rPr lang="en-US" b="1" dirty="0"/>
              <a:t> </a:t>
            </a:r>
            <a:r>
              <a:rPr lang="en-US" b="1" dirty="0" err="1"/>
              <a:t>šireg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sistematskog</a:t>
            </a:r>
            <a:r>
              <a:rPr lang="en-US" b="1" dirty="0"/>
              <a:t> </a:t>
            </a:r>
            <a:r>
              <a:rPr lang="en-US" b="1" dirty="0" err="1"/>
              <a:t>napada</a:t>
            </a:r>
            <a:r>
              <a:rPr lang="en-US" b="1" dirty="0"/>
              <a:t> </a:t>
            </a:r>
            <a:r>
              <a:rPr lang="en-US" b="1" dirty="0" err="1"/>
              <a:t>uperenog</a:t>
            </a:r>
            <a:r>
              <a:rPr lang="en-US" b="1" dirty="0"/>
              <a:t> </a:t>
            </a:r>
            <a:r>
              <a:rPr lang="en-US" b="1" dirty="0" err="1"/>
              <a:t>protiv</a:t>
            </a:r>
            <a:r>
              <a:rPr lang="en-US" b="1" dirty="0"/>
              <a:t> </a:t>
            </a:r>
            <a:r>
              <a:rPr lang="en-US" b="1" dirty="0" err="1"/>
              <a:t>bilo</a:t>
            </a:r>
            <a:r>
              <a:rPr lang="en-US" b="1" dirty="0"/>
              <a:t> </a:t>
            </a:r>
            <a:r>
              <a:rPr lang="en-US" b="1" dirty="0" err="1"/>
              <a:t>kojeg</a:t>
            </a:r>
            <a:r>
              <a:rPr lang="en-US" b="1" dirty="0"/>
              <a:t> </a:t>
            </a:r>
            <a:r>
              <a:rPr lang="en-US" b="1" dirty="0" err="1"/>
              <a:t>civilnog</a:t>
            </a:r>
            <a:r>
              <a:rPr lang="en-US" b="1" dirty="0"/>
              <a:t> </a:t>
            </a:r>
            <a:r>
              <a:rPr lang="en-US" b="1" dirty="0" err="1"/>
              <a:t>stanovništva</a:t>
            </a:r>
            <a:r>
              <a:rPr lang="en-US" b="1" dirty="0"/>
              <a:t>. 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8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283" y="802888"/>
            <a:ext cx="9202581" cy="52856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RADNJE: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ubistvo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istrebljenje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porobljavanje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deportacija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prisilno</a:t>
            </a:r>
            <a:r>
              <a:rPr lang="en-US" dirty="0" smtClean="0"/>
              <a:t> </a:t>
            </a:r>
            <a:r>
              <a:rPr lang="en-US" dirty="0" err="1" smtClean="0"/>
              <a:t>premeštenje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zatvaranje</a:t>
            </a:r>
            <a:r>
              <a:rPr lang="en-US" dirty="0" smtClean="0"/>
              <a:t> I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 smtClean="0"/>
              <a:t>lišavanja</a:t>
            </a:r>
            <a:r>
              <a:rPr lang="en-US" dirty="0" smtClean="0"/>
              <a:t> </a:t>
            </a:r>
            <a:r>
              <a:rPr lang="en-US" dirty="0" err="1" smtClean="0"/>
              <a:t>slobode</a:t>
            </a:r>
            <a:r>
              <a:rPr lang="en-US" dirty="0" smtClean="0"/>
              <a:t> 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preduzimaju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kršenje</a:t>
            </a:r>
            <a:r>
              <a:rPr lang="en-US" dirty="0" smtClean="0"/>
              <a:t>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međunarodnog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mučenje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silovanje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seksualno</a:t>
            </a:r>
            <a:r>
              <a:rPr lang="en-US" dirty="0" smtClean="0"/>
              <a:t> </a:t>
            </a:r>
            <a:r>
              <a:rPr lang="en-US" dirty="0" err="1" smtClean="0"/>
              <a:t>ropstvo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prisilna</a:t>
            </a:r>
            <a:r>
              <a:rPr lang="en-US" dirty="0" smtClean="0"/>
              <a:t> </a:t>
            </a:r>
            <a:r>
              <a:rPr lang="en-US" dirty="0" err="1" smtClean="0"/>
              <a:t>prostitucija</a:t>
            </a:r>
            <a:r>
              <a:rPr lang="en-US" dirty="0" smtClean="0"/>
              <a:t>, </a:t>
            </a:r>
            <a:r>
              <a:rPr lang="en-US" dirty="0" err="1" smtClean="0"/>
              <a:t>prisilna</a:t>
            </a:r>
            <a:r>
              <a:rPr lang="en-US" dirty="0" smtClean="0"/>
              <a:t> </a:t>
            </a:r>
            <a:r>
              <a:rPr lang="en-US" dirty="0" err="1" smtClean="0"/>
              <a:t>trudnoća</a:t>
            </a:r>
            <a:r>
              <a:rPr lang="en-US" dirty="0" smtClean="0"/>
              <a:t>,  </a:t>
            </a:r>
          </a:p>
          <a:p>
            <a:r>
              <a:rPr lang="en-US" dirty="0" err="1" smtClean="0"/>
              <a:t>prisilno</a:t>
            </a:r>
            <a:r>
              <a:rPr lang="en-US" dirty="0" smtClean="0"/>
              <a:t> </a:t>
            </a:r>
            <a:r>
              <a:rPr lang="en-US" dirty="0" err="1" smtClean="0"/>
              <a:t>sterilisanje</a:t>
            </a:r>
            <a:r>
              <a:rPr lang="en-US" dirty="0" smtClean="0"/>
              <a:t> I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seksualnog</a:t>
            </a:r>
            <a:r>
              <a:rPr lang="en-US" dirty="0" smtClean="0"/>
              <a:t> </a:t>
            </a:r>
            <a:r>
              <a:rPr lang="en-US" dirty="0" err="1" smtClean="0"/>
              <a:t>zlostavljanja</a:t>
            </a:r>
            <a:r>
              <a:rPr lang="en-US" dirty="0" smtClean="0"/>
              <a:t> </a:t>
            </a:r>
            <a:r>
              <a:rPr lang="en-US" dirty="0" err="1" smtClean="0"/>
              <a:t>ovakve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 smtClean="0"/>
              <a:t>prirode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1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5844" y="1003610"/>
            <a:ext cx="8645020" cy="5296829"/>
          </a:xfrm>
        </p:spPr>
        <p:txBody>
          <a:bodyPr>
            <a:normAutofit/>
          </a:bodyPr>
          <a:lstStyle/>
          <a:p>
            <a:r>
              <a:rPr lang="en-US" dirty="0" err="1" smtClean="0"/>
              <a:t>Radnjom</a:t>
            </a:r>
            <a:r>
              <a:rPr lang="en-US" dirty="0" smtClean="0"/>
              <a:t> </a:t>
            </a:r>
            <a:r>
              <a:rPr lang="en-US" dirty="0" err="1" smtClean="0"/>
              <a:t>izvršenja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se </a:t>
            </a:r>
            <a:r>
              <a:rPr lang="en-US" dirty="0" smtClean="0"/>
              <a:t>I:</a:t>
            </a:r>
            <a:endParaRPr lang="en-US" dirty="0" smtClean="0"/>
          </a:p>
          <a:p>
            <a:r>
              <a:rPr lang="en-US" dirty="0" err="1" smtClean="0"/>
              <a:t>Proganjanje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zajednice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političkoj,verskoj</a:t>
            </a:r>
            <a:r>
              <a:rPr lang="en-US" dirty="0" smtClean="0"/>
              <a:t>, </a:t>
            </a:r>
            <a:r>
              <a:rPr lang="en-US" dirty="0" err="1" smtClean="0"/>
              <a:t>rasnoj</a:t>
            </a:r>
            <a:r>
              <a:rPr lang="en-US" dirty="0" smtClean="0"/>
              <a:t> , </a:t>
            </a:r>
            <a:r>
              <a:rPr lang="en-US" dirty="0" err="1" smtClean="0"/>
              <a:t>nacionalnoj</a:t>
            </a:r>
            <a:r>
              <a:rPr lang="en-US" dirty="0" smtClean="0"/>
              <a:t>,  </a:t>
            </a:r>
            <a:r>
              <a:rPr lang="en-US" dirty="0" err="1" smtClean="0"/>
              <a:t>etničkoj</a:t>
            </a:r>
            <a:r>
              <a:rPr lang="en-US" dirty="0" smtClean="0"/>
              <a:t>, </a:t>
            </a:r>
            <a:r>
              <a:rPr lang="en-US" dirty="0" err="1" smtClean="0"/>
              <a:t>kulturnoj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polnoj</a:t>
            </a:r>
            <a:r>
              <a:rPr lang="en-US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nestanak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endParaRPr lang="en-US" dirty="0"/>
          </a:p>
          <a:p>
            <a:r>
              <a:rPr lang="en-US" dirty="0" err="1" smtClean="0"/>
              <a:t>aparthejd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kao</a:t>
            </a:r>
            <a:r>
              <a:rPr lang="en-US" dirty="0" smtClean="0"/>
              <a:t> I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nehumani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sličnog</a:t>
            </a:r>
            <a:r>
              <a:rPr lang="en-US" dirty="0" smtClean="0"/>
              <a:t> </a:t>
            </a:r>
            <a:r>
              <a:rPr lang="en-US" dirty="0" err="1" smtClean="0"/>
              <a:t>karaktera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namerno</a:t>
            </a:r>
            <a:r>
              <a:rPr lang="en-US" dirty="0" smtClean="0"/>
              <a:t> </a:t>
            </a:r>
            <a:r>
              <a:rPr lang="en-US" dirty="0" err="1" smtClean="0"/>
              <a:t>prouzrokuju</a:t>
            </a:r>
            <a:r>
              <a:rPr lang="en-US" dirty="0" smtClean="0"/>
              <a:t> </a:t>
            </a:r>
            <a:r>
              <a:rPr lang="en-US" dirty="0" err="1" smtClean="0"/>
              <a:t>teška</a:t>
            </a:r>
            <a:r>
              <a:rPr lang="en-US" dirty="0" smtClean="0"/>
              <a:t> </a:t>
            </a:r>
            <a:r>
              <a:rPr lang="en-US" dirty="0" err="1" smtClean="0"/>
              <a:t>patnje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ozbiljno</a:t>
            </a:r>
            <a:r>
              <a:rPr lang="en-US" dirty="0" smtClean="0"/>
              <a:t> </a:t>
            </a:r>
            <a:r>
              <a:rPr lang="en-US" dirty="0" err="1" smtClean="0"/>
              <a:t>ugrožavanje</a:t>
            </a:r>
            <a:r>
              <a:rPr lang="en-US" dirty="0" smtClean="0"/>
              <a:t>  </a:t>
            </a:r>
            <a:r>
              <a:rPr lang="en-US" dirty="0" err="1" smtClean="0"/>
              <a:t>fizičkog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mentalnog</a:t>
            </a:r>
            <a:r>
              <a:rPr lang="en-US" dirty="0" smtClean="0"/>
              <a:t> </a:t>
            </a:r>
            <a:r>
              <a:rPr lang="en-US" dirty="0" err="1" smtClean="0"/>
              <a:t>zdravlja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6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946" y="657923"/>
            <a:ext cx="9079918" cy="510440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ZLOČIN PROTIV ČOVEČNOSTI U PRAVU SRBIJE</a:t>
            </a:r>
          </a:p>
          <a:p>
            <a:r>
              <a:rPr lang="en-US" dirty="0" err="1" smtClean="0"/>
              <a:t>Zločin</a:t>
            </a:r>
            <a:r>
              <a:rPr lang="en-US" dirty="0" smtClean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čovečnosti</a:t>
            </a:r>
            <a:r>
              <a:rPr lang="en-US" dirty="0"/>
              <a:t> </a:t>
            </a:r>
            <a:r>
              <a:rPr lang="en-US" dirty="0" err="1"/>
              <a:t>regulisan</a:t>
            </a:r>
            <a:r>
              <a:rPr lang="en-US" dirty="0"/>
              <a:t> je </a:t>
            </a:r>
            <a:r>
              <a:rPr lang="en-US" dirty="0" err="1"/>
              <a:t>članom</a:t>
            </a:r>
            <a:r>
              <a:rPr lang="en-US" dirty="0"/>
              <a:t> 371. Krivičnog zakonika </a:t>
            </a:r>
            <a:r>
              <a:rPr lang="en-US" dirty="0" smtClean="0"/>
              <a:t>Srbije</a:t>
            </a:r>
          </a:p>
          <a:p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/>
              <a:t>predviđene</a:t>
            </a:r>
            <a:r>
              <a:rPr lang="en-US" dirty="0"/>
              <a:t> u tom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smtClean="0"/>
              <a:t>371 KZ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identične</a:t>
            </a:r>
            <a:r>
              <a:rPr lang="en-US" dirty="0"/>
              <a:t> </a:t>
            </a:r>
            <a:r>
              <a:rPr lang="en-US" dirty="0" err="1"/>
              <a:t>onima</a:t>
            </a:r>
            <a:r>
              <a:rPr lang="en-US" dirty="0"/>
              <a:t> </a:t>
            </a:r>
            <a:r>
              <a:rPr lang="en-US" dirty="0" err="1"/>
              <a:t>predviđenim</a:t>
            </a:r>
            <a:r>
              <a:rPr lang="en-US" dirty="0"/>
              <a:t> u </a:t>
            </a:r>
            <a:r>
              <a:rPr lang="en-US" dirty="0">
                <a:hlinkClick r:id="rId2" tooltip="Rimski statut"/>
              </a:rPr>
              <a:t>Rimskom </a:t>
            </a:r>
            <a:r>
              <a:rPr lang="en-US" dirty="0" smtClean="0">
                <a:hlinkClick r:id="rId2" tooltip="Rimski statut"/>
              </a:rPr>
              <a:t>statutu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 </a:t>
            </a:r>
            <a:r>
              <a:rPr lang="en-US" dirty="0" err="1"/>
              <a:t>članu</a:t>
            </a:r>
            <a:r>
              <a:rPr lang="en-US" dirty="0"/>
              <a:t> 371 se </a:t>
            </a:r>
            <a:r>
              <a:rPr lang="en-US" dirty="0" err="1"/>
              <a:t>navode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: </a:t>
            </a:r>
          </a:p>
          <a:p>
            <a:r>
              <a:rPr lang="en-US" dirty="0" err="1"/>
              <a:t>Vršenja</a:t>
            </a:r>
            <a:r>
              <a:rPr lang="en-US" dirty="0"/>
              <a:t> </a:t>
            </a:r>
            <a:r>
              <a:rPr lang="en-US" dirty="0" err="1"/>
              <a:t>ubistva</a:t>
            </a:r>
            <a:endParaRPr lang="en-US" dirty="0"/>
          </a:p>
          <a:p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u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potpunom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delimičnom</a:t>
            </a:r>
            <a:r>
              <a:rPr lang="en-US" dirty="0"/>
              <a:t> </a:t>
            </a:r>
            <a:r>
              <a:rPr lang="en-US" dirty="0" err="1"/>
              <a:t>istrebljenju</a:t>
            </a:r>
            <a:r>
              <a:rPr lang="en-US" dirty="0"/>
              <a:t> </a:t>
            </a:r>
          </a:p>
          <a:p>
            <a:r>
              <a:rPr lang="en-US" dirty="0" err="1"/>
              <a:t>Porobljavanje</a:t>
            </a:r>
            <a:r>
              <a:rPr lang="en-US" dirty="0"/>
              <a:t>, </a:t>
            </a:r>
            <a:r>
              <a:rPr lang="en-US" dirty="0" err="1"/>
              <a:t>prinudno</a:t>
            </a:r>
            <a:r>
              <a:rPr lang="en-US" dirty="0"/>
              <a:t> </a:t>
            </a:r>
            <a:r>
              <a:rPr lang="en-US" dirty="0" err="1" smtClean="0"/>
              <a:t>preseljenje</a:t>
            </a:r>
            <a:r>
              <a:rPr lang="en-US" dirty="0" smtClean="0"/>
              <a:t> ,</a:t>
            </a:r>
            <a:r>
              <a:rPr lang="en-US" dirty="0" err="1" smtClean="0"/>
              <a:t>mučenje</a:t>
            </a:r>
            <a:r>
              <a:rPr lang="en-US" dirty="0"/>
              <a:t>, </a:t>
            </a:r>
            <a:r>
              <a:rPr lang="en-US" dirty="0" err="1"/>
              <a:t>silovanje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prinuđavanje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prostituciju</a:t>
            </a:r>
            <a:r>
              <a:rPr lang="en-US" dirty="0"/>
              <a:t>, </a:t>
            </a:r>
            <a:r>
              <a:rPr lang="en-US" dirty="0" err="1"/>
              <a:t>prisiljavanje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trudnoću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sterilisanje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etničkog</a:t>
            </a:r>
            <a:r>
              <a:rPr lang="en-US" dirty="0"/>
              <a:t> </a:t>
            </a:r>
            <a:r>
              <a:rPr lang="en-US" dirty="0" err="1"/>
              <a:t>sastava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Radnju</a:t>
            </a:r>
            <a:r>
              <a:rPr lang="en-US" dirty="0" smtClean="0"/>
              <a:t> </a:t>
            </a:r>
            <a:r>
              <a:rPr lang="en-US" dirty="0" err="1"/>
              <a:t>izvršenja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I </a:t>
            </a:r>
            <a:r>
              <a:rPr lang="en-US" dirty="0" err="1"/>
              <a:t>proganjanje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proterivanje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političkoj</a:t>
            </a:r>
            <a:r>
              <a:rPr lang="en-US" dirty="0"/>
              <a:t>, </a:t>
            </a:r>
            <a:r>
              <a:rPr lang="en-US" dirty="0" err="1"/>
              <a:t>verskoj</a:t>
            </a:r>
            <a:r>
              <a:rPr lang="en-US" dirty="0"/>
              <a:t>, </a:t>
            </a:r>
            <a:r>
              <a:rPr lang="en-US" dirty="0" err="1"/>
              <a:t>rasnoj</a:t>
            </a:r>
            <a:r>
              <a:rPr lang="en-US" dirty="0"/>
              <a:t>, </a:t>
            </a:r>
            <a:r>
              <a:rPr lang="en-US" dirty="0" err="1"/>
              <a:t>nacionalnoj</a:t>
            </a:r>
            <a:r>
              <a:rPr lang="en-US" dirty="0"/>
              <a:t>, </a:t>
            </a:r>
            <a:r>
              <a:rPr lang="en-US" dirty="0" err="1"/>
              <a:t>etničkoj</a:t>
            </a:r>
            <a:r>
              <a:rPr lang="en-US" dirty="0"/>
              <a:t> </a:t>
            </a:r>
            <a:r>
              <a:rPr lang="en-US" dirty="0" err="1"/>
              <a:t>kulturnoj</a:t>
            </a:r>
            <a:r>
              <a:rPr lang="en-US" dirty="0"/>
              <a:t> </a:t>
            </a:r>
            <a:r>
              <a:rPr lang="en-US" dirty="0" err="1"/>
              <a:t>polnoj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kakvoj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zatvaranje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otmica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bez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tome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uskratila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zaštita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ugnjetavanja</a:t>
            </a:r>
            <a:r>
              <a:rPr lang="en-US" dirty="0" smtClean="0"/>
              <a:t> </a:t>
            </a:r>
            <a:r>
              <a:rPr lang="en-US" dirty="0" err="1"/>
              <a:t>rasne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dominacije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drugom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55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307" y="791738"/>
            <a:ext cx="8979557" cy="494829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Radnju</a:t>
            </a:r>
            <a:r>
              <a:rPr lang="en-US" dirty="0" smtClean="0"/>
              <a:t> </a:t>
            </a:r>
            <a:r>
              <a:rPr lang="en-US" dirty="0" err="1" smtClean="0"/>
              <a:t>izvršenja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činiti</a:t>
            </a:r>
            <a:r>
              <a:rPr lang="en-US" dirty="0" smtClean="0"/>
              <a:t> I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slični</a:t>
            </a:r>
            <a:r>
              <a:rPr lang="en-US" dirty="0" smtClean="0"/>
              <a:t> </a:t>
            </a:r>
            <a:r>
              <a:rPr lang="en-US" dirty="0" err="1" smtClean="0"/>
              <a:t>nehumani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namerno</a:t>
            </a:r>
            <a:r>
              <a:rPr lang="en-US" dirty="0" smtClean="0"/>
              <a:t> </a:t>
            </a:r>
            <a:r>
              <a:rPr lang="en-US" dirty="0" err="1" smtClean="0"/>
              <a:t>prouzrokuju</a:t>
            </a:r>
            <a:r>
              <a:rPr lang="en-US" dirty="0" smtClean="0"/>
              <a:t> </a:t>
            </a:r>
            <a:r>
              <a:rPr lang="en-US" b="1" dirty="0" err="1" smtClean="0"/>
              <a:t>teške</a:t>
            </a:r>
            <a:r>
              <a:rPr lang="en-US" b="1" dirty="0" smtClean="0"/>
              <a:t> </a:t>
            </a:r>
            <a:r>
              <a:rPr lang="en-US" b="1" dirty="0" err="1" smtClean="0"/>
              <a:t>patnje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ozbiljno</a:t>
            </a:r>
            <a:r>
              <a:rPr lang="en-US" b="1" dirty="0" smtClean="0"/>
              <a:t> </a:t>
            </a:r>
            <a:r>
              <a:rPr lang="en-US" b="1" dirty="0" err="1" smtClean="0"/>
              <a:t>ugrožava</a:t>
            </a:r>
            <a:r>
              <a:rPr lang="en-US" b="1" dirty="0" smtClean="0"/>
              <a:t> </a:t>
            </a:r>
            <a:r>
              <a:rPr lang="en-US" b="1" dirty="0" err="1" smtClean="0"/>
              <a:t>zdravlje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Ova </a:t>
            </a:r>
            <a:r>
              <a:rPr lang="en-US" dirty="0" err="1" smtClean="0"/>
              <a:t>poslednja</a:t>
            </a:r>
            <a:r>
              <a:rPr lang="en-US" dirty="0" smtClean="0"/>
              <a:t> </a:t>
            </a:r>
            <a:r>
              <a:rPr lang="en-US" dirty="0" err="1" smtClean="0"/>
              <a:t>radnja</a:t>
            </a:r>
            <a:r>
              <a:rPr lang="en-US" dirty="0" smtClean="0"/>
              <a:t> </a:t>
            </a:r>
            <a:r>
              <a:rPr lang="en-US" dirty="0" err="1" smtClean="0"/>
              <a:t>izvršenja</a:t>
            </a:r>
            <a:r>
              <a:rPr lang="en-US" dirty="0" smtClean="0"/>
              <a:t> je </a:t>
            </a:r>
            <a:r>
              <a:rPr lang="en-US" dirty="0" err="1" smtClean="0"/>
              <a:t>kao</a:t>
            </a:r>
            <a:r>
              <a:rPr lang="en-US" dirty="0" smtClean="0"/>
              <a:t> I u </a:t>
            </a:r>
            <a:r>
              <a:rPr lang="en-US" dirty="0" err="1" smtClean="0"/>
              <a:t>Rimskom</a:t>
            </a:r>
            <a:r>
              <a:rPr lang="en-US" dirty="0" smtClean="0"/>
              <a:t> </a:t>
            </a:r>
            <a:r>
              <a:rPr lang="en-US" dirty="0" err="1" smtClean="0"/>
              <a:t>statutu</a:t>
            </a:r>
            <a:r>
              <a:rPr lang="en-US" dirty="0" smtClean="0"/>
              <a:t> , </a:t>
            </a:r>
            <a:r>
              <a:rPr lang="en-US" dirty="0" err="1" smtClean="0"/>
              <a:t>propisana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i="1" dirty="0" err="1" smtClean="0"/>
              <a:t>neodređen</a:t>
            </a:r>
            <a:r>
              <a:rPr lang="en-US" i="1" dirty="0" smtClean="0"/>
              <a:t> </a:t>
            </a:r>
            <a:r>
              <a:rPr lang="en-US" i="1" dirty="0" err="1" smtClean="0"/>
              <a:t>način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Neophodno</a:t>
            </a:r>
            <a:r>
              <a:rPr lang="en-US" dirty="0" smtClean="0"/>
              <a:t> je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težini</a:t>
            </a:r>
            <a:r>
              <a:rPr lang="en-US" dirty="0" smtClean="0"/>
              <a:t>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navedenim</a:t>
            </a:r>
            <a:endParaRPr lang="en-US" dirty="0" smtClean="0"/>
          </a:p>
          <a:p>
            <a:r>
              <a:rPr lang="en-US" dirty="0" smtClean="0"/>
              <a:t> I da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posledicu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i="1" dirty="0" err="1" smtClean="0"/>
              <a:t>teške</a:t>
            </a:r>
            <a:r>
              <a:rPr lang="en-US" i="1" dirty="0" smtClean="0"/>
              <a:t> ( </a:t>
            </a:r>
            <a:r>
              <a:rPr lang="en-US" i="1" dirty="0" err="1" smtClean="0"/>
              <a:t>duševne</a:t>
            </a:r>
            <a:r>
              <a:rPr lang="en-US" i="1" dirty="0" smtClean="0"/>
              <a:t> </a:t>
            </a:r>
            <a:r>
              <a:rPr lang="en-US" i="1" dirty="0" err="1" smtClean="0"/>
              <a:t>ili</a:t>
            </a:r>
            <a:r>
              <a:rPr lang="en-US" i="1" dirty="0" smtClean="0"/>
              <a:t> </a:t>
            </a:r>
            <a:r>
              <a:rPr lang="en-US" i="1" dirty="0" err="1" smtClean="0"/>
              <a:t>telesne</a:t>
            </a:r>
            <a:r>
              <a:rPr lang="en-US" i="1" dirty="0" smtClean="0"/>
              <a:t>) </a:t>
            </a:r>
            <a:r>
              <a:rPr lang="en-US" i="1" dirty="0" err="1" smtClean="0"/>
              <a:t>patnje</a:t>
            </a:r>
            <a:r>
              <a:rPr lang="en-US" i="1" dirty="0" smtClean="0"/>
              <a:t> </a:t>
            </a:r>
            <a:r>
              <a:rPr lang="en-US" i="1" dirty="0" err="1" smtClean="0"/>
              <a:t>žrtava</a:t>
            </a:r>
            <a:r>
              <a:rPr lang="en-US" i="1" dirty="0" smtClean="0"/>
              <a:t> </a:t>
            </a:r>
            <a:r>
              <a:rPr lang="en-US" i="1" dirty="0" err="1" smtClean="0"/>
              <a:t>ili</a:t>
            </a:r>
            <a:r>
              <a:rPr lang="en-US" i="1" dirty="0" smtClean="0"/>
              <a:t> </a:t>
            </a:r>
            <a:r>
              <a:rPr lang="en-US" i="1" dirty="0" err="1" smtClean="0"/>
              <a:t>ozbiljno</a:t>
            </a:r>
            <a:r>
              <a:rPr lang="en-US" i="1" dirty="0" smtClean="0"/>
              <a:t>  </a:t>
            </a:r>
            <a:r>
              <a:rPr lang="en-US" i="1" dirty="0" err="1" smtClean="0"/>
              <a:t>ugrožavanje</a:t>
            </a:r>
            <a:r>
              <a:rPr lang="en-US" i="1" dirty="0" smtClean="0"/>
              <a:t> </a:t>
            </a:r>
            <a:r>
              <a:rPr lang="en-US" i="1" dirty="0" err="1" smtClean="0"/>
              <a:t>njihovog</a:t>
            </a:r>
            <a:r>
              <a:rPr lang="en-US" i="1" dirty="0" smtClean="0"/>
              <a:t> </a:t>
            </a:r>
            <a:r>
              <a:rPr lang="en-US" i="1" dirty="0" err="1" smtClean="0"/>
              <a:t>zdravlja</a:t>
            </a:r>
            <a:r>
              <a:rPr lang="en-US" i="1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radnje</a:t>
            </a:r>
            <a:r>
              <a:rPr lang="en-US" dirty="0" smtClean="0"/>
              <a:t> </a:t>
            </a:r>
            <a:r>
              <a:rPr lang="en-US" dirty="0" err="1" smtClean="0"/>
              <a:t>izvršenja</a:t>
            </a:r>
            <a:r>
              <a:rPr lang="en-US" dirty="0" smtClean="0"/>
              <a:t> </a:t>
            </a:r>
            <a:r>
              <a:rPr lang="en-US" dirty="0" err="1" smtClean="0"/>
              <a:t>naglašen</a:t>
            </a:r>
            <a:r>
              <a:rPr lang="en-US" dirty="0" smtClean="0"/>
              <a:t> je </a:t>
            </a:r>
            <a:r>
              <a:rPr lang="en-US" dirty="0" err="1" smtClean="0"/>
              <a:t>subjektivni</a:t>
            </a:r>
            <a:r>
              <a:rPr lang="en-US" dirty="0" smtClean="0"/>
              <a:t> element </a:t>
            </a:r>
            <a:r>
              <a:rPr lang="en-US" dirty="0" err="1" smtClean="0"/>
              <a:t>tj</a:t>
            </a:r>
            <a:r>
              <a:rPr lang="en-US" dirty="0" smtClean="0"/>
              <a:t> </a:t>
            </a:r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namere</a:t>
            </a:r>
            <a:r>
              <a:rPr lang="en-US" dirty="0" smtClean="0"/>
              <a:t> da se </a:t>
            </a:r>
            <a:r>
              <a:rPr lang="en-US" dirty="0" err="1" smtClean="0"/>
              <a:t>prouzrokuje</a:t>
            </a:r>
            <a:r>
              <a:rPr lang="en-US" dirty="0" smtClean="0"/>
              <a:t> 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i="1" dirty="0" err="1" smtClean="0"/>
              <a:t>Krivično</a:t>
            </a:r>
            <a:r>
              <a:rPr lang="en-US" i="1" dirty="0" smtClean="0"/>
              <a:t> </a:t>
            </a:r>
            <a:r>
              <a:rPr lang="en-US" i="1" dirty="0" err="1" smtClean="0"/>
              <a:t>delo</a:t>
            </a:r>
            <a:r>
              <a:rPr lang="en-US" i="1" dirty="0" smtClean="0"/>
              <a:t> </a:t>
            </a:r>
            <a:r>
              <a:rPr lang="en-US" i="1" dirty="0" err="1" smtClean="0"/>
              <a:t>postoji</a:t>
            </a:r>
            <a:r>
              <a:rPr lang="en-US" i="1" dirty="0" smtClean="0"/>
              <a:t> </a:t>
            </a:r>
            <a:r>
              <a:rPr lang="en-US" i="1" dirty="0" err="1" smtClean="0"/>
              <a:t>kako</a:t>
            </a:r>
            <a:r>
              <a:rPr lang="en-US" i="1" dirty="0" smtClean="0"/>
              <a:t>  </a:t>
            </a:r>
            <a:r>
              <a:rPr lang="en-US" i="1" dirty="0" err="1" smtClean="0"/>
              <a:t>onda</a:t>
            </a:r>
            <a:r>
              <a:rPr lang="en-US" i="1" dirty="0" smtClean="0"/>
              <a:t> </a:t>
            </a:r>
            <a:r>
              <a:rPr lang="en-US" i="1" dirty="0" err="1" smtClean="0"/>
              <a:t>kada</a:t>
            </a:r>
            <a:r>
              <a:rPr lang="en-US" i="1" dirty="0" smtClean="0"/>
              <a:t> je </a:t>
            </a:r>
            <a:r>
              <a:rPr lang="en-US" b="1" i="1" dirty="0" err="1" smtClean="0"/>
              <a:t>preduzeta</a:t>
            </a:r>
            <a:r>
              <a:rPr lang="en-US" i="1" dirty="0" smtClean="0"/>
              <a:t> </a:t>
            </a:r>
            <a:r>
              <a:rPr lang="en-US" i="1" dirty="0" err="1" smtClean="0"/>
              <a:t>bilo</a:t>
            </a:r>
            <a:r>
              <a:rPr lang="en-US" i="1" dirty="0" smtClean="0"/>
              <a:t> </a:t>
            </a:r>
            <a:r>
              <a:rPr lang="en-US" i="1" dirty="0" err="1" smtClean="0"/>
              <a:t>koja</a:t>
            </a:r>
            <a:r>
              <a:rPr lang="en-US" i="1" dirty="0" smtClean="0"/>
              <a:t> od </a:t>
            </a:r>
            <a:r>
              <a:rPr lang="en-US" i="1" dirty="0" err="1" smtClean="0"/>
              <a:t>navedenih</a:t>
            </a:r>
            <a:r>
              <a:rPr lang="en-US" i="1" dirty="0" smtClean="0"/>
              <a:t> </a:t>
            </a:r>
            <a:r>
              <a:rPr lang="en-US" i="1" dirty="0" err="1" smtClean="0"/>
              <a:t>radnji</a:t>
            </a:r>
            <a:r>
              <a:rPr lang="en-US" i="1" dirty="0" smtClean="0"/>
              <a:t>, </a:t>
            </a:r>
            <a:r>
              <a:rPr lang="en-US" i="1" dirty="0" err="1" smtClean="0"/>
              <a:t>tako</a:t>
            </a:r>
            <a:r>
              <a:rPr lang="en-US" i="1" dirty="0" smtClean="0"/>
              <a:t> I </a:t>
            </a:r>
            <a:r>
              <a:rPr lang="en-US" i="1" dirty="0" err="1" smtClean="0"/>
              <a:t>onda</a:t>
            </a:r>
            <a:r>
              <a:rPr lang="en-US" i="1" dirty="0" smtClean="0"/>
              <a:t> </a:t>
            </a:r>
            <a:r>
              <a:rPr lang="en-US" i="1" dirty="0" err="1" smtClean="0"/>
              <a:t>kada</a:t>
            </a:r>
            <a:r>
              <a:rPr lang="en-US" i="1" dirty="0" smtClean="0"/>
              <a:t> je  </a:t>
            </a:r>
            <a:r>
              <a:rPr lang="en-US" b="1" i="1" dirty="0" err="1" smtClean="0"/>
              <a:t>naređeno</a:t>
            </a:r>
            <a:r>
              <a:rPr lang="en-US" i="1" dirty="0" smtClean="0"/>
              <a:t> da se </a:t>
            </a:r>
            <a:r>
              <a:rPr lang="en-US" i="1" dirty="0" err="1" smtClean="0"/>
              <a:t>ona</a:t>
            </a:r>
            <a:r>
              <a:rPr lang="en-US" i="1" dirty="0" smtClean="0"/>
              <a:t> </a:t>
            </a:r>
            <a:r>
              <a:rPr lang="en-US" i="1" dirty="0" err="1" smtClean="0"/>
              <a:t>izvrši</a:t>
            </a:r>
            <a:r>
              <a:rPr lang="en-US" i="1" dirty="0" smtClean="0"/>
              <a:t>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35457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912" y="847494"/>
            <a:ext cx="8934952" cy="4892534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Centralni</a:t>
            </a:r>
            <a:r>
              <a:rPr lang="en-US" sz="2000" dirty="0" smtClean="0"/>
              <a:t> element je </a:t>
            </a:r>
            <a:r>
              <a:rPr lang="en-US" sz="2000" b="1" i="1" dirty="0" err="1" smtClean="0"/>
              <a:t>postojanje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šireg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illi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sistematskog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napada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uperenog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na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civilno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stanovništvo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tj</a:t>
            </a:r>
            <a:r>
              <a:rPr lang="en-US" sz="2000" i="1" dirty="0" smtClean="0"/>
              <a:t>. </a:t>
            </a:r>
            <a:r>
              <a:rPr lang="en-US" sz="2000" dirty="0" err="1" smtClean="0"/>
              <a:t>radnja</a:t>
            </a:r>
            <a:r>
              <a:rPr lang="en-US" sz="2000" dirty="0" smtClean="0"/>
              <a:t> </a:t>
            </a:r>
            <a:r>
              <a:rPr lang="en-US" sz="2000" dirty="0" err="1" smtClean="0"/>
              <a:t>izvršenja</a:t>
            </a:r>
            <a:r>
              <a:rPr lang="en-US" sz="2000" dirty="0" smtClean="0"/>
              <a:t> se mora </a:t>
            </a:r>
            <a:r>
              <a:rPr lang="en-US" sz="2000" dirty="0" err="1" smtClean="0"/>
              <a:t>preduzeti</a:t>
            </a:r>
            <a:r>
              <a:rPr lang="en-US" sz="2000" dirty="0" smtClean="0"/>
              <a:t> u </a:t>
            </a:r>
            <a:r>
              <a:rPr lang="en-US" sz="2000" dirty="0" err="1" smtClean="0"/>
              <a:t>okviru</a:t>
            </a:r>
            <a:r>
              <a:rPr lang="en-US" sz="2000" dirty="0" smtClean="0"/>
              <a:t> </a:t>
            </a:r>
            <a:r>
              <a:rPr lang="en-US" sz="2000" dirty="0" err="1" smtClean="0"/>
              <a:t>takvog</a:t>
            </a:r>
            <a:r>
              <a:rPr lang="en-US" sz="2000" dirty="0" smtClean="0"/>
              <a:t> </a:t>
            </a:r>
            <a:r>
              <a:rPr lang="en-US" sz="2000" dirty="0" err="1" smtClean="0"/>
              <a:t>napada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i="1" u="sng" dirty="0" err="1" smtClean="0"/>
              <a:t>Širi</a:t>
            </a:r>
            <a:r>
              <a:rPr lang="en-US" sz="2000" b="1" i="1" u="sng" dirty="0" smtClean="0"/>
              <a:t> </a:t>
            </a:r>
            <a:r>
              <a:rPr lang="en-US" sz="2000" b="1" i="1" u="sng" dirty="0" err="1" smtClean="0"/>
              <a:t>napad</a:t>
            </a:r>
            <a:r>
              <a:rPr lang="en-US" sz="2000" b="1" i="1" u="sng" dirty="0" smtClean="0"/>
              <a:t>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shvatiti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napad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protiv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velikog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broja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žrtava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jednom</a:t>
            </a:r>
            <a:r>
              <a:rPr lang="en-US" sz="2000" dirty="0" smtClean="0"/>
              <a:t> </a:t>
            </a:r>
            <a:r>
              <a:rPr lang="en-US" sz="2000" dirty="0" err="1" smtClean="0"/>
              <a:t>širem</a:t>
            </a:r>
            <a:r>
              <a:rPr lang="en-US" sz="2000" dirty="0" smtClean="0"/>
              <a:t> </a:t>
            </a:r>
            <a:r>
              <a:rPr lang="en-US" sz="2000" dirty="0" err="1" smtClean="0"/>
              <a:t>području</a:t>
            </a:r>
            <a:r>
              <a:rPr lang="en-US" sz="2000" dirty="0" smtClean="0"/>
              <a:t> I </a:t>
            </a:r>
            <a:r>
              <a:rPr lang="en-US" sz="2000" dirty="0" err="1" smtClean="0"/>
              <a:t>koji</a:t>
            </a:r>
            <a:r>
              <a:rPr lang="en-US" sz="2000" dirty="0" smtClean="0"/>
              <a:t> se </a:t>
            </a:r>
            <a:r>
              <a:rPr lang="en-US" sz="2000" dirty="0" err="1" smtClean="0"/>
              <a:t>vrši</a:t>
            </a:r>
            <a:r>
              <a:rPr lang="en-US" sz="2000" dirty="0" smtClean="0"/>
              <a:t> u </a:t>
            </a:r>
            <a:r>
              <a:rPr lang="en-US" sz="2000" dirty="0" err="1" smtClean="0"/>
              <a:t>određenom</a:t>
            </a:r>
            <a:r>
              <a:rPr lang="en-US" sz="2000" dirty="0" smtClean="0"/>
              <a:t> </a:t>
            </a:r>
            <a:r>
              <a:rPr lang="en-US" sz="2000" dirty="0" err="1" smtClean="0"/>
              <a:t>vremenu</a:t>
            </a:r>
            <a:r>
              <a:rPr lang="en-US" sz="2000" dirty="0" smtClean="0"/>
              <a:t>,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traje</a:t>
            </a:r>
            <a:r>
              <a:rPr lang="en-US" sz="2000" dirty="0" smtClean="0"/>
              <a:t> </a:t>
            </a:r>
            <a:r>
              <a:rPr lang="en-US" sz="2000" dirty="0" err="1" smtClean="0"/>
              <a:t>izvesno</a:t>
            </a:r>
            <a:r>
              <a:rPr lang="en-US" sz="2000" dirty="0" smtClean="0"/>
              <a:t> </a:t>
            </a:r>
            <a:r>
              <a:rPr lang="en-US" sz="2000" dirty="0" err="1" smtClean="0"/>
              <a:t>vreme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i="1" u="sng" dirty="0" err="1" smtClean="0"/>
              <a:t>Sistemski</a:t>
            </a:r>
            <a:r>
              <a:rPr lang="en-US" sz="2000" b="1" i="1" u="sng" dirty="0" smtClean="0"/>
              <a:t> </a:t>
            </a:r>
            <a:r>
              <a:rPr lang="en-US" sz="2000" b="1" i="1" u="sng" dirty="0" err="1" smtClean="0"/>
              <a:t>napad</a:t>
            </a:r>
            <a:r>
              <a:rPr lang="en-US" sz="2000" b="1" i="1" u="sng" dirty="0" smtClean="0"/>
              <a:t>  </a:t>
            </a:r>
            <a:r>
              <a:rPr lang="en-US" sz="2000" dirty="0" err="1" smtClean="0"/>
              <a:t>podrazumeva</a:t>
            </a:r>
            <a:r>
              <a:rPr lang="en-US" sz="2000" dirty="0" smtClean="0"/>
              <a:t> I </a:t>
            </a:r>
            <a:r>
              <a:rPr lang="en-US" sz="2000" dirty="0" err="1" smtClean="0"/>
              <a:t>napad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planiran</a:t>
            </a:r>
            <a:r>
              <a:rPr lang="en-US" sz="2000" b="1" dirty="0" smtClean="0"/>
              <a:t> I </a:t>
            </a:r>
            <a:r>
              <a:rPr lang="en-US" sz="2000" b="1" dirty="0" err="1" smtClean="0"/>
              <a:t>organizovan</a:t>
            </a:r>
            <a:r>
              <a:rPr lang="en-US" sz="2000" b="1" dirty="0" smtClean="0"/>
              <a:t>.</a:t>
            </a:r>
            <a:endParaRPr lang="en-US" sz="2000" b="1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Subjektivno</a:t>
            </a:r>
            <a:r>
              <a:rPr lang="en-US" sz="2000" dirty="0" smtClean="0"/>
              <a:t> </a:t>
            </a:r>
            <a:r>
              <a:rPr lang="en-US" sz="2000" dirty="0" err="1" smtClean="0"/>
              <a:t>obeležje</a:t>
            </a:r>
            <a:r>
              <a:rPr lang="en-US" sz="2000" dirty="0" smtClean="0"/>
              <a:t> </a:t>
            </a:r>
            <a:r>
              <a:rPr lang="en-US" sz="2000" dirty="0" err="1" smtClean="0"/>
              <a:t>bića</a:t>
            </a:r>
            <a:r>
              <a:rPr lang="en-US" sz="2000" dirty="0" smtClean="0"/>
              <a:t> </a:t>
            </a:r>
            <a:r>
              <a:rPr lang="en-US" sz="2000" dirty="0" err="1" smtClean="0"/>
              <a:t>krivičnog</a:t>
            </a:r>
            <a:r>
              <a:rPr lang="en-US" sz="2000" dirty="0" smtClean="0"/>
              <a:t> </a:t>
            </a:r>
            <a:r>
              <a:rPr lang="en-US" sz="2000" dirty="0" err="1" smtClean="0"/>
              <a:t>dela</a:t>
            </a:r>
            <a:r>
              <a:rPr lang="en-US" sz="2000" dirty="0" smtClean="0"/>
              <a:t> je </a:t>
            </a:r>
            <a:r>
              <a:rPr lang="en-US" sz="2000" b="1" dirty="0" err="1" smtClean="0"/>
              <a:t>umišljaj</a:t>
            </a:r>
            <a:endParaRPr lang="en-US" sz="2000" b="1" dirty="0" smtClean="0"/>
          </a:p>
          <a:p>
            <a:r>
              <a:rPr lang="en-US" sz="2000" dirty="0" err="1" smtClean="0"/>
              <a:t>Umišljaj</a:t>
            </a:r>
            <a:r>
              <a:rPr lang="en-US" sz="2000" dirty="0" smtClean="0"/>
              <a:t> mora da </a:t>
            </a:r>
            <a:r>
              <a:rPr lang="en-US" sz="2000" dirty="0" err="1" smtClean="0"/>
              <a:t>obuhvati</a:t>
            </a:r>
            <a:r>
              <a:rPr lang="en-US" sz="2000" dirty="0" smtClean="0"/>
              <a:t> </a:t>
            </a:r>
            <a:r>
              <a:rPr lang="en-US" sz="2000" dirty="0" err="1" smtClean="0"/>
              <a:t>svest</a:t>
            </a:r>
            <a:r>
              <a:rPr lang="en-US" sz="2000" dirty="0" smtClean="0"/>
              <a:t> da se </a:t>
            </a:r>
            <a:r>
              <a:rPr lang="en-US" sz="2000" dirty="0" err="1" smtClean="0"/>
              <a:t>radnja</a:t>
            </a:r>
            <a:r>
              <a:rPr lang="en-US" sz="2000" dirty="0" smtClean="0"/>
              <a:t> </a:t>
            </a:r>
            <a:r>
              <a:rPr lang="en-US" sz="2000" dirty="0" err="1" smtClean="0"/>
              <a:t>preduzima</a:t>
            </a:r>
            <a:r>
              <a:rPr lang="en-US" sz="2000" dirty="0" smtClean="0"/>
              <a:t> u </a:t>
            </a:r>
            <a:r>
              <a:rPr lang="en-US" sz="2000" dirty="0" err="1" smtClean="0"/>
              <a:t>okviru</a:t>
            </a:r>
            <a:r>
              <a:rPr lang="en-US" sz="2000" dirty="0" smtClean="0"/>
              <a:t> </a:t>
            </a:r>
            <a:r>
              <a:rPr lang="en-US" sz="2000" dirty="0" err="1" smtClean="0"/>
              <a:t>šireg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sistematskog</a:t>
            </a:r>
            <a:r>
              <a:rPr lang="en-US" sz="2000" dirty="0" smtClean="0"/>
              <a:t> </a:t>
            </a:r>
            <a:r>
              <a:rPr lang="en-US" sz="2000" dirty="0" err="1" smtClean="0"/>
              <a:t>napada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civilno</a:t>
            </a:r>
            <a:r>
              <a:rPr lang="en-US" sz="2000" dirty="0" smtClean="0"/>
              <a:t> </a:t>
            </a:r>
            <a:r>
              <a:rPr lang="en-US" sz="2000" dirty="0" err="1" smtClean="0"/>
              <a:t>stanovništvo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89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650</Words>
  <Application>Microsoft Macintosh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PREDAVANJE  TEMA: ZLOČIN PROTIV ČOVEČNOSTI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Zločin protiv čovečnosti</dc:title>
  <dc:creator>zivankamiladinovic@gmail.com</dc:creator>
  <cp:lastModifiedBy>zivankamiladinovic@gmail.com</cp:lastModifiedBy>
  <cp:revision>7</cp:revision>
  <dcterms:created xsi:type="dcterms:W3CDTF">2020-04-02T15:11:44Z</dcterms:created>
  <dcterms:modified xsi:type="dcterms:W3CDTF">2020-04-02T16:01:55Z</dcterms:modified>
</cp:coreProperties>
</file>