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73" r:id="rId7"/>
    <p:sldId id="260" r:id="rId8"/>
    <p:sldId id="261" r:id="rId9"/>
    <p:sldId id="272" r:id="rId10"/>
    <p:sldId id="262" r:id="rId11"/>
    <p:sldId id="266" r:id="rId12"/>
    <p:sldId id="263" r:id="rId13"/>
    <p:sldId id="271" r:id="rId14"/>
    <p:sldId id="267" r:id="rId15"/>
    <p:sldId id="264" r:id="rId16"/>
    <p:sldId id="268" r:id="rId17"/>
    <p:sldId id="265" r:id="rId18"/>
    <p:sldId id="270" r:id="rId19"/>
    <p:sldId id="269" r:id="rId2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Date Placeholder 2"/>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837995-6C28-443C-9E10-DC0CDDA3E3FA}" type="datetimeFigureOut">
              <a:rPr lang="sr-Latn-CS" smtClean="0"/>
              <a:pPr/>
              <a:t>6.4.2020.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EE0CC02B-82BF-4966-9513-F553C3BD7B0A}"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37995-6C28-443C-9E10-DC0CDDA3E3FA}" type="datetimeFigureOut">
              <a:rPr lang="sr-Latn-CS" smtClean="0"/>
              <a:pPr/>
              <a:t>6.4.2020.</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CC02B-82BF-4966-9513-F553C3BD7B0A}" type="slidenum">
              <a:rPr lang="sr-Latn-CS" smtClean="0"/>
              <a:pPr/>
              <a:t>‹#›</a:t>
            </a:fld>
            <a:endParaRPr lang="sr-Latn-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3600400"/>
          </a:xfrm>
        </p:spPr>
        <p:txBody>
          <a:bodyPr>
            <a:normAutofit/>
          </a:bodyPr>
          <a:lstStyle/>
          <a:p>
            <a:r>
              <a:rPr lang="sr-Latn-CS" sz="2800" b="1">
                <a:latin typeface="Arial" pitchFamily="34" charset="0"/>
                <a:cs typeface="Arial" pitchFamily="34" charset="0"/>
              </a:rPr>
              <a:t>POSLOVNI I PRAVNI FAKULTET</a:t>
            </a:r>
            <a:br>
              <a:rPr lang="sr-Latn-CS" sz="2800" b="1" dirty="0">
                <a:latin typeface="Arial" pitchFamily="34" charset="0"/>
                <a:cs typeface="Arial" pitchFamily="34" charset="0"/>
              </a:rPr>
            </a:br>
            <a:br>
              <a:rPr lang="sr-Latn-CS" sz="2800" b="1" dirty="0">
                <a:latin typeface="Arial" pitchFamily="34" charset="0"/>
                <a:cs typeface="Arial" pitchFamily="34" charset="0"/>
              </a:rPr>
            </a:br>
            <a:r>
              <a:rPr lang="sr-Latn-CS" sz="2800" b="1" dirty="0">
                <a:latin typeface="Arial" pitchFamily="34" charset="0"/>
                <a:cs typeface="Arial" pitchFamily="34" charset="0"/>
              </a:rPr>
              <a:t>PORODIČNO PRAVO</a:t>
            </a:r>
          </a:p>
        </p:txBody>
      </p:sp>
      <p:sp>
        <p:nvSpPr>
          <p:cNvPr id="3" name="Subtitle 2"/>
          <p:cNvSpPr>
            <a:spLocks noGrp="1"/>
          </p:cNvSpPr>
          <p:nvPr>
            <p:ph type="subTitle" idx="1"/>
          </p:nvPr>
        </p:nvSpPr>
        <p:spPr>
          <a:xfrm>
            <a:off x="1371600" y="5085184"/>
            <a:ext cx="6400800" cy="553616"/>
          </a:xfrm>
        </p:spPr>
        <p:txBody>
          <a:bodyPr>
            <a:normAutofit lnSpcReduction="10000"/>
          </a:bodyPr>
          <a:lstStyle/>
          <a:p>
            <a:endParaRPr lang="sr-Latn-C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D173D-E7AF-4824-B9AA-43C1E771BF91}"/>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22866FD2-1459-4EE9-B442-C8BFEFFD2A0F}"/>
              </a:ext>
            </a:extLst>
          </p:cNvPr>
          <p:cNvSpPr>
            <a:spLocks noGrp="1"/>
          </p:cNvSpPr>
          <p:nvPr>
            <p:ph idx="1"/>
          </p:nvPr>
        </p:nvSpPr>
        <p:spPr/>
        <p:txBody>
          <a:bodyPr>
            <a:normAutofit fontScale="32500" lnSpcReduction="20000"/>
          </a:bodyPr>
          <a:lstStyle/>
          <a:p>
            <a:r>
              <a:rPr lang="sr-Latn-RS" i="1" dirty="0"/>
              <a:t>Izbor budućih usvojitelja</a:t>
            </a:r>
            <a:endParaRPr lang="sr-Latn-RS" dirty="0"/>
          </a:p>
          <a:p>
            <a:r>
              <a:rPr lang="sr-Latn-RS" dirty="0"/>
              <a:t>(1) Organ starateljstva koji je utvrdio opštu podobnost usvojenika bira buduće usvojitelje na osnovu evidencije iz Jedinstvenog ličnog registra usvojenja i o tome donosi poseban zaključak.</a:t>
            </a:r>
          </a:p>
          <a:p>
            <a:r>
              <a:rPr lang="sr-Latn-RS" dirty="0"/>
              <a:t>(2) Izbor budućih usvojitelja ne vrši se ako dete usvaja supružnik ili vanbračni partner roditelja deteta, odnosno ako usvojeno dete usvaja supružnik ili vanbračni partner usvojitelja deteta.</a:t>
            </a:r>
          </a:p>
          <a:p>
            <a:r>
              <a:rPr lang="sr-Latn-RS" dirty="0"/>
              <a:t>(3) Izbor budućih usvojitelja ne vrši se ako usvojitelji i roditelj odnosno staratelj deteta sporazumno izvrše izbor i ako organ starateljstva proceni da je takav sporazum u najboljem interesu deteta.</a:t>
            </a:r>
          </a:p>
          <a:p>
            <a:r>
              <a:rPr lang="sr-Latn-RS" i="1" dirty="0"/>
              <a:t>Prilagođavanje</a:t>
            </a:r>
            <a:endParaRPr lang="sr-Latn-RS" dirty="0"/>
          </a:p>
          <a:p>
            <a:r>
              <a:rPr lang="sr-Latn-RS" dirty="0"/>
              <a:t>(1) Organ starateljstva koji je izabrao buduće usvojitelje dužan je da im uputi dete radi uzajamnog prilagođavanja, osim ako je usvojitelj strani državljanin.</a:t>
            </a:r>
          </a:p>
          <a:p>
            <a:r>
              <a:rPr lang="sr-Latn-RS" dirty="0"/>
              <a:t>(2) Period prilagođavanja ne može trajati duže od šest meseci.</a:t>
            </a:r>
          </a:p>
          <a:p>
            <a:r>
              <a:rPr lang="sr-Latn-RS" dirty="0"/>
              <a:t>(3) Organ starateljstva dužan je da nadzire uspešnost uzajamnog prilagođavanja budućih usvojitelja i deteta te da o svojim ocenama sastavlja službene beleške (posebna podobnost usvojitelja i usvojenika).</a:t>
            </a:r>
          </a:p>
          <a:p>
            <a:r>
              <a:rPr lang="sr-Latn-RS" i="1" dirty="0"/>
              <a:t>Odbijanje zahteva za zasnivanje usvojenja</a:t>
            </a:r>
            <a:endParaRPr lang="sr-Latn-RS" dirty="0"/>
          </a:p>
          <a:p>
            <a:r>
              <a:rPr lang="sr-Latn-RS" dirty="0"/>
              <a:t>(1) Organ starateljstva donosi pismeno rešenje o odbijanju zahteva za zasnivanje usvojenja ako utvrdi da uzajamno prilagođavanje nije bilo uspešno.</a:t>
            </a:r>
          </a:p>
          <a:p>
            <a:r>
              <a:rPr lang="sr-Latn-RS" dirty="0"/>
              <a:t>(2) Žalbu protiv rešenja o odbijanju zahteva za zasnivanje usvojenja podnosioci zahteva mogu izjaviti ministarstvu nadležnom za porodičnu zaštitu u roku od 15 dana od dana prijema rešenja.</a:t>
            </a:r>
          </a:p>
          <a:p>
            <a:r>
              <a:rPr lang="sr-Latn-RS" i="1" dirty="0"/>
              <a:t>Rešenje o usvojenju</a:t>
            </a:r>
            <a:endParaRPr lang="sr-Latn-RS" dirty="0"/>
          </a:p>
          <a:p>
            <a:r>
              <a:rPr lang="sr-Latn-RS" dirty="0"/>
              <a:t>(1) Organ starateljstva koji je izabrao buduće usvojitelje donosi pismeno rešenje o usvojenju:</a:t>
            </a:r>
          </a:p>
          <a:p>
            <a:r>
              <a:rPr lang="sr-Latn-RS" dirty="0"/>
              <a:t>1. ako su budući usvojitelji podobni da usvoje dete (opšta podobnost usvojitelja);</a:t>
            </a:r>
          </a:p>
          <a:p>
            <a:r>
              <a:rPr lang="sr-Latn-RS" dirty="0"/>
              <a:t>2. ako je dete podobno da bude usvojeno (opšta podobnost usvojenika) i</a:t>
            </a:r>
          </a:p>
          <a:p>
            <a:r>
              <a:rPr lang="sr-Latn-RS" dirty="0"/>
              <a:t>3. ako utvrdi da je uzajamno prilagođavanje budućih usvojitelja i deteta bilo uspešno (posebna podobnost usvojitelja i usvojenika).</a:t>
            </a:r>
          </a:p>
          <a:p>
            <a:r>
              <a:rPr lang="sr-Latn-RS" dirty="0"/>
              <a:t>(2) Usvojenje je zasnovano danom donošenja rešenja o usvojenju.</a:t>
            </a:r>
          </a:p>
          <a:p>
            <a:r>
              <a:rPr lang="sr-Latn-RS" i="1" dirty="0"/>
              <a:t>Upoznavanje sa pravnim posledicama</a:t>
            </a:r>
            <a:endParaRPr lang="sr-Latn-RS" dirty="0"/>
          </a:p>
          <a:p>
            <a:r>
              <a:rPr lang="sr-Latn-RS" dirty="0"/>
              <a:t>(1) Službeno lice organa starateljstva sa budućim usvojiteljima obavlja razgovor bez prisustva javnosti u kojem je dužno da ih upozna sa pravnim posledicama koje nastupaju zasnivanjem usvojenja.</a:t>
            </a:r>
          </a:p>
          <a:p>
            <a:r>
              <a:rPr lang="sr-Latn-RS" dirty="0"/>
              <a:t>(2) Službeno lice organa starateljstva može obaviti razgovor i sa detetom, ako je to u skladu sa godinama i zrelošću deteta, u kojem će ga podrobno obavestiti o predstojećem usvojenju.</a:t>
            </a:r>
          </a:p>
          <a:p>
            <a:endParaRPr lang="sr-Latn-RS" dirty="0"/>
          </a:p>
        </p:txBody>
      </p:sp>
    </p:spTree>
    <p:extLst>
      <p:ext uri="{BB962C8B-B14F-4D97-AF65-F5344CB8AC3E}">
        <p14:creationId xmlns:p14="http://schemas.microsoft.com/office/powerpoint/2010/main" val="331571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3318C-6D19-40BA-A07E-BF6EDAA7C71E}"/>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D02F8F11-C557-408C-BD40-D936411964B1}"/>
              </a:ext>
            </a:extLst>
          </p:cNvPr>
          <p:cNvSpPr>
            <a:spLocks noGrp="1"/>
          </p:cNvSpPr>
          <p:nvPr>
            <p:ph idx="1"/>
          </p:nvPr>
        </p:nvSpPr>
        <p:spPr/>
        <p:txBody>
          <a:bodyPr>
            <a:normAutofit fontScale="32500" lnSpcReduction="20000"/>
          </a:bodyPr>
          <a:lstStyle/>
          <a:p>
            <a:r>
              <a:rPr lang="sr-Latn-RS" i="1" dirty="0"/>
              <a:t>Savetovanje</a:t>
            </a:r>
            <a:endParaRPr lang="sr-Latn-RS" dirty="0"/>
          </a:p>
          <a:p>
            <a:r>
              <a:rPr lang="sr-Latn-RS" dirty="0"/>
              <a:t>(1) Službeno lice organa starateljstva preporučiće budućim usvojiteljima da detetu saopšte istinu o njegovom poreklu što je pre moguće.</a:t>
            </a:r>
          </a:p>
          <a:p>
            <a:r>
              <a:rPr lang="sr-Latn-RS" dirty="0"/>
              <a:t>(2) Službeno lice organa starateljstva dužno je da preporuči budućim usvojiteljima da se podvrgnu i psiho-socijalnom savetovanju u organu starateljstva, porodičnom savetovalištu ili u drugoj ustanovi koja je specijalizovana za posredovanje u porodičnim odnosima.</a:t>
            </a:r>
          </a:p>
          <a:p>
            <a:r>
              <a:rPr lang="sr-Latn-RS" i="1" dirty="0"/>
              <a:t>Isključivanje javnosti</a:t>
            </a:r>
            <a:endParaRPr lang="sr-Latn-RS" dirty="0"/>
          </a:p>
          <a:p>
            <a:r>
              <a:rPr lang="sr-Latn-RS" dirty="0"/>
              <a:t>(1) U postupku zasnivanja usvojenja javnost je isključena.</a:t>
            </a:r>
          </a:p>
          <a:p>
            <a:r>
              <a:rPr lang="sr-Latn-RS" dirty="0"/>
              <a:t>(2) Podaci iz evidencije i dokumentacije o usvojenju spadaju u službenu tajnu i nju su dužni da čuvaju svi učesnici u postupku kojima su ti podaci dostupni.</a:t>
            </a:r>
          </a:p>
          <a:p>
            <a:r>
              <a:rPr lang="sr-Latn-RS" i="1" dirty="0"/>
              <a:t>Mesto i način uručivanja rešenja</a:t>
            </a:r>
            <a:endParaRPr lang="sr-Latn-RS" dirty="0"/>
          </a:p>
          <a:p>
            <a:r>
              <a:rPr lang="sr-Latn-RS" dirty="0"/>
              <a:t>(1) Rešenje o usvojenju uručuje se na svečan način lično usvojiteljima i staratelju usvojenika.</a:t>
            </a:r>
          </a:p>
          <a:p>
            <a:r>
              <a:rPr lang="sr-Latn-RS" dirty="0"/>
              <a:t>(2) Uručivanju rešenja iz stava 1 ovog člana može prisustvovati i dete ako je to u skladu sa njegovim godinama i zrelošću.</a:t>
            </a:r>
          </a:p>
          <a:p>
            <a:r>
              <a:rPr lang="sr-Latn-RS" i="1" dirty="0"/>
              <a:t>Rešenje o novom upisu rođenja</a:t>
            </a:r>
            <a:endParaRPr lang="sr-Latn-RS" dirty="0"/>
          </a:p>
          <a:p>
            <a:r>
              <a:rPr lang="sr-Latn-RS" dirty="0"/>
              <a:t>(1) Na osnovu rešenja o usvojenju organ starateljstva donosi rešenje o novom upisu rođenja usvojenika.</a:t>
            </a:r>
          </a:p>
          <a:p>
            <a:r>
              <a:rPr lang="sr-Latn-RS" dirty="0"/>
              <a:t>(2) Rešenjem o novom upisu rođenja usvojenika podaci o roditeljima zamenjuju se podacima o usvojiteljima.</a:t>
            </a:r>
          </a:p>
          <a:p>
            <a:r>
              <a:rPr lang="sr-Latn-RS" dirty="0"/>
              <a:t>(3) Rešenje iz stava 1 ovog člana konačno je i njime se poništava raniji upis rođenja usvojenika.</a:t>
            </a:r>
          </a:p>
          <a:p>
            <a:r>
              <a:rPr lang="sr-Latn-RS" i="1" dirty="0"/>
              <a:t>Upisivanje i uvid u matičnu knjigu</a:t>
            </a:r>
            <a:endParaRPr lang="sr-Latn-RS" dirty="0"/>
          </a:p>
          <a:p>
            <a:r>
              <a:rPr lang="sr-Latn-RS" dirty="0"/>
              <a:t>(1) Rešenje o novom upisu rođenja usvojenika dostavlja se bez odlaganja matičaru koji vodi matičnu knjigu rođenih za dete.</a:t>
            </a:r>
          </a:p>
          <a:p>
            <a:r>
              <a:rPr lang="sr-Latn-RS" dirty="0"/>
              <a:t>(2) Posle novog upisa rođenja usvojenika pravo uvida u matičnu knjigu rođenih za dete imaju samo dete i usvojitelji deteta.</a:t>
            </a:r>
          </a:p>
          <a:p>
            <a:r>
              <a:rPr lang="sr-Latn-RS" dirty="0"/>
              <a:t>(3) Pre nego što dozvoli detetu uvid u matičnu knjigu rođenih, matičar je dužan da uputi dete na psiho-socijalno savetovanje u organ starateljstva, porodično savetovalište ili u drugu ustanovu koja je specijalizovana za posredovanje u porodičnim odnosima.</a:t>
            </a:r>
          </a:p>
          <a:p>
            <a:r>
              <a:rPr lang="sr-Latn-RS" i="1" dirty="0"/>
              <a:t>Evidencija i dokumentacija o usvojenju</a:t>
            </a:r>
            <a:endParaRPr lang="sr-Latn-RS" dirty="0"/>
          </a:p>
          <a:p>
            <a:r>
              <a:rPr lang="sr-Latn-RS" dirty="0"/>
              <a:t>(1) Organ starateljstva dužan je da vodi evidenciju i dokumentaciju o usvojenoj deci.</a:t>
            </a:r>
          </a:p>
          <a:p>
            <a:r>
              <a:rPr lang="sr-Latn-RS" dirty="0"/>
              <a:t>(2) Način vođenja evidencije i dokumentacije propisuje ministar nadležan za porodičnu zaštitu.</a:t>
            </a:r>
          </a:p>
          <a:p>
            <a:r>
              <a:rPr lang="sr-Latn-RS" i="1" dirty="0"/>
              <a:t>Postupak zasnivanja hraniteljstva</a:t>
            </a:r>
            <a:endParaRPr lang="sr-Latn-RS" dirty="0"/>
          </a:p>
          <a:p>
            <a:r>
              <a:rPr lang="sr-Latn-RS" dirty="0"/>
              <a:t>(1) U postupku zasnivanja hraniteljstva shodno se primenjuju odredbe čl. 311-315, čl. 320 i 321 i čl. 323 i 324 ovog zakona o postupku zasnivanja usvojenja.</a:t>
            </a:r>
          </a:p>
          <a:p>
            <a:r>
              <a:rPr lang="sr-Latn-RS" dirty="0"/>
              <a:t>(2) Način vođenja evidencije i dokumentacije o hraniteljstvu propisuje ministar nadležan za porodičnu zaštitu.</a:t>
            </a:r>
          </a:p>
          <a:p>
            <a:endParaRPr lang="sr-Latn-RS" dirty="0"/>
          </a:p>
        </p:txBody>
      </p:sp>
    </p:spTree>
    <p:extLst>
      <p:ext uri="{BB962C8B-B14F-4D97-AF65-F5344CB8AC3E}">
        <p14:creationId xmlns:p14="http://schemas.microsoft.com/office/powerpoint/2010/main" val="763752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E36F-0D2F-4952-980E-167B63A2664E}"/>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DF8FE04F-D3DA-44ED-AEF3-862FB3ABC839}"/>
              </a:ext>
            </a:extLst>
          </p:cNvPr>
          <p:cNvSpPr>
            <a:spLocks noGrp="1"/>
          </p:cNvSpPr>
          <p:nvPr>
            <p:ph idx="1"/>
          </p:nvPr>
        </p:nvSpPr>
        <p:spPr/>
        <p:txBody>
          <a:bodyPr>
            <a:normAutofit fontScale="55000" lnSpcReduction="20000"/>
          </a:bodyPr>
          <a:lstStyle/>
          <a:p>
            <a:r>
              <a:rPr lang="sr-Latn-RS" b="1" i="1" dirty="0"/>
              <a:t>Postupak stavljanja pod starateljstvo</a:t>
            </a:r>
            <a:endParaRPr lang="sr-Latn-RS" dirty="0"/>
          </a:p>
          <a:p>
            <a:r>
              <a:rPr lang="sr-Latn-RS" i="1" dirty="0"/>
              <a:t>Pokretanje postupka</a:t>
            </a:r>
            <a:endParaRPr lang="sr-Latn-RS" dirty="0"/>
          </a:p>
          <a:p>
            <a:r>
              <a:rPr lang="sr-Latn-RS" dirty="0"/>
              <a:t>(1) Postupak stavljanja pod starateljstvo pokreće organ starateljstva po službenoj dužnosti.</a:t>
            </a:r>
          </a:p>
          <a:p>
            <a:r>
              <a:rPr lang="sr-Latn-RS" dirty="0"/>
              <a:t>(2) Inicijativu za pokretanje postupka stavljanja pod starateljstvo mogu da podnesu zdravstvene i obrazovne ustanove ili ustanove socijalne zaštite, pravosudni i drugi državni organi, udruženja i građani.</a:t>
            </a:r>
          </a:p>
          <a:p>
            <a:r>
              <a:rPr lang="sr-Latn-RS" i="1" dirty="0"/>
              <a:t>Mesna nadležnost</a:t>
            </a:r>
            <a:endParaRPr lang="sr-Latn-RS" dirty="0"/>
          </a:p>
          <a:p>
            <a:r>
              <a:rPr lang="sr-Latn-RS" dirty="0"/>
              <a:t>(1) U postupku stavljanja pod starateljstvo mesno je nadležan organ starateljstva prema mestu prebivališta, odnosno boravišta štićenika.</a:t>
            </a:r>
          </a:p>
          <a:p>
            <a:r>
              <a:rPr lang="sr-Latn-RS" dirty="0"/>
              <a:t>(2) Mesna nadležnost za štićenika kome se ne mogu utvrditi ni prebivalište ni boravište određuje se prema mestu gde je štićenik nađen.</a:t>
            </a:r>
          </a:p>
          <a:p>
            <a:r>
              <a:rPr lang="sr-Latn-RS" i="1" dirty="0"/>
              <a:t>Isključivanje javnosti</a:t>
            </a:r>
            <a:endParaRPr lang="sr-Latn-RS" dirty="0"/>
          </a:p>
          <a:p>
            <a:r>
              <a:rPr lang="sr-Latn-RS" dirty="0"/>
              <a:t>(1) U postupku stavljanja pod starateljstvo javnost je isključena.</a:t>
            </a:r>
          </a:p>
          <a:p>
            <a:r>
              <a:rPr lang="sr-Latn-RS" dirty="0"/>
              <a:t>(2) Podaci iz evidencije i dokumentacije o stavljanju pod starateljstvo spadaju u službenu tajnu i nju su dužni da čuvaju svi učesnici u postupku kojima su ti podaci dostupni.</a:t>
            </a:r>
          </a:p>
          <a:p>
            <a:endParaRPr lang="sr-Latn-RS" dirty="0"/>
          </a:p>
        </p:txBody>
      </p:sp>
    </p:spTree>
    <p:extLst>
      <p:ext uri="{BB962C8B-B14F-4D97-AF65-F5344CB8AC3E}">
        <p14:creationId xmlns:p14="http://schemas.microsoft.com/office/powerpoint/2010/main" val="168963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5C758-5122-4471-BCFD-5074EB071447}"/>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ACB9C1AE-A0BC-4B35-83EB-A2000982D8D0}"/>
              </a:ext>
            </a:extLst>
          </p:cNvPr>
          <p:cNvSpPr>
            <a:spLocks noGrp="1"/>
          </p:cNvSpPr>
          <p:nvPr>
            <p:ph idx="1"/>
          </p:nvPr>
        </p:nvSpPr>
        <p:spPr/>
        <p:txBody>
          <a:bodyPr>
            <a:normAutofit fontScale="47500" lnSpcReduction="20000"/>
          </a:bodyPr>
          <a:lstStyle/>
          <a:p>
            <a:r>
              <a:rPr lang="sr-Latn-RS" i="1" dirty="0"/>
              <a:t>Hitnost postupka</a:t>
            </a:r>
            <a:endParaRPr lang="sr-Latn-RS" dirty="0"/>
          </a:p>
          <a:p>
            <a:r>
              <a:rPr lang="sr-Latn-RS" dirty="0"/>
              <a:t>(1) Postupak stavljanja pod starateljstvo jeste hitan.</a:t>
            </a:r>
          </a:p>
          <a:p>
            <a:r>
              <a:rPr lang="sr-Latn-RS" dirty="0"/>
              <a:t>(2) Privremeni zaključak o obezbeđenju smeštaja štićenika organ starateljstva dužan je da donese u roku od 24 sata od trenutka kada je obavešten o postojanju potrebe za starateljstvom.</a:t>
            </a:r>
          </a:p>
          <a:p>
            <a:r>
              <a:rPr lang="sr-Latn-RS" dirty="0"/>
              <a:t>(3) Ako štićenik ima imovinu, organ starateljstva dužan je da izvrši popis imovine štićenika najkasnije u roku od osam dana od dana kada je obavešten o postojanju potrebe za starateljstvom.</a:t>
            </a:r>
          </a:p>
          <a:p>
            <a:r>
              <a:rPr lang="sr-Latn-RS" dirty="0"/>
              <a:t>(4) Rešenje o stavljanju pod starateljstvo organ starateljstva dužan je da donese odmah, a najkasnije u roku od 30 dana od dana kada je obavešten o postojanju potrebe za starateljstvom nad maloletnim detetom odnosno od dana prijema sudske odluke o lišenju poslovne sposobnosti punoletnog lica.</a:t>
            </a:r>
          </a:p>
          <a:p>
            <a:r>
              <a:rPr lang="sr-Latn-RS" i="1" dirty="0"/>
              <a:t>Rešenje o stavljanju pod starateljstvo</a:t>
            </a:r>
            <a:endParaRPr lang="sr-Latn-RS" dirty="0"/>
          </a:p>
          <a:p>
            <a:r>
              <a:rPr lang="sr-Latn-RS" dirty="0"/>
              <a:t>(1) Organ starateljstva donosi rešenje o stavljanju pod starateljstvo ako utvrdi da za to postoje zakonski razlozi i uručuje ga staratelju bez odlaganja.</a:t>
            </a:r>
          </a:p>
          <a:p>
            <a:r>
              <a:rPr lang="sr-Latn-RS" dirty="0"/>
              <a:t>(2) Ako štićenik ima imovinu, staratelju se uručuje i izveštaj stalne komisije za popis i procenu vrednosti imovine štićenika, a sama imovina predaje mu se na upravljanje i raspolaganje.</a:t>
            </a:r>
          </a:p>
          <a:p>
            <a:r>
              <a:rPr lang="sr-Latn-RS" dirty="0"/>
              <a:t>(3) Rešenjem o stavljanju pod starateljstvo određuju se prava i dužnosti staratelja.</a:t>
            </a:r>
          </a:p>
          <a:p>
            <a:r>
              <a:rPr lang="sr-Latn-RS" dirty="0"/>
              <a:t>(4) Uručivanjem rešenja o stavljanju pod starateljstvo smatra se da je staratelj upoznat sa svojim pravima i dužnostima (uvođenje staratelja u dužnost).</a:t>
            </a:r>
          </a:p>
          <a:p>
            <a:r>
              <a:rPr lang="sr-Latn-RS" dirty="0"/>
              <a:t>(5) Žalbu protiv rešenja o stavljanju pod starateljstvo može izjaviti staratelj, odnosno lice koje ima pravni interes, ministarstvu nadležnom za porodičnu zaštitu u roku od 15 dana od dana prijema rešenja.</a:t>
            </a:r>
          </a:p>
          <a:p>
            <a:endParaRPr lang="sr-Latn-RS" dirty="0"/>
          </a:p>
        </p:txBody>
      </p:sp>
    </p:spTree>
    <p:extLst>
      <p:ext uri="{BB962C8B-B14F-4D97-AF65-F5344CB8AC3E}">
        <p14:creationId xmlns:p14="http://schemas.microsoft.com/office/powerpoint/2010/main" val="114836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F525-5DA1-419C-B724-2E80953BD558}"/>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5F8BAFE5-D84C-4131-8A13-8627F0A10AAE}"/>
              </a:ext>
            </a:extLst>
          </p:cNvPr>
          <p:cNvSpPr>
            <a:spLocks noGrp="1"/>
          </p:cNvSpPr>
          <p:nvPr>
            <p:ph idx="1"/>
          </p:nvPr>
        </p:nvSpPr>
        <p:spPr/>
        <p:txBody>
          <a:bodyPr>
            <a:normAutofit fontScale="32500" lnSpcReduction="20000"/>
          </a:bodyPr>
          <a:lstStyle/>
          <a:p>
            <a:r>
              <a:rPr lang="sr-Latn-RS" i="1" dirty="0"/>
              <a:t>Rešenje o postavljenju novog staratelja</a:t>
            </a:r>
            <a:endParaRPr lang="sr-Latn-RS" dirty="0"/>
          </a:p>
          <a:p>
            <a:r>
              <a:rPr lang="sr-Latn-RS" dirty="0"/>
              <a:t>(1) Organ starateljstva donosi rešenje o postavljenju novog staratelja ako utvrdi da je prethodno postavljeni staratelj razrešen dužnosti ili je umro.</a:t>
            </a:r>
          </a:p>
          <a:p>
            <a:r>
              <a:rPr lang="sr-Latn-RS" dirty="0"/>
              <a:t>(2) Na rešenje iz stava 1 ovog člana primenjuju se odredbe člana 333 ovog zakona.</a:t>
            </a:r>
          </a:p>
          <a:p>
            <a:r>
              <a:rPr lang="sr-Latn-RS" i="1" dirty="0"/>
              <a:t>Pritužba na rad staratelja</a:t>
            </a:r>
            <a:endParaRPr lang="sr-Latn-RS" dirty="0"/>
          </a:p>
          <a:p>
            <a:r>
              <a:rPr lang="sr-Latn-RS" dirty="0"/>
              <a:t>(1) Pritužbu na rad staratelja organu starateljstva mogu podneti štićenik koji je sposoban za rasuđivanje i lice koje ima pravni interes.</a:t>
            </a:r>
          </a:p>
          <a:p>
            <a:r>
              <a:rPr lang="sr-Latn-RS" dirty="0"/>
              <a:t>(2) Organ starateljstva dužan je da na pritužbu iz stava 1 ovog člana odgovori u roku od 15 dana od dana kada je pritužba primljena u organu starateljstva.</a:t>
            </a:r>
          </a:p>
          <a:p>
            <a:r>
              <a:rPr lang="sr-Latn-RS" i="1" dirty="0"/>
              <a:t>Rešenje o razrešenju staratelja</a:t>
            </a:r>
            <a:endParaRPr lang="sr-Latn-RS" dirty="0"/>
          </a:p>
          <a:p>
            <a:r>
              <a:rPr lang="sr-Latn-RS" dirty="0"/>
              <a:t>(1) Organ starateljstva donosi rešenje o razrešenju staratelja ako utvrdi da za to postoje zakonski razlozi i uručuje ga staratelju bez odlaganja.</a:t>
            </a:r>
          </a:p>
          <a:p>
            <a:r>
              <a:rPr lang="sr-Latn-RS" dirty="0"/>
              <a:t>(2) Žalbu protiv rešenja o razrešenju staratelja može izjaviti staratelj, odnosno lice koje ima pravni interes, ministarstvu nadležnom za porodičnu zaštitu u roku od 15 dana od dana prijema rešenja.</a:t>
            </a:r>
          </a:p>
          <a:p>
            <a:r>
              <a:rPr lang="sr-Latn-RS" dirty="0"/>
              <a:t>(3) Primopredaja između ranijeg i novog staratelja obavlja se po pravilima o stavljanju pod starateljstvo iz člana 333 ovog zakona.</a:t>
            </a:r>
          </a:p>
          <a:p>
            <a:r>
              <a:rPr lang="sr-Latn-RS" i="1" dirty="0"/>
              <a:t>Rešenje o prestanku starateljstva</a:t>
            </a:r>
            <a:endParaRPr lang="sr-Latn-RS" dirty="0"/>
          </a:p>
          <a:p>
            <a:r>
              <a:rPr lang="sr-Latn-RS" dirty="0"/>
              <a:t>(1) Organ starateljstva donosi rešenje o prestanku starateljstva ako utvrdi da za to postoje zakonski razlozi i uručuje ga bez odlaganja staratelju i štićeniku.</a:t>
            </a:r>
          </a:p>
          <a:p>
            <a:r>
              <a:rPr lang="sr-Latn-RS" dirty="0"/>
              <a:t>(2) Žalbu protiv rešenja o prestanku starateljstva mogu izjaviti staratelj i štićenik koji je sposoban za rasuđivanje, odnosno lice koje ima pravni interes, ministarstvu nadležnom za porodičnu zaštitu u roku od 15 dana od dana prijema rešenja.</a:t>
            </a:r>
          </a:p>
          <a:p>
            <a:r>
              <a:rPr lang="sr-Latn-RS" i="1" dirty="0"/>
              <a:t>Pritužba na rad organa starateljstva</a:t>
            </a:r>
            <a:endParaRPr lang="sr-Latn-RS" dirty="0"/>
          </a:p>
          <a:p>
            <a:r>
              <a:rPr lang="sr-Latn-RS" dirty="0"/>
              <a:t>(1) Pritužbu na rad organa starateljstva mogu podneti staratelj, štićenik koji je sposoban za rasuđivanje i lice koje ima pravni interes.</a:t>
            </a:r>
          </a:p>
          <a:p>
            <a:r>
              <a:rPr lang="sr-Latn-RS" dirty="0"/>
              <a:t>(2) Pritužba se podnosi ministarstvu nadležnom za porodičnu zaštitu.</a:t>
            </a:r>
          </a:p>
          <a:p>
            <a:r>
              <a:rPr lang="sr-Latn-RS" dirty="0"/>
              <a:t>(3) Ministarstvo nadležno za porodičnu zaštitu dužno je da odgovori na pritužbu iz stava 1 ovog člana u roku od 30 dana od dana prijema pritužbe.</a:t>
            </a:r>
          </a:p>
          <a:p>
            <a:r>
              <a:rPr lang="sr-Latn-RS" i="1" dirty="0"/>
              <a:t>Upisivanje u matičnu knjigu</a:t>
            </a:r>
            <a:endParaRPr lang="sr-Latn-RS" dirty="0"/>
          </a:p>
          <a:p>
            <a:r>
              <a:rPr lang="sr-Latn-RS" dirty="0"/>
              <a:t>(1) Konačno rešenje o stavljanju pod starateljstvo odnosno konačno rešenje o prestanku starateljstva dostavlja se bez odlaganja matičaru koji vodi matičnu knjigu rođenih za štićenika.</a:t>
            </a:r>
          </a:p>
          <a:p>
            <a:r>
              <a:rPr lang="sr-Latn-RS" dirty="0"/>
              <a:t>(2) Ako štićenik ima nepokretnosti, rešenje iz stava 1 ovog člana upisuje se i u javni registar prava na nepokretnostima.</a:t>
            </a:r>
          </a:p>
          <a:p>
            <a:r>
              <a:rPr lang="sr-Latn-RS" i="1" dirty="0"/>
              <a:t>Evidencija i dokumentacija o stavljanju pod starateljstvo</a:t>
            </a:r>
            <a:endParaRPr lang="sr-Latn-RS" dirty="0"/>
          </a:p>
          <a:p>
            <a:r>
              <a:rPr lang="sr-Latn-RS" b="1" dirty="0"/>
              <a:t> </a:t>
            </a:r>
            <a:r>
              <a:rPr lang="sr-Latn-RS" dirty="0"/>
              <a:t>(1) Organ starateljstva dužan je da vodi evidenciju i dokumentaciju o štićenicima.</a:t>
            </a:r>
          </a:p>
          <a:p>
            <a:endParaRPr lang="sr-Latn-RS" dirty="0"/>
          </a:p>
        </p:txBody>
      </p:sp>
    </p:spTree>
    <p:extLst>
      <p:ext uri="{BB962C8B-B14F-4D97-AF65-F5344CB8AC3E}">
        <p14:creationId xmlns:p14="http://schemas.microsoft.com/office/powerpoint/2010/main" val="78023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27F77-D72E-4F27-9AC7-7FCBAEFC4CD0}"/>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35BBDD2F-4442-4A86-8D16-65F960025005}"/>
              </a:ext>
            </a:extLst>
          </p:cNvPr>
          <p:cNvSpPr>
            <a:spLocks noGrp="1"/>
          </p:cNvSpPr>
          <p:nvPr>
            <p:ph idx="1"/>
          </p:nvPr>
        </p:nvSpPr>
        <p:spPr/>
        <p:txBody>
          <a:bodyPr>
            <a:normAutofit fontScale="32500" lnSpcReduction="20000"/>
          </a:bodyPr>
          <a:lstStyle/>
          <a:p>
            <a:r>
              <a:rPr lang="sr-Latn-RS" b="1" dirty="0"/>
              <a:t>LIČNO IME</a:t>
            </a:r>
            <a:endParaRPr lang="sr-Latn-RS" dirty="0"/>
          </a:p>
          <a:p>
            <a:r>
              <a:rPr lang="sr-Latn-RS" dirty="0"/>
              <a:t> </a:t>
            </a:r>
          </a:p>
          <a:p>
            <a:r>
              <a:rPr lang="sr-Latn-RS" dirty="0"/>
              <a:t>I ZAJEDNIČKE ODREDBE</a:t>
            </a:r>
          </a:p>
          <a:p>
            <a:r>
              <a:rPr lang="sr-Latn-RS" dirty="0"/>
              <a:t> </a:t>
            </a:r>
          </a:p>
          <a:p>
            <a:r>
              <a:rPr lang="sr-Latn-RS" dirty="0"/>
              <a:t>(1) Lično ime sastoji se od imena i prezimena.</a:t>
            </a:r>
          </a:p>
          <a:p>
            <a:r>
              <a:rPr lang="sr-Latn-RS" dirty="0"/>
              <a:t>(2) Lično ime upisuje se u matičnu knjigu rođenih.</a:t>
            </a:r>
          </a:p>
          <a:p>
            <a:r>
              <a:rPr lang="sr-Latn-RS" dirty="0"/>
              <a:t>(3) Svako je dužan da se služi svojim ličnim imenom.</a:t>
            </a:r>
          </a:p>
          <a:p>
            <a:r>
              <a:rPr lang="sr-Latn-RS" dirty="0"/>
              <a:t>(1) Lice čije ime ili prezime, odnosno i ime i prezime, sadrži više od tri reči dužno je da se u pravnom saobraćaju služi skraćenim ličnim imenom.</a:t>
            </a:r>
          </a:p>
          <a:p>
            <a:r>
              <a:rPr lang="sr-Latn-RS" dirty="0"/>
              <a:t>(2) Odluka o skraćenom ličnom imenu saopštava se matičaru koji vodi matičnu knjigu rođenih za imaoca prava na lično ime i konstatuje se u matičnoj knjizi rođenih.</a:t>
            </a:r>
          </a:p>
          <a:p>
            <a:r>
              <a:rPr lang="sr-Latn-RS" dirty="0"/>
              <a:t>II ODREĐIVANJE LIČNOG IMENA</a:t>
            </a:r>
          </a:p>
          <a:p>
            <a:r>
              <a:rPr lang="sr-Latn-RS" b="1" i="1" dirty="0"/>
              <a:t>Ime deteta</a:t>
            </a:r>
            <a:endParaRPr lang="sr-Latn-RS" dirty="0"/>
          </a:p>
          <a:p>
            <a:r>
              <a:rPr lang="sr-Latn-RS" dirty="0"/>
              <a:t>(1) Ime deteta određuju roditelji.</a:t>
            </a:r>
          </a:p>
          <a:p>
            <a:r>
              <a:rPr lang="sr-Latn-RS" dirty="0"/>
              <a:t>(2) Roditelji imaju pravo da se ime deteta upiše u matičnu knjigu rođenih i na maternjem jeziku i pismu jednog ili oba roditelja.</a:t>
            </a:r>
          </a:p>
          <a:p>
            <a:r>
              <a:rPr lang="sr-Latn-RS" dirty="0"/>
              <a:t>(3) Roditelji imaju pravo da slobodno izaberu ime deteta, ali ne mogu odrediti pogrdno ime, ime kojim se vređa moral ili ime koje je u suprotnosti sa običajima i shvatanjima sredine.</a:t>
            </a:r>
          </a:p>
          <a:p>
            <a:r>
              <a:rPr lang="sr-Latn-RS" dirty="0"/>
              <a:t>(4) Ime deteta određuje organ starateljstva ako roditelji nisu živi, ako nisu poznati, ako u zakonom određenom roku nisu odredili ime detetu, ako ne mogu da postignu sporazum o imenu deteta, odnosno ako su odredili pogrdno ime, ime kojim se vređa moral ili ime koje je u suprotnosti sa običajima i shvatanjima sredine.</a:t>
            </a:r>
          </a:p>
          <a:p>
            <a:r>
              <a:rPr lang="sr-Latn-RS" b="1" i="1" dirty="0"/>
              <a:t>Prezime deteta</a:t>
            </a:r>
            <a:endParaRPr lang="sr-Latn-RS" dirty="0"/>
          </a:p>
          <a:p>
            <a:r>
              <a:rPr lang="sr-Latn-RS" dirty="0"/>
              <a:t>(1) Prezime deteta određuju roditelji prema prezimenu jednog ili oba roditelja.</a:t>
            </a:r>
          </a:p>
          <a:p>
            <a:r>
              <a:rPr lang="sr-Latn-RS" dirty="0"/>
              <a:t>(2) Roditelji ne mogu zajedničkoj deci odrediti različita prezimena.</a:t>
            </a:r>
          </a:p>
          <a:p>
            <a:r>
              <a:rPr lang="sr-Latn-RS" dirty="0"/>
              <a:t>(3) Prezime deteta određuje organ starateljstva ako roditelji nisu živi, ako nisu poznati, odnosno ako ne mogu da postignu sporazum o prezimenu deteta.</a:t>
            </a:r>
          </a:p>
          <a:p>
            <a:r>
              <a:rPr lang="sr-Latn-RS" dirty="0"/>
              <a:t>III PROMENA LIČNOG IMENA</a:t>
            </a:r>
          </a:p>
          <a:p>
            <a:r>
              <a:rPr lang="sr-Latn-RS" b="1" i="1" dirty="0"/>
              <a:t>Ko ima pravo na promenu</a:t>
            </a:r>
            <a:endParaRPr lang="sr-Latn-RS" dirty="0"/>
          </a:p>
          <a:p>
            <a:r>
              <a:rPr lang="sr-Latn-RS" dirty="0"/>
              <a:t>(1) Pravo na promenu ličnog imena ima svako lice koje je navršilo 15. godinu života i koje je sposobno za rasuđivanje.</a:t>
            </a:r>
          </a:p>
          <a:p>
            <a:r>
              <a:rPr lang="sr-Latn-RS" dirty="0"/>
              <a:t>(2) Dete koje je navršilo 10. godinu života i koje je sposobno za rasuđivanje ima pravo na davanje saglasnosti sa promenom ličnog imena.</a:t>
            </a:r>
          </a:p>
          <a:p>
            <a:endParaRPr lang="sr-Latn-RS" dirty="0"/>
          </a:p>
        </p:txBody>
      </p:sp>
    </p:spTree>
    <p:extLst>
      <p:ext uri="{BB962C8B-B14F-4D97-AF65-F5344CB8AC3E}">
        <p14:creationId xmlns:p14="http://schemas.microsoft.com/office/powerpoint/2010/main" val="1679229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1373-55FA-4289-9D6E-AC0AFB648B4C}"/>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EDF3ED94-1154-4D18-8DC1-1F9B62303EE2}"/>
              </a:ext>
            </a:extLst>
          </p:cNvPr>
          <p:cNvSpPr>
            <a:spLocks noGrp="1"/>
          </p:cNvSpPr>
          <p:nvPr>
            <p:ph idx="1"/>
          </p:nvPr>
        </p:nvSpPr>
        <p:spPr/>
        <p:txBody>
          <a:bodyPr>
            <a:normAutofit fontScale="32500" lnSpcReduction="20000"/>
          </a:bodyPr>
          <a:lstStyle/>
          <a:p>
            <a:r>
              <a:rPr lang="sr-Latn-RS" b="1" i="1" dirty="0"/>
              <a:t>Ko nema pravo na promenu</a:t>
            </a:r>
            <a:endParaRPr lang="sr-Latn-RS" dirty="0"/>
          </a:p>
          <a:p>
            <a:r>
              <a:rPr lang="sr-Latn-RS" dirty="0"/>
              <a:t>Pravo na promenu ličnog imena nema:</a:t>
            </a:r>
          </a:p>
          <a:p>
            <a:r>
              <a:rPr lang="sr-Latn-RS" dirty="0"/>
              <a:t>1. lice protiv koga se vodi krivični postupak za delo za koje se goni po službenoj dužnosti;</a:t>
            </a:r>
          </a:p>
          <a:p>
            <a:r>
              <a:rPr lang="sr-Latn-RS" dirty="0"/>
              <a:t>2. lice koje je osuđeno za krivično delo za koje se goni po službenoj dužnosti dok kazna nije izvršena odnosno dok traju pravne posledice osude;</a:t>
            </a:r>
          </a:p>
          <a:p>
            <a:r>
              <a:rPr lang="sr-Latn-RS" dirty="0"/>
              <a:t>3. lice koje promenom ličnog imena namerava da izbegne neku svoju obavezu;</a:t>
            </a:r>
          </a:p>
          <a:p>
            <a:r>
              <a:rPr lang="sr-Latn-RS" dirty="0"/>
              <a:t>4. lice koje namerava da promeni ime u pogrdno ime, ime kojim se vređa moral ili ime koje je u suprotnosti sa običajima i shvatanjima sredine.</a:t>
            </a:r>
          </a:p>
          <a:p>
            <a:r>
              <a:rPr lang="sr-Latn-RS" b="1" i="1" dirty="0"/>
              <a:t>Promena prezimena supružnika</a:t>
            </a:r>
            <a:endParaRPr lang="sr-Latn-RS" dirty="0"/>
          </a:p>
          <a:p>
            <a:r>
              <a:rPr lang="sr-Latn-RS" dirty="0"/>
              <a:t>(1) Supružnici se prilikom sklapanja braka mogu sporazumeti da svaki od njih:</a:t>
            </a:r>
          </a:p>
          <a:p>
            <a:r>
              <a:rPr lang="sr-Latn-RS" dirty="0"/>
              <a:t>1. zadrži svoje prezime;</a:t>
            </a:r>
          </a:p>
          <a:p>
            <a:r>
              <a:rPr lang="sr-Latn-RS" dirty="0"/>
              <a:t>2. umesto svog uzme prezime drugog supružnika;</a:t>
            </a:r>
          </a:p>
          <a:p>
            <a:r>
              <a:rPr lang="sr-Latn-RS" dirty="0"/>
              <a:t>3. svom prezimenu doda prezime drugog supružnika odnosno prezimenu drugog supružnika doda svoje prezime.</a:t>
            </a:r>
          </a:p>
          <a:p>
            <a:r>
              <a:rPr lang="sr-Latn-RS" dirty="0"/>
              <a:t>(2) Supružnik koji je promenio prezime sklapanjem braka može u roku od 60 dana od dana prestanka braka uzeti prezime koje je imao pre sklapanja braka.</a:t>
            </a:r>
          </a:p>
          <a:p>
            <a:r>
              <a:rPr lang="sr-Latn-RS" b="1" i="1" dirty="0"/>
              <a:t>Promena prezimena deteta</a:t>
            </a:r>
            <a:endParaRPr lang="sr-Latn-RS" dirty="0"/>
          </a:p>
          <a:p>
            <a:r>
              <a:rPr lang="sr-Latn-RS" dirty="0"/>
              <a:t>(1) Detetu se može promeniti prezime:</a:t>
            </a:r>
          </a:p>
          <a:p>
            <a:r>
              <a:rPr lang="sr-Latn-RS" dirty="0"/>
              <a:t>1. utvrđivanjem materinstva odnosno očinstva;</a:t>
            </a:r>
          </a:p>
          <a:p>
            <a:r>
              <a:rPr lang="sr-Latn-RS" dirty="0"/>
              <a:t>2. osporavanjem materinstva odnosno očinstva.</a:t>
            </a:r>
          </a:p>
          <a:p>
            <a:r>
              <a:rPr lang="sr-Latn-RS" dirty="0"/>
              <a:t>(2) Usvojenom detetu može se promeniti prezime prema prezimenu jednog ili oba usvojitelja.</a:t>
            </a:r>
          </a:p>
          <a:p>
            <a:r>
              <a:rPr lang="sr-Latn-RS" dirty="0"/>
              <a:t>(3) Dete koje je promenilo prezime usvojenjem može posle prestanka usvojenja poništenjem uzeti svoje prezime.</a:t>
            </a:r>
          </a:p>
          <a:p>
            <a:r>
              <a:rPr lang="sr-Latn-RS" b="1" i="1" dirty="0"/>
              <a:t>Stvarna i mesna nadležnost</a:t>
            </a:r>
            <a:endParaRPr lang="sr-Latn-RS" dirty="0"/>
          </a:p>
          <a:p>
            <a:r>
              <a:rPr lang="sr-Latn-RS" dirty="0"/>
              <a:t>(1) Zahtev za promenu ličnog imena podnosi se opštinskoj upravi na čijem području podnosilac zahteva ima prebivalište, odnosno boravište.</a:t>
            </a:r>
          </a:p>
          <a:p>
            <a:r>
              <a:rPr lang="sr-Latn-RS" dirty="0"/>
              <a:t>(2) Opštinska uprava koja prihvati zahtev za promenu ličnog imena dužna je da o tome obavesti nadležnog matičara radi upisa promene ličnog imena u matičnu knjigu rođenih i venčanih i organ koji vodi evidenciju o prebivalištu građana.</a:t>
            </a:r>
          </a:p>
          <a:p>
            <a:r>
              <a:rPr lang="sr-Latn-RS" dirty="0"/>
              <a:t>(3) Žalbu protiv rešenja o odbijanju zahteva za promenu ličnog imena podnosilac može izjaviti ministarstvu nadležnom za porodičnu zaštitu u roku od 15 dana od dana prijema rešenja.</a:t>
            </a:r>
          </a:p>
          <a:p>
            <a:endParaRPr lang="sr-Latn-RS" dirty="0"/>
          </a:p>
        </p:txBody>
      </p:sp>
    </p:spTree>
    <p:extLst>
      <p:ext uri="{BB962C8B-B14F-4D97-AF65-F5344CB8AC3E}">
        <p14:creationId xmlns:p14="http://schemas.microsoft.com/office/powerpoint/2010/main" val="2570602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F59C-3100-43CB-9C70-EDB0F949ADA0}"/>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6477F339-11B7-420F-9FF4-7EF1DD047077}"/>
              </a:ext>
            </a:extLst>
          </p:cNvPr>
          <p:cNvSpPr>
            <a:spLocks noGrp="1"/>
          </p:cNvSpPr>
          <p:nvPr>
            <p:ph idx="1"/>
          </p:nvPr>
        </p:nvSpPr>
        <p:spPr/>
        <p:txBody>
          <a:bodyPr>
            <a:normAutofit fontScale="47500" lnSpcReduction="20000"/>
          </a:bodyPr>
          <a:lstStyle/>
          <a:p>
            <a:r>
              <a:rPr lang="sr-Latn-RS" dirty="0"/>
              <a:t>ZAŠTITA PRAVA NA LIČNO IME</a:t>
            </a:r>
          </a:p>
          <a:p>
            <a:r>
              <a:rPr lang="sr-Latn-RS" b="1" i="1" dirty="0"/>
              <a:t>Povreda prava na lično ime</a:t>
            </a:r>
            <a:endParaRPr lang="sr-Latn-RS" dirty="0"/>
          </a:p>
          <a:p>
            <a:r>
              <a:rPr lang="sr-Latn-RS" dirty="0"/>
              <a:t>Pravo na lično ime može se povrediti naročito:</a:t>
            </a:r>
          </a:p>
          <a:p>
            <a:r>
              <a:rPr lang="sr-Latn-RS" dirty="0"/>
              <a:t>1. sprečavanjem imaoca da se služi svojim ličnim imenom ili delom imena, odnosno ometanjem na drugi način da vrši pravo na lično ime (sprečavanje i ometanje vršenja prava na lično ime);</a:t>
            </a:r>
          </a:p>
          <a:p>
            <a:r>
              <a:rPr lang="sr-Latn-RS" dirty="0"/>
              <a:t>2. pripisivanjem imaocu drugačijeg ličnog imena ili dela imena odnosno tvrdnjom da je imalac dužan da se služi drugačijim ličnim imenom ili delom imena, označavanjem imaoca drugačijim ličnim imenom od njegovog, osporavanjem imaocu na drugi način prava da se služi svojim ličnim imenom (osporavanje prava na lično ime);</a:t>
            </a:r>
          </a:p>
          <a:p>
            <a:r>
              <a:rPr lang="sr-Latn-RS" dirty="0"/>
              <a:t>3. iskrivljenim, skraćenim, proširenim ili drugačijim navođenjem imaočevog ličnog imena ili dela imena, osim kada je to uobičajeno ili neophodno (iskrivljavanje ličnog imena);</a:t>
            </a:r>
          </a:p>
          <a:p>
            <a:r>
              <a:rPr lang="sr-Latn-RS" dirty="0"/>
              <a:t>4. označavanjem sebe, drugog lica, organizacije, stvari ili pojave imaočevim ličnim imenom ili delom imena, navođenjem drugoga ili dopuštanjem drugome da sebe označava imaočevim ličnim imenom ili delom imena, neovlašćenom upotrebom imaočevog ličnog imena ili dela imena na drugi način bez pristanka imaoca (neovlašćena upotreba ličnog imena).</a:t>
            </a:r>
          </a:p>
          <a:p>
            <a:endParaRPr lang="sr-Latn-RS" dirty="0"/>
          </a:p>
        </p:txBody>
      </p:sp>
    </p:spTree>
    <p:extLst>
      <p:ext uri="{BB962C8B-B14F-4D97-AF65-F5344CB8AC3E}">
        <p14:creationId xmlns:p14="http://schemas.microsoft.com/office/powerpoint/2010/main" val="2873436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AB21-3C02-46BE-AC7D-7A0B8D5E1DE2}"/>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AB985C54-5E6F-4B3B-AC73-71F9A2D12592}"/>
              </a:ext>
            </a:extLst>
          </p:cNvPr>
          <p:cNvSpPr>
            <a:spLocks noGrp="1"/>
          </p:cNvSpPr>
          <p:nvPr>
            <p:ph idx="1"/>
          </p:nvPr>
        </p:nvSpPr>
        <p:spPr/>
        <p:txBody>
          <a:bodyPr>
            <a:normAutofit fontScale="77500" lnSpcReduction="20000"/>
          </a:bodyPr>
          <a:lstStyle/>
          <a:p>
            <a:r>
              <a:rPr lang="sr-Latn-RS" b="1" i="1" dirty="0"/>
              <a:t>Pristanak za upotrebu imena</a:t>
            </a:r>
            <a:endParaRPr lang="sr-Latn-RS" dirty="0"/>
          </a:p>
          <a:p>
            <a:r>
              <a:rPr lang="sr-Latn-RS" dirty="0"/>
              <a:t>(1) Imalac može i uz naknadu dati pristanak za upotrebu svog ličnog imena ili dela imena u dopuštene svrhe.</a:t>
            </a:r>
          </a:p>
          <a:p>
            <a:r>
              <a:rPr lang="sr-Latn-RS" dirty="0"/>
              <a:t>(2) Za upotrebu prezimena potreban je pristanak i drugih lica na koja se imaočevo prezime odnosi (supružnik, dete, roditelj i dr.) ako bi upotrebom bilo povređeno pravo tih lica.</a:t>
            </a:r>
          </a:p>
          <a:p>
            <a:r>
              <a:rPr lang="sr-Latn-RS" b="1" i="1" dirty="0"/>
              <a:t>Vezanost pristankom</a:t>
            </a:r>
            <a:endParaRPr lang="sr-Latn-RS" dirty="0"/>
          </a:p>
          <a:p>
            <a:r>
              <a:rPr lang="sr-Latn-RS" dirty="0"/>
              <a:t>Pristanak dat za jednu upotrebu ličnog imena, za određeni način upotrebe odnosno za upotrebu u određenu svrhu ne smatra se pristankom i za ponovljenu upotrebu, za upotrebu na drugi način odnosno za upotrebu u neku drugu svrhu.</a:t>
            </a:r>
          </a:p>
          <a:p>
            <a:endParaRPr lang="sr-Latn-RS" dirty="0"/>
          </a:p>
        </p:txBody>
      </p:sp>
    </p:spTree>
    <p:extLst>
      <p:ext uri="{BB962C8B-B14F-4D97-AF65-F5344CB8AC3E}">
        <p14:creationId xmlns:p14="http://schemas.microsoft.com/office/powerpoint/2010/main" val="662931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B4B4-E8D1-4B0D-8C85-7A07DE839A79}"/>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FA608723-E5AE-40AE-A477-632E5782CB59}"/>
              </a:ext>
            </a:extLst>
          </p:cNvPr>
          <p:cNvSpPr>
            <a:spLocks noGrp="1"/>
          </p:cNvSpPr>
          <p:nvPr>
            <p:ph idx="1"/>
          </p:nvPr>
        </p:nvSpPr>
        <p:spPr/>
        <p:txBody>
          <a:bodyPr>
            <a:normAutofit fontScale="40000" lnSpcReduction="20000"/>
          </a:bodyPr>
          <a:lstStyle/>
          <a:p>
            <a:r>
              <a:rPr lang="sr-Latn-RS" b="1" i="1" dirty="0"/>
              <a:t>Opoziv pristanka</a:t>
            </a:r>
            <a:endParaRPr lang="sr-Latn-RS" dirty="0"/>
          </a:p>
          <a:p>
            <a:r>
              <a:rPr lang="sr-Latn-RS" dirty="0"/>
              <a:t>(1) Ako je imalac zadržao pravo da pristanak za upotrebu ličnog imena opozove, opozivom pristanak prestaje.</a:t>
            </a:r>
          </a:p>
          <a:p>
            <a:r>
              <a:rPr lang="sr-Latn-RS" dirty="0"/>
              <a:t>(2) I kada nije zadržao pravo na opoziv, imalac može opozvati pristanak ako bi upotreba njegovog ličnog imena, s obzirom na okolnosti slučaja, znatno naškodila njegovim interesima, a on to nije mogao predvideti.</a:t>
            </a:r>
          </a:p>
          <a:p>
            <a:r>
              <a:rPr lang="sr-Latn-RS" dirty="0"/>
              <a:t>(3) U slučaju iz stava 2 ovog člana, oštećeni ima pravo na naknadu štete prouzrokovane opozivom pristanka.</a:t>
            </a:r>
          </a:p>
          <a:p>
            <a:r>
              <a:rPr lang="sr-Latn-RS" b="1" i="1" dirty="0"/>
              <a:t>Tužbe</a:t>
            </a:r>
            <a:endParaRPr lang="sr-Latn-RS" dirty="0"/>
          </a:p>
          <a:p>
            <a:r>
              <a:rPr lang="sr-Latn-RS" dirty="0"/>
              <a:t>Lice čije je pravo na lično ime povređeno može u parničnom postupku zahtevati od suda da:</a:t>
            </a:r>
          </a:p>
          <a:p>
            <a:r>
              <a:rPr lang="sr-Latn-RS" dirty="0"/>
              <a:t>1. utvrdi postojanje prava da se ono služi svojim ličnim imenom;</a:t>
            </a:r>
          </a:p>
          <a:p>
            <a:r>
              <a:rPr lang="sr-Latn-RS" dirty="0"/>
              <a:t>2. naredi uklanjanje, uništenje ili preinačenje predmeta kojima je izvršena povreda prava, povlačenje tvrdnje kojom se osporava imaocu pravo na lično ime ili nešto drugo što je potrebno za uklanjanje stanja povrede prava;</a:t>
            </a:r>
          </a:p>
          <a:p>
            <a:r>
              <a:rPr lang="sr-Latn-RS" dirty="0"/>
              <a:t>3. zabrani dalje vršenje ili ponavljanje radnje kojom se povređuje pravo, pod pretnjom plaćanja određene svote novca povređenom ako se radnja povrede ne obustavi ili ako se ponovi;</a:t>
            </a:r>
          </a:p>
          <a:p>
            <a:r>
              <a:rPr lang="sr-Latn-RS" dirty="0"/>
              <a:t>4. dosudi naknadu materijalne i nematerijalne štete;</a:t>
            </a:r>
          </a:p>
          <a:p>
            <a:r>
              <a:rPr lang="sr-Latn-RS" dirty="0"/>
              <a:t>5. dosudi deo dobiti ostvarene upotrebom ličnog imena, srazmerno tome koliko je upotreba ličnog imena doprinela ostvarenju dobiti.</a:t>
            </a:r>
          </a:p>
          <a:p>
            <a:r>
              <a:rPr lang="sr-Latn-RS" b="1" i="1" dirty="0"/>
              <a:t>Aktivna legitimacija posle smrti imaoca prava na lično ime</a:t>
            </a:r>
            <a:endParaRPr lang="sr-Latn-RS" dirty="0"/>
          </a:p>
          <a:p>
            <a:r>
              <a:rPr lang="sr-Latn-RS" dirty="0"/>
              <a:t>Ako je imalac prava na lično ime umro posle izvršene povrede, kao i ako je povreda izvršena posle smrti imaoca prava na lično ime, zaštitu prava na lično ime mogu zahtevati: lice koje je umrli odredio da se stara o zaštiti njegovog ličnog imena, supružnik, dete i roditelj umrlog.</a:t>
            </a:r>
          </a:p>
          <a:p>
            <a:endParaRPr lang="sr-Latn-RS" dirty="0"/>
          </a:p>
        </p:txBody>
      </p:sp>
    </p:spTree>
    <p:extLst>
      <p:ext uri="{BB962C8B-B14F-4D97-AF65-F5344CB8AC3E}">
        <p14:creationId xmlns:p14="http://schemas.microsoft.com/office/powerpoint/2010/main" val="317916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2400" dirty="0">
                <a:latin typeface="Arial" pitchFamily="34" charset="0"/>
                <a:cs typeface="Arial" pitchFamily="34" charset="0"/>
              </a:rPr>
              <a:t>PORODIČNO PRAVO</a:t>
            </a:r>
          </a:p>
        </p:txBody>
      </p:sp>
      <p:sp>
        <p:nvSpPr>
          <p:cNvPr id="3" name="Content Placeholder 2"/>
          <p:cNvSpPr>
            <a:spLocks noGrp="1"/>
          </p:cNvSpPr>
          <p:nvPr>
            <p:ph idx="1"/>
          </p:nvPr>
        </p:nvSpPr>
        <p:spPr/>
        <p:txBody>
          <a:bodyPr>
            <a:normAutofit/>
          </a:bodyPr>
          <a:lstStyle/>
          <a:p>
            <a:r>
              <a:rPr lang="sr-Latn-CS" sz="2800" b="1" dirty="0">
                <a:latin typeface="Arial" pitchFamily="34" charset="0"/>
                <a:cs typeface="Arial" pitchFamily="34" charset="0"/>
              </a:rPr>
              <a:t>Lekcija 15</a:t>
            </a:r>
          </a:p>
          <a:p>
            <a:r>
              <a:rPr lang="sr-Latn-RS" sz="2800" dirty="0"/>
              <a:t>POSTUPAK PRED ORGANOM UPRAVE</a:t>
            </a:r>
            <a:endParaRPr lang="sr-Latn-CS" sz="28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B6D4A-6F3E-42B2-A65B-D4DAC9165B12}"/>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5489FD1F-DD35-42CD-927D-CC9B2199AE46}"/>
              </a:ext>
            </a:extLst>
          </p:cNvPr>
          <p:cNvSpPr>
            <a:spLocks noGrp="1"/>
          </p:cNvSpPr>
          <p:nvPr>
            <p:ph idx="1"/>
          </p:nvPr>
        </p:nvSpPr>
        <p:spPr/>
        <p:txBody>
          <a:bodyPr>
            <a:normAutofit fontScale="25000" lnSpcReduction="20000"/>
          </a:bodyPr>
          <a:lstStyle/>
          <a:p>
            <a:r>
              <a:rPr lang="sr-Latn-RS" dirty="0"/>
              <a:t>POSTUPAK PRED ORGANOM UPRAVE</a:t>
            </a:r>
          </a:p>
          <a:p>
            <a:r>
              <a:rPr lang="sr-Latn-RS" b="1" i="1" dirty="0"/>
              <a:t>1. Zajedničke odredbe</a:t>
            </a:r>
            <a:endParaRPr lang="sr-Latn-RS" dirty="0"/>
          </a:p>
          <a:p>
            <a:r>
              <a:rPr lang="sr-Latn-RS" i="1" dirty="0"/>
              <a:t>Sadržina ovog dela zakona</a:t>
            </a:r>
            <a:endParaRPr lang="sr-Latn-RS" dirty="0"/>
          </a:p>
          <a:p>
            <a:r>
              <a:rPr lang="sr-Latn-RS" dirty="0"/>
              <a:t>Odredbama ovog dela zakona uređuju se posebni upravni postupci u vezi sa porodičnim odnosima.</a:t>
            </a:r>
          </a:p>
          <a:p>
            <a:r>
              <a:rPr lang="sr-Latn-RS" i="1" dirty="0"/>
              <a:t>Primena zakona kojim se uređuje opšti upravni postupak</a:t>
            </a:r>
            <a:endParaRPr lang="sr-Latn-RS" dirty="0"/>
          </a:p>
          <a:p>
            <a:r>
              <a:rPr lang="sr-Latn-RS" dirty="0"/>
              <a:t>(1) Na postupak organa uprave koji je u vezi sa porodičnim odnosima primenjuju se odredbe zakona kojim se uređuje opšti upravni postupak, ako ovim zakonom nije drugačije određeno.</a:t>
            </a:r>
          </a:p>
          <a:p>
            <a:r>
              <a:rPr lang="sr-Latn-RS" dirty="0"/>
              <a:t>(2) U postupku pred organom starateljstva primenjuju se i metode stručnog socijalnog rada i socijalne zaštite.</a:t>
            </a:r>
          </a:p>
          <a:p>
            <a:r>
              <a:rPr lang="sr-Latn-RS" b="1" i="1" dirty="0"/>
              <a:t>2. Postupak sklapanja braka</a:t>
            </a:r>
            <a:endParaRPr lang="sr-Latn-RS" dirty="0"/>
          </a:p>
          <a:p>
            <a:r>
              <a:rPr lang="sr-Latn-RS" i="1" dirty="0"/>
              <a:t>Zahtev za sklapanje braka</a:t>
            </a:r>
            <a:endParaRPr lang="sr-Latn-RS" dirty="0"/>
          </a:p>
          <a:p>
            <a:r>
              <a:rPr lang="sr-Latn-RS" dirty="0"/>
              <a:t>(1) Budući supružnici podnose usmeni ili pismeni zahtev za sklapanje braka matičaru opštine u kojoj žele da sklope brak.</a:t>
            </a:r>
          </a:p>
          <a:p>
            <a:r>
              <a:rPr lang="sr-Latn-RS" dirty="0"/>
              <a:t>(2) O usmenom zahtevu budućih supružnika matičar sačinjava zapisnik.</a:t>
            </a:r>
          </a:p>
          <a:p>
            <a:r>
              <a:rPr lang="sr-Latn-RS" dirty="0"/>
              <a:t>(3) Budući supružnici uz zahtev za sklapanje braka podnose izvod iz matične knjige rođenih za svakog od njih, a po potrebi i dokaz o sprovedenom postupku davanja dozvole za sklapanje braka.</a:t>
            </a:r>
          </a:p>
          <a:p>
            <a:r>
              <a:rPr lang="sr-Latn-RS" dirty="0"/>
              <a:t>(4) Ako je budući supružnik ranije bio u braku, podneće dokaz da je prethodni brak prestao ukoliko ova činjenica nije upisana u matičnu knjigu rođenih.</a:t>
            </a:r>
          </a:p>
          <a:p>
            <a:r>
              <a:rPr lang="sr-Latn-RS" i="1" dirty="0"/>
              <a:t>Odbijanje zahteva za sklapanje braka</a:t>
            </a:r>
            <a:endParaRPr lang="sr-Latn-RS" dirty="0"/>
          </a:p>
          <a:p>
            <a:r>
              <a:rPr lang="sr-Latn-RS" dirty="0"/>
              <a:t>(1) Matičar utvrđuje, na osnovu izjava budućih supružnika, priloženih isprava i na drugi način, da li su ispunjeni svi uslovi za punovažnost braka predviđeni ovim zakonom.</a:t>
            </a:r>
          </a:p>
          <a:p>
            <a:r>
              <a:rPr lang="sr-Latn-RS" dirty="0"/>
              <a:t>(2) Matičar će usmeno saopštiti podnosiocima zahteva da ne mogu sklopiti brak ako utvrdi da nisu ispunjeni svi uslovi za punovažnost braka predviđeni ovim zakonom.</a:t>
            </a:r>
          </a:p>
          <a:p>
            <a:r>
              <a:rPr lang="sr-Latn-RS" dirty="0"/>
              <a:t>(3) Na njihovo traženje matičar je dužan da u roku od osam dana donese pismeno rešenje o odbijanju zahteva za sklapanje braka.</a:t>
            </a:r>
          </a:p>
          <a:p>
            <a:r>
              <a:rPr lang="sr-Latn-RS" dirty="0"/>
              <a:t>(4) Žalbu protiv rešenja o odbijanju zahteva za sklapanje braka podnosioci zahteva mogu izjaviti ministarstvu nadležnom za porodičnu zaštitu u roku od 15 dana od dana prijema rešenja.</a:t>
            </a:r>
          </a:p>
          <a:p>
            <a:r>
              <a:rPr lang="sr-Latn-RS" i="1" dirty="0"/>
              <a:t>Prihvatanje zahteva za sklapanje braka</a:t>
            </a:r>
            <a:endParaRPr lang="sr-Latn-RS" dirty="0"/>
          </a:p>
          <a:p>
            <a:r>
              <a:rPr lang="sr-Latn-RS" dirty="0"/>
              <a:t>Matičar određuje dan sklapanja braka u sporazumu sa budućim supružnicima kada utvrdi da su ispunjeni svi uslovi za punovažnost braka predviđeni ovim zakonom.</a:t>
            </a:r>
          </a:p>
          <a:p>
            <a:r>
              <a:rPr lang="sr-Latn-RS" i="1" dirty="0"/>
              <a:t>Upoznavanje sa pravnim posledicama sklapanja braka</a:t>
            </a:r>
            <a:endParaRPr lang="sr-Latn-RS" dirty="0"/>
          </a:p>
          <a:p>
            <a:r>
              <a:rPr lang="sr-Latn-RS" dirty="0"/>
              <a:t>Matičar sa budućim supružnicima obavlja razgovor bez prisustva javnosti u kojem je dužan da ih upozna sa pravnim posledicama koje nastupaju sklapanjem braka.</a:t>
            </a:r>
          </a:p>
          <a:p>
            <a:r>
              <a:rPr lang="sr-Latn-RS" i="1" dirty="0"/>
              <a:t>Savetovanje u pogledu zdravlja</a:t>
            </a:r>
            <a:endParaRPr lang="sr-Latn-RS" dirty="0"/>
          </a:p>
          <a:p>
            <a:r>
              <a:rPr lang="sr-Latn-RS" dirty="0"/>
              <a:t>(1) Matičar će preporučiti budućim supružnicima da se do dana sklapanja braka uzajamno obaveste o stanju svog zdravlja, a po potrebi i da posete odgovarajuću medicinsku ustanovu, kako bi dobili potpunu informaciju o svim podacima koji se tiču njihovog zdravlja, dijagnoze i prognoze bolesti, lečenju i rezultatima lečenja.</a:t>
            </a:r>
          </a:p>
          <a:p>
            <a:r>
              <a:rPr lang="sr-Latn-RS" dirty="0"/>
              <a:t>(2) Matičar će posebno preporučiti budućim supružnicima da se upoznaju sa mogućnostima i prednostima planiranja porodice.</a:t>
            </a:r>
          </a:p>
          <a:p>
            <a:r>
              <a:rPr lang="sr-Latn-RS" i="1" dirty="0"/>
              <a:t>Savetovanje u pogledu ličnih i imovinskih odnosa</a:t>
            </a:r>
            <a:endParaRPr lang="sr-Latn-RS" dirty="0"/>
          </a:p>
          <a:p>
            <a:r>
              <a:rPr lang="sr-Latn-RS" dirty="0"/>
              <a:t>(1) Matičar će preporučiti budućim supružnicima da posete bračno ili porodično savetovalište i da se upoznaju sa važnošću održavanja skladnih bračnih i porodičnih odnosa.</a:t>
            </a:r>
          </a:p>
          <a:p>
            <a:r>
              <a:rPr lang="sr-Latn-RS" dirty="0"/>
              <a:t>(2) Matičar će preporučiti budućim supružnicima da se sporazumeju o prezimenu.</a:t>
            </a:r>
          </a:p>
          <a:p>
            <a:r>
              <a:rPr lang="sr-Latn-RS" i="1" dirty="0"/>
              <a:t>Odustajanje</a:t>
            </a:r>
            <a:endParaRPr lang="sr-Latn-RS" dirty="0"/>
          </a:p>
          <a:p>
            <a:r>
              <a:rPr lang="sr-Latn-RS" dirty="0"/>
              <a:t>Ako se podnosioci zahteva ne pojave u dogovoreno vreme, a izostanak ne opravdaju, matičar će konstatovati da su odustali od sklapanja braka.</a:t>
            </a:r>
          </a:p>
          <a:p>
            <a:endParaRPr lang="sr-Latn-RS" dirty="0"/>
          </a:p>
        </p:txBody>
      </p:sp>
    </p:spTree>
    <p:extLst>
      <p:ext uri="{BB962C8B-B14F-4D97-AF65-F5344CB8AC3E}">
        <p14:creationId xmlns:p14="http://schemas.microsoft.com/office/powerpoint/2010/main" val="4031417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B9DA-F0BE-49E4-80E2-8881D9E3E150}"/>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C161042D-8A77-4982-9FF1-AABF1C570B8E}"/>
              </a:ext>
            </a:extLst>
          </p:cNvPr>
          <p:cNvSpPr>
            <a:spLocks noGrp="1"/>
          </p:cNvSpPr>
          <p:nvPr>
            <p:ph idx="1"/>
          </p:nvPr>
        </p:nvSpPr>
        <p:spPr/>
        <p:txBody>
          <a:bodyPr>
            <a:normAutofit fontScale="47500" lnSpcReduction="20000"/>
          </a:bodyPr>
          <a:lstStyle/>
          <a:p>
            <a:r>
              <a:rPr lang="sr-Latn-RS" i="1" dirty="0"/>
              <a:t>Mesto i način sklapanja braka</a:t>
            </a:r>
            <a:endParaRPr lang="sr-Latn-RS" dirty="0"/>
          </a:p>
          <a:p>
            <a:r>
              <a:rPr lang="sr-Latn-RS" dirty="0"/>
              <a:t>(1) Brak se sklapa javno, na svečan način, u prostoriji posebno predviđenoj za tu namenu.</a:t>
            </a:r>
          </a:p>
          <a:p>
            <a:r>
              <a:rPr lang="sr-Latn-RS" dirty="0"/>
              <a:t>(2) Prostorija predviđena za sklapanje braka mora biti prigodno uređena i u njoj mora biti istaknuta zastava Republike Srbije, a matičar preko grudi mora nositi lentu u bojama zastave Republike Srbije.</a:t>
            </a:r>
          </a:p>
          <a:p>
            <a:r>
              <a:rPr lang="sr-Latn-RS" dirty="0"/>
              <a:t>(3) Matičar može, izuzetno, dozvoliti da se brak sklopi i na drugom mestu, ako za to postoje naročito opravdani razlozi, ako se obezbede uslovi u pogledu svečanog izgleda prostorije i ako se time ne vređa dostojanstvo čina sklapanja braka.</a:t>
            </a:r>
          </a:p>
          <a:p>
            <a:r>
              <a:rPr lang="sr-Latn-RS" i="1" dirty="0"/>
              <a:t>Učesnici prilikom sklapanja braka</a:t>
            </a:r>
            <a:endParaRPr lang="sr-Latn-RS" dirty="0"/>
          </a:p>
          <a:p>
            <a:r>
              <a:rPr lang="sr-Latn-RS" dirty="0"/>
              <a:t>(1) Sklapanju braka prisustvuju budući supružnici, dva svedoka i matičar.</a:t>
            </a:r>
          </a:p>
          <a:p>
            <a:r>
              <a:rPr lang="sr-Latn-RS" dirty="0"/>
              <a:t>(2) Svedok prilikom sklapanja braka može biti svako poslovno sposobno lice.</a:t>
            </a:r>
          </a:p>
          <a:p>
            <a:r>
              <a:rPr lang="sr-Latn-RS" i="1" dirty="0"/>
              <a:t>Sklapanje braka preko punomoćnika</a:t>
            </a:r>
            <a:endParaRPr lang="sr-Latn-RS" dirty="0"/>
          </a:p>
          <a:p>
            <a:r>
              <a:rPr lang="sr-Latn-RS" dirty="0"/>
              <a:t>(1) Opštinska uprava može, izuzetno, rešenjem dozvoliti da se brak sklopi u prisustvu jednog budućeg supružnika i punomoćnika drugog budućeg supružnika ako za to postoje naročito opravdani razlozi.</a:t>
            </a:r>
          </a:p>
          <a:p>
            <a:r>
              <a:rPr lang="sr-Latn-RS" dirty="0"/>
              <a:t>(2) Punomoćje za sklapanje braka mora biti overeno i izdato samo radi sklapanja braka.</a:t>
            </a:r>
          </a:p>
          <a:p>
            <a:r>
              <a:rPr lang="sr-Latn-RS" dirty="0"/>
              <a:t>(3) Punomoćje treba da sadrži lične podatke o vlastodavcu, punomoćniku i budućem supružniku koji će prisustvovati sklapanju braka, kao i datum overe punomoćja.</a:t>
            </a:r>
          </a:p>
          <a:p>
            <a:r>
              <a:rPr lang="sr-Latn-RS" dirty="0"/>
              <a:t>(4) Punomoćje važi 90 dana od dana overavanja.</a:t>
            </a:r>
          </a:p>
          <a:p>
            <a:r>
              <a:rPr lang="sr-Latn-RS" dirty="0"/>
              <a:t>(5) Žalbu protiv rešenja o odbijanju zahteva za sklapanje braka preko punomoćnika podnosioci zahteva mogu izjaviti ministarstvu nadležnom za porodičnu zaštitu u roku od 15 dana od dana prijema rešenja.</a:t>
            </a:r>
          </a:p>
          <a:p>
            <a:endParaRPr lang="sr-Latn-RS" dirty="0"/>
          </a:p>
        </p:txBody>
      </p:sp>
    </p:spTree>
    <p:extLst>
      <p:ext uri="{BB962C8B-B14F-4D97-AF65-F5344CB8AC3E}">
        <p14:creationId xmlns:p14="http://schemas.microsoft.com/office/powerpoint/2010/main" val="191791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8FF9-8747-4F96-B691-AE8B3553AF88}"/>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7D565921-8A87-42B4-894F-56A590B90D46}"/>
              </a:ext>
            </a:extLst>
          </p:cNvPr>
          <p:cNvSpPr>
            <a:spLocks noGrp="1"/>
          </p:cNvSpPr>
          <p:nvPr>
            <p:ph idx="1"/>
          </p:nvPr>
        </p:nvSpPr>
        <p:spPr/>
        <p:txBody>
          <a:bodyPr>
            <a:normAutofit fontScale="40000" lnSpcReduction="20000"/>
          </a:bodyPr>
          <a:lstStyle/>
          <a:p>
            <a:r>
              <a:rPr lang="sr-Latn-RS" i="1" dirty="0"/>
              <a:t>Čin sklapanja braka</a:t>
            </a:r>
            <a:endParaRPr lang="sr-Latn-RS" dirty="0"/>
          </a:p>
          <a:p>
            <a:r>
              <a:rPr lang="sr-Latn-RS" dirty="0"/>
              <a:t>(1) Sklapanje braka počinje utvrđivanjem identiteta budućih supružnika i izveštajem matičara da su oni pristupili sklapanju braka te da su za punovažnost njihovog braka ispunjeni svi uslovi predviđeni ovim zakonom.</a:t>
            </a:r>
          </a:p>
          <a:p>
            <a:r>
              <a:rPr lang="sr-Latn-RS" dirty="0"/>
              <a:t>(2) Ako se brak sklapa preko punomoćnika, matičar će pročitati priloženo punomoćje.</a:t>
            </a:r>
          </a:p>
          <a:p>
            <a:r>
              <a:rPr lang="sr-Latn-RS" dirty="0"/>
              <a:t>(3) Kada matičar utvrdi da na njegov izveštaj nema prigovora, na prigodan način će upoznati buduće supružnike sa pravima i dužnostima u braku, a zatim će svakog od njih pojedinačno upitati da li slobodno pristaje da sklopi brak sa onim drugim.</a:t>
            </a:r>
          </a:p>
          <a:p>
            <a:r>
              <a:rPr lang="sr-Latn-RS" dirty="0"/>
              <a:t>(4) Posle datih potvrdnih izjava volje budućih supružnika matičar proglašava da je brak sklopljen.</a:t>
            </a:r>
          </a:p>
          <a:p>
            <a:r>
              <a:rPr lang="sr-Latn-RS" dirty="0"/>
              <a:t>(5) Posle proglašenja da je brak sklopljen matičar će upitati supružnike kako glasi njihov sporazum o prezimenu.</a:t>
            </a:r>
          </a:p>
          <a:p>
            <a:r>
              <a:rPr lang="sr-Latn-RS" i="1" dirty="0"/>
              <a:t>Upisivanje braka u matičnu knjigu</a:t>
            </a:r>
            <a:endParaRPr lang="sr-Latn-RS" dirty="0"/>
          </a:p>
          <a:p>
            <a:r>
              <a:rPr lang="sr-Latn-RS" dirty="0"/>
              <a:t>(1) Sklopljeni brak matičar upisuje u matičnu knjigu venčanih i u matičnu knjigu rođenih za oba supružnika.</a:t>
            </a:r>
          </a:p>
          <a:p>
            <a:r>
              <a:rPr lang="sr-Latn-RS" dirty="0"/>
              <a:t>(2) Upis braka u matičnu knjigu venčanih potpisuju supružnici svojim imenom i novim prezimenom, punomoćnik svojim imenom i prezimenom pored ličnog imena supružnika koga zastupa, svedoci i matičar.</a:t>
            </a:r>
          </a:p>
          <a:p>
            <a:r>
              <a:rPr lang="sr-Latn-RS" dirty="0"/>
              <a:t>(3) Posle potpisivanja matičar uručuje supružnicima izvod iz matične knjige venčanih.</a:t>
            </a:r>
          </a:p>
          <a:p>
            <a:r>
              <a:rPr lang="sr-Latn-RS" i="1" dirty="0"/>
              <a:t>Dostavljanje izveštaja o sklopljenom braku</a:t>
            </a:r>
            <a:endParaRPr lang="sr-Latn-RS" dirty="0"/>
          </a:p>
          <a:p>
            <a:r>
              <a:rPr lang="sr-Latn-RS" dirty="0"/>
              <a:t>(1) Ako je mesto rođenja supružnika različito od mesta sklapanja braka, matičar dostavlja izveštaj o sklopljenom braku nadležnom matičaru.</a:t>
            </a:r>
          </a:p>
          <a:p>
            <a:r>
              <a:rPr lang="sr-Latn-RS" dirty="0"/>
              <a:t>(2) Ako je brak sklopio strani državljanin, matičar će izvod iz matične knjige venčanih dostaviti ministarstvu nadležnom za pravosuđe, koje će o sklopljenom braku obavestiti nadležno inostrano diplomatsko-konzularno predstavništvo u našoj zemlji.</a:t>
            </a:r>
          </a:p>
          <a:p>
            <a:r>
              <a:rPr lang="sr-Latn-RS" dirty="0"/>
              <a:t>(3) Matičar će, u slučaju iz stava 2 ovog člana, uz izvod iz matične knjige venčanih dostaviti i podatke o mestu prebivališta stranog državljanina u inostranstvu.</a:t>
            </a:r>
          </a:p>
          <a:p>
            <a:endParaRPr lang="sr-Latn-RS" dirty="0"/>
          </a:p>
        </p:txBody>
      </p:sp>
    </p:spTree>
    <p:extLst>
      <p:ext uri="{BB962C8B-B14F-4D97-AF65-F5344CB8AC3E}">
        <p14:creationId xmlns:p14="http://schemas.microsoft.com/office/powerpoint/2010/main" val="3881606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8C07-A5D2-4B62-9178-43598C32B966}"/>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09F570E7-A696-48CC-8130-B71E6EA7B89D}"/>
              </a:ext>
            </a:extLst>
          </p:cNvPr>
          <p:cNvSpPr>
            <a:spLocks noGrp="1"/>
          </p:cNvSpPr>
          <p:nvPr>
            <p:ph idx="1"/>
          </p:nvPr>
        </p:nvSpPr>
        <p:spPr/>
        <p:txBody>
          <a:bodyPr>
            <a:normAutofit fontScale="40000" lnSpcReduction="20000"/>
          </a:bodyPr>
          <a:lstStyle/>
          <a:p>
            <a:r>
              <a:rPr lang="sr-Latn-RS" i="1" dirty="0"/>
              <a:t>Čin sklapanja braka</a:t>
            </a:r>
            <a:endParaRPr lang="sr-Latn-RS" dirty="0"/>
          </a:p>
          <a:p>
            <a:r>
              <a:rPr lang="sr-Latn-RS" dirty="0"/>
              <a:t>(1) Sklapanje braka počinje utvrđivanjem identiteta budućih supružnika i izveštajem matičara da su oni pristupili sklapanju braka te da su za punovažnost njihovog braka ispunjeni svi uslovi predviđeni ovim zakonom.</a:t>
            </a:r>
          </a:p>
          <a:p>
            <a:r>
              <a:rPr lang="sr-Latn-RS" dirty="0"/>
              <a:t>(2) Ako se brak sklapa preko punomoćnika, matičar će pročitati priloženo punomoćje.</a:t>
            </a:r>
          </a:p>
          <a:p>
            <a:r>
              <a:rPr lang="sr-Latn-RS" dirty="0"/>
              <a:t>(3) Kada matičar utvrdi da na njegov izveštaj nema prigovora, na prigodan način će upoznati buduće supružnike sa pravima i dužnostima u braku, a zatim će svakog od njih pojedinačno upitati da li slobodno pristaje da sklopi brak sa onim drugim.</a:t>
            </a:r>
          </a:p>
          <a:p>
            <a:r>
              <a:rPr lang="sr-Latn-RS" dirty="0"/>
              <a:t>(4) Posle datih potvrdnih izjava volje budućih supružnika matičar proglašava da je brak sklopljen.</a:t>
            </a:r>
          </a:p>
          <a:p>
            <a:r>
              <a:rPr lang="sr-Latn-RS" dirty="0"/>
              <a:t>(5) Posle proglašenja da je brak sklopljen matičar će upitati supružnike kako glasi njihov sporazum o prezimenu.</a:t>
            </a:r>
          </a:p>
          <a:p>
            <a:r>
              <a:rPr lang="sr-Latn-RS" i="1" dirty="0"/>
              <a:t>Upisivanje braka u matičnu knjigu</a:t>
            </a:r>
            <a:endParaRPr lang="sr-Latn-RS" dirty="0"/>
          </a:p>
          <a:p>
            <a:r>
              <a:rPr lang="sr-Latn-RS" dirty="0"/>
              <a:t>(1) Sklopljeni brak matičar upisuje u matičnu knjigu venčanih i u matičnu knjigu rođenih za oba supružnika.</a:t>
            </a:r>
          </a:p>
          <a:p>
            <a:r>
              <a:rPr lang="sr-Latn-RS" dirty="0"/>
              <a:t>(2) Upis braka u matičnu knjigu venčanih potpisuju supružnici svojim imenom i novim prezimenom, punomoćnik svojim imenom i prezimenom pored ličnog imena supružnika koga zastupa, svedoci i matičar.</a:t>
            </a:r>
          </a:p>
          <a:p>
            <a:r>
              <a:rPr lang="sr-Latn-RS" dirty="0"/>
              <a:t>(3) Posle potpisivanja matičar uručuje supružnicima izvod iz matične knjige venčanih.</a:t>
            </a:r>
          </a:p>
          <a:p>
            <a:r>
              <a:rPr lang="sr-Latn-RS" i="1" dirty="0"/>
              <a:t>Dostavljanje izveštaja o sklopljenom braku</a:t>
            </a:r>
            <a:endParaRPr lang="sr-Latn-RS" dirty="0"/>
          </a:p>
          <a:p>
            <a:r>
              <a:rPr lang="sr-Latn-RS" dirty="0"/>
              <a:t>(1) Ako je mesto rođenja supružnika različito od mesta sklapanja braka, matičar dostavlja izveštaj o sklopljenom braku nadležnom matičaru.</a:t>
            </a:r>
          </a:p>
          <a:p>
            <a:r>
              <a:rPr lang="sr-Latn-RS" dirty="0"/>
              <a:t>(2) Ako je brak sklopio strani državljanin, matičar će izvod iz matične knjige venčanih dostaviti ministarstvu nadležnom za pravosuđe, koje će o sklopljenom braku obavestiti nadležno inostrano diplomatsko-konzularno predstavništvo u našoj zemlji.</a:t>
            </a:r>
          </a:p>
          <a:p>
            <a:r>
              <a:rPr lang="sr-Latn-RS" dirty="0"/>
              <a:t>(3) Matičar će, u slučaju iz stava 2 ovog člana, uz izvod iz matične knjige venčanih dostaviti i podatke o mestu prebivališta stranog državljanina u inostranstvu.</a:t>
            </a:r>
          </a:p>
          <a:p>
            <a:endParaRPr lang="sr-Latn-RS" dirty="0"/>
          </a:p>
        </p:txBody>
      </p:sp>
    </p:spTree>
    <p:extLst>
      <p:ext uri="{BB962C8B-B14F-4D97-AF65-F5344CB8AC3E}">
        <p14:creationId xmlns:p14="http://schemas.microsoft.com/office/powerpoint/2010/main" val="367789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A6968-3EB4-43BB-A224-88669694E98E}"/>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A38336BB-03BA-4718-8DC3-7C5663393811}"/>
              </a:ext>
            </a:extLst>
          </p:cNvPr>
          <p:cNvSpPr>
            <a:spLocks noGrp="1"/>
          </p:cNvSpPr>
          <p:nvPr>
            <p:ph idx="1"/>
          </p:nvPr>
        </p:nvSpPr>
        <p:spPr/>
        <p:txBody>
          <a:bodyPr>
            <a:normAutofit fontScale="25000" lnSpcReduction="20000"/>
          </a:bodyPr>
          <a:lstStyle/>
          <a:p>
            <a:r>
              <a:rPr lang="sr-Latn-RS" b="1" i="1" dirty="0"/>
              <a:t>Postupak priznanja očinstva</a:t>
            </a:r>
            <a:endParaRPr lang="sr-Latn-RS" dirty="0"/>
          </a:p>
          <a:p>
            <a:r>
              <a:rPr lang="sr-Latn-RS" i="1" dirty="0"/>
              <a:t>Izjava o priznanju očinstva</a:t>
            </a:r>
            <a:endParaRPr lang="sr-Latn-RS" dirty="0"/>
          </a:p>
          <a:p>
            <a:r>
              <a:rPr lang="sr-Latn-RS" dirty="0"/>
              <a:t>(1) Izjava o priznanju očinstva daje se, po pravilu, matičaru koji vodi matičnu knjigu rođenih za dete i o njoj se sastavlja zapisnik.</a:t>
            </a:r>
          </a:p>
          <a:p>
            <a:r>
              <a:rPr lang="sr-Latn-RS" dirty="0"/>
              <a:t>(2) Ako je izjava o priznanju očinstva data matičaru koji nije nadležan, kao i ako je izjava data pred organom starateljstva ili sudom, organ pred kojim je priznato očinstvo dužan je da bez odlaganja zapisnik ili ispravu koja sadrži izjavu o priznanju očinstva dostavi matičaru koji vodi matičnu knjigu rođenih za dete.</a:t>
            </a:r>
          </a:p>
          <a:p>
            <a:r>
              <a:rPr lang="sr-Latn-RS" dirty="0"/>
              <a:t>(3) Izjava o priznanju očinstva ne može se dati preko zakonskog zastupnika ili punomoćnika.</a:t>
            </a:r>
          </a:p>
          <a:p>
            <a:r>
              <a:rPr lang="sr-Latn-RS" i="1" dirty="0"/>
              <a:t>Izjava o saglasnosti sa priznanjem očinstva</a:t>
            </a:r>
            <a:endParaRPr lang="sr-Latn-RS" dirty="0"/>
          </a:p>
          <a:p>
            <a:r>
              <a:rPr lang="sr-Latn-RS" dirty="0"/>
              <a:t>(1) Kada primi izjavu o priznanju očinstva, matičar je dužan da pozove majku i dete, odnosno majku ili dete, odnosno staratelja deteta, da u roku od 30 dana daju izjavu o saglasnosti sa priznanjem očinstva.</a:t>
            </a:r>
          </a:p>
          <a:p>
            <a:r>
              <a:rPr lang="sr-Latn-RS" dirty="0"/>
              <a:t>(2) Ako je majka u prijavi rođenja deteta navela da ocem deteta smatra muškarca koji je kasnije priznao očinstvo, neće se tražiti njena saglasnost u smislu stava 1 ovog člana.</a:t>
            </a:r>
          </a:p>
          <a:p>
            <a:r>
              <a:rPr lang="sr-Latn-RS" i="1" dirty="0"/>
              <a:t>Savetovanje oca</a:t>
            </a:r>
            <a:endParaRPr lang="sr-Latn-RS" dirty="0"/>
          </a:p>
          <a:p>
            <a:r>
              <a:rPr lang="sr-Latn-RS" dirty="0"/>
              <a:t>Ako majka i dete, odnosno majka ili dete, odnosno staratelj deteta, u roku od 30 dana od dana prijema poziva iz člana 306 stav 1 ovog zakona ne daju nikakvu izjavu ili izjave da odbijaju davanje saglasnosti sa priznanjem očinstva, matičar je dužan da muškarca koji je priznao očinstvo pouči o njegovom pravu na utvrđivanje očinstva sudskom odlukom.</a:t>
            </a:r>
          </a:p>
          <a:p>
            <a:r>
              <a:rPr lang="sr-Latn-RS" i="1" dirty="0"/>
              <a:t>Savetovanje majke</a:t>
            </a:r>
            <a:endParaRPr lang="sr-Latn-RS" dirty="0"/>
          </a:p>
          <a:p>
            <a:r>
              <a:rPr lang="sr-Latn-RS" dirty="0"/>
              <a:t>(1) Kada majka prijavljuje rođenje deteta van braka, matičar je dužan da je pouči o njenom pravu da imenuje muškarca koga smatra ocem deteta.</a:t>
            </a:r>
          </a:p>
          <a:p>
            <a:r>
              <a:rPr lang="sr-Latn-RS" dirty="0"/>
              <a:t>(2) Ako majka imenuje muškarca koga smatra ocem deteta, matičar je dužan da pozove tog muškarca da u roku od 30 dana dâ izjavu o priznanju očinstva.</a:t>
            </a:r>
          </a:p>
          <a:p>
            <a:r>
              <a:rPr lang="sr-Latn-RS" dirty="0"/>
              <a:t>(3) Ako muškarac koga je majka imenovala ocem deteta u roku od 30 dana ne dâ nikakvu izjavu ili izjavi da on nije otac deteta, matičar je dužan da majku pouči o njenom pravu na utvrđivanje očinstva sudskom odlukom.</a:t>
            </a:r>
          </a:p>
          <a:p>
            <a:r>
              <a:rPr lang="sr-Latn-RS" i="1" dirty="0"/>
              <a:t>Utvrđivanje ispunjenosti uslova za upis priznanja očinstva u matičnu knjigu</a:t>
            </a:r>
            <a:endParaRPr lang="sr-Latn-RS" dirty="0"/>
          </a:p>
          <a:p>
            <a:r>
              <a:rPr lang="sr-Latn-RS" dirty="0"/>
              <a:t>(1) Matičar utvrđuje, na osnovu izjava stranaka, priloženih isprava i na drugi način, da li su ispunjeni svi uslovi za upis priznanja očinstva u matičnu knjigu rođenih.</a:t>
            </a:r>
          </a:p>
          <a:p>
            <a:r>
              <a:rPr lang="sr-Latn-RS" dirty="0"/>
              <a:t>(2) Matičar će usmeno saopštiti majci da muškarac za koga je ona navela da ga smatra ocem deteta nije priznao očinstvo i o tome će sačiniti službenu belešku.</a:t>
            </a:r>
          </a:p>
          <a:p>
            <a:r>
              <a:rPr lang="sr-Latn-RS" dirty="0"/>
              <a:t>(3) Matičar će usmeno saopštiti muškarcu koji je priznao očinstvo da nisu ispunjeni svi uslovi predviđeni ovim zakonom za upis priznanja očinstva u matičnu knjigu rođenih i o tome će sačiniti službenu belešku.</a:t>
            </a:r>
          </a:p>
          <a:p>
            <a:r>
              <a:rPr lang="sr-Latn-RS" dirty="0"/>
              <a:t>(4) Kada utvrdi da su ispunjeni svi uslovi predviđeni ovim zakonom, matičar će upisati priznanje očinstva u matičnu knjigu rođenih.</a:t>
            </a:r>
          </a:p>
          <a:p>
            <a:r>
              <a:rPr lang="sr-Latn-RS" i="1" dirty="0"/>
              <a:t>Upis priznanja očinstva u matičnu knjigu</a:t>
            </a:r>
            <a:endParaRPr lang="sr-Latn-RS" dirty="0"/>
          </a:p>
          <a:p>
            <a:r>
              <a:rPr lang="sr-Latn-RS" dirty="0"/>
              <a:t>(1) Priznanje očinstva upisuje matičar koji vodi matičnu knjigu rođenih za dete.</a:t>
            </a:r>
          </a:p>
          <a:p>
            <a:r>
              <a:rPr lang="sr-Latn-RS" dirty="0"/>
              <a:t>(2) Posle upisa priznanja očinstva matičar uručuje ocu izvod iz matične knjige rođenih za dete.</a:t>
            </a:r>
          </a:p>
          <a:p>
            <a:endParaRPr lang="sr-Latn-RS" dirty="0"/>
          </a:p>
        </p:txBody>
      </p:sp>
    </p:spTree>
    <p:extLst>
      <p:ext uri="{BB962C8B-B14F-4D97-AF65-F5344CB8AC3E}">
        <p14:creationId xmlns:p14="http://schemas.microsoft.com/office/powerpoint/2010/main" val="255249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D70D8-801B-4337-8547-FCEFEB5C4EDC}"/>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9C134EE5-65B4-4BAE-93C8-EC1E8A47B84C}"/>
              </a:ext>
            </a:extLst>
          </p:cNvPr>
          <p:cNvSpPr>
            <a:spLocks noGrp="1"/>
          </p:cNvSpPr>
          <p:nvPr>
            <p:ph idx="1"/>
          </p:nvPr>
        </p:nvSpPr>
        <p:spPr/>
        <p:txBody>
          <a:bodyPr>
            <a:normAutofit fontScale="25000" lnSpcReduction="20000"/>
          </a:bodyPr>
          <a:lstStyle/>
          <a:p>
            <a:r>
              <a:rPr lang="sr-Latn-RS" b="1" i="1" dirty="0"/>
              <a:t>Postupak zasnivanja usvojenja</a:t>
            </a:r>
            <a:endParaRPr lang="sr-Latn-RS" dirty="0"/>
          </a:p>
          <a:p>
            <a:r>
              <a:rPr lang="sr-Latn-RS" i="1" dirty="0"/>
              <a:t>Pokretanje postupka</a:t>
            </a:r>
            <a:endParaRPr lang="sr-Latn-RS" dirty="0"/>
          </a:p>
          <a:p>
            <a:r>
              <a:rPr lang="sr-Latn-RS" dirty="0"/>
              <a:t>Postupak zasnivanja usvojenja mogu pokrenuti organ starateljstva po službenoj dužnosti, budući usvojitelji i roditelji odnosno staratelj deteta.</a:t>
            </a:r>
          </a:p>
          <a:p>
            <a:r>
              <a:rPr lang="sr-Latn-RS" i="1" dirty="0"/>
              <a:t>Zahtev usvojitelja za zasnivanje usvojenja</a:t>
            </a:r>
            <a:endParaRPr lang="sr-Latn-RS" dirty="0"/>
          </a:p>
          <a:p>
            <a:r>
              <a:rPr lang="sr-Latn-RS" dirty="0"/>
              <a:t>(1) Budući usvojitelji podnose pismeni zahtev za zasnivanje usvojenja organu starateljstva na čijem području oni imaju zajedničko prebivalište, odnosno boravište.</a:t>
            </a:r>
          </a:p>
          <a:p>
            <a:r>
              <a:rPr lang="sr-Latn-RS" dirty="0"/>
              <a:t>(2) Strani državljani podnose pismeni zahtev za zasnivanje usvojenja preko ministarstva nadležnog za porodičnu zaštitu.</a:t>
            </a:r>
          </a:p>
          <a:p>
            <a:r>
              <a:rPr lang="sr-Latn-RS" dirty="0"/>
              <a:t>(3) Budući usvojitelji uz zahtev za zasnivanje usvojenja podnose izvod iz matične knjige rođenih za svakog od njih, kao i druge dokaze o svojoj podobnosti da usvoje dete (opšta podobnost usvojitelja).</a:t>
            </a:r>
          </a:p>
          <a:p>
            <a:r>
              <a:rPr lang="sr-Latn-RS" i="1" dirty="0"/>
              <a:t>Zahtev roditelja ili staratelja deteta za zasnivanje usvojenja</a:t>
            </a:r>
            <a:endParaRPr lang="sr-Latn-RS" dirty="0"/>
          </a:p>
          <a:p>
            <a:r>
              <a:rPr lang="sr-Latn-RS" dirty="0"/>
              <a:t>(1) Roditelj ili staratelj deteta podnosi pismeni zahtev za zasnivanje usvojenja organu starateljstva na čijem području dete ima prebivalište, odnosno boravište.</a:t>
            </a:r>
          </a:p>
          <a:p>
            <a:r>
              <a:rPr lang="sr-Latn-RS" dirty="0"/>
              <a:t>(2) Roditelj ili staratelj deteta uz zahtev za zasnivanje usvojenja podnosi izvod iz matične knjige rođenih za dete, kao i druge dokaze o podobnosti deteta da bude usvojeno (opšta podobnost usvojenika).</a:t>
            </a:r>
          </a:p>
          <a:p>
            <a:r>
              <a:rPr lang="sr-Latn-RS" dirty="0"/>
              <a:t>(3) Kada primi zahtev roditelja za zasnivanje usvojenja, organ starateljstva dužan je da mu preporuči da se podvrgne psiho-socijalnom savetovanju u organu starateljstva, porodičnom savetovalištu ili u drugoj ustanovi koja je specijalizovana za posredovanje u porodičnim odnosima.</a:t>
            </a:r>
          </a:p>
          <a:p>
            <a:r>
              <a:rPr lang="sr-Latn-RS" dirty="0"/>
              <a:t>(4) U primerenom roku nakon što je roditelju preporučeno psiho-socijalno savetovanje, organ starateljstva će pozvati roditelja i dete koje je navršilo 10. godinu života da pred njim daju pismene izjave o saglasnosti za usvojenje.</a:t>
            </a:r>
          </a:p>
          <a:p>
            <a:r>
              <a:rPr lang="sr-Latn-RS" dirty="0"/>
              <a:t>(5) Nakon što roditelj da pismenu izjavu o saglasnosti za usvojenje, organ starateljstva je dužan da detetu postavi privremenog staratelja koji će ga zastupati u postupku zasnivanja usvojenja.</a:t>
            </a:r>
          </a:p>
          <a:p>
            <a:r>
              <a:rPr lang="sr-Latn-RS" i="1" dirty="0"/>
              <a:t>Opšta podobnost usvojitelja i usvojenika</a:t>
            </a:r>
            <a:endParaRPr lang="sr-Latn-RS" dirty="0"/>
          </a:p>
          <a:p>
            <a:r>
              <a:rPr lang="sr-Latn-RS" dirty="0"/>
              <a:t>(1) Organ starateljstva utvrđuje da li su budući usvojitelji podobni da usvoje dete (opšta podobnost usvojitelja) i da li je dete podobno da bude usvojeno (opšta podobnost usvojenika) na osnovu izjava budućih usvojitelja, roditelja ili staratelja deteta, samog deteta, na osnovu priloženih isprava i na drugi način.</a:t>
            </a:r>
          </a:p>
          <a:p>
            <a:r>
              <a:rPr lang="sr-Latn-RS" dirty="0"/>
              <a:t>(2) Odluka o opštoj podobnosti donosi se na osnovu nalaza i stručnog mišljenja psihologa, pedagoga, socijalnog radnika, pravnika i lekara.</a:t>
            </a:r>
          </a:p>
          <a:p>
            <a:r>
              <a:rPr lang="sr-Latn-RS" dirty="0"/>
              <a:t>(3) Nalaz i mišljenje iz stava 2 ovog člana daju stručnjaci organa starateljstva.</a:t>
            </a:r>
          </a:p>
          <a:p>
            <a:r>
              <a:rPr lang="sr-Latn-RS" dirty="0"/>
              <a:t>(4) Organ starateljstva može zatražiti nalaz i mišljenje i od stručnjaka porodičnih savetovališta ili drugih ustanova specijalizovanih za posredovanje u porodičnim odnosima, kao i od zdravstvenih ustanova.</a:t>
            </a:r>
          </a:p>
          <a:p>
            <a:r>
              <a:rPr lang="sr-Latn-RS" i="1" dirty="0"/>
              <a:t>Odbijanje zahteva za zasnivanje usvojenja</a:t>
            </a:r>
            <a:endParaRPr lang="sr-Latn-RS" dirty="0"/>
          </a:p>
          <a:p>
            <a:r>
              <a:rPr lang="sr-Latn-RS" dirty="0"/>
              <a:t>(1) Organ starateljstva donosi pismeno rešenje o odbijanju zahteva za zasnivanje usvojenja ako utvrdi da podnosioci zahteva nisu podobni za usvojitelje (opšta podobnost usvojitelja), odnosno da dete nije podobno da bude usvojeno (opšta podobnost usvojenika).</a:t>
            </a:r>
          </a:p>
          <a:p>
            <a:r>
              <a:rPr lang="sr-Latn-RS" dirty="0"/>
              <a:t>(2) Organ starateljstva dužan je da rešenje iz stava 1 ovog člana donese u roku od 60 dana od dana predaje urednog zahteva.</a:t>
            </a:r>
          </a:p>
          <a:p>
            <a:r>
              <a:rPr lang="sr-Latn-RS" dirty="0"/>
              <a:t>(3) Žalbu protiv rešenja o odbijanju zahteva za zasnivanje usvojenja podnosioci zahteva mogu izjaviti ministarstvu nadležnom za porodičnu zaštitu u roku od 15 dana od dana prijema rešenja.</a:t>
            </a:r>
          </a:p>
          <a:p>
            <a:r>
              <a:rPr lang="sr-Latn-RS" i="1" dirty="0"/>
              <a:t>Jedinstveni lični registar usvojenja</a:t>
            </a:r>
            <a:endParaRPr lang="sr-Latn-RS" dirty="0"/>
          </a:p>
          <a:p>
            <a:r>
              <a:rPr lang="sr-Latn-RS" dirty="0"/>
              <a:t>(1) Kada utvrdi da su budući usvojitelji podobni da usvoje dete (opšta podobnost usvojitelja), odnosno da je dete podobno da bude usvojeno (opšta podobnost usvojenika), organ starateljstva dužan je da podatke o budućim usvojiteljima odnosno budućem usvojeniku odmah unese u Jedinstveni lični registar usvojenja.</a:t>
            </a:r>
          </a:p>
          <a:p>
            <a:r>
              <a:rPr lang="sr-Latn-RS" dirty="0"/>
              <a:t>(2) Jedinstveni lični registar usvojenja vodi ministarstvo nadležno za porodičnu zaštitu.</a:t>
            </a:r>
          </a:p>
          <a:p>
            <a:r>
              <a:rPr lang="sr-Latn-RS" dirty="0"/>
              <a:t>(3) Jedinstveni lični registar usvojenja sadrži evidenciju podataka o budućim usvojiteljima za koje je utvrđeno da su podobni da usvoje dete (opšta podobnost usvojitelja) i deci za koju je utvrđeno da su podobna da budu usvojena (opšta podobnost usvojenika).</a:t>
            </a:r>
          </a:p>
          <a:p>
            <a:r>
              <a:rPr lang="sr-Latn-RS" dirty="0"/>
              <a:t>(4) Način vođenja Jedinstvenog ličnog registra usvojenja propisuje ministar nadležan za porodičnu zaštitu.</a:t>
            </a:r>
          </a:p>
          <a:p>
            <a:endParaRPr lang="sr-Latn-RS" dirty="0"/>
          </a:p>
        </p:txBody>
      </p:sp>
    </p:spTree>
    <p:extLst>
      <p:ext uri="{BB962C8B-B14F-4D97-AF65-F5344CB8AC3E}">
        <p14:creationId xmlns:p14="http://schemas.microsoft.com/office/powerpoint/2010/main" val="2141960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0AAEC-6D1D-49DF-B016-9194C2A76367}"/>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CFF4A493-D4D4-4E7E-AB85-DB4C750BB200}"/>
              </a:ext>
            </a:extLst>
          </p:cNvPr>
          <p:cNvSpPr>
            <a:spLocks noGrp="1"/>
          </p:cNvSpPr>
          <p:nvPr>
            <p:ph idx="1"/>
          </p:nvPr>
        </p:nvSpPr>
        <p:spPr/>
        <p:txBody>
          <a:bodyPr>
            <a:normAutofit fontScale="32500" lnSpcReduction="20000"/>
          </a:bodyPr>
          <a:lstStyle/>
          <a:p>
            <a:r>
              <a:rPr lang="sr-Latn-RS" i="1" dirty="0"/>
              <a:t>Opšta podobnost usvojitelja i usvojenika</a:t>
            </a:r>
            <a:endParaRPr lang="sr-Latn-RS" dirty="0"/>
          </a:p>
          <a:p>
            <a:r>
              <a:rPr lang="sr-Latn-RS" dirty="0"/>
              <a:t>(1) Organ starateljstva utvrđuje da li su budući usvojitelji podobni da usvoje dete (opšta podobnost usvojitelja) i da li je dete podobno da bude usvojeno (opšta podobnost usvojenika) na osnovu izjava budućih usvojitelja, roditelja ili staratelja deteta, samog deteta, na osnovu priloženih isprava i na drugi način.</a:t>
            </a:r>
          </a:p>
          <a:p>
            <a:r>
              <a:rPr lang="sr-Latn-RS" dirty="0"/>
              <a:t>(2) Odluka o opštoj podobnosti donosi se na osnovu nalaza i stručnog mišljenja psihologa, pedagoga, socijalnog radnika, pravnika i lekara.</a:t>
            </a:r>
          </a:p>
          <a:p>
            <a:r>
              <a:rPr lang="sr-Latn-RS" dirty="0"/>
              <a:t>(3) Nalaz i mišljenje iz stava 2 ovog člana daju stručnjaci organa starateljstva.</a:t>
            </a:r>
          </a:p>
          <a:p>
            <a:r>
              <a:rPr lang="sr-Latn-RS" dirty="0"/>
              <a:t>(4) Organ starateljstva može zatražiti nalaz i mišljenje i od stručnjaka porodičnih savetovališta ili drugih ustanova specijalizovanih za posredovanje u porodičnim odnosima, kao i od zdravstvenih ustanova.</a:t>
            </a:r>
          </a:p>
          <a:p>
            <a:r>
              <a:rPr lang="sr-Latn-RS" i="1" dirty="0"/>
              <a:t>Odbijanje zahteva za zasnivanje usvojenja</a:t>
            </a:r>
            <a:endParaRPr lang="sr-Latn-RS" dirty="0"/>
          </a:p>
          <a:p>
            <a:r>
              <a:rPr lang="sr-Latn-RS" dirty="0"/>
              <a:t>(1) Organ starateljstva donosi pismeno rešenje o odbijanju zahteva za zasnivanje usvojenja ako utvrdi da podnosioci zahteva nisu podobni za usvojitelje (opšta podobnost usvojitelja), odnosno da dete nije podobno da bude usvojeno (opšta podobnost usvojenika).</a:t>
            </a:r>
          </a:p>
          <a:p>
            <a:r>
              <a:rPr lang="sr-Latn-RS" dirty="0"/>
              <a:t>(2) Organ starateljstva dužan je da rešenje iz stava 1 ovog člana donese u roku od 60 dana od dana predaje urednog zahteva.</a:t>
            </a:r>
          </a:p>
          <a:p>
            <a:r>
              <a:rPr lang="sr-Latn-RS" dirty="0"/>
              <a:t>(3) Žalbu protiv rešenja o odbijanju zahteva za zasnivanje usvojenja podnosioci zahteva mogu izjaviti ministarstvu nadležnom za porodičnu zaštitu u roku od 15 dana od dana prijema rešenja.</a:t>
            </a:r>
          </a:p>
          <a:p>
            <a:r>
              <a:rPr lang="sr-Latn-RS" i="1" dirty="0"/>
              <a:t>Jedinstveni lični registar usvojenja</a:t>
            </a:r>
            <a:endParaRPr lang="sr-Latn-RS" dirty="0"/>
          </a:p>
          <a:p>
            <a:r>
              <a:rPr lang="sr-Latn-RS" dirty="0"/>
              <a:t>(1) Kada utvrdi da su budući usvojitelji podobni da usvoje dete (opšta podobnost usvojitelja), odnosno da je dete podobno da bude usvojeno (opšta podobnost usvojenika), organ starateljstva dužan je da podatke o budućim usvojiteljima odnosno budućem usvojeniku odmah unese u Jedinstveni lični registar usvojenja.</a:t>
            </a:r>
          </a:p>
          <a:p>
            <a:r>
              <a:rPr lang="sr-Latn-RS" dirty="0"/>
              <a:t>(2) Jedinstveni lični registar usvojenja vodi ministarstvo nadležno za porodičnu zaštitu.</a:t>
            </a:r>
          </a:p>
          <a:p>
            <a:r>
              <a:rPr lang="sr-Latn-RS" dirty="0"/>
              <a:t>(3) Jedinstveni lični registar usvojenja sadrži evidenciju podataka o budućim usvojiteljima za koje je utvrđeno da su podobni da usvoje dete (opšta podobnost usvojitelja) i deci za koju je utvrđeno da su podobna da budu usvojena (opšta podobnost usvojenika).</a:t>
            </a:r>
          </a:p>
          <a:p>
            <a:r>
              <a:rPr lang="sr-Latn-RS" dirty="0"/>
              <a:t>(4) Način vođenja Jedinstvenog ličnog registra usvojenja propisuje ministar nadležan za porodičnu zaštitu.</a:t>
            </a:r>
          </a:p>
          <a:p>
            <a:endParaRPr lang="sr-Latn-RS" dirty="0"/>
          </a:p>
        </p:txBody>
      </p:sp>
    </p:spTree>
    <p:extLst>
      <p:ext uri="{BB962C8B-B14F-4D97-AF65-F5344CB8AC3E}">
        <p14:creationId xmlns:p14="http://schemas.microsoft.com/office/powerpoint/2010/main" val="2059263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5839</Words>
  <Application>Microsoft Office PowerPoint</Application>
  <PresentationFormat>On-screen Show (4:3)</PresentationFormat>
  <Paragraphs>294</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POSLOVNI I PRAVNI FAKULTET  PORODIČNO PRAVO</vt:lpstr>
      <vt:lpstr>PORODIČNO PRAVO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FAKULTET ZA POSLOVNO INDUSTRIJSKI MENADŽMENT I PRAVO  PORODIČNO PRAVO</dc:title>
  <dc:creator>dragan covic</dc:creator>
  <cp:lastModifiedBy>Dragan Covic</cp:lastModifiedBy>
  <cp:revision>26</cp:revision>
  <dcterms:created xsi:type="dcterms:W3CDTF">2016-02-25T17:49:19Z</dcterms:created>
  <dcterms:modified xsi:type="dcterms:W3CDTF">2020-04-06T21:14:16Z</dcterms:modified>
</cp:coreProperties>
</file>