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3600400"/>
          </a:xfrm>
        </p:spPr>
        <p:txBody>
          <a:bodyPr>
            <a:normAutofit/>
          </a:bodyPr>
          <a:lstStyle/>
          <a:p>
            <a:r>
              <a:rPr lang="sr-Latn-CS" sz="2800" b="1">
                <a:latin typeface="Arial" pitchFamily="34" charset="0"/>
                <a:cs typeface="Arial" pitchFamily="34" charset="0"/>
              </a:rPr>
              <a:t>POSLOVNI I PRAVNI FAKULTET</a:t>
            </a:r>
            <a:br>
              <a:rPr lang="sr-Latn-CS" sz="2800" b="1" dirty="0">
                <a:latin typeface="Arial" pitchFamily="34" charset="0"/>
                <a:cs typeface="Arial" pitchFamily="34" charset="0"/>
              </a:rPr>
            </a:br>
            <a:br>
              <a:rPr lang="sr-Latn-CS" sz="2800" b="1" dirty="0">
                <a:latin typeface="Arial" pitchFamily="34" charset="0"/>
                <a:cs typeface="Arial" pitchFamily="34" charset="0"/>
              </a:rPr>
            </a:br>
            <a:r>
              <a:rPr lang="sr-Latn-CS" sz="2800" b="1" dirty="0">
                <a:latin typeface="Arial" pitchFamily="34" charset="0"/>
                <a:cs typeface="Arial" pitchFamily="34" charset="0"/>
              </a:rPr>
              <a:t>PORODIČNO PRAVO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 lnSpcReduction="10000"/>
          </a:bodyPr>
          <a:lstStyle/>
          <a:p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0D7AD-9CA8-45B4-AA41-95659D42E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D2642-5E84-4AF0-B2EC-19349A63B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r-Latn-RS" i="1" dirty="0"/>
              <a:t>Naslednici i staratelj</a:t>
            </a:r>
            <a:endParaRPr lang="sr-Latn-RS" dirty="0"/>
          </a:p>
          <a:p>
            <a:r>
              <a:rPr lang="sr-Latn-RS" dirty="0"/>
              <a:t> (1) Pravo na tužbu za poništenje braka ne prelazi na naslednike supružnika.</a:t>
            </a:r>
          </a:p>
          <a:p>
            <a:r>
              <a:rPr lang="sr-Latn-RS" dirty="0"/>
              <a:t>(2) Naslednici supružnika mogu nastaviti već započeti postupak radi utvrđivanja da je postojao osnov za poništenje braka.</a:t>
            </a:r>
          </a:p>
          <a:p>
            <a:r>
              <a:rPr lang="sr-Latn-RS" dirty="0"/>
              <a:t>(3) Staratelj maloletnog ili poslovno nesposobnog supružnika može podneti tužbu za poništenje braka samo uz prethodnu saglasnost organa starateljstva.</a:t>
            </a:r>
          </a:p>
          <a:p>
            <a:r>
              <a:rPr lang="sr-Latn-RS" i="1" dirty="0"/>
              <a:t>Tužba za razvod braka</a:t>
            </a:r>
            <a:endParaRPr lang="sr-Latn-RS" dirty="0"/>
          </a:p>
          <a:p>
            <a:r>
              <a:rPr lang="sr-Latn-RS" dirty="0"/>
              <a:t>Tužbu za razvod braka mogu podneti oba supružnika.</a:t>
            </a:r>
          </a:p>
          <a:p>
            <a:r>
              <a:rPr lang="sr-Latn-RS" i="1" dirty="0"/>
              <a:t>Naslednici i staratelj</a:t>
            </a:r>
            <a:endParaRPr lang="sr-Latn-RS" dirty="0"/>
          </a:p>
          <a:p>
            <a:r>
              <a:rPr lang="sr-Latn-RS" dirty="0"/>
              <a:t> (1) Pravo na tužbu za razvod braka ne prelazi na naslednike supružnika.</a:t>
            </a:r>
          </a:p>
          <a:p>
            <a:r>
              <a:rPr lang="sr-Latn-RS" dirty="0"/>
              <a:t>(2) Naslednici supružnika mogu nastaviti već započeti postupak radi utvrđivanja da je postojao osnov za razvod braka.</a:t>
            </a:r>
          </a:p>
          <a:p>
            <a:r>
              <a:rPr lang="sr-Latn-RS" dirty="0"/>
              <a:t>(3) Naslednici supružnika koji su pokrenuli bračni spor predlogom za sporazumni razvod braka mogu nastaviti već započeti postupak radi utvrđivanja da je postojao osnov za razvod braka.</a:t>
            </a:r>
          </a:p>
          <a:p>
            <a:r>
              <a:rPr lang="sr-Latn-RS" dirty="0"/>
              <a:t>(4) Staratelj poslovno nesposobnog supružnika može podneti tužbu za razvod braka samo uz prethodnu saglasnost organa starateljstva.</a:t>
            </a:r>
          </a:p>
          <a:p>
            <a:r>
              <a:rPr lang="sr-Latn-RS" i="1" dirty="0"/>
              <a:t>Punomoćnik</a:t>
            </a:r>
            <a:endParaRPr lang="sr-Latn-RS" dirty="0"/>
          </a:p>
          <a:p>
            <a:r>
              <a:rPr lang="sr-Latn-RS" dirty="0"/>
              <a:t> (1) Ako tužbu u bračnom sporu podnosi punomoćnik stranke, punomoćje mora biti overeno i izdato samo radi zastupanja u bračnom sporu.</a:t>
            </a:r>
          </a:p>
          <a:p>
            <a:r>
              <a:rPr lang="sr-Latn-RS" dirty="0"/>
              <a:t>(2) Punomoćje mora da sadrži navode u pogledu vrste tužbe i osnova za podnošenje tužbe.</a:t>
            </a:r>
          </a:p>
          <a:p>
            <a:r>
              <a:rPr lang="sr-Latn-RS" dirty="0"/>
              <a:t>(3) U bračnom sporu koji je pokrenut predlogom za sporazumni razvod braka supružnike ne može zastupati isti punomoćnik.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8168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E09DF-22C6-4E51-BEC2-C5FEABB3B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9AC41-69CA-40AB-9327-C23D1A992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r-Latn-RS" i="1" dirty="0"/>
              <a:t>Odricanje od tužbenog zahteva</a:t>
            </a:r>
            <a:endParaRPr lang="sr-Latn-RS" dirty="0"/>
          </a:p>
          <a:p>
            <a:r>
              <a:rPr lang="sr-Latn-RS" dirty="0"/>
              <a:t>U bračnom sporu odricanje od tužbenog zahteva ima isto pravno dejstvo kao povlačenje tužbe.</a:t>
            </a:r>
          </a:p>
          <a:p>
            <a:r>
              <a:rPr lang="sr-Latn-RS" i="1" dirty="0"/>
              <a:t>Povlačenje tužbe</a:t>
            </a:r>
            <a:endParaRPr lang="sr-Latn-RS" dirty="0"/>
          </a:p>
          <a:p>
            <a:r>
              <a:rPr lang="sr-Latn-RS" dirty="0"/>
              <a:t> (1) U bračnom sporu tužilac može tužbu povući do zaključenja glavne rasprave bez pristanka tuženog, a sa pristankom tuženog dok postupak nije pravnosnažno završen.</a:t>
            </a:r>
          </a:p>
          <a:p>
            <a:r>
              <a:rPr lang="sr-Latn-RS" dirty="0"/>
              <a:t>(2) Predlog za sporazumni razvod braka mogu povući jedan ili oba supružnika dok postupak nije pravnosnažno završen.</a:t>
            </a:r>
          </a:p>
          <a:p>
            <a:r>
              <a:rPr lang="sr-Latn-RS" dirty="0"/>
              <a:t>(3) Ako je do povlačenja tužbe ili predloga u skladu sa st. 1 i 2 ovog člana došlo posle donošenja prvostepene presude, sud će rešenjem utvrditi da je presuda bez pravnog dejstva i da se postupak obustavlja.</a:t>
            </a:r>
          </a:p>
          <a:p>
            <a:r>
              <a:rPr lang="sr-Latn-RS" i="1" dirty="0"/>
              <a:t>Presuda i sudsko poravnanje</a:t>
            </a:r>
            <a:endParaRPr lang="sr-Latn-RS" dirty="0"/>
          </a:p>
          <a:p>
            <a:r>
              <a:rPr lang="sr-Latn-RS" dirty="0"/>
              <a:t> (1) U bračnom sporu ne može se izreći presuda zbog propuštanja niti presuda na osnovu priznanja ili odricanja.</a:t>
            </a:r>
          </a:p>
          <a:p>
            <a:r>
              <a:rPr lang="sr-Latn-RS" dirty="0"/>
              <a:t>(2) U bračnom sporu stranke ne mogu da zaključe sudsko poravnanje.</a:t>
            </a:r>
          </a:p>
          <a:p>
            <a:r>
              <a:rPr lang="sr-Latn-RS" i="1" dirty="0"/>
              <a:t>Presuda o razvodu braka na osnovu sporazuma o razvodu</a:t>
            </a:r>
            <a:endParaRPr lang="sr-Latn-RS" dirty="0"/>
          </a:p>
          <a:p>
            <a:r>
              <a:rPr lang="sr-Latn-RS" dirty="0"/>
              <a:t> (1) Sporazum supružnika o vršenju roditeljskog prava unosi se u izreku presude o razvodu braka ukoliko sud proceni da je taj sporazum u najboljem interesu deteta.</a:t>
            </a:r>
          </a:p>
          <a:p>
            <a:r>
              <a:rPr lang="sr-Latn-RS" dirty="0"/>
              <a:t>(2) Sporazum supružnika o deobi zajedničke imovine unosi se u izreku presude kojom se brak razvodi na osnovu sporazuma o razvodu braka.</a:t>
            </a:r>
          </a:p>
          <a:p>
            <a:r>
              <a:rPr lang="sr-Latn-RS" i="1" dirty="0"/>
              <a:t>Presuda u bračnom sporu</a:t>
            </a:r>
            <a:endParaRPr lang="sr-Latn-RS" dirty="0"/>
          </a:p>
          <a:p>
            <a:r>
              <a:rPr lang="sr-Latn-RS" dirty="0"/>
              <a:t> (1) Sud je dužan da presudom u bračnom sporu odluči o vršenju roditeljskog prava.</a:t>
            </a:r>
          </a:p>
          <a:p>
            <a:r>
              <a:rPr lang="sr-Latn-RS" dirty="0"/>
              <a:t>(2) Sud može presudom u bračnom sporu odlučiti o potpunom ili delimičnom lišenju roditeljskog prava.</a:t>
            </a:r>
          </a:p>
          <a:p>
            <a:r>
              <a:rPr lang="sr-Latn-RS"/>
              <a:t>(3) Sud može presudom u bračnom sporu odrediti jednu ili više mera zaštite od nasilja u porodici.</a:t>
            </a:r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5931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404E2-96EA-4752-95C7-79FAA5D60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0E8BB-D092-4289-9EE4-B7482F410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sr-Latn-RS" b="1" dirty="0"/>
              <a:t>Postupak posredovanja</a:t>
            </a:r>
            <a:endParaRPr lang="sr-Latn-RS" dirty="0"/>
          </a:p>
          <a:p>
            <a:r>
              <a:rPr lang="sr-Latn-RS" i="1" dirty="0"/>
              <a:t>Sadržina postupka posredovanja</a:t>
            </a:r>
            <a:endParaRPr lang="sr-Latn-RS" dirty="0"/>
          </a:p>
          <a:p>
            <a:r>
              <a:rPr lang="sr-Latn-RS" b="1" dirty="0"/>
              <a:t> </a:t>
            </a:r>
            <a:endParaRPr lang="sr-Latn-RS" dirty="0"/>
          </a:p>
          <a:p>
            <a:r>
              <a:rPr lang="sr-Latn-RS" dirty="0"/>
              <a:t>Postupak posredovanja (u daljem tekstu: posredovanje) obuhvata postupak za pokušaj mirenja (u daljem tekstu: mirenje) i postupak za pokušaj sporazumnog okončanja spora (u daljem tekstu: nagodba).</a:t>
            </a:r>
          </a:p>
          <a:p>
            <a:r>
              <a:rPr lang="sr-Latn-RS" i="1" dirty="0"/>
              <a:t>Kada se sprovodi posredovanje</a:t>
            </a:r>
            <a:endParaRPr lang="sr-Latn-RS" dirty="0"/>
          </a:p>
          <a:p>
            <a:r>
              <a:rPr lang="sr-Latn-RS" dirty="0"/>
              <a:t> (1) Posredovanje se redovno sprovodi uz postupak u bračnom sporu koji je pokrenut tužbom jednog od supružnika.</a:t>
            </a:r>
          </a:p>
          <a:p>
            <a:r>
              <a:rPr lang="sr-Latn-RS" dirty="0"/>
              <a:t>(2) Posredovanje u bračnom sporu se ne sprovodi:</a:t>
            </a:r>
          </a:p>
          <a:p>
            <a:r>
              <a:rPr lang="sr-Latn-RS" dirty="0"/>
              <a:t>1. ako jedan od supružnika ne pristane na posredovanje;</a:t>
            </a:r>
          </a:p>
          <a:p>
            <a:r>
              <a:rPr lang="sr-Latn-RS" dirty="0"/>
              <a:t>2. ako je jedan od supružnika nesposoban za rasuđivanje;</a:t>
            </a:r>
          </a:p>
          <a:p>
            <a:r>
              <a:rPr lang="sr-Latn-RS" dirty="0"/>
              <a:t>3. ako je boravište jednog od supružnika nepoznato;</a:t>
            </a:r>
          </a:p>
          <a:p>
            <a:r>
              <a:rPr lang="sr-Latn-RS" dirty="0"/>
              <a:t>4. ako jedan ili oba supružnika žive u inostranstvu.</a:t>
            </a:r>
          </a:p>
          <a:p>
            <a:r>
              <a:rPr lang="sr-Latn-RS" i="1" dirty="0"/>
              <a:t>Ko sprovodi posredovanje</a:t>
            </a:r>
            <a:endParaRPr lang="sr-Latn-RS" dirty="0"/>
          </a:p>
          <a:p>
            <a:r>
              <a:rPr lang="sr-Latn-RS" dirty="0"/>
              <a:t> (1) Posredovanje, po pravilu, sprovodi sud.</a:t>
            </a:r>
          </a:p>
          <a:p>
            <a:r>
              <a:rPr lang="sr-Latn-RS" dirty="0"/>
              <a:t>(2) Uz poziv na ročište za posredovanje dostavlja se i tužba za poništenje ili razvod braka.</a:t>
            </a:r>
          </a:p>
          <a:p>
            <a:r>
              <a:rPr lang="sr-Latn-RS" dirty="0"/>
              <a:t>(3) Sudija koji rukovodi posredovanjem ne može učestvovati u donošenju odluke u nekoj kasnijoj fazi postupka, osim ako je posredovanje uspelo.</a:t>
            </a:r>
          </a:p>
          <a:p>
            <a:r>
              <a:rPr lang="sr-Latn-RS" i="1" dirty="0"/>
              <a:t>Kako se sprovodi posredovanje</a:t>
            </a:r>
            <a:endParaRPr lang="sr-Latn-RS" dirty="0"/>
          </a:p>
          <a:p>
            <a:r>
              <a:rPr lang="sr-Latn-RS" dirty="0"/>
              <a:t> (1) Po prijemu tužbe za poništenje ili razvod braka, sud zakazuje ročište za posredovanje koje se održava samo pred sudijom pojedincem.</a:t>
            </a:r>
          </a:p>
          <a:p>
            <a:r>
              <a:rPr lang="sr-Latn-RS" dirty="0"/>
              <a:t>(2) Sudija koji rukovodi posredovanjem dužan je da preporuči supružnicima da se podvrgnu i psiho-socijalnom savetovanju.</a:t>
            </a:r>
          </a:p>
          <a:p>
            <a:r>
              <a:rPr lang="sr-Latn-RS" dirty="0"/>
              <a:t>(3) Ako supružnici pristanu na psiho-socijalno savetovanje, sud će na njihov predlog, ili uz njihovu saglasnost, poveriti posredovanje nadležnom organu starateljstva, bračnom ili porodičnom savetovalištu, odnosno drugoj ustanovi koja je specijalizovana za posredovanje u porodičnim odnosima.</a:t>
            </a:r>
          </a:p>
          <a:p>
            <a:r>
              <a:rPr lang="sr-Latn-RS" dirty="0"/>
              <a:t>(4) Poveravanje se vrši dostavljanjem tužbe za poništenje ili razvod braka.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9509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999F6-8742-436D-8A3D-5955EC0FA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3129F-8698-4BC6-BA0C-99BFB5BE8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sr-Latn-RS" b="1" dirty="0"/>
              <a:t>Mirenje</a:t>
            </a:r>
            <a:endParaRPr lang="sr-Latn-RS" dirty="0"/>
          </a:p>
          <a:p>
            <a:r>
              <a:rPr lang="sr-Latn-RS" i="1" dirty="0"/>
              <a:t>Kada se sprovodi mirenje</a:t>
            </a:r>
            <a:endParaRPr lang="sr-Latn-RS" dirty="0"/>
          </a:p>
          <a:p>
            <a:r>
              <a:rPr lang="sr-Latn-RS" dirty="0"/>
              <a:t>Mirenje se sprovodi samo u bračnom sporu koji je pokrenut tužbom za razvod braka.</a:t>
            </a:r>
          </a:p>
          <a:p>
            <a:r>
              <a:rPr lang="sr-Latn-RS" i="1" dirty="0"/>
              <a:t>Svrha mirenja</a:t>
            </a:r>
            <a:endParaRPr lang="sr-Latn-RS" dirty="0"/>
          </a:p>
          <a:p>
            <a:r>
              <a:rPr lang="sr-Latn-RS" dirty="0"/>
              <a:t>Svrha mirenja jeste da se poremećeni odnos supružnika razreši bez konflikta i bez razvoda braka.</a:t>
            </a:r>
          </a:p>
          <a:p>
            <a:r>
              <a:rPr lang="sr-Latn-RS" i="1" dirty="0"/>
              <a:t>Poziv na mirenje</a:t>
            </a:r>
            <a:endParaRPr lang="sr-Latn-RS" dirty="0"/>
          </a:p>
          <a:p>
            <a:r>
              <a:rPr lang="sr-Latn-RS" dirty="0"/>
              <a:t> (1) Na mirenje se pozivaju oba supružnika.</a:t>
            </a:r>
          </a:p>
          <a:p>
            <a:r>
              <a:rPr lang="sr-Latn-RS" dirty="0"/>
              <a:t>(2) Punomoćnici ne mogu zastupati supružnike niti mogu prisustvovati mirenju.</a:t>
            </a:r>
          </a:p>
          <a:p>
            <a:r>
              <a:rPr lang="sr-Latn-RS" i="1" dirty="0"/>
              <a:t>Kada je mirenje uspelo</a:t>
            </a:r>
            <a:endParaRPr lang="sr-Latn-RS" dirty="0"/>
          </a:p>
          <a:p>
            <a:r>
              <a:rPr lang="sr-Latn-RS" dirty="0"/>
              <a:t>Ako se supružnici pomire, smatraće se da je tužba za razvod braka povučena.</a:t>
            </a:r>
          </a:p>
          <a:p>
            <a:r>
              <a:rPr lang="sr-Latn-RS" i="1" dirty="0"/>
              <a:t>Kada mirenje nije uspelo</a:t>
            </a:r>
            <a:endParaRPr lang="sr-Latn-RS" dirty="0"/>
          </a:p>
          <a:p>
            <a:r>
              <a:rPr lang="sr-Latn-RS" dirty="0"/>
              <a:t> (1) Ako se jedan ili oba supružnika, iako su uredno pozvani, ne odazovu pozivu za mirenje, smatraće se da mirenje nije uspelo i nastaviće se postupak nagodbe.</a:t>
            </a:r>
          </a:p>
          <a:p>
            <a:r>
              <a:rPr lang="sr-Latn-RS" dirty="0"/>
              <a:t>(2) Ako ne dođe do pomirenja, u smislu stava 1 ovog člana, ali sud odnosno ustanova kojoj je poveren postupak posredovanja proceni da ima izgleda da do pomirenja dođe, sa mirenjem se može nastaviti.</a:t>
            </a:r>
          </a:p>
          <a:p>
            <a:r>
              <a:rPr lang="sr-Latn-RS" i="1" dirty="0"/>
              <a:t>Zapisnik o mirenju</a:t>
            </a:r>
            <a:endParaRPr lang="sr-Latn-RS" dirty="0"/>
          </a:p>
          <a:p>
            <a:r>
              <a:rPr lang="sr-Latn-RS" dirty="0"/>
              <a:t> (1) O mirenju sud odnosno ustanova kojoj je poveren postupak posredovanja sastavlja zapisnik koji sadrži izjave supružnika o tome da su se pomirili odnosno da mirenje nije uspelo.</a:t>
            </a:r>
          </a:p>
          <a:p>
            <a:r>
              <a:rPr lang="sr-Latn-RS" dirty="0"/>
              <a:t>(2) Ustanova kojoj je poveren postupak posredovanja dužna je da o rezultatu mirenja obavesti sud kojem je podneta tužba za razvod braka i dostavi mu zapisnik o mirenju.</a:t>
            </a:r>
          </a:p>
          <a:p>
            <a:r>
              <a:rPr lang="sr-Latn-RS" i="1" dirty="0"/>
              <a:t>Trajanje mirenja</a:t>
            </a:r>
            <a:endParaRPr lang="sr-Latn-RS" dirty="0"/>
          </a:p>
          <a:p>
            <a:r>
              <a:rPr lang="sr-Latn-RS" dirty="0"/>
              <a:t> (1) Sud odnosno ustanova kojoj je poveren postupak posredovanja dužni su da mirenje sprovedu u roku od dva meseca od dana dostavljanja tužbe sudu odnosno ustanovi.</a:t>
            </a:r>
          </a:p>
          <a:p>
            <a:r>
              <a:rPr lang="sr-Latn-RS" dirty="0"/>
              <a:t>(2) Ako ustanova kojoj je poveren postupak posredovanja ne obavesti sud o rezultatima mirenja u roku od tri meseca od dana kada joj je dostavljena tužba za razvod braka, postupak mirenja će sprovesti sud.</a:t>
            </a:r>
          </a:p>
          <a:p>
            <a:r>
              <a:rPr lang="sr-Latn-RS" dirty="0"/>
              <a:t>(3) Ročište za mirenje sud je dužan da zakaže tako da se održi u roku od 15 dana od dana kada je istekao rok iz stava 2 ovog člana.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75860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A55E7-1F7A-4AC8-BFA7-2138E89D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EDC17-1CF9-427C-A8FD-007E7016B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r-Latn-RS" b="1" dirty="0"/>
              <a:t>Nagodba</a:t>
            </a:r>
            <a:endParaRPr lang="sr-Latn-RS" dirty="0"/>
          </a:p>
          <a:p>
            <a:r>
              <a:rPr lang="sr-Latn-RS" i="1" dirty="0"/>
              <a:t>Kada se sprovodi nagodba</a:t>
            </a:r>
            <a:endParaRPr lang="sr-Latn-RS" dirty="0"/>
          </a:p>
          <a:p>
            <a:r>
              <a:rPr lang="sr-Latn-RS" dirty="0"/>
              <a:t>Nagodba se sprovodi u bračnom sporu koji je pokrenut tužbom za poništenje braka, odnosno tužbom za razvod braka a mirenje supružnika nije uspelo.</a:t>
            </a:r>
          </a:p>
          <a:p>
            <a:r>
              <a:rPr lang="sr-Latn-RS" i="1" dirty="0"/>
              <a:t>Svrha nagodbe</a:t>
            </a:r>
            <a:endParaRPr lang="sr-Latn-RS" dirty="0"/>
          </a:p>
          <a:p>
            <a:r>
              <a:rPr lang="sr-Latn-RS" dirty="0"/>
              <a:t> (1) Svrha nagodbe jeste da se poremećeni odnos supružnika razreši bez konflikta nakon poništenja ili razvoda braka.</a:t>
            </a:r>
          </a:p>
          <a:p>
            <a:r>
              <a:rPr lang="sr-Latn-RS" dirty="0"/>
              <a:t>(2) Sud odnosno ustanova kojoj je poveren postupak posredovanja nastojaće da supružnici postignu sporazum o vršenju roditeljskog prava i sporazum o deobi zajedničke imovine.</a:t>
            </a:r>
          </a:p>
          <a:p>
            <a:r>
              <a:rPr lang="sr-Latn-RS" i="1" dirty="0"/>
              <a:t>Poziv na nagodbu</a:t>
            </a:r>
            <a:endParaRPr lang="sr-Latn-RS" dirty="0"/>
          </a:p>
          <a:p>
            <a:r>
              <a:rPr lang="sr-Latn-RS" dirty="0"/>
              <a:t>Na nagodbu se pozivaju oba supružnika i njihovi punomoćnici.</a:t>
            </a:r>
          </a:p>
          <a:p>
            <a:r>
              <a:rPr lang="sr-Latn-RS" i="1" dirty="0"/>
              <a:t>Kada je nagodba uspela</a:t>
            </a:r>
            <a:endParaRPr lang="sr-Latn-RS" dirty="0"/>
          </a:p>
          <a:p>
            <a:r>
              <a:rPr lang="sr-Latn-RS" dirty="0"/>
              <a:t> (1) Ako supružnici postignu sporazum o vršenju roditeljskog prava i sporazum o deobi zajedničke imovine, smatraće se da je nagodba uspela.</a:t>
            </a:r>
          </a:p>
          <a:p>
            <a:r>
              <a:rPr lang="sr-Latn-RS" dirty="0"/>
              <a:t>(2) Ako supružnici postignu samo sporazum o vršenju roditeljskog prava ili samo sporazum o deobi zajedničke imovine, smatraće se da je nagodba delimično uspela.</a:t>
            </a:r>
          </a:p>
          <a:p>
            <a:r>
              <a:rPr lang="sr-Latn-RS" dirty="0"/>
              <a:t>(3) Ako je nagodba uspela ili je delimično uspela, sporazum supružnika o deobi zajedničke imovine unosi se u izreku presude o poništenju ili razvodu braka.</a:t>
            </a:r>
          </a:p>
          <a:p>
            <a:r>
              <a:rPr lang="sr-Latn-RS" dirty="0"/>
              <a:t>(4) Ako je nagodba uspela ili je delimično uspela, sporazum supružnika o vršenju roditeljskog prava unosi se u izreku presude o poništenju ili razvodu braka ukoliko sud proceni da je taj sporazum u najboljem interesu deteta.</a:t>
            </a:r>
          </a:p>
          <a:p>
            <a:r>
              <a:rPr lang="sr-Latn-RS" i="1" dirty="0"/>
              <a:t>Kada nagodba nije uspela</a:t>
            </a:r>
            <a:endParaRPr lang="sr-Latn-RS" dirty="0"/>
          </a:p>
          <a:p>
            <a:r>
              <a:rPr lang="sr-Latn-RS" dirty="0"/>
              <a:t> (1) Ako se jedan ili oba supružnika, iako su uredno pozvani, ne odazovu pozivu na nagodbu, smatraće se da nagodba nije uspela i nastaviće se postupak po tužbi za poništenje ili razvod braka.</a:t>
            </a:r>
          </a:p>
          <a:p>
            <a:r>
              <a:rPr lang="sr-Latn-RS" dirty="0"/>
              <a:t>(2) Ako ne dođe do nagodbe, u smislu stava 1 ovog člana, ali sud odnosno ustanova kojoj je poveren postupak posredovanja proceni da ima izgleda da se nagodba postigne, sa nagodbom se može nastaviti.</a:t>
            </a:r>
          </a:p>
          <a:p>
            <a:r>
              <a:rPr lang="sr-Latn-RS" i="1" dirty="0"/>
              <a:t>Zapisnik o nagodbi</a:t>
            </a:r>
            <a:endParaRPr lang="sr-Latn-RS" dirty="0"/>
          </a:p>
          <a:p>
            <a:r>
              <a:rPr lang="sr-Latn-RS" dirty="0"/>
              <a:t> (1) O nagodbi sud odnosno ustanova kojoj je poveren postupak posredovanja sastavlja zapisnik koji sadrži sporazum supružnika o vršenju roditeljskog prava i o deobi zajedničke imovine, odnosno izjave supružnika da nagodba nije uspela.</a:t>
            </a:r>
          </a:p>
          <a:p>
            <a:r>
              <a:rPr lang="sr-Latn-RS" dirty="0"/>
              <a:t>(2) Ustanova kojoj je poveren postupak posredovanja dužna je da o rezultatu nagodbe obavesti sud kojem je podneta tužba za poništenje ili razvod braka i dostavi mu zapisnik o nagodbi.</a:t>
            </a:r>
          </a:p>
          <a:p>
            <a:r>
              <a:rPr lang="sr-Latn-RS" i="1" dirty="0"/>
              <a:t>Trajanje nagodbe</a:t>
            </a:r>
            <a:endParaRPr lang="sr-Latn-RS" dirty="0"/>
          </a:p>
          <a:p>
            <a:r>
              <a:rPr lang="sr-Latn-RS" dirty="0"/>
              <a:t> (1) Sud je dužan da nagodbu sprovede u roku od dva meseca od dana kada je okončan postupak mirenja odnosno od dana kada je sudu dostavljena tužba za poništenje braka.</a:t>
            </a:r>
          </a:p>
          <a:p>
            <a:r>
              <a:rPr lang="sr-Latn-RS" dirty="0"/>
              <a:t>(2) Ustanova kojoj je poveren postupak posredovanja dužna je da nagodbu sprovede u roku od dva meseca od dana kada je okončan postupak mirenja odnosno od dana kada joj je dostavljena tužba za poništenje braka.</a:t>
            </a:r>
          </a:p>
          <a:p>
            <a:r>
              <a:rPr lang="sr-Latn-RS" dirty="0"/>
              <a:t>(3) Ako ustanova kojoj je poveren postupak posredovanja ne obavesti sud o rezultatima nagodbe u roku od tri meseca od dana kada je okončan postupak mirenja odnosno od dana kada joj je dostavljena tužba za poništenje braka, postupak nagodbe će sprovesti sud.</a:t>
            </a:r>
          </a:p>
          <a:p>
            <a:r>
              <a:rPr lang="sr-Latn-RS" dirty="0"/>
              <a:t>(4) Ročište za nagodbu sud je dužan da zakaže tako da se održi u roku od 15 dana od dana kada je istekao rok iz stava 3. ovog člana.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29232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4631-0398-4714-BBFF-3C3F414AE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AD74D-EB5C-41AB-B26D-25E32488A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r-Latn-RS" b="1" i="1" dirty="0"/>
              <a:t>Postupak u sporu o materinstvu i očinstvu</a:t>
            </a:r>
            <a:endParaRPr lang="sr-Latn-RS" dirty="0"/>
          </a:p>
          <a:p>
            <a:r>
              <a:rPr lang="sr-Latn-RS" i="1" dirty="0"/>
              <a:t>Mesna nadležnost</a:t>
            </a:r>
            <a:endParaRPr lang="sr-Latn-RS" dirty="0"/>
          </a:p>
          <a:p>
            <a:r>
              <a:rPr lang="sr-Latn-RS" dirty="0"/>
              <a:t>U sporu o materinstvu i očinstvu mesno je nadležan sud određen zakonom kojim se uređuje parnični postupak.</a:t>
            </a:r>
          </a:p>
          <a:p>
            <a:r>
              <a:rPr lang="sr-Latn-RS" i="1" dirty="0"/>
              <a:t>Pokretanje postupka</a:t>
            </a:r>
            <a:endParaRPr lang="sr-Latn-RS" dirty="0"/>
          </a:p>
          <a:p>
            <a:r>
              <a:rPr lang="sr-Latn-RS" dirty="0"/>
              <a:t>Postupak radi utvrđivanja i osporavanja materinstva (spor o materinstvu), radi utvrđivanja i osporavanja očinstva i radi poništenja priznanja očinstva (spor o očinstvu) pokreće se tužbom.</a:t>
            </a:r>
          </a:p>
          <a:p>
            <a:r>
              <a:rPr lang="sr-Latn-RS" i="1" dirty="0"/>
              <a:t>Tužba radi utvrđivanja materinstva</a:t>
            </a:r>
            <a:endParaRPr lang="sr-Latn-RS" dirty="0"/>
          </a:p>
          <a:p>
            <a:r>
              <a:rPr lang="sr-Latn-RS" dirty="0"/>
              <a:t>(1) Dete može podneti tužbu radi utvrđivanja materinstva bez obzira na rok.</a:t>
            </a:r>
          </a:p>
          <a:p>
            <a:r>
              <a:rPr lang="sr-Latn-RS" dirty="0"/>
              <a:t>(2) Žena koja tvrdi da je majka deteta može podneti tužbu radi utvrđivanja svog materinstva u roku od godinu dana od dana saznanja da je ona rodila dete, a najkasnije u roku od 10 godina od rođenja deteta.</a:t>
            </a:r>
          </a:p>
          <a:p>
            <a:r>
              <a:rPr lang="sr-Latn-RS" i="1" dirty="0"/>
              <a:t>Tužba radi osporavanja materinstva</a:t>
            </a:r>
            <a:endParaRPr lang="sr-Latn-RS" dirty="0"/>
          </a:p>
          <a:p>
            <a:r>
              <a:rPr lang="sr-Latn-RS" dirty="0"/>
              <a:t>(1) Dete može podneti tužbu radi osporavanja materinstva bez obzira na rok.</a:t>
            </a:r>
          </a:p>
          <a:p>
            <a:r>
              <a:rPr lang="sr-Latn-RS" dirty="0"/>
              <a:t>(2) Žena koja je upisana u matičnu knjigu rođenih kao majka deteta može podneti tužbu radi osporavanja svog materinstva u roku od godinu dana od dana saznanja da ona nije rodila dete, a najkasnije u roku od 10 godina od rođenja deteta.</a:t>
            </a:r>
          </a:p>
          <a:p>
            <a:r>
              <a:rPr lang="sr-Latn-RS" dirty="0"/>
              <a:t>(3) Žena koja tvrdi da je majka deteta može podneti tužbu radi osporavanja materinstva ženi koja je upisana u matičnu knjigu rođenih kao majka deteta u roku od godinu dana od dana saznanja da je ona rodila dete, a najkasnije u roku od 10 godina od rođenja deteta.</a:t>
            </a:r>
          </a:p>
          <a:p>
            <a:r>
              <a:rPr lang="sr-Latn-RS" dirty="0"/>
              <a:t>(4) Muškarac koji se po ovom zakonu smatra ocem deteta može podneti tužbu radi osporavanja materinstva u roku od godinu dana od dana saznanja da žena koja je upisana u matičnu knjigu rođenih kao majka deteta nije rodila dete, a najkasnije u roku od 10 godina od rođenja deteta.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24529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6BEE8-1E82-4AE4-A8F3-950C9F905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EE627-3E8E-4A3A-9D77-2FF4C5513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Latn-RS" i="1" dirty="0"/>
              <a:t>Tužba radi utvrđivanja očinstva</a:t>
            </a:r>
            <a:endParaRPr lang="sr-Latn-RS" dirty="0"/>
          </a:p>
          <a:p>
            <a:r>
              <a:rPr lang="sr-Latn-RS" dirty="0"/>
              <a:t>(1) Dete može podneti tužbu radi utvrđivanja očinstva bez obzira na rok.</a:t>
            </a:r>
          </a:p>
          <a:p>
            <a:r>
              <a:rPr lang="sr-Latn-RS" dirty="0"/>
              <a:t>(2) Majka može podneti tužbu radi utvrđivanja očinstva u roku od godinu dana od dana saznanja da muškarac koga smatra ocem deteta nije priznao očinstvo, a najkasnije u roku od 10 godina od rođenja deteta.</a:t>
            </a:r>
          </a:p>
          <a:p>
            <a:r>
              <a:rPr lang="sr-Latn-RS" dirty="0"/>
              <a:t>(3) Muškarac koji tvrdi da je otac deteta može podneti tužbu radi utvrđivanja svog očinstva u roku od godinu dana od dana saznanja da se sa njegovim priznanjem očinstva nisu saglasili majka, odnosno staratelj deteta, a najkasnije u roku od 10 godina od rođenja deteta.</a:t>
            </a:r>
          </a:p>
          <a:p>
            <a:r>
              <a:rPr lang="sr-Latn-RS" i="1" dirty="0"/>
              <a:t>Tužba radi osporavanja očinstva</a:t>
            </a:r>
            <a:endParaRPr lang="sr-Latn-RS" dirty="0"/>
          </a:p>
          <a:p>
            <a:r>
              <a:rPr lang="sr-Latn-RS" dirty="0"/>
              <a:t>(1) Dete može podneti tužbu radi osporavanja očinstva bez obzira na rok.</a:t>
            </a:r>
          </a:p>
          <a:p>
            <a:r>
              <a:rPr lang="sr-Latn-RS" dirty="0"/>
              <a:t>(2) Majka može podneti tužbu radi osporavanja očinstva muškarcu koji se po ovom zakonu smatra ocem deteta u roku od godinu dana od dana saznanja da on nije otac, a najkasnije u roku od 10 godina od rođenja deteta.</a:t>
            </a:r>
          </a:p>
          <a:p>
            <a:r>
              <a:rPr lang="sr-Latn-RS" dirty="0"/>
              <a:t>(3) Muž majke može podneti tužbu radi osporavanja svog očinstva u roku od godinu dana od dana saznanja da on nije otac deteta, a najkasnije u roku od 10 godina od rođenja deteta.</a:t>
            </a:r>
          </a:p>
          <a:p>
            <a:r>
              <a:rPr lang="sr-Latn-RS" dirty="0"/>
              <a:t>(4) Muškarac koji tvrdi da je otac deteta može podneti tužbu radi osporavanja očinstva muškarcu koji se po ovom zakonu smatra ocem deteta u roku od godinu dana od dana saznanja da je on otac deteta, a najkasnije u roku od 10 godina od rođenja deteta.</a:t>
            </a:r>
          </a:p>
          <a:p>
            <a:r>
              <a:rPr lang="sr-Latn-RS" dirty="0"/>
              <a:t>(5) Muškarac koji se smatra ocem deteta začetog uz biomedicinsku pomoć može podneti tužbu radi osporavanja svog očinstva u roku od godinu dana od dana saznanja da dete nije začeto postupkom biomedicinski potpomognutog oplođenja, a najkasnije u roku od 10 godina od rođenja deteta.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49999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BA214-002A-40D2-9F19-793FCFCDF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72FC3-E9BF-4CED-8827-CDEF9CA0E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Latn-RS" i="1" dirty="0"/>
              <a:t>Tužba radi poništenja priznanja očinstva</a:t>
            </a:r>
            <a:endParaRPr lang="sr-Latn-RS" dirty="0"/>
          </a:p>
          <a:p>
            <a:r>
              <a:rPr lang="sr-Latn-RS" dirty="0"/>
              <a:t>(1) Tužbu radi poništenja izjave o priznanju očinstva, kao i izjave o saglasnosti sa priznanjem očinstva, iz uzroka navedenih u čl. 46-51 ovog zakona, mogu podneti lica koja su dala izjavu, lica koja imaju pravni interes da izjava bude poništena te javni tužilac.</a:t>
            </a:r>
          </a:p>
          <a:p>
            <a:r>
              <a:rPr lang="sr-Latn-RS" dirty="0"/>
              <a:t>(2) Lice koje je izjavu o priznanju očinstva, kao i izjavu o saglasnosti sa priznanjem očinstva, dalo pod prinudom ili u zabludi može podneti tužbu radi poništenja izjave u roku od godinu dana od dana kada je prinuda prestala ili je zabluda uočena.</a:t>
            </a:r>
          </a:p>
          <a:p>
            <a:r>
              <a:rPr lang="sr-Latn-RS" i="1" dirty="0"/>
              <a:t>Naslednici i staratelj tužioca</a:t>
            </a:r>
            <a:endParaRPr lang="sr-Latn-RS" dirty="0"/>
          </a:p>
          <a:p>
            <a:r>
              <a:rPr lang="sr-Latn-RS" dirty="0"/>
              <a:t>(1) Pravo na tužbu u sporu o materinstvu i očinstvu ne prelazi na naslednike.</a:t>
            </a:r>
          </a:p>
          <a:p>
            <a:r>
              <a:rPr lang="sr-Latn-RS" dirty="0"/>
              <a:t>(2) Naslednici tužioca mogu nastaviti već započeti postupak radi utvrđivanja da je postojao osnov za utvrđivanje ili osporavanje materinstva ili očinstva, odnosno radi poništenja priznanja očinstva.</a:t>
            </a:r>
          </a:p>
          <a:p>
            <a:r>
              <a:rPr lang="sr-Latn-RS" dirty="0"/>
              <a:t>(3) Staratelj maloletnog ili poslovno nesposobnog tužioca može podneti tužbu u sporu o materinstvu i očinstvu samo uz prethodnu saglasnost organa starateljstva.</a:t>
            </a:r>
          </a:p>
          <a:p>
            <a:r>
              <a:rPr lang="sr-Latn-RS" i="1" dirty="0"/>
              <a:t>Naslednici tuženog</a:t>
            </a:r>
            <a:endParaRPr lang="sr-Latn-RS" dirty="0"/>
          </a:p>
          <a:p>
            <a:r>
              <a:rPr lang="sr-Latn-RS" dirty="0"/>
              <a:t>(1) Ako tuženi u sporu o materinstvu i očinstvu nije više živ, tužba se podnosi protiv njegovih naslednika.</a:t>
            </a:r>
          </a:p>
          <a:p>
            <a:r>
              <a:rPr lang="sr-Latn-RS" dirty="0"/>
              <a:t>(2) Ako tuženi nema drugih naslednika, tužba se podnosi protiv Republike Srbije kao naslednika.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29108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179E-2899-49AC-BE00-150A6D19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BACCB-18DD-47F9-B34F-7F42AD4F0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sr-Latn-RS" i="1" dirty="0"/>
              <a:t>Suparničarska zajednica</a:t>
            </a:r>
            <a:endParaRPr lang="sr-Latn-RS" dirty="0"/>
          </a:p>
          <a:p>
            <a:r>
              <a:rPr lang="sr-Latn-RS" dirty="0"/>
              <a:t>(1) Stranke u sporu radi utvrđivanja materinstva jesu dete i žena koja tvrdi da je majka deteta.</a:t>
            </a:r>
          </a:p>
          <a:p>
            <a:r>
              <a:rPr lang="sr-Latn-RS" dirty="0"/>
              <a:t>(2) Stranke u sporu radi osporavanja materinstva jesu: dete, žena koja tvrdi da je majka deteta, žena koja je upisana u matičnu knjigu rođenih kao majka deteta i muškarac koji se po ovom zakonu smatra ocem deteta (nužni i jedinstveni suparničari).</a:t>
            </a:r>
          </a:p>
          <a:p>
            <a:r>
              <a:rPr lang="sr-Latn-RS" dirty="0"/>
              <a:t>(3) Stranke u sporu radi utvrđivanja očinstva jesu: dete, majka, muškarac koji tvrdi da je otac deteta i muškarac koga majka smatra ocem deteta (nužni i jedinstveni suparničari).</a:t>
            </a:r>
          </a:p>
          <a:p>
            <a:r>
              <a:rPr lang="sr-Latn-RS" dirty="0"/>
              <a:t>(4) Stranke u sporu radi osporavanja očinstva jesu: dete, majka, muškarac koji se po ovom zakonu smatra ocem i muškarac koji tvrdi da je otac deteta (nužni i jedinstveni suparničari).</a:t>
            </a:r>
          </a:p>
          <a:p>
            <a:r>
              <a:rPr lang="sr-Latn-RS" dirty="0"/>
              <a:t>(5) Stranke u sporu radi poništenja priznanja očinstva jesu: lice koje je dalo izjavu o priznanju očinstva, lice koje je dalo izjavu o saglasnosti sa priznanjem očinstva, a lice koje ima pravni interes da izjava bude poništena samo ako se radi o uslovima za ništavost priznanja (nužni i jedinstveni suparničari).</a:t>
            </a:r>
          </a:p>
          <a:p>
            <a:r>
              <a:rPr lang="sr-Latn-RS" dirty="0"/>
              <a:t>(6) Ako tužbom u sporu o materinstvu i očinstvu nisu obuhvaćena sva lica koja moraju biti stranke u postupku, sud je dužan da pouči tužioca da tuži i lice koje tužbom nije obuhvaćeno ili da to lice pozove da se pridruži tužbi kao novi tužilac.</a:t>
            </a:r>
          </a:p>
          <a:p>
            <a:r>
              <a:rPr lang="sr-Latn-RS" dirty="0"/>
              <a:t>(7) Ako tužilac u roku koji sud odredi ne proširi tužbu na sva lica koja moraju biti stranke u postupku ili se ta lica ne pridruže tužbi kao tužioci, smatraće se da je tužba povučena, a ako tužba bude vraćena sudu bez ispravke, sud će je odbaciti.</a:t>
            </a:r>
          </a:p>
          <a:p>
            <a:r>
              <a:rPr lang="sr-Latn-RS" i="1" dirty="0"/>
              <a:t>Punomoćnik</a:t>
            </a:r>
            <a:endParaRPr lang="sr-Latn-RS" dirty="0"/>
          </a:p>
          <a:p>
            <a:r>
              <a:rPr lang="sr-Latn-RS" dirty="0"/>
              <a:t>(1) Ako tužbu u sporu o materinstvu i očinstvu podnosi punomoćnik stranke, punomoćje mora biti overeno i izdato samo radi zastupanja u ovom sporu.</a:t>
            </a:r>
          </a:p>
          <a:p>
            <a:r>
              <a:rPr lang="sr-Latn-RS" dirty="0"/>
              <a:t>(2) Punomoćje treba da sadrži navode u pogledu vrste tužbe i osnova za podizanje tužbe.</a:t>
            </a:r>
          </a:p>
          <a:p>
            <a:r>
              <a:rPr lang="sr-Latn-RS" i="1" dirty="0"/>
              <a:t>Presuda i sudsko poravnanje</a:t>
            </a:r>
            <a:endParaRPr lang="sr-Latn-RS" dirty="0"/>
          </a:p>
          <a:p>
            <a:r>
              <a:rPr lang="sr-Latn-RS" dirty="0"/>
              <a:t>(1) U sporu o materinstvu i očinstvu ne može se izreći presuda zbog propuštanja niti presuda na osnovu priznanja ili odricanja.</a:t>
            </a:r>
          </a:p>
          <a:p>
            <a:r>
              <a:rPr lang="sr-Latn-RS" dirty="0"/>
              <a:t>(2) U sporu o materinstvu i očinstvu stranke ne mogu da zaključe sudsko poravnanje.</a:t>
            </a:r>
          </a:p>
          <a:p>
            <a:r>
              <a:rPr lang="sr-Latn-RS" i="1" dirty="0"/>
              <a:t>Smrt stranaka</a:t>
            </a:r>
            <a:endParaRPr lang="sr-Latn-RS" dirty="0"/>
          </a:p>
          <a:p>
            <a:r>
              <a:rPr lang="sr-Latn-RS" dirty="0"/>
              <a:t>(1) Ako u toku spora o materinstvu i očinstvu umru tužilac ili tuženi, prvostepeni sud će rešenjem utvrditi da se postupak obustavlja.</a:t>
            </a:r>
          </a:p>
          <a:p>
            <a:r>
              <a:rPr lang="sr-Latn-RS" dirty="0"/>
              <a:t>(2) Odredba stava 1 ovog člana ne dira u pravo naslednika da nastave postupak u skladu sa članom 254 stav 2 ovog zakona.</a:t>
            </a:r>
          </a:p>
          <a:p>
            <a:r>
              <a:rPr lang="sr-Latn-RS" i="1" dirty="0"/>
              <a:t>Odluka o vršenju ili lišenju roditeljskog prava i o zaštiti od nasilja u porodici</a:t>
            </a:r>
            <a:endParaRPr lang="sr-Latn-RS" dirty="0"/>
          </a:p>
          <a:p>
            <a:r>
              <a:rPr lang="sr-Latn-RS" dirty="0"/>
              <a:t>(1) Sud je dužan da presudom u sporu o materinstvu i očinstvu odluči o vršenju roditeljskog prava.</a:t>
            </a:r>
          </a:p>
          <a:p>
            <a:r>
              <a:rPr lang="sr-Latn-RS" dirty="0"/>
              <a:t>(2) Sud može presudom u sporu o materinstvu i očinstvu odlučiti i o potpunom ili delimičnom lišenju roditeljskog prava.</a:t>
            </a:r>
          </a:p>
          <a:p>
            <a:r>
              <a:rPr lang="sr-Latn-RS" dirty="0"/>
              <a:t>(3) Sud može presudom u sporu o materinstvu i očinstvu odrediti jednu ili više mera zaštite od nasilja u porodici.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3495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0D795-0A1F-4396-811E-E2C56D76D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FF654-D329-46B5-8169-8B394D912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r-Latn-RS" b="1" i="1" dirty="0"/>
              <a:t>Postupak u sporu za zaštitu prava deteta i u sporu za vršenje odnosno lišenje roditeljskog prava</a:t>
            </a:r>
            <a:endParaRPr lang="sr-Latn-RS" dirty="0"/>
          </a:p>
          <a:p>
            <a:r>
              <a:rPr lang="sr-Latn-RS" i="1" dirty="0"/>
              <a:t>Mesna nadležnost</a:t>
            </a:r>
            <a:endParaRPr lang="sr-Latn-RS" dirty="0"/>
          </a:p>
          <a:p>
            <a:r>
              <a:rPr lang="sr-Latn-RS" dirty="0"/>
              <a:t>Dete može podneti tužbu u sporu za zaštitu svog prava i u sporu za vršenje odnosno lišenje roditeljskog prava pred sudom opšte mesne nadležnosti ili pred sudom na čijem području ono ima prebivalište, odnosno boravište.</a:t>
            </a:r>
          </a:p>
          <a:p>
            <a:r>
              <a:rPr lang="sr-Latn-RS" i="1" dirty="0"/>
              <a:t>Pokretanje postupka</a:t>
            </a:r>
            <a:endParaRPr lang="sr-Latn-RS" dirty="0"/>
          </a:p>
          <a:p>
            <a:r>
              <a:rPr lang="sr-Latn-RS" dirty="0"/>
              <a:t>Postupak u sporu za zaštitu prava deteta i u sporu za vršenje odnosno lišenje roditeljskog prava pokreće se tužbom.</a:t>
            </a:r>
          </a:p>
          <a:p>
            <a:r>
              <a:rPr lang="sr-Latn-RS" i="1" dirty="0"/>
              <a:t>Tužba za zaštitu prava deteta</a:t>
            </a:r>
            <a:endParaRPr lang="sr-Latn-RS" dirty="0"/>
          </a:p>
          <a:p>
            <a:r>
              <a:rPr lang="sr-Latn-RS" dirty="0"/>
              <a:t>(1) Tužbu za zaštitu prava deteta mogu podneti: dete, roditelji deteta, javni tužilac i organ starateljstva.</a:t>
            </a:r>
          </a:p>
          <a:p>
            <a:r>
              <a:rPr lang="sr-Latn-RS" dirty="0"/>
              <a:t>(2) Tužba za zaštitu prava deteta može se podneti u pogledu svih prava koja su detetu priznata ovim zakonom a nisu zaštićena nekim drugim postupkom.</a:t>
            </a:r>
          </a:p>
          <a:p>
            <a:r>
              <a:rPr lang="sr-Latn-RS" dirty="0"/>
              <a:t>(3) Pravo i dužnost da obaveste javnog tužioca ili organ starateljstva o razlozima za zaštitu prava deteta imaju sve dečje, zdravstvene i obrazovne ustanove ili ustanove socijalne zaštite, pravosudni i drugi državni organi, udruženja i građani.</a:t>
            </a:r>
          </a:p>
          <a:p>
            <a:r>
              <a:rPr lang="sr-Latn-RS" i="1" dirty="0"/>
              <a:t>Tužba za vršenje odnosno lišenje roditeljskog prava</a:t>
            </a:r>
            <a:endParaRPr lang="sr-Latn-RS" dirty="0"/>
          </a:p>
          <a:p>
            <a:r>
              <a:rPr lang="sr-Latn-RS" dirty="0"/>
              <a:t>(1) Tužbu za vršenje roditeljskog prava mogu podneti: dete, roditelji deteta i organ starateljstva.</a:t>
            </a:r>
          </a:p>
          <a:p>
            <a:r>
              <a:rPr lang="sr-Latn-RS" dirty="0"/>
              <a:t>(2) Tužbu za lišenje roditeljskog prava mogu podneti: dete, drugi roditelj, javni tužilac i organ starateljstva.</a:t>
            </a:r>
          </a:p>
          <a:p>
            <a:r>
              <a:rPr lang="sr-Latn-RS" dirty="0"/>
              <a:t>(3) Tužbu za vraćanje roditeljskog prava može podneti, pored lica iz stava 2 ovog člana, i roditelj koji je bio lišen roditeljskog prava.</a:t>
            </a:r>
          </a:p>
          <a:p>
            <a:r>
              <a:rPr lang="sr-Latn-RS" dirty="0"/>
              <a:t>(4) Pravo i dužnost da obaveste javnog tužioca ili organ starateljstva o razlozima za lišenje roditeljskog prava imaju sve dečje, zdravstvene i obrazovne ustanove ili ustanove socijalne zaštite, pravosudni i drugi državni organi, udruženja i građani.</a:t>
            </a:r>
          </a:p>
          <a:p>
            <a:r>
              <a:rPr lang="sr-Latn-RS" i="1" dirty="0"/>
              <a:t>Kolizijski staratelj i privremeni zastupnik deteta</a:t>
            </a:r>
            <a:endParaRPr lang="sr-Latn-RS" dirty="0"/>
          </a:p>
          <a:p>
            <a:r>
              <a:rPr lang="sr-Latn-RS" dirty="0"/>
              <a:t>(1) Ako između deteta i njegovog zakonskog zastupnika postoje suprotni interesi, dete zastupa kolizijski staratelj.</a:t>
            </a:r>
          </a:p>
          <a:p>
            <a:r>
              <a:rPr lang="sr-Latn-RS" dirty="0"/>
              <a:t>(2) Dete koje je navršilo 10. godinu života i koje je sposobno za rasuđivanje može samo odnosno preko nekog drugog lica ili ustanove zatražiti od organa starateljstva da mu postavi kolizijskog staratelja.</a:t>
            </a:r>
          </a:p>
          <a:p>
            <a:r>
              <a:rPr lang="sr-Latn-RS" dirty="0"/>
              <a:t>(3) Dete koje je navršilo 10. godinu života i koje je sposobno za rasuđivanje može samo odnosno preko nekog drugog lica ili ustanove zatražiti od suda da mu postavi privremenog zastupnika zbog postojanja suprotnih interesa između njega i njegovog zakonskog zastupnika.</a:t>
            </a:r>
          </a:p>
          <a:p>
            <a:r>
              <a:rPr lang="sr-Latn-RS" i="1" dirty="0"/>
              <a:t>Dužnost suda</a:t>
            </a:r>
            <a:endParaRPr lang="sr-Latn-RS" dirty="0"/>
          </a:p>
          <a:p>
            <a:r>
              <a:rPr lang="sr-Latn-RS" dirty="0"/>
              <a:t>(1) U sporu za zaštitu prava deteta i u sporu za vršenje odnosno lišenje roditeljskog prava sud je uvek dužan da se rukovodi najboljim interesom deteta.</a:t>
            </a:r>
          </a:p>
          <a:p>
            <a:r>
              <a:rPr lang="sr-Latn-RS" dirty="0"/>
              <a:t>(2) Ako sud proceni da u sporu za zaštitu prava deteta ili u sporu za vršenje odnosno lišenje roditeljskog prava dete kao stranka nije zastupano na odgovarajući način, dužan je da detetu postavi privremenog zastupnika.</a:t>
            </a:r>
          </a:p>
          <a:p>
            <a:r>
              <a:rPr lang="sr-Latn-RS" dirty="0"/>
              <a:t>(3) Ako sud utvrdi da je u sporu za zaštitu prava deteta ili u sporu za vršenje odnosno lišenje roditeljskog prava stranka dete koje je sposobno da formira svoje mišljenje, dužan je:</a:t>
            </a:r>
          </a:p>
          <a:p>
            <a:r>
              <a:rPr lang="sr-Latn-RS" dirty="0"/>
              <a:t>1. da se stara da dete blagovremeno dobije sva obaveštenja koja su mu potrebna;</a:t>
            </a:r>
          </a:p>
          <a:p>
            <a:r>
              <a:rPr lang="sr-Latn-RS" dirty="0"/>
              <a:t>2. da dozvoli detetu da neposredno izrazi svoje mišljenje i da mišljenju deteta posveti dužnu pažnju u skladu sa godinama i zrelošću deteta;</a:t>
            </a:r>
          </a:p>
          <a:p>
            <a:r>
              <a:rPr lang="sr-Latn-RS" dirty="0"/>
              <a:t>3. da mišljenje deteta utvrdi na način i na mestu koje je u skladu sa njegovim godinama i zrelošću,</a:t>
            </a:r>
          </a:p>
          <a:p>
            <a:r>
              <a:rPr lang="sr-Latn-RS" dirty="0"/>
              <a:t>osim ako bi to očigledno bilo u suprotnosti sa najboljim interesom deteta.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9158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9203C-C233-40DF-9E00-43DC97728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F6756-1B60-416D-90E4-BA1B3432E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Lekcija</a:t>
            </a:r>
            <a:r>
              <a:rPr lang="en-US" dirty="0"/>
              <a:t> 14</a:t>
            </a:r>
            <a:r>
              <a:rPr lang="sr-Latn-RS" dirty="0"/>
              <a:t>  Obligaciono pravo</a:t>
            </a:r>
          </a:p>
          <a:p>
            <a:r>
              <a:rPr lang="sr-Latn-RS" sz="2400" b="1" dirty="0"/>
              <a:t>ZAŠTITA OD NASILJA U PORODICI</a:t>
            </a:r>
            <a:endParaRPr lang="sr-Latn-RS" sz="2400" dirty="0"/>
          </a:p>
          <a:p>
            <a:r>
              <a:rPr lang="sr-Latn-RS" sz="2400" dirty="0"/>
              <a:t> </a:t>
            </a:r>
            <a:r>
              <a:rPr lang="sr-Latn-RS" sz="2400" b="1" dirty="0"/>
              <a:t>POSTUPCI U VEZI SA PORODIČNIM ODNOSIMA</a:t>
            </a:r>
            <a:endParaRPr lang="sr-Latn-RS" sz="2400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71423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81E9F-4094-4752-8682-3B8C40F4D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7977B-5B3C-45CD-AFB6-53917A9FC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r-Latn-RS" i="1" dirty="0"/>
              <a:t>Dužnost kolizijskog staratelja ili privremenog zastupnika</a:t>
            </a:r>
            <a:endParaRPr lang="sr-Latn-RS" dirty="0"/>
          </a:p>
          <a:p>
            <a:r>
              <a:rPr lang="sr-Latn-RS" dirty="0"/>
              <a:t>Ako kolizijski staratelj ili privremeni zastupnik utvrdi da u sporu za zaštitu prava deteta ili u sporu za vršenje odnosno lišenje roditeljskog prava on zastupa dete koje je sposobno da formira svoje sopstveno mišljenje, dužan je:</a:t>
            </a:r>
          </a:p>
          <a:p>
            <a:r>
              <a:rPr lang="sr-Latn-RS" dirty="0"/>
              <a:t>1. da se stara da dete blagovremeno dobije sva obaveštenja koja su mu potrebna;</a:t>
            </a:r>
          </a:p>
          <a:p>
            <a:r>
              <a:rPr lang="sr-Latn-RS" dirty="0"/>
              <a:t>2. da detetu pruži objašnjenje koje se tiče mogućih posledica akta koji on preduzima;</a:t>
            </a:r>
          </a:p>
          <a:p>
            <a:r>
              <a:rPr lang="sr-Latn-RS" dirty="0"/>
              <a:t>3. da prenese sudu mišljenje deteta, ako dete nije neposredno izrazilo mišljenje pred sudom,</a:t>
            </a:r>
          </a:p>
          <a:p>
            <a:r>
              <a:rPr lang="sr-Latn-RS" dirty="0"/>
              <a:t>osim ako bi to očigledno bilo u suprotnosti sa najboljim interesom deteta.</a:t>
            </a:r>
          </a:p>
          <a:p>
            <a:r>
              <a:rPr lang="sr-Latn-RS" i="1" dirty="0"/>
              <a:t>Dužnost drugih</a:t>
            </a:r>
            <a:endParaRPr lang="sr-Latn-RS" dirty="0"/>
          </a:p>
          <a:p>
            <a:r>
              <a:rPr lang="sr-Latn-RS" dirty="0"/>
              <a:t>(1) Odredbe čl. 265-267 ovog zakona primenjuju se i u drugim sudskim postupcima u vezi sa porodičnim odnosima ako se ti postupci odnose i na prava deteta.</a:t>
            </a:r>
          </a:p>
          <a:p>
            <a:r>
              <a:rPr lang="sr-Latn-RS" dirty="0"/>
              <a:t>(2) Odredbe čl. 265-267 ovog zakona dužni su da primenjuju i organi koji vode druge postupke ako se ti postupci odnose i na prava deteta.</a:t>
            </a:r>
          </a:p>
          <a:p>
            <a:r>
              <a:rPr lang="sr-Latn-RS" i="1" dirty="0"/>
              <a:t>Naročita hitnost postupka</a:t>
            </a:r>
            <a:endParaRPr lang="sr-Latn-RS" dirty="0"/>
          </a:p>
          <a:p>
            <a:r>
              <a:rPr lang="sr-Latn-RS" dirty="0"/>
              <a:t>(1) Postupak za zaštitu prava deteta i postupak za lišenje roditeljskog prava naročito su hitni.</a:t>
            </a:r>
          </a:p>
          <a:p>
            <a:r>
              <a:rPr lang="sr-Latn-RS" dirty="0"/>
              <a:t>(2) Prvo ročište zakazuje se tako da se održi u roku od osam dana od dana kada je tužba primljena u sudu.</a:t>
            </a:r>
          </a:p>
          <a:p>
            <a:r>
              <a:rPr lang="sr-Latn-RS" dirty="0"/>
              <a:t>(3) Drugostepeni sud dužan je da donese odluku u roku od 15 dana od dana kada mu je dostavljena žalba.</a:t>
            </a:r>
          </a:p>
          <a:p>
            <a:r>
              <a:rPr lang="sr-Latn-RS" i="1" dirty="0"/>
              <a:t>Nalaz i stručno mišljenje</a:t>
            </a:r>
            <a:endParaRPr lang="sr-Latn-RS" dirty="0"/>
          </a:p>
          <a:p>
            <a:r>
              <a:rPr lang="sr-Latn-RS" dirty="0"/>
              <a:t>Pre nego što donese odluku o zaštiti prava deteta ili o vršenju odnosno lišenju roditeljskog prava, sud je dužan da zatraži nalaz i stručno mišljenje od organa starateljstva, porodičnog savetovališta ili druge ustanove specijalizovane za posredovanje u porodičnim odnosima.</a:t>
            </a:r>
          </a:p>
          <a:p>
            <a:r>
              <a:rPr lang="sr-Latn-RS" i="1" dirty="0"/>
              <a:t>Presuda i sudsko poravnanje</a:t>
            </a:r>
            <a:endParaRPr lang="sr-Latn-RS" dirty="0"/>
          </a:p>
          <a:p>
            <a:r>
              <a:rPr lang="sr-Latn-RS" dirty="0"/>
              <a:t>(1) U sporu za zaštitu prava deteta i u sporu za vršenje odnosno lišenje roditeljskog prava ne može se izreći presuda zbog propuštanja niti presuda na osnovu priznanja ili odricanja.</a:t>
            </a:r>
          </a:p>
          <a:p>
            <a:r>
              <a:rPr lang="sr-Latn-RS" dirty="0"/>
              <a:t>(2) U sporu za zaštitu prava deteta i u sporu za vršenje odnosno lišenje roditeljskog prava stranke ne mogu da zaključe sudsko poravnanje.</a:t>
            </a:r>
          </a:p>
          <a:p>
            <a:r>
              <a:rPr lang="sr-Latn-RS" i="1" dirty="0"/>
              <a:t>Odluka o vršenju roditeljskog prava</a:t>
            </a:r>
            <a:endParaRPr lang="sr-Latn-RS" dirty="0"/>
          </a:p>
          <a:p>
            <a:r>
              <a:rPr lang="sr-Latn-RS" dirty="0"/>
              <a:t>(1) Sporazum roditelja o zajedničkom ili samostalnom vršenju roditeljskog prava unosi se u izreku presude o vršenju roditeljskog prava ukoliko sud proceni da je taj sporazum u najboljem interesu deteta.</a:t>
            </a:r>
          </a:p>
          <a:p>
            <a:r>
              <a:rPr lang="sr-Latn-RS" dirty="0"/>
              <a:t>(2) Ako roditelji nisu zaključili sporazum o vršenju roditeljskog prava ili sud proceni da njihov sporazum nije u najboljem interesu deteta, odluku o poveravanju zajedničkog deteta jednom roditelju, o visini doprinosa za izdržavanje od strane drugog roditelja i o načinu održavanja ličnih odnosa deteta sa drugim roditeljem donosi sud.</a:t>
            </a:r>
          </a:p>
          <a:p>
            <a:r>
              <a:rPr lang="sr-Latn-RS" dirty="0"/>
              <a:t>(3) Kada sud donese odluku o zajedničkom ili samostalnom vršenju roditeljskog prava, a dete se ne nalazi kod roditelja koji treba da vrši roditeljsko pravo, sud će narediti da se dete odmah preda roditelju koji treba da vrši roditeljsko pravo.</a:t>
            </a:r>
          </a:p>
          <a:p>
            <a:r>
              <a:rPr lang="sr-Latn-RS" i="1" dirty="0"/>
              <a:t>Odluka o vršenju ili lišenju roditeljskog prava i o zaštiti od nasilja u porodici</a:t>
            </a:r>
            <a:endParaRPr lang="sr-Latn-RS" dirty="0"/>
          </a:p>
          <a:p>
            <a:r>
              <a:rPr lang="sr-Latn-RS" dirty="0"/>
              <a:t>(1) Sud može presudom u sporu za zaštitu prava deteta odlučiti i o vršenju odnosno lišenju roditeljskog prava.</a:t>
            </a:r>
          </a:p>
          <a:p>
            <a:r>
              <a:rPr lang="sr-Latn-RS" dirty="0"/>
              <a:t>(2) Sud može presudom u sporu za vršenje roditeljskog prava odlučiti i o potpunom ili delimičnom lišenju roditeljskog prava.</a:t>
            </a:r>
          </a:p>
          <a:p>
            <a:r>
              <a:rPr lang="sr-Latn-RS" dirty="0"/>
              <a:t>(3) Sud može presudom u sporu za zaštitu prava deteta i u sporu za vršenje odnosno lišenje roditeljskog prava odrediti jednu ili više mera zaštite od nasilja u porodici.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26796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6F7BF-F51D-425E-A585-14F83068E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73F63-5E10-46AD-ADC0-A6B0F85DC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r-Latn-RS" b="1" i="1" dirty="0"/>
              <a:t>Postupak u sporu za poništenje usvojenja</a:t>
            </a:r>
            <a:endParaRPr lang="sr-Latn-RS" dirty="0"/>
          </a:p>
          <a:p>
            <a:r>
              <a:rPr lang="sr-Latn-RS" i="1" dirty="0"/>
              <a:t>Mesna nadležnost</a:t>
            </a:r>
            <a:endParaRPr lang="sr-Latn-RS" dirty="0"/>
          </a:p>
          <a:p>
            <a:r>
              <a:rPr lang="sr-Latn-RS" dirty="0"/>
              <a:t>U sporu za poništenje usvojenja mesno je nadležan sud na čijem se području nalazi organ starateljstva pred kojim je zasnovano usvojenje.</a:t>
            </a:r>
          </a:p>
          <a:p>
            <a:r>
              <a:rPr lang="sr-Latn-RS" i="1" dirty="0"/>
              <a:t>Tužba za poništenje usvojenja</a:t>
            </a:r>
            <a:endParaRPr lang="sr-Latn-RS" dirty="0"/>
          </a:p>
          <a:p>
            <a:r>
              <a:rPr lang="sr-Latn-RS" dirty="0"/>
              <a:t>(1) Tužbu za poništenje usvojenja iz razloga navedenih u čl. 89-103 ovog zakona mogu podneti usvojitelji, usvojenik, roditelji odnosno staratelj usvojenika, lica koja imaju pravni interes da usvojenje bude poništeno, kao i javni tužilac.</a:t>
            </a:r>
          </a:p>
          <a:p>
            <a:r>
              <a:rPr lang="sr-Latn-RS" dirty="0"/>
              <a:t>(2) Lice koje je izjavu o saglasnosti za usvojenje dalo pod prinudom ili u zabludi može podneti tužbu za poništenje usvojenja u roku od godinu dana od dana kada je prinuda prestala ili je zabluda uočena.</a:t>
            </a:r>
          </a:p>
          <a:p>
            <a:r>
              <a:rPr lang="sr-Latn-RS" i="1" dirty="0"/>
              <a:t>Presuda o poništenju usvojenja</a:t>
            </a:r>
            <a:endParaRPr lang="sr-Latn-RS" dirty="0"/>
          </a:p>
          <a:p>
            <a:r>
              <a:rPr lang="sr-Latn-RS" dirty="0"/>
              <a:t>(1) Presudu o poništenju usvojenja sud dostavlja organu starateljstva pred kojim je zasnovano usvojenje.</a:t>
            </a:r>
          </a:p>
          <a:p>
            <a:r>
              <a:rPr lang="sr-Latn-RS" dirty="0"/>
              <a:t>(2) Na osnovu presude iz stava 1 ovog člana organ starateljstva pred kojim je zasnovano usvojenje donosi rešenje o poništenju rešenja o novom upisu rođenja usvojenika.</a:t>
            </a:r>
          </a:p>
          <a:p>
            <a:r>
              <a:rPr lang="sr-Latn-RS" dirty="0"/>
              <a:t>(3) Na osnovu rešenja iz stava 2 ovog člana osnažuje se prvi upis rođenja usvojenika.</a:t>
            </a:r>
          </a:p>
          <a:p>
            <a:r>
              <a:rPr lang="sr-Latn-RS" b="1" i="1" dirty="0"/>
              <a:t>6. Postupak u sporu za izdržavanje</a:t>
            </a:r>
            <a:endParaRPr lang="sr-Latn-RS" dirty="0"/>
          </a:p>
          <a:p>
            <a:r>
              <a:rPr lang="sr-Latn-RS" i="1" dirty="0"/>
              <a:t>Mesna nadležnost</a:t>
            </a:r>
            <a:endParaRPr lang="sr-Latn-RS" dirty="0"/>
          </a:p>
          <a:p>
            <a:r>
              <a:rPr lang="sr-Latn-RS" dirty="0"/>
              <a:t>U sporu za izdržavanje mesno je nadležan sud određen zakonom kojim se uređuje parnični postupak.</a:t>
            </a:r>
          </a:p>
          <a:p>
            <a:r>
              <a:rPr lang="sr-Latn-RS" i="1" dirty="0"/>
              <a:t>Pokretanje postupka</a:t>
            </a:r>
            <a:endParaRPr lang="sr-Latn-RS" dirty="0"/>
          </a:p>
          <a:p>
            <a:r>
              <a:rPr lang="sr-Latn-RS" dirty="0"/>
              <a:t>(1) Postupak u sporu za izdržavanje pokreće se tužbom.</a:t>
            </a:r>
          </a:p>
          <a:p>
            <a:r>
              <a:rPr lang="sr-Latn-RS" dirty="0"/>
              <a:t>(2) Tužbu za izdržavanje može podneti lice koje se u smislu ovog zakona smatra poveriocem odnosno dužnikom izdržavanja.</a:t>
            </a:r>
          </a:p>
          <a:p>
            <a:r>
              <a:rPr lang="sr-Latn-RS" dirty="0"/>
              <a:t>(3) Tužbu za izdržavanje deteta može podneti i organ starateljstva.</a:t>
            </a:r>
          </a:p>
          <a:p>
            <a:r>
              <a:rPr lang="sr-Latn-RS" i="1" dirty="0"/>
              <a:t>Pokretanje postupka za izdržavanje supružnika odnosno vanbračnog partnera</a:t>
            </a:r>
            <a:endParaRPr lang="sr-Latn-RS" dirty="0"/>
          </a:p>
          <a:p>
            <a:r>
              <a:rPr lang="sr-Latn-RS" dirty="0"/>
              <a:t>(1) Tužba za izdržavanje supružnika može se podneti tokom trajanja braka, odnosno tokom trajanja zajednice života vanbračnih partnera.</a:t>
            </a:r>
          </a:p>
          <a:p>
            <a:r>
              <a:rPr lang="sr-Latn-RS" dirty="0"/>
              <a:t>(2) Tužba za izdržavanje supružnika može se podneti najkasnije do zaključenja glavne rasprave u bračnom sporu.</a:t>
            </a:r>
          </a:p>
          <a:p>
            <a:r>
              <a:rPr lang="sr-Latn-RS" dirty="0"/>
              <a:t>(3) Izuzetno, bivši supružnik koji iz opravdanih razloga nije podneo tužbu za izdržavanje u bračnom sporu može je podneti najkasnije u roku od godinu dana od dana prestanka braka, odnosno od dana kada mu je učinjeno poslednje faktičko davanje na ime izdržavanja.</a:t>
            </a:r>
          </a:p>
          <a:p>
            <a:r>
              <a:rPr lang="sr-Latn-RS" dirty="0"/>
              <a:t>(4) U slučaju iz stava 3 ovog člana, tužbeni zahtev može biti usvojen samo ako su uslovi od kojih zavisi pravo na izdržavanje postojali u vreme prestanka braka i još uvek postoje u vreme zaključenja glavne rasprave u sporu za izdržavanje.</a:t>
            </a:r>
          </a:p>
          <a:p>
            <a:r>
              <a:rPr lang="sr-Latn-RS" dirty="0"/>
              <a:t>(5) Tužba za izdržavanje vanbračnog partnera može se podneti u roku od godinu dana od dana prestanka zajednice života vanbračnih partnera, odnosno od dana kada je učinjeno poslednje faktičko davanje na ime izdržavanja.</a:t>
            </a:r>
          </a:p>
          <a:p>
            <a:r>
              <a:rPr lang="sr-Latn-RS" i="1" dirty="0"/>
              <a:t>Naročita hitnost postupka</a:t>
            </a:r>
            <a:endParaRPr lang="sr-Latn-RS" dirty="0"/>
          </a:p>
          <a:p>
            <a:r>
              <a:rPr lang="sr-Latn-RS" dirty="0"/>
              <a:t>(1) Postupak u sporu za izdržavanje naročito je hitan.</a:t>
            </a:r>
          </a:p>
          <a:p>
            <a:r>
              <a:rPr lang="sr-Latn-RS" dirty="0"/>
              <a:t>(2) Prvo ročište zakazuje se tako da se održi u roku od osam dana od dana kada je tužba primljena u sudu.</a:t>
            </a:r>
          </a:p>
          <a:p>
            <a:r>
              <a:rPr lang="sr-Latn-RS" dirty="0"/>
              <a:t>(3) Drugostepeni sud dužan je da donese odluku u roku od 15 dana od dana kada mu je dostavljena žalba.</a:t>
            </a:r>
          </a:p>
          <a:p>
            <a:r>
              <a:rPr lang="sr-Latn-RS" i="1" dirty="0"/>
              <a:t>Odstupanje od načela dispozicije</a:t>
            </a:r>
            <a:endParaRPr lang="sr-Latn-RS" dirty="0"/>
          </a:p>
          <a:p>
            <a:r>
              <a:rPr lang="sr-Latn-RS" dirty="0"/>
              <a:t>Sud nije vezan granicama tužbenog zahteva za izdržavanje.</a:t>
            </a:r>
          </a:p>
          <a:p>
            <a:r>
              <a:rPr lang="sr-Latn-RS" i="1" dirty="0"/>
              <a:t>Evidencija i dokumentacija o izdržavanju</a:t>
            </a:r>
            <a:endParaRPr lang="sr-Latn-RS" dirty="0"/>
          </a:p>
          <a:p>
            <a:r>
              <a:rPr lang="sr-Latn-RS" dirty="0"/>
              <a:t>(1) Presudu o izdržavanju sud je dužan da odmah dostavi organu starateljstva na čijoj teritoriji poverilac izdržavanja ima prebivalište odnosno boravište.</a:t>
            </a:r>
          </a:p>
          <a:p>
            <a:r>
              <a:rPr lang="sr-Latn-RS" dirty="0"/>
              <a:t>(2) Organ starateljstva dužan je da vodi evidenciju i dokumentaciju o izdržavanim licima.</a:t>
            </a:r>
          </a:p>
          <a:p>
            <a:r>
              <a:rPr lang="sr-Latn-RS" dirty="0"/>
              <a:t>(3) Način vođenja evidencije i dokumentacije propisuje ministar nadležan za porodičnu zaštitu.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0665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7F219-0FE9-490F-920E-0055B4946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51424-03D3-4EE1-B199-0EB1E9752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sr-Latn-RS" b="1" i="1" dirty="0"/>
              <a:t>Postupak u sporu za zaštitu od nasilja u porodici</a:t>
            </a:r>
            <a:endParaRPr lang="sr-Latn-RS" dirty="0"/>
          </a:p>
          <a:p>
            <a:r>
              <a:rPr lang="sr-Latn-RS" i="1" dirty="0"/>
              <a:t>Mesna nadležnost</a:t>
            </a:r>
            <a:endParaRPr lang="sr-Latn-RS" dirty="0"/>
          </a:p>
          <a:p>
            <a:r>
              <a:rPr lang="sr-Latn-RS" dirty="0"/>
              <a:t>U sporu za zaštitu od nasilja u porodici mesno je nadležan, pored suda opšte mesne nadležnosti, i sud na čijem području ima prebivalište, odnosno boravište član porodice prema kome je nasilje izvršeno.</a:t>
            </a:r>
          </a:p>
          <a:p>
            <a:r>
              <a:rPr lang="sr-Latn-RS" i="1" dirty="0"/>
              <a:t>Pokretanje postupka</a:t>
            </a:r>
            <a:endParaRPr lang="sr-Latn-RS" dirty="0"/>
          </a:p>
          <a:p>
            <a:r>
              <a:rPr lang="sr-Latn-RS" dirty="0"/>
              <a:t>(1) Postupak u sporu za zaštitu od nasilja u porodici pokreće se tužbom.</a:t>
            </a:r>
          </a:p>
          <a:p>
            <a:r>
              <a:rPr lang="sr-Latn-RS" dirty="0"/>
              <a:t>(2) Tužbu za određivanje mere zaštite od nasilja u porodici, kao i za produženje mere zaštite od nasilja u porodici, mogu podneti: član porodice prema kome je nasilje izvršeno, njegov zakonski zastupnik, javni tužilac i organ starateljstva.</a:t>
            </a:r>
          </a:p>
          <a:p>
            <a:r>
              <a:rPr lang="sr-Latn-RS" dirty="0"/>
              <a:t>(3) Tužbu za prestanak mere zaštite od nasilja u porodici može podneti član porodice protiv koga je mera određena.</a:t>
            </a:r>
          </a:p>
          <a:p>
            <a:r>
              <a:rPr lang="sr-Latn-RS" i="1" dirty="0"/>
              <a:t>Naročita hitnost postupka</a:t>
            </a:r>
            <a:endParaRPr lang="sr-Latn-RS" dirty="0"/>
          </a:p>
          <a:p>
            <a:r>
              <a:rPr lang="sr-Latn-RS" dirty="0"/>
              <a:t>(1) Postupak u sporu za zaštitu od nasilja u porodici naročito je hitan.</a:t>
            </a:r>
          </a:p>
          <a:p>
            <a:r>
              <a:rPr lang="sr-Latn-RS" dirty="0"/>
              <a:t>(2) Prvo ročište zakazuje se tako da se održi u roku od osam dana od dana kada je tužba primljena u sudu.</a:t>
            </a:r>
          </a:p>
          <a:p>
            <a:r>
              <a:rPr lang="sr-Latn-RS" dirty="0"/>
              <a:t>(3) Drugostepeni sud dužan je da donese odluku u roku od 15 dana od dana kada mu je dostavljena žalba.</a:t>
            </a:r>
          </a:p>
          <a:p>
            <a:r>
              <a:rPr lang="sr-Latn-RS" i="1" dirty="0"/>
              <a:t>Organ starateljstva</a:t>
            </a:r>
            <a:endParaRPr lang="sr-Latn-RS" dirty="0"/>
          </a:p>
          <a:p>
            <a:r>
              <a:rPr lang="sr-Latn-RS" dirty="0"/>
              <a:t>Ako organ starateljstva nije pokrenuo postupak u sporu za zaštitu od nasilja u porodici, sud može zatražiti od organa starateljstva da pruži pomoć u pribavljanju potrebnih dokaza i da iznese svoje mišljenje o svrsishodnosti tražene mere.</a:t>
            </a:r>
          </a:p>
          <a:p>
            <a:r>
              <a:rPr lang="sr-Latn-RS" i="1" dirty="0"/>
              <a:t>Odstupanje od načela dispozicije</a:t>
            </a:r>
            <a:endParaRPr lang="sr-Latn-RS" dirty="0"/>
          </a:p>
          <a:p>
            <a:r>
              <a:rPr lang="sr-Latn-RS" dirty="0"/>
              <a:t>(1) Sud nije vezan granicama tužbenog zahteva za zaštitu od nasilja u porodici.</a:t>
            </a:r>
          </a:p>
          <a:p>
            <a:r>
              <a:rPr lang="sr-Latn-RS" dirty="0"/>
              <a:t>(2) Sud može odrediti i meru zaštite od nasilja u porodici koja nije tražena ako oceni da se takvom merom najbolje postiže zaštita.</a:t>
            </a:r>
          </a:p>
          <a:p>
            <a:r>
              <a:rPr lang="sr-Latn-RS" i="1" dirty="0"/>
              <a:t>Dejstvo žalbe</a:t>
            </a:r>
            <a:endParaRPr lang="sr-Latn-RS" dirty="0"/>
          </a:p>
          <a:p>
            <a:r>
              <a:rPr lang="sr-Latn-RS" dirty="0"/>
              <a:t>Žalba ne zadržava izvršenje presude o određivanju ili produženju mere zaštite od nasilja u porodici.</a:t>
            </a:r>
          </a:p>
          <a:p>
            <a:r>
              <a:rPr lang="sr-Latn-RS" i="1" dirty="0"/>
              <a:t>Evidencija i dokumentacija o nasilju u porodici</a:t>
            </a:r>
            <a:endParaRPr lang="sr-Latn-RS" dirty="0"/>
          </a:p>
          <a:p>
            <a:r>
              <a:rPr lang="sr-Latn-RS"/>
              <a:t>(</a:t>
            </a:r>
            <a:r>
              <a:rPr lang="sr-Latn-RS" dirty="0"/>
              <a:t>1) Presudu u sporu za zaštitu od nasilja u porodici sud je dužan da odmah dostavi kako organu starateljstva na čijoj teritoriji ima prebivalište odnosno boravište član porodice prema kome je nasilje izvršeno, tako i organu starateljstva na čijoj teritoriji ima prebivalište odnosno boravište član porodice protiv koga je mera zaštite određena.</a:t>
            </a:r>
          </a:p>
          <a:p>
            <a:r>
              <a:rPr lang="sr-Latn-RS" dirty="0"/>
              <a:t>(2) Organ starateljstva dužan je da vodi evidenciju i dokumentaciju kako o licima prema kojima je nasilje izvršeno, tako i o licima protiv kojih je određena mera zaštite.</a:t>
            </a:r>
          </a:p>
          <a:p>
            <a:r>
              <a:rPr lang="sr-Latn-RS" dirty="0"/>
              <a:t>(3) Način vođenja evidencije i dokumentacije propisuje ministar nadležan za porodičnu zaštitu.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4569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dirty="0">
                <a:latin typeface="Arial" pitchFamily="34" charset="0"/>
                <a:cs typeface="Arial" pitchFamily="34" charset="0"/>
              </a:rPr>
              <a:t>PORODIČNO PRAVO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r-Latn-RS" b="1" dirty="0"/>
              <a:t>ZAŠTITA OD NASILJA U PORODICI</a:t>
            </a:r>
            <a:endParaRPr lang="sr-Latn-RS" dirty="0"/>
          </a:p>
          <a:p>
            <a:r>
              <a:rPr lang="sr-Latn-RS" dirty="0"/>
              <a:t> </a:t>
            </a:r>
          </a:p>
          <a:p>
            <a:r>
              <a:rPr lang="sr-Latn-RS" b="1" i="1" dirty="0"/>
              <a:t>Nasilje u porodici</a:t>
            </a:r>
            <a:endParaRPr lang="sr-Latn-RS" dirty="0"/>
          </a:p>
          <a:p>
            <a:r>
              <a:rPr lang="sr-Latn-RS" dirty="0"/>
              <a:t> (1) Nasilje u porodici, u smislu ovog zakona, jeste ponašanje kojim jedan član porodice ugrožava telesni integritet, duševno zdravlje ili spokojstvo drugog člana porodice.</a:t>
            </a:r>
          </a:p>
          <a:p>
            <a:r>
              <a:rPr lang="sr-Latn-RS" dirty="0"/>
              <a:t>(2) Nasiljem u porodici, u smislu stava 1 ovog člana, smatra se naročito:</a:t>
            </a:r>
          </a:p>
          <a:p>
            <a:r>
              <a:rPr lang="sr-Latn-RS" dirty="0"/>
              <a:t>1. nanošenje ili pokušaj nanošenja telesne povrede;</a:t>
            </a:r>
          </a:p>
          <a:p>
            <a:r>
              <a:rPr lang="sr-Latn-RS" dirty="0"/>
              <a:t>2. izazivanje straha pretnjom ubistva ili nanošenja telesne povrede članu porodice ili njemu bliskom licu;</a:t>
            </a:r>
          </a:p>
          <a:p>
            <a:r>
              <a:rPr lang="sr-Latn-RS" dirty="0"/>
              <a:t>3. prisiljavanje na seksualni odnos;</a:t>
            </a:r>
          </a:p>
          <a:p>
            <a:r>
              <a:rPr lang="sr-Latn-RS" dirty="0"/>
              <a:t>4. navođenje na seksualni odnos ili seksualni odnos sa licem koje nije navršilo 14. godinu života ili nemoćnim licem;</a:t>
            </a:r>
          </a:p>
          <a:p>
            <a:r>
              <a:rPr lang="sr-Latn-RS" dirty="0"/>
              <a:t>5. ograničavanje slobode kretanja ili komuniciranja sa trećim licima;</a:t>
            </a:r>
          </a:p>
          <a:p>
            <a:r>
              <a:rPr lang="sr-Latn-RS" dirty="0"/>
              <a:t>6. vređanje, kao i svako drugo drsko, bezobzirno i zlonamerno ponašanje.</a:t>
            </a:r>
          </a:p>
          <a:p>
            <a:r>
              <a:rPr lang="sr-Latn-RS" dirty="0"/>
              <a:t>(3) Članovima porodice u smislu stava 1 ovog člana smatraju se:</a:t>
            </a:r>
          </a:p>
          <a:p>
            <a:r>
              <a:rPr lang="sr-Latn-RS" dirty="0"/>
              <a:t>1. supružnici ili bivši supružnici;</a:t>
            </a:r>
          </a:p>
          <a:p>
            <a:r>
              <a:rPr lang="sr-Latn-RS" dirty="0"/>
              <a:t>2. deca, roditelji i ostali krvni srodnici, te lica u tazbinskom ili adoptivnom srodstvu, odnosno lica koja vezuje hraniteljstvo;</a:t>
            </a:r>
          </a:p>
          <a:p>
            <a:r>
              <a:rPr lang="sr-Latn-RS" dirty="0"/>
              <a:t>3. lica koja žive ili su živela u istom porodičnom domaćinstvu;</a:t>
            </a:r>
          </a:p>
          <a:p>
            <a:r>
              <a:rPr lang="sr-Latn-RS" dirty="0"/>
              <a:t>4. vanbračni partneri ili bivši vanbračni partneri;</a:t>
            </a:r>
          </a:p>
          <a:p>
            <a:r>
              <a:rPr lang="sr-Latn-RS" dirty="0"/>
              <a:t>5. lica koja su međusobno bila ili su još uvek u emotivnoj ili seksualnoj vezi, odnosno koja imaju zajedničko dete ili je dete na putu da bude rođeno, iako nikada nisu živela u istom porodičnom domaćinstvu.</a:t>
            </a:r>
          </a:p>
          <a:p>
            <a:endParaRPr lang="sr-Latn-CS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2B305-1D27-4A06-AC8F-F5BC2BE0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6E53A-434F-4AE4-9E8B-58D23659F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b="1" i="1" dirty="0"/>
              <a:t>Mere zaštite</a:t>
            </a:r>
            <a:endParaRPr lang="sr-Latn-RS" dirty="0"/>
          </a:p>
          <a:p>
            <a:r>
              <a:rPr lang="sr-Latn-RS" dirty="0"/>
              <a:t> (1) Protiv člana porodice koji vrši nasilje sud može odrediti jednu ili više mera zaštite od nasilja u porodici, kojom se privremeno zabranjuje ili ograničava održavanje ličnih odnosa sa drugim članom porodice.</a:t>
            </a:r>
          </a:p>
          <a:p>
            <a:r>
              <a:rPr lang="sr-Latn-RS" dirty="0"/>
              <a:t>(2) Mere zaštite od nasilja u porodici jesu:</a:t>
            </a:r>
          </a:p>
          <a:p>
            <a:r>
              <a:rPr lang="sr-Latn-RS" dirty="0"/>
              <a:t>1. izdavanje naloga za iseljenje iz porodičnog stana ili kuće, bez obzira na pravo svojine odnosno zakupa nepokretnosti;</a:t>
            </a:r>
          </a:p>
          <a:p>
            <a:r>
              <a:rPr lang="sr-Latn-RS" dirty="0"/>
              <a:t>2. izdavanje naloga za useljenje u porodični stan ili kuću, bez obzira na pravo svojine odnosno zakupa nepokretnosti;</a:t>
            </a:r>
          </a:p>
          <a:p>
            <a:r>
              <a:rPr lang="sr-Latn-RS" dirty="0"/>
              <a:t>3. zabrana približavanja članu porodice na određenoj udaljenosti;</a:t>
            </a:r>
          </a:p>
          <a:p>
            <a:r>
              <a:rPr lang="sr-Latn-RS" dirty="0"/>
              <a:t>4. zabrana pristupa u prostor oko mesta stanovanja ili mesta rada člana porodice;</a:t>
            </a:r>
          </a:p>
          <a:p>
            <a:r>
              <a:rPr lang="sr-Latn-RS" dirty="0"/>
              <a:t>5. zabrana daljeg uznemiravanja člana porodice.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2110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1556A-1DB1-485B-9842-26B2773F7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5BA92-482F-4D50-9C51-BA4991ECE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(3) Mera zaštite od nasilja u porodici može trajati najviše godinu dana.</a:t>
            </a:r>
          </a:p>
          <a:p>
            <a:r>
              <a:rPr lang="sr-Latn-RS" dirty="0"/>
              <a:t>(4) Vreme provedeno u pritvoru kao i svako lišenje slobode u vezi s krivičnim delom odnosno prekršajem uračunava se u vreme trajanja mere zaštite od nasilja u porodici.</a:t>
            </a:r>
          </a:p>
          <a:p>
            <a:r>
              <a:rPr lang="sr-Latn-RS" b="1" i="1" dirty="0"/>
              <a:t>Produžavanje mere zaštite</a:t>
            </a:r>
            <a:endParaRPr lang="sr-Latn-RS" dirty="0"/>
          </a:p>
          <a:p>
            <a:r>
              <a:rPr lang="sr-Latn-RS" dirty="0"/>
              <a:t>Mera zaštite od nasilja u porodici može se produžavati sve dok ne prestanu razlozi zbog kojih je mera bila određena.</a:t>
            </a:r>
          </a:p>
          <a:p>
            <a:r>
              <a:rPr lang="sr-Latn-RS" b="1" i="1" dirty="0"/>
              <a:t>Prestanak mere zaštite</a:t>
            </a:r>
            <a:endParaRPr lang="sr-Latn-RS" dirty="0"/>
          </a:p>
          <a:p>
            <a:r>
              <a:rPr lang="sr-Latn-RS" dirty="0"/>
              <a:t>Mera zaštite od nasilja u porodici može prestati pre isteka vremena trajanja ako prestanu razlozi zbog kojih je mera bila određena.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18834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527AE-8269-4214-AF4F-8175AF621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010AA-1630-4275-96CB-2FAE57330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sr-Latn-RS" b="1" dirty="0"/>
              <a:t>POSTUPCI U VEZI SA PORODIČNIM ODNOSIMA</a:t>
            </a:r>
            <a:endParaRPr lang="sr-Latn-RS" dirty="0"/>
          </a:p>
          <a:p>
            <a:r>
              <a:rPr lang="sr-Latn-RS" dirty="0"/>
              <a:t> </a:t>
            </a:r>
          </a:p>
          <a:p>
            <a:r>
              <a:rPr lang="sr-Latn-RS" dirty="0"/>
              <a:t>I POSTUPAK PRED SUDOM</a:t>
            </a:r>
          </a:p>
          <a:p>
            <a:r>
              <a:rPr lang="sr-Latn-RS" dirty="0"/>
              <a:t> </a:t>
            </a:r>
          </a:p>
          <a:p>
            <a:r>
              <a:rPr lang="sr-Latn-RS" b="1" i="1" dirty="0"/>
              <a:t>1. Zajedničke odredbe</a:t>
            </a:r>
            <a:endParaRPr lang="sr-Latn-RS" dirty="0"/>
          </a:p>
          <a:p>
            <a:r>
              <a:rPr lang="sr-Latn-RS" i="1" dirty="0"/>
              <a:t>Sadržina ovog dela zakona</a:t>
            </a:r>
            <a:endParaRPr lang="sr-Latn-RS" dirty="0"/>
          </a:p>
          <a:p>
            <a:r>
              <a:rPr lang="sr-Latn-RS" dirty="0"/>
              <a:t>Odredbama ovog dela zakona uređuju se posebni parnični postupci u vezi sa porodičnim odnosima.</a:t>
            </a:r>
          </a:p>
          <a:p>
            <a:r>
              <a:rPr lang="sr-Latn-RS" i="1" dirty="0"/>
              <a:t>Primena zakona kojim se uređuje parnični postupak</a:t>
            </a:r>
            <a:endParaRPr lang="sr-Latn-RS" dirty="0"/>
          </a:p>
          <a:p>
            <a:r>
              <a:rPr lang="sr-Latn-RS" dirty="0"/>
              <a:t>Na postupak suda koji je u vezi sa porodičnim odnosima primenjuju se odredbe zakona kojim se uređuje parnični postupak, ako ovim zakonom nije drugačije određeno.</a:t>
            </a:r>
          </a:p>
          <a:p>
            <a:r>
              <a:rPr lang="sr-Latn-RS" i="1" dirty="0"/>
              <a:t>Sastav veća</a:t>
            </a:r>
            <a:endParaRPr lang="sr-Latn-RS" dirty="0"/>
          </a:p>
          <a:p>
            <a:r>
              <a:rPr lang="sr-Latn-RS" i="1" dirty="0"/>
              <a:t> (Prestao da važi)</a:t>
            </a:r>
            <a:endParaRPr lang="sr-Latn-RS" dirty="0"/>
          </a:p>
          <a:p>
            <a:r>
              <a:rPr lang="sr-Latn-RS" i="1" dirty="0"/>
              <a:t>Hitnost postupka</a:t>
            </a:r>
            <a:endParaRPr lang="sr-Latn-RS" dirty="0"/>
          </a:p>
          <a:p>
            <a:r>
              <a:rPr lang="sr-Latn-RS" dirty="0"/>
              <a:t> (1) Postupak u vezi sa porodičnim odnosima hitan je ako se odnosi na dete ili roditelja koji vrši roditeljsko pravo.</a:t>
            </a:r>
          </a:p>
          <a:p>
            <a:r>
              <a:rPr lang="sr-Latn-RS" dirty="0"/>
              <a:t>(2) U postupku u vezi sa porodičnim odnosima tužba se ne dostavlja tuženom na odgovor.</a:t>
            </a:r>
          </a:p>
          <a:p>
            <a:r>
              <a:rPr lang="sr-Latn-RS" dirty="0"/>
              <a:t>(3) Postupak iz stava 1 ovog člana sud će, po pravilu, sprovesti na najviše dva ročišta.</a:t>
            </a:r>
          </a:p>
          <a:p>
            <a:r>
              <a:rPr lang="sr-Latn-RS" dirty="0"/>
              <a:t>(4) Prvo ročište zakazuje se tako da se održi u roku od 15 dana od dana kada su tužba ili predlog primljeni u sudu.</a:t>
            </a:r>
          </a:p>
          <a:p>
            <a:r>
              <a:rPr lang="sr-Latn-RS" dirty="0"/>
              <a:t>(5) Drugostepeni sud dužan je da donese odluku u roku od 30 dana od dana kada mu je dostavljena žalba.</a:t>
            </a:r>
          </a:p>
          <a:p>
            <a:r>
              <a:rPr lang="sr-Latn-RS" i="1" dirty="0"/>
              <a:t>Istražno načelo</a:t>
            </a:r>
            <a:endParaRPr lang="sr-Latn-RS" dirty="0"/>
          </a:p>
          <a:p>
            <a:r>
              <a:rPr lang="sr-Latn-RS" dirty="0"/>
              <a:t>U postupku u vezi sa porodičnim odnosima sud može utvrđivati činjenice i kada one nisu među strankama sporne, a može i samostalno istraživati činjenice koje nijedna stranka nije iznela.</a:t>
            </a:r>
          </a:p>
          <a:p>
            <a:r>
              <a:rPr lang="sr-Latn-RS" i="1" dirty="0"/>
              <a:t>Isključivanje javnosti</a:t>
            </a:r>
            <a:endParaRPr lang="sr-Latn-RS" dirty="0"/>
          </a:p>
          <a:p>
            <a:r>
              <a:rPr lang="sr-Latn-RS" dirty="0"/>
              <a:t> (1) U postupku u vezi sa porodičnim odnosima javnost je isključena.</a:t>
            </a:r>
          </a:p>
          <a:p>
            <a:r>
              <a:rPr lang="sr-Latn-RS" dirty="0"/>
              <a:t>(2) Podaci iz sudskih spisa spadaju u službenu tajnu i nju su dužni da čuvaju svi učesnici u postupku kojima su ti podaci dostupni.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3836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00700-3185-4318-B16C-3556F1662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0C6C3-E42B-46B8-9614-277E6DA19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Latn-RS" i="1" dirty="0"/>
              <a:t>Odluka o troškovima</a:t>
            </a:r>
            <a:endParaRPr lang="sr-Latn-RS" dirty="0"/>
          </a:p>
          <a:p>
            <a:r>
              <a:rPr lang="sr-Latn-RS" dirty="0"/>
              <a:t>O naknadi troškova postupka u vezi sa porodičnim odnosima sud odlučuje po slobodnoj oceni, vodeći računa o razlozima pravičnosti.</a:t>
            </a:r>
          </a:p>
          <a:p>
            <a:r>
              <a:rPr lang="sr-Latn-RS" i="1" dirty="0"/>
              <a:t>Revizija</a:t>
            </a:r>
            <a:endParaRPr lang="sr-Latn-RS" dirty="0"/>
          </a:p>
          <a:p>
            <a:r>
              <a:rPr lang="sr-Latn-RS" dirty="0"/>
              <a:t>Revizija je uvek dozvoljena u postupcima u vezi sa porodičnim odnosima, osim ako ovim zakonom nije drugačije određeno.</a:t>
            </a:r>
          </a:p>
          <a:p>
            <a:r>
              <a:rPr lang="sr-Latn-RS" b="1" i="1" dirty="0"/>
              <a:t>2. Postupak u bračnom sporu</a:t>
            </a:r>
            <a:endParaRPr lang="sr-Latn-RS" dirty="0"/>
          </a:p>
          <a:p>
            <a:r>
              <a:rPr lang="sr-Latn-RS" i="1" dirty="0"/>
              <a:t>Mesna nadležnost</a:t>
            </a:r>
            <a:endParaRPr lang="sr-Latn-RS" dirty="0"/>
          </a:p>
          <a:p>
            <a:r>
              <a:rPr lang="sr-Latn-RS" dirty="0"/>
              <a:t>U bračnom sporu mesno je nadležan sud određen zakonom kojim se uređuje parnični postupak.</a:t>
            </a:r>
          </a:p>
          <a:p>
            <a:r>
              <a:rPr lang="sr-Latn-RS" i="1" dirty="0"/>
              <a:t>Pokretanje postupka</a:t>
            </a:r>
            <a:endParaRPr lang="sr-Latn-RS" dirty="0"/>
          </a:p>
          <a:p>
            <a:r>
              <a:rPr lang="sr-Latn-RS" dirty="0"/>
              <a:t> (1) Postupak radi utvrđivanja postojanja ili nepostojanja braka, kao i za poništenje i razvod braka (bračni spor), pokreće se tužbom.</a:t>
            </a:r>
          </a:p>
          <a:p>
            <a:r>
              <a:rPr lang="sr-Latn-RS" dirty="0"/>
              <a:t>(2) Postupak za razvod braka pokreće se i predlogom za sporazumni razvod braka.</a:t>
            </a:r>
          </a:p>
          <a:p>
            <a:r>
              <a:rPr lang="sr-Latn-RS" i="1" dirty="0"/>
              <a:t>Tužba za utvrđenje postojanja ili nepostojanja braka</a:t>
            </a:r>
            <a:endParaRPr lang="sr-Latn-RS" dirty="0"/>
          </a:p>
          <a:p>
            <a:r>
              <a:rPr lang="sr-Latn-RS" dirty="0"/>
              <a:t>Tužbu za utvrđenje postojanja ili nepostojanja braka mogu podneti supružnici, lica koja imaju pravni interes da bude utvrđeno postojanje ili nepostojanje braka i javni tužilac.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43362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C7FE5-691F-440C-BAED-90CCB6CCF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E2CD3-4289-431F-95C2-9F2B63F5E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Latn-RS" i="1" dirty="0"/>
              <a:t>Tužba za poništenje ništavog braka</a:t>
            </a:r>
            <a:endParaRPr lang="sr-Latn-RS" dirty="0"/>
          </a:p>
          <a:p>
            <a:r>
              <a:rPr lang="sr-Latn-RS" dirty="0"/>
              <a:t> (1) Tužbu za poništenje braka iz uzroka navedenih u čl. 31-33, članu 34 stav 1 i čl. 35 i 36 ovog zakona mogu podneti supružnici, lica koja imaju pravni interes da brak bude poništen i javni tužilac.</a:t>
            </a:r>
          </a:p>
          <a:p>
            <a:r>
              <a:rPr lang="sr-Latn-RS" dirty="0"/>
              <a:t>(2) U slučajevima iz stava 1 ovog člana brak se može poništiti i posle njegovog prestanka.</a:t>
            </a:r>
          </a:p>
          <a:p>
            <a:r>
              <a:rPr lang="sr-Latn-RS" dirty="0"/>
              <a:t>(3) Pravo na podizanje tužbe za poništenje ništavog braka ne zastareva.</a:t>
            </a:r>
          </a:p>
          <a:p>
            <a:r>
              <a:rPr lang="sr-Latn-RS" i="1" dirty="0"/>
              <a:t>Dokazivanje ništavosti (bračnost)</a:t>
            </a:r>
            <a:endParaRPr lang="sr-Latn-RS" dirty="0"/>
          </a:p>
          <a:p>
            <a:r>
              <a:rPr lang="sr-Latn-RS" dirty="0"/>
              <a:t> (1) U postupku za poništenje braka koji je sklopljen za vreme trajanja ranijeg braka jednog supružnika, postojanje ranijeg braka dokazuje se izvodom iz matične knjige venčanih.</a:t>
            </a:r>
          </a:p>
          <a:p>
            <a:r>
              <a:rPr lang="sr-Latn-RS" dirty="0"/>
              <a:t>(2) Ako tužilac postojanje ranijeg braka ne može dokazati izvodom iz matične knjige venčanih, sud će mu naložiti da u određenom roku pokrene parnicu radi utvrđivanja da raniji brak postoji, a ako on to ne učini, smatraće se da je tužba povučena.</a:t>
            </a:r>
          </a:p>
          <a:p>
            <a:r>
              <a:rPr lang="sr-Latn-RS" dirty="0"/>
              <a:t>(3) Ako tuženi osporava punovažnost ranijeg braka koji je upisan u matičnu knjigu venčanih, sud će mu naložiti da u određenom roku pokrene parnicu za poništenje ranijeg braka, a ako on to ne učini, smatraće se da je od svoje tvrdnje odustao.</a:t>
            </a:r>
          </a:p>
          <a:p>
            <a:r>
              <a:rPr lang="sr-Latn-RS" i="1" dirty="0"/>
              <a:t>Naknadni nestanak uzroka ništavosti (bračnost)</a:t>
            </a:r>
            <a:endParaRPr lang="sr-Latn-RS" dirty="0"/>
          </a:p>
          <a:p>
            <a:r>
              <a:rPr lang="sr-Latn-RS" dirty="0"/>
              <a:t>Sud će odbiti tužbeni zahtev za poništenje braka ako je raniji brak prestao do zaključenja glavne rasprave.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82858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B8694-6B4B-47A1-B0E3-0C011097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1A597-E513-4BD6-B2EC-89430D06B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RS" i="1" dirty="0"/>
              <a:t>Tužba za poništenje rušljivog braka (maloletstvo)</a:t>
            </a:r>
            <a:endParaRPr lang="sr-Latn-RS" dirty="0"/>
          </a:p>
          <a:p>
            <a:r>
              <a:rPr lang="sr-Latn-RS" dirty="0"/>
              <a:t> (1) Supružnik koji je u vreme sklapanja braka bio maloletan može podneti tužbu za poništenje braka sklopljenog bez dozvole suda u roku od godinu dana od dana sticanja punoletstva.</a:t>
            </a:r>
          </a:p>
          <a:p>
            <a:r>
              <a:rPr lang="sr-Latn-RS" dirty="0"/>
              <a:t>(2) Roditelji maloletnog supružnika, odnosno njegov staratelj, mogu podneti tužbu za poništenje braka sklopljenog bez dozvole suda do punoletstva maloletnog supružnika.</a:t>
            </a:r>
          </a:p>
          <a:p>
            <a:r>
              <a:rPr lang="sr-Latn-RS" i="1" dirty="0"/>
              <a:t>Tužba za poništenje rušljivog braka (prinuda i zabluda)</a:t>
            </a:r>
            <a:endParaRPr lang="sr-Latn-RS" dirty="0"/>
          </a:p>
          <a:p>
            <a:r>
              <a:rPr lang="sr-Latn-RS" dirty="0"/>
              <a:t>Supružnik koji je brak sklopio pod prinudom ili u zabludi može podneti tužbu za poništenje braka u roku od godinu dana od dana kada je prinuda prestala ili je zabluda uočena.</a:t>
            </a:r>
          </a:p>
          <a:p>
            <a:r>
              <a:rPr lang="sr-Latn-RS" i="1" dirty="0"/>
              <a:t>Tužba za poništenje rušljivog braka (nesposobnost za rasuđivanje)</a:t>
            </a:r>
            <a:endParaRPr lang="sr-Latn-RS" dirty="0"/>
          </a:p>
          <a:p>
            <a:r>
              <a:rPr lang="sr-Latn-RS" dirty="0"/>
              <a:t>Supružnik koji nije bio sposoban za rasuđivanje u trenutku sklapanja braka, a naknadno postane sposoban za rasuđivanje, može podneti tužbu za poništenje braka u roku od godinu dana od dana prestanka nesposobnosti za rasuđivanje, odnosno od dana pravnosnažnosti sudske odluke o vraćanju poslovne sposobnosti.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6020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6444</Words>
  <Application>Microsoft Office PowerPoint</Application>
  <PresentationFormat>On-screen Show (4:3)</PresentationFormat>
  <Paragraphs>343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POSLOVNI I PRAVNI FAKULTET  PORODIČNO PRAVO</vt:lpstr>
      <vt:lpstr>PowerPoint Presentation</vt:lpstr>
      <vt:lpstr>PORODIČNO PRAVO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FAKULTET ZA POSLOVNO INDUSTRIJSKI MENADŽMENT I PRAVO  PORODIČNO PRAVO</dc:title>
  <dc:creator>dragan covic</dc:creator>
  <cp:lastModifiedBy>Dragan Covic</cp:lastModifiedBy>
  <cp:revision>27</cp:revision>
  <dcterms:created xsi:type="dcterms:W3CDTF">2016-02-25T17:49:19Z</dcterms:created>
  <dcterms:modified xsi:type="dcterms:W3CDTF">2020-04-06T20:55:04Z</dcterms:modified>
</cp:coreProperties>
</file>