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1138" y="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37995-6C28-443C-9E10-DC0CDDA3E3FA}" type="datetimeFigureOut">
              <a:rPr lang="sr-Latn-CS" smtClean="0"/>
              <a:pPr/>
              <a:t>6.4.2020.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CC02B-82BF-4966-9513-F553C3BD7B0A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37995-6C28-443C-9E10-DC0CDDA3E3FA}" type="datetimeFigureOut">
              <a:rPr lang="sr-Latn-CS" smtClean="0"/>
              <a:pPr/>
              <a:t>6.4.2020.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CC02B-82BF-4966-9513-F553C3BD7B0A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37995-6C28-443C-9E10-DC0CDDA3E3FA}" type="datetimeFigureOut">
              <a:rPr lang="sr-Latn-CS" smtClean="0"/>
              <a:pPr/>
              <a:t>6.4.2020.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CC02B-82BF-4966-9513-F553C3BD7B0A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37995-6C28-443C-9E10-DC0CDDA3E3FA}" type="datetimeFigureOut">
              <a:rPr lang="sr-Latn-CS" smtClean="0"/>
              <a:pPr/>
              <a:t>6.4.2020.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CC02B-82BF-4966-9513-F553C3BD7B0A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37995-6C28-443C-9E10-DC0CDDA3E3FA}" type="datetimeFigureOut">
              <a:rPr lang="sr-Latn-CS" smtClean="0"/>
              <a:pPr/>
              <a:t>6.4.2020.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CC02B-82BF-4966-9513-F553C3BD7B0A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C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C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37995-6C28-443C-9E10-DC0CDDA3E3FA}" type="datetimeFigureOut">
              <a:rPr lang="sr-Latn-CS" smtClean="0"/>
              <a:pPr/>
              <a:t>6.4.2020.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CC02B-82BF-4966-9513-F553C3BD7B0A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C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C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37995-6C28-443C-9E10-DC0CDDA3E3FA}" type="datetimeFigureOut">
              <a:rPr lang="sr-Latn-CS" smtClean="0"/>
              <a:pPr/>
              <a:t>6.4.2020.</a:t>
            </a:fld>
            <a:endParaRPr lang="sr-Latn-C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CC02B-82BF-4966-9513-F553C3BD7B0A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37995-6C28-443C-9E10-DC0CDDA3E3FA}" type="datetimeFigureOut">
              <a:rPr lang="sr-Latn-CS" smtClean="0"/>
              <a:pPr/>
              <a:t>6.4.2020.</a:t>
            </a:fld>
            <a:endParaRPr lang="sr-Latn-C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CC02B-82BF-4966-9513-F553C3BD7B0A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37995-6C28-443C-9E10-DC0CDDA3E3FA}" type="datetimeFigureOut">
              <a:rPr lang="sr-Latn-CS" smtClean="0"/>
              <a:pPr/>
              <a:t>6.4.2020.</a:t>
            </a:fld>
            <a:endParaRPr lang="sr-Latn-C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CC02B-82BF-4966-9513-F553C3BD7B0A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37995-6C28-443C-9E10-DC0CDDA3E3FA}" type="datetimeFigureOut">
              <a:rPr lang="sr-Latn-CS" smtClean="0"/>
              <a:pPr/>
              <a:t>6.4.2020.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CC02B-82BF-4966-9513-F553C3BD7B0A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37995-6C28-443C-9E10-DC0CDDA3E3FA}" type="datetimeFigureOut">
              <a:rPr lang="sr-Latn-CS" smtClean="0"/>
              <a:pPr/>
              <a:t>6.4.2020.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CC02B-82BF-4966-9513-F553C3BD7B0A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37995-6C28-443C-9E10-DC0CDDA3E3FA}" type="datetimeFigureOut">
              <a:rPr lang="sr-Latn-CS" smtClean="0"/>
              <a:pPr/>
              <a:t>6.4.2020.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0CC02B-82BF-4966-9513-F553C3BD7B0A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3600400"/>
          </a:xfrm>
        </p:spPr>
        <p:txBody>
          <a:bodyPr>
            <a:normAutofit/>
          </a:bodyPr>
          <a:lstStyle/>
          <a:p>
            <a:r>
              <a:rPr lang="sr-Latn-CS" sz="2800" b="1">
                <a:latin typeface="Arial" pitchFamily="34" charset="0"/>
                <a:cs typeface="Arial" pitchFamily="34" charset="0"/>
              </a:rPr>
              <a:t>POSLOVNI I PRAVNI FAKULTET</a:t>
            </a:r>
            <a:br>
              <a:rPr lang="sr-Latn-CS" sz="2800" b="1" dirty="0">
                <a:latin typeface="Arial" pitchFamily="34" charset="0"/>
                <a:cs typeface="Arial" pitchFamily="34" charset="0"/>
              </a:rPr>
            </a:br>
            <a:br>
              <a:rPr lang="sr-Latn-CS" sz="2800" b="1" dirty="0">
                <a:latin typeface="Arial" pitchFamily="34" charset="0"/>
                <a:cs typeface="Arial" pitchFamily="34" charset="0"/>
              </a:rPr>
            </a:br>
            <a:r>
              <a:rPr lang="sr-Latn-CS" sz="2800" b="1" dirty="0">
                <a:latin typeface="Arial" pitchFamily="34" charset="0"/>
                <a:cs typeface="Arial" pitchFamily="34" charset="0"/>
              </a:rPr>
              <a:t>PORODIČNO PRAVO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085184"/>
            <a:ext cx="6400800" cy="553616"/>
          </a:xfrm>
        </p:spPr>
        <p:txBody>
          <a:bodyPr>
            <a:normAutofit lnSpcReduction="10000"/>
          </a:bodyPr>
          <a:lstStyle/>
          <a:p>
            <a:endParaRPr lang="sr-Latn-C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3C642-D73B-407A-B70E-8C657795B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4016E8-9257-49CB-B02E-B3B9E6D1EC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r-Latn-RS" b="1" dirty="0"/>
              <a:t>Odgovornost za obaveze</a:t>
            </a:r>
            <a:endParaRPr lang="sr-Latn-RS" dirty="0"/>
          </a:p>
          <a:p>
            <a:r>
              <a:rPr lang="sr-Latn-RS" i="1" dirty="0"/>
              <a:t>Odgovornost za sopstvene obaveze</a:t>
            </a:r>
            <a:endParaRPr lang="sr-Latn-RS" dirty="0"/>
          </a:p>
          <a:p>
            <a:r>
              <a:rPr lang="sr-Latn-RS" dirty="0"/>
              <a:t>Za sopstvene obaveze preuzete pre ili nakon sklapanja braka odgovara supružnik koji ih je preuzeo svojom posebnom imovinom, kao i svojim udelom u zajedničkoj imovini.</a:t>
            </a:r>
          </a:p>
          <a:p>
            <a:r>
              <a:rPr lang="sr-Latn-RS" i="1" dirty="0"/>
              <a:t>Odgovornost za zajedničke obaveze</a:t>
            </a:r>
            <a:endParaRPr lang="sr-Latn-RS" dirty="0"/>
          </a:p>
          <a:p>
            <a:r>
              <a:rPr lang="sr-Latn-RS" dirty="0"/>
              <a:t> (1) Za obaveze preuzete radi podmirenja potreba zajedničkog života u braku, kao i za obaveze koje po zakonu terete oba supružnika, odgovaraju supružnici solidarno svojom zajedničkom i posebnom imovinom.</a:t>
            </a:r>
          </a:p>
          <a:p>
            <a:r>
              <a:rPr lang="sr-Latn-RS" dirty="0"/>
              <a:t>(2) Supružnik koji je iz svoje posebne imovine podmirio zajedničku obavezu ima pravo na naknadu od drugog supružnika srazmerno njegovom udelu u zajedničkoj imovini.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225652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771F6A-F284-4B0B-823E-E44480C887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E4D956-D278-46B8-B5ED-9766D9F561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Latn-RS" b="1" i="1" dirty="0"/>
              <a:t>Ugovori supružnika</a:t>
            </a:r>
            <a:endParaRPr lang="sr-Latn-RS" dirty="0"/>
          </a:p>
          <a:p>
            <a:r>
              <a:rPr lang="sr-Latn-RS" i="1" dirty="0"/>
              <a:t>Bračni ugovor</a:t>
            </a:r>
            <a:endParaRPr lang="sr-Latn-RS" dirty="0"/>
          </a:p>
          <a:p>
            <a:r>
              <a:rPr lang="sr-Latn-RS" dirty="0"/>
              <a:t> (1) Supružnici odnosno budući supružnici mogu svoje imovinske odnose na postojećoj ili budućoj imovini urediti ugovorom (bračni ugovor).</a:t>
            </a:r>
          </a:p>
          <a:p>
            <a:r>
              <a:rPr lang="sr-Latn-RS" dirty="0"/>
              <a:t>(2) Bračni ugovor zaključuje se u obliku javnobeležnički potvrđene (solemnizovane) isprave. Prilikom potvrđivanja (solemnizacije) ugovora javni beležnik je dužan da ugovornike naročito upozori na to da se njime isključuje zakonski režim zajedničke imovine, o čemu stavlja napomenu u klauzuli o potvrđivanju.</a:t>
            </a:r>
          </a:p>
          <a:p>
            <a:r>
              <a:rPr lang="sr-Latn-RS" dirty="0"/>
              <a:t>(3) Bračni ugovor koji se odnosi na nepokretnosti upisuje se u javni registar prava na nepokretnostima.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4964036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57A24-FC9F-4C8A-AB05-B5F357E5F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01523A-1223-4B63-90C2-ED47716EC0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r-Latn-RS" i="1" dirty="0"/>
              <a:t>Ugovor o upravljanju i raspolaganju zajedničkom imovinom</a:t>
            </a:r>
            <a:endParaRPr lang="sr-Latn-RS" dirty="0"/>
          </a:p>
          <a:p>
            <a:r>
              <a:rPr lang="sr-Latn-RS" dirty="0"/>
              <a:t> (1) Supružnici mogu zaključiti ugovor na osnovu koga će jedan od njih upravljati i raspolagati celokupnom zajedničkom imovinom ili nekim njenim delovima.</a:t>
            </a:r>
          </a:p>
          <a:p>
            <a:r>
              <a:rPr lang="sr-Latn-RS" dirty="0"/>
              <a:t>(2) Ugovor iz stava 1 ovog člana može se odnositi: samo na upravljanje ili samo na raspolaganje ili samo na pojedine poslove upravljanja i raspolaganja.</a:t>
            </a:r>
          </a:p>
          <a:p>
            <a:r>
              <a:rPr lang="sr-Latn-RS" dirty="0"/>
              <a:t>(3) Upravljanje obuhvata i raspolaganje u okviru redovnog poslovanja, osim ako nije drugačije ugovoreno.</a:t>
            </a:r>
          </a:p>
          <a:p>
            <a:r>
              <a:rPr lang="sr-Latn-RS" dirty="0"/>
              <a:t>(4) Ugovor o upravljanju i raspolaganju zajedničkom imovinom koji se odnosi na nepokretnosti upisuje se u javni registar prava na nepokretnostima.</a:t>
            </a:r>
          </a:p>
          <a:p>
            <a:r>
              <a:rPr lang="sr-Latn-RS" dirty="0"/>
              <a:t>(5) Ugovor iz stava 1. ovog člana zaključuje se u obliku javnobeležnički potvrđene (solemnizovane) isprave.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7023700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71E60-D95D-4687-977C-FE90AAFBA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6198B2-7473-4286-A8A7-C9B999BCA8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Latn-RS" i="1" dirty="0"/>
              <a:t>Ugovor o poklonu</a:t>
            </a:r>
            <a:endParaRPr lang="sr-Latn-RS" dirty="0"/>
          </a:p>
          <a:p>
            <a:r>
              <a:rPr lang="sr-Latn-RS" dirty="0"/>
              <a:t> (1) Ako brak prestane razvodom ili poništenjem, uobičajeni pokloni koje su supružnici učinili jedan drugome u toku trajanja zajedničkog života u braku ne vraćaju se.</a:t>
            </a:r>
          </a:p>
          <a:p>
            <a:r>
              <a:rPr lang="sr-Latn-RS" dirty="0"/>
              <a:t>(2) Vraćaju se pokloni čija je vrednost nesrazmerno velika u odnosu na vrednost zajedničke imovine supružnika, a koje su supružnici učinili jedan drugom u toku trajanja zajedničkog života u braku.</a:t>
            </a:r>
          </a:p>
          <a:p>
            <a:r>
              <a:rPr lang="sr-Latn-RS" dirty="0"/>
              <a:t>(3) Pravo na povraćaj poklona nema supružnik ako bi prihvatanje njegovog zahteva za povraćaj poklona predstavljalo očiglednu nepravdu za drugog supružnika.</a:t>
            </a:r>
          </a:p>
          <a:p>
            <a:r>
              <a:rPr lang="sr-Latn-RS" dirty="0"/>
              <a:t>(4) Pokloni se vraćaju prema stanju u kome su se nalazili u trenutku prestanka zajedničkog života u braku.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9912627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2D2C1-D909-4166-809F-C7C538C19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5CD01A-C615-4CD9-A033-037F9550F8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dirty="0"/>
              <a:t>IMOVINSKI ODNOSI VANBRAČNIH PARTNERA</a:t>
            </a:r>
          </a:p>
          <a:p>
            <a:r>
              <a:rPr lang="sr-Latn-RS" b="1" i="1" dirty="0"/>
              <a:t>Zajednička imovina</a:t>
            </a:r>
            <a:endParaRPr lang="sr-Latn-RS" dirty="0"/>
          </a:p>
          <a:p>
            <a:r>
              <a:rPr lang="sr-Latn-RS" dirty="0"/>
              <a:t> (1) Imovina koju su vanbračni partneri stekli radom u toku trajanja zajednice života u vanbračnoj zajednici predstavlja njihovu zajedničku imovinu.</a:t>
            </a:r>
          </a:p>
          <a:p>
            <a:r>
              <a:rPr lang="sr-Latn-RS" dirty="0"/>
              <a:t>(2) Na imovinske odnose vanbračnih partnera shodno se primenjuju odredbe ovog zakona o imovinskim odnosima supružnika.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1192323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0BD97-05F8-44F5-A52A-5D321F71E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C52A2E-48F9-4C93-89ED-BE9F4C45C2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sr-Latn-RS" dirty="0"/>
              <a:t>IMOVINSKI ODNOSI DETETA I RODITELJA</a:t>
            </a:r>
          </a:p>
          <a:p>
            <a:r>
              <a:rPr lang="sr-Latn-RS" b="1" i="1" dirty="0"/>
              <a:t>Upravljanje imovinom deteta</a:t>
            </a:r>
            <a:endParaRPr lang="sr-Latn-RS" dirty="0"/>
          </a:p>
          <a:p>
            <a:r>
              <a:rPr lang="sr-Latn-RS" dirty="0"/>
              <a:t> (1) Dete samostalno upravlja imovinom koju stekne radom.</a:t>
            </a:r>
          </a:p>
          <a:p>
            <a:r>
              <a:rPr lang="sr-Latn-RS" dirty="0"/>
              <a:t>(2) Roditelji imaju pravo i dužnost da upravljaju imovinom deteta koju ono nije steklo radom.</a:t>
            </a:r>
          </a:p>
          <a:p>
            <a:r>
              <a:rPr lang="sr-Latn-RS" b="1" i="1" dirty="0"/>
              <a:t>Raspolaganje imovinom deteta</a:t>
            </a:r>
            <a:endParaRPr lang="sr-Latn-RS" dirty="0"/>
          </a:p>
          <a:p>
            <a:r>
              <a:rPr lang="sr-Latn-RS" dirty="0"/>
              <a:t> (1) Dete samostalno raspolaže imovinom koju stekne radom.</a:t>
            </a:r>
          </a:p>
          <a:p>
            <a:r>
              <a:rPr lang="sr-Latn-RS" dirty="0"/>
              <a:t>(2) Roditelji imaju pravo da raspolažu imovinom deteta koju ono nije steklo radom.</a:t>
            </a:r>
          </a:p>
          <a:p>
            <a:r>
              <a:rPr lang="sr-Latn-RS" dirty="0"/>
              <a:t>(3) Raspolaganje nepokretnom imovinom i pokretnom imovinom velike vrednosti roditelji mogu preduzimati samo uz prethodnu ili naknadnu saglasnost organa starateljstva.</a:t>
            </a:r>
          </a:p>
          <a:p>
            <a:r>
              <a:rPr lang="sr-Latn-RS" dirty="0"/>
              <a:t>(4) Glavnicu imovine deteta roditelji mogu upotrebiti samo za njegovo izdržavanje ili kada to zahteva neki drugi važan interes deteta.</a:t>
            </a:r>
          </a:p>
          <a:p>
            <a:r>
              <a:rPr lang="sr-Latn-RS" dirty="0"/>
              <a:t>(5) Prihode od imovine deteta roditelji mogu upotrebiti i za sopstveno izdržavanje odnosno za izdržavanje svog drugog zajedničkog maloletnog deteta.</a:t>
            </a:r>
          </a:p>
          <a:p>
            <a:r>
              <a:rPr lang="sr-Latn-RS" b="1" i="1" dirty="0"/>
              <a:t>Pravo stanovanja (habitatio)</a:t>
            </a:r>
            <a:endParaRPr lang="sr-Latn-RS" dirty="0"/>
          </a:p>
          <a:p>
            <a:r>
              <a:rPr lang="sr-Latn-RS" dirty="0"/>
              <a:t> (1) Dete i roditelj koji vrši roditeljsko pravo imaju pravo stanovanja na stanu čiji je vlasnik drugi roditelj deteta ako dete i roditelj koji vrši roditeljsko pravo nemaju pravo svojine na useljivom stanu.</a:t>
            </a:r>
          </a:p>
          <a:p>
            <a:r>
              <a:rPr lang="sr-Latn-RS" dirty="0"/>
              <a:t>(2) Pravo stanovanja traje do punoletstva deteta.</a:t>
            </a:r>
          </a:p>
          <a:p>
            <a:r>
              <a:rPr lang="sr-Latn-RS" dirty="0"/>
              <a:t>(3) Nemaju pravo stanovanja dete i roditelj ako bi prihvatanje njihovog zahteva za pravo stanovanja predstavljalo očiglednu nepravdu za drugog roditelja.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50648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6BB7D-F512-4AE8-914E-0CF280FDF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83884F-40CF-456B-9062-923DD1AB1C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sr-Latn-RS" dirty="0"/>
              <a:t>IMOVINSKI ODNOSI ČLANOVA PORODIČNE ZAJEDNICE</a:t>
            </a:r>
          </a:p>
          <a:p>
            <a:r>
              <a:rPr lang="sr-Latn-RS" b="1" i="1" dirty="0"/>
              <a:t>Zajednička imovina</a:t>
            </a:r>
            <a:endParaRPr lang="sr-Latn-RS" dirty="0"/>
          </a:p>
          <a:p>
            <a:r>
              <a:rPr lang="sr-Latn-RS" dirty="0"/>
              <a:t> (1) Imovina koju su zajedno sa supružnicima odnosno vanbračnim partnerima stekli radom članovi njihove porodice u toku trajanja zajednice života u porodičnoj zajednici predstavlja njihovu zajedničku imovinu.</a:t>
            </a:r>
          </a:p>
          <a:p>
            <a:r>
              <a:rPr lang="sr-Latn-RS" dirty="0"/>
              <a:t>(2) Članovima porodice u smislu stava 1 ovog člana smatraju se krvni, tazbinski i adoptivni srodnici supružnika odnosno vanbračnih partnera koji zajedno sa njima žive.</a:t>
            </a:r>
          </a:p>
          <a:p>
            <a:r>
              <a:rPr lang="sr-Latn-RS" dirty="0"/>
              <a:t>(3) Na imovinske odnose članova porodične zajednice shodno se primenjuju odredbe ovog zakona o imovinskim odnosima supružnika, osim odredbe člana 176 stav 2 (upisivanje u javni registar) i člana 180 stav 2 (pretpostavka o jednakim udelima).</a:t>
            </a:r>
          </a:p>
          <a:p>
            <a:r>
              <a:rPr lang="sr-Latn-RS" b="1" i="1" dirty="0"/>
              <a:t>Primena zakona kojim se uređuju svojinskopravni odnosi i primena zakona kojim se uređuju obligacioni odnosi</a:t>
            </a:r>
            <a:endParaRPr lang="sr-Latn-RS" dirty="0"/>
          </a:p>
          <a:p>
            <a:r>
              <a:rPr lang="sr-Latn-RS"/>
              <a:t>Na imovinske odnose supružnika, vanbračnih partnera, deteta i roditelja te članova porodične zajednice koji nisu uređeni ovim zakonom, primenjuju se odredbe zakona kojim se uređuju svojinskopravni odnosi i zakona kojim se uređuju obligacioni odnosi.</a:t>
            </a:r>
          </a:p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552518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CS" sz="2400" dirty="0">
                <a:latin typeface="Arial" pitchFamily="34" charset="0"/>
                <a:cs typeface="Arial" pitchFamily="34" charset="0"/>
              </a:rPr>
              <a:t>PORODIČNO PRAVO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CS" sz="1600" b="1" dirty="0">
                <a:latin typeface="Arial" pitchFamily="34" charset="0"/>
                <a:cs typeface="Arial" pitchFamily="34" charset="0"/>
              </a:rPr>
              <a:t>Predmet: Porodično pravo</a:t>
            </a:r>
          </a:p>
          <a:p>
            <a:r>
              <a:rPr lang="sr-Latn-CS" sz="1600" b="1" dirty="0">
                <a:latin typeface="Arial" pitchFamily="34" charset="0"/>
                <a:cs typeface="Arial" pitchFamily="34" charset="0"/>
              </a:rPr>
              <a:t>Lekcija 13. Imovinski odnosi supružnika</a:t>
            </a:r>
          </a:p>
          <a:p>
            <a:r>
              <a:rPr lang="sr-Latn-CS" sz="1600" b="1" dirty="0">
                <a:latin typeface="Arial" pitchFamily="34" charset="0"/>
                <a:cs typeface="Arial" pitchFamily="34" charset="0"/>
              </a:rPr>
              <a:t>Čas 1. </a:t>
            </a:r>
          </a:p>
          <a:p>
            <a:r>
              <a:rPr lang="sr-Latn-CS" sz="1600" b="1" dirty="0">
                <a:latin typeface="Arial" pitchFamily="34" charset="0"/>
                <a:cs typeface="Arial" pitchFamily="34" charset="0"/>
              </a:rPr>
              <a:t>- Posebna imovina </a:t>
            </a:r>
          </a:p>
          <a:p>
            <a:r>
              <a:rPr lang="sr-Latn-CS" sz="1600" b="1" dirty="0">
                <a:latin typeface="Arial" pitchFamily="34" charset="0"/>
                <a:cs typeface="Arial" pitchFamily="34" charset="0"/>
              </a:rPr>
              <a:t>- Zajednička imovina</a:t>
            </a:r>
          </a:p>
          <a:p>
            <a:r>
              <a:rPr lang="sr-Latn-CS" sz="1600" b="1" dirty="0">
                <a:latin typeface="Arial" pitchFamily="34" charset="0"/>
                <a:cs typeface="Arial" pitchFamily="34" charset="0"/>
              </a:rPr>
              <a:t>Čas 2. </a:t>
            </a:r>
          </a:p>
          <a:p>
            <a:r>
              <a:rPr lang="sr-Latn-CS" sz="1600" b="1" dirty="0">
                <a:latin typeface="Arial" pitchFamily="34" charset="0"/>
                <a:cs typeface="Arial" pitchFamily="34" charset="0"/>
              </a:rPr>
              <a:t>- Ostali imovinski odnosi</a:t>
            </a:r>
          </a:p>
          <a:p>
            <a:r>
              <a:rPr lang="sr-Latn-CS" sz="1600" b="1" dirty="0">
                <a:latin typeface="Arial" pitchFamily="34" charset="0"/>
                <a:cs typeface="Arial" pitchFamily="34" charset="0"/>
              </a:rPr>
              <a:t>Čas 3.</a:t>
            </a:r>
          </a:p>
          <a:p>
            <a:r>
              <a:rPr lang="sr-Latn-CS" sz="1600" b="1" dirty="0">
                <a:latin typeface="Arial" pitchFamily="34" charset="0"/>
                <a:cs typeface="Arial" pitchFamily="34" charset="0"/>
              </a:rPr>
              <a:t>- Ugovorni imovinski režim</a:t>
            </a:r>
          </a:p>
          <a:p>
            <a:r>
              <a:rPr lang="sr-Latn-CS" sz="1600" b="1" dirty="0">
                <a:latin typeface="Arial" pitchFamily="34" charset="0"/>
                <a:cs typeface="Arial" pitchFamily="34" charset="0"/>
              </a:rPr>
              <a:t>- Bračni ugovor</a:t>
            </a:r>
          </a:p>
          <a:p>
            <a:r>
              <a:rPr lang="sr-Latn-CS" sz="1600" b="1" dirty="0">
                <a:latin typeface="Arial" pitchFamily="34" charset="0"/>
                <a:cs typeface="Arial" pitchFamily="34" charset="0"/>
              </a:rPr>
              <a:t>- Ugovor o upravljanju i raspolaganju zajedničkom imovinom</a:t>
            </a:r>
          </a:p>
          <a:p>
            <a:r>
              <a:rPr lang="sr-Latn-CS" sz="1600" b="1" dirty="0">
                <a:latin typeface="Arial" pitchFamily="34" charset="0"/>
                <a:cs typeface="Arial" pitchFamily="34" charset="0"/>
              </a:rPr>
              <a:t>- Ugovor o poklonu</a:t>
            </a:r>
          </a:p>
          <a:p>
            <a:r>
              <a:rPr lang="sr-Latn-CS" sz="1600" b="1" dirty="0">
                <a:latin typeface="Arial" pitchFamily="34" charset="0"/>
                <a:cs typeface="Arial" pitchFamily="34" charset="0"/>
              </a:rPr>
              <a:t>- Ugovor o doživotnom izdržavanju </a:t>
            </a:r>
            <a:r>
              <a:rPr lang="sr-Latn-CS" sz="1600" b="1">
                <a:latin typeface="Arial" pitchFamily="34" charset="0"/>
                <a:cs typeface="Arial" pitchFamily="34" charset="0"/>
              </a:rPr>
              <a:t>između supružnika</a:t>
            </a:r>
            <a:endParaRPr lang="sr-Latn-CS" sz="1600" b="1" dirty="0">
              <a:latin typeface="Arial" pitchFamily="34" charset="0"/>
              <a:cs typeface="Arial" pitchFamily="34" charset="0"/>
            </a:endParaRPr>
          </a:p>
          <a:p>
            <a:r>
              <a:rPr lang="sr-Latn-CS" sz="1600" b="1" dirty="0">
                <a:latin typeface="Arial" pitchFamily="34" charset="0"/>
                <a:cs typeface="Arial" pitchFamily="34" charset="0"/>
              </a:rPr>
              <a:t>-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1AC3AF-2D30-4903-A0D1-F0B28C6BC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955160-A853-415E-98BC-5F8B01344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sr-Latn-RS" b="1" dirty="0"/>
              <a:t>IMOVINSKI ODNOSI</a:t>
            </a:r>
            <a:endParaRPr lang="sr-Latn-RS" dirty="0"/>
          </a:p>
          <a:p>
            <a:r>
              <a:rPr lang="sr-Latn-RS" dirty="0"/>
              <a:t> </a:t>
            </a:r>
          </a:p>
          <a:p>
            <a:r>
              <a:rPr lang="sr-Latn-RS" dirty="0"/>
              <a:t>I IMOVINSKI ODNOSI SUPRUŽNIKA</a:t>
            </a:r>
          </a:p>
          <a:p>
            <a:r>
              <a:rPr lang="sr-Latn-RS" dirty="0"/>
              <a:t> </a:t>
            </a:r>
          </a:p>
          <a:p>
            <a:r>
              <a:rPr lang="sr-Latn-RS" b="1" i="1" dirty="0"/>
              <a:t>1. Posebna imovina</a:t>
            </a:r>
            <a:endParaRPr lang="sr-Latn-RS" dirty="0"/>
          </a:p>
          <a:p>
            <a:r>
              <a:rPr lang="sr-Latn-RS" i="1" dirty="0"/>
              <a:t>Sticanje</a:t>
            </a:r>
            <a:endParaRPr lang="sr-Latn-RS" dirty="0"/>
          </a:p>
          <a:p>
            <a:r>
              <a:rPr lang="sr-Latn-RS" b="1" dirty="0"/>
              <a:t> </a:t>
            </a:r>
            <a:endParaRPr lang="sr-Latn-RS" dirty="0"/>
          </a:p>
          <a:p>
            <a:r>
              <a:rPr lang="sr-Latn-RS" dirty="0"/>
              <a:t>(1) Imovina koju je supružnik stekao pre sklapanja braka predstavlja njegovu posebnu imovinu.</a:t>
            </a:r>
          </a:p>
          <a:p>
            <a:r>
              <a:rPr lang="sr-Latn-RS" dirty="0"/>
              <a:t>(2) Imovina koju je supružnik stekao u toku trajanja braka deobom zajedničke imovine odnosno nasleđem, poklonom ili drugim pravnim poslom kojim se pribavljaju isključivo prava predstavlja njegovu posebnu imovinu.</a:t>
            </a:r>
          </a:p>
          <a:p>
            <a:r>
              <a:rPr lang="sr-Latn-RS" i="1" dirty="0"/>
              <a:t>Upravljanje i raspolaganje</a:t>
            </a:r>
            <a:endParaRPr lang="sr-Latn-RS" dirty="0"/>
          </a:p>
          <a:p>
            <a:r>
              <a:rPr lang="sr-Latn-RS" dirty="0"/>
              <a:t>Svaki supružnik samostalno upravlja i raspolaže svojom posebnom imovinom.</a:t>
            </a:r>
          </a:p>
          <a:p>
            <a:r>
              <a:rPr lang="sr-Latn-RS" i="1" dirty="0"/>
              <a:t>Uvećanje vrednosti</a:t>
            </a:r>
            <a:endParaRPr lang="sr-Latn-RS" dirty="0"/>
          </a:p>
          <a:p>
            <a:r>
              <a:rPr lang="sr-Latn-RS" dirty="0"/>
              <a:t> (1) Ako je tokom trajanja zajedničkog života u braku došlo do neznatnog uvećanja vrednosti posebne imovine jednog supružnika, drugi supružnik ima pravo na potraživanje u novcu srazmerno svom doprinosu.</a:t>
            </a:r>
          </a:p>
          <a:p>
            <a:r>
              <a:rPr lang="sr-Latn-RS" dirty="0"/>
              <a:t>(2) Ako je tokom trajanja zajedničkog života u braku došlo do znatnog uvećanja vrednosti posebne imovine jednog supružnika, drugi supružnik ima pravo na udeo u toj imovini srazmerno svom doprinosu.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927920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50667-613C-4C3C-A380-9332883FF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4D2EF0-5707-4E90-BBEB-954E9BC7A1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sr-Latn-RS" b="1" i="1" dirty="0"/>
              <a:t>Zajednička imovina</a:t>
            </a:r>
            <a:endParaRPr lang="sr-Latn-RS" dirty="0"/>
          </a:p>
          <a:p>
            <a:r>
              <a:rPr lang="sr-Latn-RS" b="1" dirty="0"/>
              <a:t>Pojam zajedničke imovine</a:t>
            </a:r>
            <a:endParaRPr lang="sr-Latn-RS" dirty="0"/>
          </a:p>
          <a:p>
            <a:r>
              <a:rPr lang="sr-Latn-RS" i="1" dirty="0"/>
              <a:t>Sticanje</a:t>
            </a:r>
            <a:endParaRPr lang="sr-Latn-RS" dirty="0"/>
          </a:p>
          <a:p>
            <a:r>
              <a:rPr lang="sr-Latn-RS" dirty="0"/>
              <a:t> (1) Imovina koju su supružnici stekli radom u toku trajanja zajednice života u braku predstavlja njihovu zajedničku imovinu.</a:t>
            </a:r>
          </a:p>
          <a:p>
            <a:r>
              <a:rPr lang="sr-Latn-RS" dirty="0"/>
              <a:t>(2) Supružnici mogu bračnim ugovorom drugačije urediti svoje imovinske odnose.</a:t>
            </a:r>
          </a:p>
          <a:p>
            <a:r>
              <a:rPr lang="sr-Latn-RS" i="1" dirty="0"/>
              <a:t>Igra na sreću</a:t>
            </a:r>
            <a:endParaRPr lang="sr-Latn-RS" dirty="0"/>
          </a:p>
          <a:p>
            <a:r>
              <a:rPr lang="sr-Latn-RS" dirty="0"/>
              <a:t>Imovina stečena igrom na sreću u toku trajanja zajednice života u braku predstavlja zajedničku imovinu, osim ako supružnik koji je ostvario dobitak ne dokaže da je u igru uložio posebnu imovinu.</a:t>
            </a:r>
          </a:p>
          <a:p>
            <a:r>
              <a:rPr lang="sr-Latn-RS" i="1" dirty="0"/>
              <a:t>Pravo intelektualne svojine</a:t>
            </a:r>
            <a:endParaRPr lang="sr-Latn-RS" dirty="0"/>
          </a:p>
          <a:p>
            <a:r>
              <a:rPr lang="sr-Latn-RS" dirty="0"/>
              <a:t>Imovina stečena korišćenjem prava intelektualne svojine u toku trajanja zajednice života u braku predstavlja zajedničku imovinu.</a:t>
            </a:r>
          </a:p>
          <a:p>
            <a:r>
              <a:rPr lang="sr-Latn-RS" i="1" dirty="0"/>
              <a:t>Upravljanje i raspolaganje</a:t>
            </a:r>
            <a:endParaRPr lang="sr-Latn-RS" dirty="0"/>
          </a:p>
          <a:p>
            <a:r>
              <a:rPr lang="sr-Latn-RS" dirty="0"/>
              <a:t> (1) Zajedničkom imovinom supružnici upravljaju i raspolažu zajednički i sporazumno.</a:t>
            </a:r>
          </a:p>
          <a:p>
            <a:r>
              <a:rPr lang="sr-Latn-RS" dirty="0"/>
              <a:t>(2) Smatra se da poslove redovnog upravljanja supružnik uvek preduzima uz saglasnost drugog supružnika.</a:t>
            </a:r>
          </a:p>
          <a:p>
            <a:r>
              <a:rPr lang="sr-Latn-RS" dirty="0"/>
              <a:t>(3) Supružnik ne može raspolagati svojim udelom u zajedničkoj imovini niti ga može opteretiti pravnim poslom među živima.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210878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B9FFA-52AC-480F-AB37-C2F3D4063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6BD2F4-07A9-4463-9351-8837D457F4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r-Latn-RS" i="1" dirty="0"/>
              <a:t>Uvećanje vrednosti</a:t>
            </a:r>
            <a:endParaRPr lang="sr-Latn-RS" dirty="0"/>
          </a:p>
          <a:p>
            <a:r>
              <a:rPr lang="sr-Latn-RS" dirty="0"/>
              <a:t>Ako je posle prestanka zajedničkog života u braku došlo do uvećanja vrednosti zajedničke imovine, svaki supružnik ima pravo na potraživanje u novcu odnosno pravo na udeo u uvećanoj vrednosti srazmerno svom doprinosu.</a:t>
            </a:r>
          </a:p>
          <a:p>
            <a:r>
              <a:rPr lang="sr-Latn-RS" i="1" dirty="0"/>
              <a:t>Upisivanje u javni registar</a:t>
            </a:r>
            <a:endParaRPr lang="sr-Latn-RS" dirty="0"/>
          </a:p>
          <a:p>
            <a:r>
              <a:rPr lang="sr-Latn-RS" dirty="0"/>
              <a:t> (1) Smatra se da su supružnici izvršili deobu zajedničke imovine ako su u javni registar prava na nepokretnostima upisana oba supružnika kao suvlasnici na opredeljenim udelima.</a:t>
            </a:r>
          </a:p>
          <a:p>
            <a:r>
              <a:rPr lang="sr-Latn-RS" dirty="0"/>
              <a:t>(2) Smatra se da je upis izvršen na ime oba supružnika i kada je izvršen na ime samo jednog od njih, osim ako nakon upisa nije zaključen pismeni sporazum supružnika o deobi zajedničke imovine odnosno bračni ugovor, ili je o pravima supružnika na nepokretnosti odlučivao sud.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488763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B52E5-1F0A-472B-B055-D1E5D9D827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11699A-21FB-4F60-9975-BDD4E502F3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r-Latn-RS" b="1" dirty="0"/>
              <a:t>Deoba zajedničke imovine</a:t>
            </a:r>
            <a:endParaRPr lang="sr-Latn-RS" dirty="0"/>
          </a:p>
          <a:p>
            <a:r>
              <a:rPr lang="sr-Latn-RS" i="1" dirty="0"/>
              <a:t>Pojam deobe</a:t>
            </a:r>
            <a:endParaRPr lang="sr-Latn-RS" dirty="0"/>
          </a:p>
          <a:p>
            <a:r>
              <a:rPr lang="sr-Latn-RS" dirty="0"/>
              <a:t>Deobom zajedničke imovine, u smislu ovog zakona, smatra se utvrđivanje suvlasničkog odnosno supoverilačkog udela svakog supružnika u zajedničkoj imovini.</a:t>
            </a:r>
          </a:p>
          <a:p>
            <a:r>
              <a:rPr lang="sr-Latn-RS" i="1" dirty="0"/>
              <a:t>Vreme deobe</a:t>
            </a:r>
            <a:endParaRPr lang="sr-Latn-RS" dirty="0"/>
          </a:p>
          <a:p>
            <a:r>
              <a:rPr lang="sr-Latn-RS" dirty="0"/>
              <a:t>Deoba zajedničke imovine može se vršiti za vreme trajanja braka i posle njegovog prestanka.</a:t>
            </a:r>
          </a:p>
          <a:p>
            <a:r>
              <a:rPr lang="sr-Latn-RS" i="1" dirty="0"/>
              <a:t>Sporazumna deoba</a:t>
            </a:r>
            <a:endParaRPr lang="sr-Latn-RS" dirty="0"/>
          </a:p>
          <a:p>
            <a:r>
              <a:rPr lang="sr-Latn-RS" dirty="0"/>
              <a:t> (1) Supružnici mogu zaključiti sporazum o deobi zajedničke imovine (sporazumna deoba).</a:t>
            </a:r>
          </a:p>
          <a:p>
            <a:r>
              <a:rPr lang="sr-Latn-RS" dirty="0"/>
              <a:t>(2) Sporazum o deobi zajedničke imovine supružnika zaključuje se u obliku javnobeležnički potvrđene (solemnizovane) isprave.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4013749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63E92-2C81-4656-836D-4D142B6676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4597DA-BAD7-4688-9BE8-E804D36804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r-Latn-RS" i="1" dirty="0"/>
              <a:t>Sudska deoba</a:t>
            </a:r>
            <a:endParaRPr lang="sr-Latn-RS" dirty="0"/>
          </a:p>
          <a:p>
            <a:r>
              <a:rPr lang="sr-Latn-RS" dirty="0"/>
              <a:t> (1) Ako supružnici ne mogu da se sporazumeju o deobi zajedničke imovine, deobu zajedničke imovine vrši sud (sudska deoba).</a:t>
            </a:r>
          </a:p>
          <a:p>
            <a:r>
              <a:rPr lang="sr-Latn-RS" dirty="0"/>
              <a:t>(2) Pretpostavlja se da su udeli supružnika u zajedničkoj imovini jednaki.</a:t>
            </a:r>
          </a:p>
          <a:p>
            <a:r>
              <a:rPr lang="sr-Latn-RS" dirty="0"/>
              <a:t>(3) Veći udeo jednog supružnika u sticanju zajedničke imovine zavisi od njegovih ostvarenih prihoda, vođenja poslova u domaćinstvu, staranja o deci, staranja o imovini te drugih okolnosti od značaja za održavanje ili uvećanje vrednosti zajedničke imovine.</a:t>
            </a:r>
          </a:p>
          <a:p>
            <a:r>
              <a:rPr lang="sr-Latn-RS" dirty="0"/>
              <a:t>(4) Veći udeo u sticanju zajedničke imovine utvrđuje se u istoj srazmeri za sva prava i obaveze u trenutku prestanka zajednice života u braku.</a:t>
            </a:r>
          </a:p>
          <a:p>
            <a:r>
              <a:rPr lang="sr-Latn-RS" dirty="0"/>
              <a:t>(5) Veći udeo jednog supružnika u sticanju pojedinog prava iz zajedničke imovine može se utvrditi samo ako je to pravo ekonomski samostalno u odnosu na ostala prava iz zajedničke imovine, a supružnik je u sticanju tog prava učestvovao i prihodima od svoje posebne imovine.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1235387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083E0-C597-4FD7-8860-9C2589EF3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76EBE0-4FD8-4C9B-8D4F-0365031B63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r-Latn-RS" i="1" dirty="0"/>
              <a:t>Pravo na deobu</a:t>
            </a:r>
            <a:endParaRPr lang="sr-Latn-RS" dirty="0"/>
          </a:p>
          <a:p>
            <a:r>
              <a:rPr lang="sr-Latn-RS" dirty="0"/>
              <a:t>Pravo na deobu zajedničke imovine imaju: supružnici, naslednici umrlog supružnika i poverioci onog supružnika iz čije se posebne imovine nisu mogla namiriti njihova potraživanja.</a:t>
            </a:r>
          </a:p>
          <a:p>
            <a:r>
              <a:rPr lang="sr-Latn-RS" i="1" dirty="0"/>
              <a:t>Deoba stvari za ličnu upotrebu supružnika</a:t>
            </a:r>
            <a:endParaRPr lang="sr-Latn-RS" dirty="0"/>
          </a:p>
          <a:p>
            <a:r>
              <a:rPr lang="sr-Latn-RS" dirty="0"/>
              <a:t> (1) Stvari za ličnu upotrebu jednog supružnika pripadaju mu u isključivu svojinu bez uračunavanja u njegov udeo ako njihova vrednost nije nesrazmerno velika u odnosu na vrednost zajedničke imovine i vrednost stvari za ličnu upotrebu drugog supružnika.</a:t>
            </a:r>
          </a:p>
          <a:p>
            <a:r>
              <a:rPr lang="sr-Latn-RS" dirty="0"/>
              <a:t>(2) Ako je vrednost stvari iz stava 1 ovog člana nesrazmerno velika, one pripadaju u isključivu svojinu supružniku sa uračunavanjem u njegov udeo.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41473139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FCA2C-522C-49F1-8D70-A27FCF183C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D98576-DB31-41C2-99AB-917345AD53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r-Latn-RS" i="1" dirty="0"/>
              <a:t>Deoba stvari namenjenih detetu</a:t>
            </a:r>
            <a:endParaRPr lang="sr-Latn-RS" dirty="0"/>
          </a:p>
          <a:p>
            <a:r>
              <a:rPr lang="sr-Latn-RS" dirty="0"/>
              <a:t> (1) Stvari namenjene detetu pripadaju u isključivu svojinu supružniku koji vrši roditeljsko pravo bez uračunavanja u njegov udeo.</a:t>
            </a:r>
          </a:p>
          <a:p>
            <a:r>
              <a:rPr lang="sr-Latn-RS" dirty="0"/>
              <a:t>(2) Ako roditelji vrše roditeljsko pravo zajednički, nad stvarima namenjenim detetu imaju pravo zajedničke svojine.</a:t>
            </a:r>
          </a:p>
          <a:p>
            <a:r>
              <a:rPr lang="sr-Latn-RS" i="1" dirty="0"/>
              <a:t>Deoba stvari za vršenje zanata ili zanimanja</a:t>
            </a:r>
            <a:endParaRPr lang="sr-Latn-RS" dirty="0"/>
          </a:p>
          <a:p>
            <a:r>
              <a:rPr lang="sr-Latn-RS" dirty="0"/>
              <a:t>Stvari za vršenje zanata ili zanimanja jednog supružnika pripadaju mu u isključivu svojinu sa uračunavanjem u njegov udeo.</a:t>
            </a:r>
          </a:p>
          <a:p>
            <a:r>
              <a:rPr lang="sr-Latn-RS" i="1" dirty="0"/>
              <a:t>Deoba predmeta domaćinstva</a:t>
            </a:r>
            <a:endParaRPr lang="sr-Latn-RS" dirty="0"/>
          </a:p>
          <a:p>
            <a:r>
              <a:rPr lang="sr-Latn-RS" dirty="0"/>
              <a:t>Predmeti domaćinstva na kojima jedan supružnik nakon prestanka zajednice života u braku ima državinu u trajanju od najmanje tri godine pripadaju mu u isključivu svojinu sa uračunavanjem u njegov udeo.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2321964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1793</Words>
  <Application>Microsoft Office PowerPoint</Application>
  <PresentationFormat>On-screen Show (4:3)</PresentationFormat>
  <Paragraphs>121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POSLOVNI I PRAVNI FAKULTET  PORODIČNO PRAVO</vt:lpstr>
      <vt:lpstr>PORODIČNO PRAVO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FAKULTET ZA POSLOVNO INDUSTRIJSKI MENADŽMENT I PRAVO  PORODIČNO PRAVO</dc:title>
  <dc:creator>dragan covic</dc:creator>
  <cp:lastModifiedBy>Dragan Covic</cp:lastModifiedBy>
  <cp:revision>20</cp:revision>
  <dcterms:created xsi:type="dcterms:W3CDTF">2016-02-25T17:49:19Z</dcterms:created>
  <dcterms:modified xsi:type="dcterms:W3CDTF">2020-04-06T17:44:56Z</dcterms:modified>
</cp:coreProperties>
</file>