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360" r:id="rId4"/>
    <p:sldId id="259" r:id="rId5"/>
    <p:sldId id="260" r:id="rId6"/>
    <p:sldId id="359" r:id="rId7"/>
    <p:sldId id="261" r:id="rId8"/>
    <p:sldId id="262" r:id="rId9"/>
    <p:sldId id="263" r:id="rId10"/>
    <p:sldId id="337" r:id="rId11"/>
    <p:sldId id="338" r:id="rId12"/>
    <p:sldId id="282" r:id="rId13"/>
    <p:sldId id="349" r:id="rId14"/>
    <p:sldId id="350" r:id="rId15"/>
    <p:sldId id="283" r:id="rId16"/>
    <p:sldId id="264" r:id="rId17"/>
    <p:sldId id="352" r:id="rId18"/>
    <p:sldId id="361" r:id="rId19"/>
    <p:sldId id="265" r:id="rId20"/>
    <p:sldId id="266" r:id="rId21"/>
    <p:sldId id="362" r:id="rId22"/>
    <p:sldId id="267" r:id="rId23"/>
    <p:sldId id="268" r:id="rId24"/>
    <p:sldId id="269" r:id="rId25"/>
    <p:sldId id="270" r:id="rId26"/>
    <p:sldId id="354" r:id="rId27"/>
    <p:sldId id="271" r:id="rId28"/>
    <p:sldId id="272" r:id="rId29"/>
    <p:sldId id="273" r:id="rId30"/>
    <p:sldId id="274" r:id="rId31"/>
    <p:sldId id="284" r:id="rId32"/>
    <p:sldId id="355" r:id="rId33"/>
    <p:sldId id="363" r:id="rId34"/>
    <p:sldId id="36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C177A0-744F-E64E-B40E-AE282863075B}">
          <p14:sldIdLst>
            <p14:sldId id="256"/>
            <p14:sldId id="258"/>
            <p14:sldId id="360"/>
            <p14:sldId id="259"/>
            <p14:sldId id="260"/>
            <p14:sldId id="359"/>
            <p14:sldId id="261"/>
            <p14:sldId id="262"/>
            <p14:sldId id="263"/>
            <p14:sldId id="337"/>
            <p14:sldId id="338"/>
            <p14:sldId id="282"/>
            <p14:sldId id="349"/>
            <p14:sldId id="350"/>
            <p14:sldId id="283"/>
            <p14:sldId id="264"/>
            <p14:sldId id="352"/>
            <p14:sldId id="361"/>
            <p14:sldId id="265"/>
            <p14:sldId id="266"/>
            <p14:sldId id="362"/>
            <p14:sldId id="267"/>
            <p14:sldId id="268"/>
            <p14:sldId id="269"/>
            <p14:sldId id="270"/>
            <p14:sldId id="354"/>
            <p14:sldId id="271"/>
            <p14:sldId id="272"/>
            <p14:sldId id="273"/>
            <p14:sldId id="274"/>
            <p14:sldId id="284"/>
            <p14:sldId id="355"/>
            <p14:sldId id="363"/>
            <p14:sldId id="364"/>
          </p14:sldIdLst>
        </p14:section>
        <p14:section name="Untitled Section" id="{B3A4E935-1327-E14A-A254-17EA2E68B1B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7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8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1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0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5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4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E10C-9087-CF4E-A736-E4A2DCB92704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21B8-E17C-EA4E-B03D-0E91FFFA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1945" TargetMode="External"/><Relationship Id="rId4" Type="http://schemas.openxmlformats.org/officeDocument/2006/relationships/hyperlink" Target="https://sr.wikipedia.org/wiki/1._%D0%BE%D0%BA%D1%82%D0%BE%D0%B1%D0%B0%D1%80" TargetMode="External"/><Relationship Id="rId5" Type="http://schemas.openxmlformats.org/officeDocument/2006/relationships/hyperlink" Target="https://sr.wikipedia.org/wiki/1946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r.wikipedia.org/wiki/20._%D0%BD%D0%BE%D0%B2%D0%B5%D0%BC%D0%B1%D0%B0%D1%8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70271"/>
          </a:xfrm>
        </p:spPr>
        <p:txBody>
          <a:bodyPr>
            <a:normAutofit/>
          </a:bodyPr>
          <a:lstStyle/>
          <a:p>
            <a:r>
              <a:rPr lang="en-US" dirty="0" smtClean="0"/>
              <a:t>PREDAVANJE: </a:t>
            </a:r>
            <a:br>
              <a:rPr lang="en-US" dirty="0" smtClean="0"/>
            </a:br>
            <a:r>
              <a:rPr lang="en-US" b="1" dirty="0" err="1" smtClean="0"/>
              <a:t>Vremensko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prostorno</a:t>
            </a:r>
            <a:r>
              <a:rPr lang="en-US" b="1" dirty="0" smtClean="0"/>
              <a:t> </a:t>
            </a:r>
            <a:r>
              <a:rPr lang="en-US" b="1" dirty="0" err="1" smtClean="0"/>
              <a:t>važenje</a:t>
            </a:r>
            <a:r>
              <a:rPr lang="en-US" b="1" dirty="0" smtClean="0"/>
              <a:t> </a:t>
            </a:r>
            <a:r>
              <a:rPr lang="en-US" b="1" dirty="0" err="1" smtClean="0"/>
              <a:t>krivičnog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39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2525"/>
            <a:ext cx="10515600" cy="5274438"/>
          </a:xfrm>
        </p:spPr>
        <p:txBody>
          <a:bodyPr/>
          <a:lstStyle/>
          <a:p>
            <a:r>
              <a:rPr lang="en-US" dirty="0" smtClean="0"/>
              <a:t>PRAKSA ZA KAZNJAVANJE NOVIH KRIVICNIH DELA</a:t>
            </a:r>
          </a:p>
          <a:p>
            <a:endParaRPr lang="en-US" dirty="0" smtClean="0"/>
          </a:p>
          <a:p>
            <a:r>
              <a:rPr lang="en-US" dirty="0" err="1" smtClean="0"/>
              <a:t>Primenjuje</a:t>
            </a:r>
            <a:r>
              <a:rPr lang="en-US" dirty="0" smtClean="0"/>
              <a:t> se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je VAŽIO </a:t>
            </a:r>
            <a:r>
              <a:rPr lang="en-US" b="1" dirty="0"/>
              <a:t>U VREME IZVRŠENJA KRIVIČNOG DELA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PRIMENJUJU SE ONE ODREDBE I KRIVICNA DELA KOJA TAJ ZAKON SADRZI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74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/>
          </a:bodyPr>
          <a:lstStyle/>
          <a:p>
            <a:r>
              <a:rPr lang="en-US" dirty="0" smtClean="0"/>
              <a:t>Primer:</a:t>
            </a:r>
            <a:endParaRPr lang="hr-HR" dirty="0" smtClean="0"/>
          </a:p>
          <a:p>
            <a:r>
              <a:rPr lang="hr-HR" dirty="0" smtClean="0"/>
              <a:t>2014 godine je uvedeno krivično </a:t>
            </a:r>
            <a:r>
              <a:rPr lang="hr-HR" dirty="0" err="1" smtClean="0"/>
              <a:t>delo</a:t>
            </a:r>
            <a:r>
              <a:rPr lang="hr-HR" dirty="0" smtClean="0"/>
              <a:t> Učestvovanje u ratu ili oružanom sukobu u stranoj državi.</a:t>
            </a:r>
          </a:p>
          <a:p>
            <a:r>
              <a:rPr lang="hr-HR" dirty="0" smtClean="0"/>
              <a:t>Ovo krivično </a:t>
            </a:r>
            <a:r>
              <a:rPr lang="hr-HR" dirty="0" err="1" smtClean="0"/>
              <a:t>delo</a:t>
            </a:r>
            <a:r>
              <a:rPr lang="hr-HR" dirty="0" smtClean="0"/>
              <a:t> postoji ako se kao lice lice kao pripadnik vojnih ili paravojnih formacija strana u sukobu učestvuje, a nije državljanin te države , ni pripadnik </a:t>
            </a:r>
            <a:r>
              <a:rPr lang="hr-HR" dirty="0" err="1" smtClean="0"/>
              <a:t>zvaničene</a:t>
            </a:r>
            <a:r>
              <a:rPr lang="hr-HR" dirty="0" smtClean="0"/>
              <a:t> misije međunarodne organizacije čije je Srbija član. </a:t>
            </a:r>
          </a:p>
          <a:p>
            <a:r>
              <a:rPr lang="hr-HR" dirty="0" smtClean="0"/>
              <a:t>Za ovo krivično </a:t>
            </a:r>
            <a:r>
              <a:rPr lang="hr-HR" dirty="0" err="1" smtClean="0"/>
              <a:t>delo</a:t>
            </a:r>
            <a:r>
              <a:rPr lang="hr-HR" dirty="0" smtClean="0"/>
              <a:t> predviđena je kazna zatvora od 6 </a:t>
            </a:r>
            <a:r>
              <a:rPr lang="hr-HR" dirty="0" err="1" smtClean="0"/>
              <a:t>meseci</a:t>
            </a:r>
            <a:r>
              <a:rPr lang="hr-HR" dirty="0" smtClean="0"/>
              <a:t> do 5 godina.</a:t>
            </a:r>
          </a:p>
        </p:txBody>
      </p:sp>
    </p:spTree>
    <p:extLst>
      <p:ext uri="{BB962C8B-B14F-4D97-AF65-F5344CB8AC3E}">
        <p14:creationId xmlns:p14="http://schemas.microsoft.com/office/powerpoint/2010/main" val="134563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PROBLEM UTVRĐIVANJA VREMENSKOG VAŽENJA </a:t>
            </a:r>
          </a:p>
          <a:p>
            <a:r>
              <a:rPr lang="en-US" b="1" dirty="0" smtClean="0"/>
              <a:t>Primer </a:t>
            </a:r>
            <a:r>
              <a:rPr lang="en-US" b="1" dirty="0" err="1" smtClean="0"/>
              <a:t>osnivanje</a:t>
            </a:r>
            <a:r>
              <a:rPr lang="en-US" b="1" dirty="0" smtClean="0"/>
              <a:t> </a:t>
            </a:r>
            <a:r>
              <a:rPr lang="en-US" b="1" dirty="0"/>
              <a:t> </a:t>
            </a:r>
            <a:r>
              <a:rPr lang="en-US" b="1" dirty="0" smtClean="0"/>
              <a:t>ad hoc </a:t>
            </a:r>
            <a:r>
              <a:rPr lang="en-US" b="1" dirty="0" err="1" smtClean="0"/>
              <a:t>tribunala</a:t>
            </a:r>
            <a:endParaRPr lang="en-US" b="1" dirty="0" smtClean="0"/>
          </a:p>
          <a:p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 </a:t>
            </a:r>
            <a:r>
              <a:rPr lang="en-US" dirty="0" smtClean="0"/>
              <a:t>ad hoc </a:t>
            </a:r>
            <a:r>
              <a:rPr lang="en-US" dirty="0" err="1" smtClean="0"/>
              <a:t>tribunala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predviđena</a:t>
            </a:r>
            <a:r>
              <a:rPr lang="en-US" dirty="0" smtClean="0"/>
              <a:t> </a:t>
            </a:r>
            <a:r>
              <a:rPr lang="en-US" dirty="0" err="1" smtClean="0"/>
              <a:t>međunarodnim</a:t>
            </a:r>
            <a:r>
              <a:rPr lang="en-US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nismo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vazio</a:t>
            </a:r>
            <a:r>
              <a:rPr lang="en-US" dirty="0" smtClean="0"/>
              <a:t>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izvrsenja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Prinuđeni</a:t>
            </a:r>
            <a:r>
              <a:rPr lang="en-US" dirty="0" smtClean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da se </a:t>
            </a:r>
            <a:r>
              <a:rPr lang="en-US" dirty="0" err="1" smtClean="0"/>
              <a:t>podvrgnemo</a:t>
            </a:r>
            <a:r>
              <a:rPr lang="en-US" dirty="0" smtClean="0"/>
              <a:t> </a:t>
            </a:r>
            <a:r>
              <a:rPr lang="en-US" dirty="0" err="1" smtClean="0"/>
              <a:t>retroaktivnoj</a:t>
            </a:r>
            <a:r>
              <a:rPr lang="en-US" dirty="0" smtClean="0"/>
              <a:t> </a:t>
            </a:r>
            <a:r>
              <a:rPr lang="en-US" dirty="0" err="1" smtClean="0"/>
              <a:t>primeni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cime</a:t>
            </a:r>
            <a:r>
              <a:rPr lang="en-US" dirty="0" smtClean="0"/>
              <a:t> </a:t>
            </a:r>
            <a:r>
              <a:rPr lang="en-US" dirty="0" err="1" smtClean="0"/>
              <a:t>kršimo</a:t>
            </a:r>
            <a:r>
              <a:rPr lang="en-US" dirty="0" smtClean="0"/>
              <a:t> </a:t>
            </a:r>
            <a:r>
              <a:rPr lang="en-US" dirty="0" err="1" smtClean="0"/>
              <a:t>nacelo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en-US" dirty="0" smtClean="0"/>
              <a:t> </a:t>
            </a:r>
            <a:r>
              <a:rPr lang="en-US" dirty="0" err="1" smtClean="0"/>
              <a:t>nulum</a:t>
            </a:r>
            <a:r>
              <a:rPr lang="en-US" dirty="0" smtClean="0"/>
              <a:t> </a:t>
            </a:r>
            <a:r>
              <a:rPr lang="en-US" dirty="0" err="1" smtClean="0"/>
              <a:t>krimen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poena</a:t>
            </a:r>
            <a:r>
              <a:rPr lang="en-US" dirty="0" smtClean="0"/>
              <a:t> sine </a:t>
            </a:r>
            <a:r>
              <a:rPr lang="en-US" dirty="0" err="1" smtClean="0"/>
              <a:t>lege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sankcije</a:t>
            </a:r>
            <a:r>
              <a:rPr lang="en-US" dirty="0" smtClean="0"/>
              <a:t> bez </a:t>
            </a:r>
            <a:r>
              <a:rPr lang="en-US" dirty="0" err="1" smtClean="0"/>
              <a:t>zakona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058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5023"/>
            <a:ext cx="10515600" cy="532194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 ad hoc </a:t>
            </a:r>
            <a:r>
              <a:rPr lang="en-US" dirty="0" err="1" smtClean="0"/>
              <a:t>tribuala</a:t>
            </a:r>
            <a:r>
              <a:rPr lang="en-US" dirty="0" smtClean="0"/>
              <a:t> </a:t>
            </a:r>
            <a:r>
              <a:rPr lang="en-US" dirty="0" err="1" smtClean="0"/>
              <a:t>došlo</a:t>
            </a:r>
            <a:r>
              <a:rPr lang="en-US" dirty="0" smtClean="0"/>
              <a:t> je do </a:t>
            </a:r>
            <a:r>
              <a:rPr lang="en-US" dirty="0" err="1" smtClean="0"/>
              <a:t>ustanovljavanja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Formulisanje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dodeljeno</a:t>
            </a:r>
            <a:r>
              <a:rPr lang="en-US" dirty="0" smtClean="0"/>
              <a:t> je </a:t>
            </a:r>
            <a:r>
              <a:rPr lang="en-US" dirty="0" err="1" smtClean="0"/>
              <a:t>Ujedinjenim</a:t>
            </a:r>
            <a:r>
              <a:rPr lang="en-US" dirty="0" smtClean="0"/>
              <a:t> </a:t>
            </a:r>
            <a:r>
              <a:rPr lang="en-US" dirty="0" err="1" smtClean="0"/>
              <a:t>nacijama</a:t>
            </a:r>
            <a:r>
              <a:rPr lang="en-US" dirty="0" smtClean="0"/>
              <a:t>. </a:t>
            </a:r>
            <a:r>
              <a:rPr lang="en-US" dirty="0" err="1" smtClean="0"/>
              <a:t>Generalna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UN je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zadužila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UN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21. </a:t>
            </a:r>
            <a:r>
              <a:rPr lang="en-US" dirty="0" err="1" smtClean="0"/>
              <a:t>novembra</a:t>
            </a:r>
            <a:r>
              <a:rPr lang="en-US" dirty="0" smtClean="0"/>
              <a:t> 1947.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Komisija</a:t>
            </a:r>
            <a:r>
              <a:rPr lang="en-US" dirty="0" smtClean="0"/>
              <a:t> je </a:t>
            </a:r>
            <a:r>
              <a:rPr lang="en-US" dirty="0" err="1" smtClean="0"/>
              <a:t>objavila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pod </a:t>
            </a:r>
            <a:r>
              <a:rPr lang="en-US" dirty="0" err="1" smtClean="0"/>
              <a:t>nazivom</a:t>
            </a:r>
            <a:r>
              <a:rPr lang="en-US" dirty="0" smtClean="0"/>
              <a:t> ,,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priznati</a:t>
            </a:r>
            <a:r>
              <a:rPr lang="en-US" dirty="0" smtClean="0"/>
              <a:t> u </a:t>
            </a:r>
            <a:r>
              <a:rPr lang="en-US" dirty="0" err="1" smtClean="0"/>
              <a:t>povelji</a:t>
            </a:r>
            <a:r>
              <a:rPr lang="en-US" dirty="0" smtClean="0"/>
              <a:t> </a:t>
            </a:r>
            <a:r>
              <a:rPr lang="en-US" dirty="0" err="1" smtClean="0"/>
              <a:t>Nirnberškog</a:t>
            </a:r>
            <a:r>
              <a:rPr lang="en-US" dirty="0" smtClean="0"/>
              <a:t> </a:t>
            </a:r>
            <a:r>
              <a:rPr lang="en-US" dirty="0" err="1" smtClean="0"/>
              <a:t>tribunala</a:t>
            </a:r>
            <a:r>
              <a:rPr lang="en-US" dirty="0" smtClean="0"/>
              <a:t> I u </a:t>
            </a:r>
            <a:r>
              <a:rPr lang="en-US" dirty="0" err="1" smtClean="0"/>
              <a:t>suđenju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tribunalom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put </a:t>
            </a:r>
            <a:r>
              <a:rPr lang="en-US" dirty="0" err="1" smtClean="0"/>
              <a:t>objavljeni</a:t>
            </a:r>
            <a:r>
              <a:rPr lang="en-US" dirty="0" smtClean="0"/>
              <a:t> u </a:t>
            </a:r>
            <a:r>
              <a:rPr lang="en-US" dirty="0" err="1" smtClean="0"/>
              <a:t>izveštaju</a:t>
            </a:r>
            <a:r>
              <a:rPr lang="en-US" dirty="0" smtClean="0"/>
              <a:t> o </a:t>
            </a:r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5. </a:t>
            </a:r>
            <a:r>
              <a:rPr lang="en-US" dirty="0" err="1" smtClean="0"/>
              <a:t>juna</a:t>
            </a:r>
            <a:r>
              <a:rPr lang="en-US" dirty="0" smtClean="0"/>
              <a:t> do 29.jula 1950 </a:t>
            </a:r>
            <a:r>
              <a:rPr lang="en-US" dirty="0" err="1" smtClean="0"/>
              <a:t>godine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ru-RU" b="1" dirty="0" smtClean="0"/>
              <a:t>VI </a:t>
            </a:r>
            <a:r>
              <a:rPr lang="en-US" b="1" dirty="0" smtClean="0"/>
              <a:t> </a:t>
            </a:r>
            <a:r>
              <a:rPr lang="en-US" b="1" dirty="0" err="1" smtClean="0"/>
              <a:t>Nirnberški</a:t>
            </a:r>
            <a:r>
              <a:rPr lang="en-US" b="1" dirty="0" smtClean="0"/>
              <a:t> </a:t>
            </a:r>
            <a:r>
              <a:rPr lang="en-US" b="1" dirty="0" err="1" smtClean="0"/>
              <a:t>princip</a:t>
            </a:r>
            <a:r>
              <a:rPr lang="en-US" dirty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međunarodna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: ,,</a:t>
            </a:r>
            <a:r>
              <a:rPr lang="ru-RU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zločini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kažnjivi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zločini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međunarodnom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: </a:t>
            </a:r>
            <a:r>
              <a:rPr lang="en-US" dirty="0" err="1" smtClean="0"/>
              <a:t>ratni</a:t>
            </a:r>
            <a:r>
              <a:rPr lang="en-US" dirty="0" smtClean="0"/>
              <a:t> </a:t>
            </a:r>
            <a:r>
              <a:rPr lang="en-US" dirty="0" err="1" smtClean="0"/>
              <a:t>zločini</a:t>
            </a:r>
            <a:r>
              <a:rPr lang="en-US" dirty="0" smtClean="0"/>
              <a:t>, </a:t>
            </a:r>
            <a:r>
              <a:rPr lang="en-US" dirty="0" err="1" smtClean="0"/>
              <a:t>zločin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čovečnosti</a:t>
            </a:r>
            <a:r>
              <a:rPr lang="en-US" dirty="0" smtClean="0"/>
              <a:t> I </a:t>
            </a:r>
            <a:r>
              <a:rPr lang="en-US" dirty="0" err="1" smtClean="0"/>
              <a:t>zločin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.</a:t>
            </a:r>
            <a:endParaRPr lang="hr-HR" dirty="0"/>
          </a:p>
          <a:p>
            <a:r>
              <a:rPr lang="en-US" dirty="0" smtClean="0"/>
              <a:t>I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formulisani</a:t>
            </a:r>
            <a:r>
              <a:rPr lang="en-US" dirty="0" smtClean="0"/>
              <a:t> 1950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suđenje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je </a:t>
            </a:r>
            <a:r>
              <a:rPr lang="en-US" dirty="0" err="1" smtClean="0"/>
              <a:t>trajalo</a:t>
            </a:r>
            <a:r>
              <a:rPr lang="en-US" dirty="0" smtClean="0"/>
              <a:t> od </a:t>
            </a:r>
            <a:r>
              <a:rPr lang="pl-PL" dirty="0"/>
              <a:t> </a:t>
            </a:r>
            <a:r>
              <a:rPr lang="pl-PL" dirty="0">
                <a:hlinkClick r:id="rId2" tooltip="20. новембар"/>
              </a:rPr>
              <a:t>20. </a:t>
            </a:r>
            <a:r>
              <a:rPr lang="pl-PL" dirty="0" err="1" smtClean="0"/>
              <a:t>novembra</a:t>
            </a:r>
            <a:r>
              <a:rPr lang="pl-PL" dirty="0"/>
              <a:t> </a:t>
            </a:r>
            <a:r>
              <a:rPr lang="pl-PL" dirty="0">
                <a:hlinkClick r:id="rId3" tooltip="1945"/>
              </a:rPr>
              <a:t>1945</a:t>
            </a:r>
            <a:r>
              <a:rPr lang="pl-PL" dirty="0"/>
              <a:t>. </a:t>
            </a:r>
            <a:r>
              <a:rPr lang="pl-PL" dirty="0" smtClean="0"/>
              <a:t>do</a:t>
            </a:r>
            <a:r>
              <a:rPr lang="pl-PL" dirty="0"/>
              <a:t> </a:t>
            </a:r>
            <a:r>
              <a:rPr lang="pl-PL" dirty="0">
                <a:hlinkClick r:id="rId4" tooltip="1. октобар"/>
              </a:rPr>
              <a:t>1. </a:t>
            </a:r>
            <a:r>
              <a:rPr lang="pl-PL" dirty="0" err="1" smtClean="0"/>
              <a:t>oktobra</a:t>
            </a:r>
            <a:r>
              <a:rPr lang="pl-PL" dirty="0"/>
              <a:t> </a:t>
            </a:r>
            <a:r>
              <a:rPr lang="pl-PL" dirty="0" smtClean="0">
                <a:hlinkClick r:id="rId5" tooltip="1946"/>
              </a:rPr>
              <a:t>1946</a:t>
            </a:r>
            <a:r>
              <a:rPr lang="pl-PL" dirty="0" smtClean="0"/>
              <a:t> </a:t>
            </a:r>
            <a:r>
              <a:rPr lang="pl-PL" dirty="0" err="1" smtClean="0"/>
              <a:t>godine</a:t>
            </a:r>
            <a:r>
              <a:rPr lang="pl-PL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39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520"/>
            <a:ext cx="10515600" cy="546444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tribunala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bivšu</a:t>
            </a:r>
            <a:r>
              <a:rPr lang="en-US" dirty="0"/>
              <a:t> </a:t>
            </a:r>
            <a:r>
              <a:rPr lang="en-US" dirty="0" err="1"/>
              <a:t>Jugoslaviju</a:t>
            </a:r>
            <a:r>
              <a:rPr lang="en-US" dirty="0"/>
              <a:t> I </a:t>
            </a:r>
            <a:r>
              <a:rPr lang="en-US" dirty="0" err="1"/>
              <a:t>Ruandu</a:t>
            </a:r>
            <a:r>
              <a:rPr lang="en-US" dirty="0"/>
              <a:t> je </a:t>
            </a:r>
            <a:r>
              <a:rPr lang="en-US" dirty="0" err="1"/>
              <a:t>retroaktivno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, </a:t>
            </a:r>
            <a:r>
              <a:rPr lang="en-US" dirty="0" err="1" smtClean="0"/>
              <a:t>takođe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Do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tribunala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ugovornim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osnovao</a:t>
            </a:r>
            <a:r>
              <a:rPr lang="en-US" dirty="0"/>
              <a:t> </a:t>
            </a:r>
            <a:r>
              <a:rPr lang="en-US" dirty="0" err="1"/>
              <a:t>Savet</a:t>
            </a:r>
            <a:r>
              <a:rPr lang="en-US" dirty="0"/>
              <a:t> </a:t>
            </a:r>
            <a:r>
              <a:rPr lang="en-US" dirty="0" err="1" smtClean="0"/>
              <a:t>Bezbednosti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prinudnu</a:t>
            </a:r>
            <a:r>
              <a:rPr lang="en-US" dirty="0"/>
              <a:t> </a:t>
            </a:r>
            <a:r>
              <a:rPr lang="en-US" dirty="0" err="1"/>
              <a:t>meru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 VII </a:t>
            </a:r>
            <a:r>
              <a:rPr lang="en-US" dirty="0" err="1"/>
              <a:t>Povelje</a:t>
            </a:r>
            <a:r>
              <a:rPr lang="en-US" dirty="0"/>
              <a:t> UN</a:t>
            </a:r>
          </a:p>
          <a:p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, </a:t>
            </a:r>
            <a:r>
              <a:rPr lang="en-US" dirty="0" err="1" smtClean="0"/>
              <a:t>istaknuto</a:t>
            </a:r>
            <a:r>
              <a:rPr lang="en-US" dirty="0" smtClean="0"/>
              <a:t> je  </a:t>
            </a:r>
            <a:r>
              <a:rPr lang="en-US" dirty="0"/>
              <a:t>da </a:t>
            </a:r>
            <a:r>
              <a:rPr lang="en-US" dirty="0" err="1"/>
              <a:t>ce</a:t>
            </a:r>
            <a:r>
              <a:rPr lang="en-US" dirty="0"/>
              <a:t> se </a:t>
            </a:r>
            <a:r>
              <a:rPr lang="en-US" dirty="0" err="1"/>
              <a:t>primenjivati</a:t>
            </a:r>
            <a:endParaRPr lang="en-US" dirty="0"/>
          </a:p>
          <a:p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međunarodno</a:t>
            </a:r>
            <a:r>
              <a:rPr lang="en-US" dirty="0"/>
              <a:t> </a:t>
            </a:r>
            <a:r>
              <a:rPr lang="en-US" dirty="0" err="1"/>
              <a:t>humanitarno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.</a:t>
            </a:r>
          </a:p>
          <a:p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takvo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primenjivati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Problem je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izražen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domenu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sankcija</a:t>
            </a:r>
            <a:r>
              <a:rPr lang="en-US" dirty="0"/>
              <a:t>.</a:t>
            </a:r>
            <a:r>
              <a:rPr lang="en-US" dirty="0" smtClean="0"/>
              <a:t> (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bile </a:t>
            </a:r>
            <a:r>
              <a:rPr lang="en-US" dirty="0" err="1" smtClean="0"/>
              <a:t>predviđene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Zaključak</a:t>
            </a:r>
            <a:r>
              <a:rPr lang="en-US" dirty="0" smtClean="0"/>
              <a:t>: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tribunali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retroaktivno</a:t>
            </a:r>
            <a:r>
              <a:rPr lang="en-US" dirty="0" smtClean="0"/>
              <a:t> </a:t>
            </a:r>
            <a:r>
              <a:rPr lang="en-US" dirty="0" err="1" smtClean="0"/>
              <a:t>primenjivati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4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Statutu</a:t>
            </a:r>
            <a:r>
              <a:rPr lang="en-US" dirty="0" smtClean="0"/>
              <a:t> </a:t>
            </a:r>
            <a:r>
              <a:rPr lang="en-US" dirty="0" err="1" smtClean="0"/>
              <a:t>Stalnog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učinjen</a:t>
            </a:r>
            <a:r>
              <a:rPr lang="en-US" dirty="0" smtClean="0"/>
              <a:t> je </a:t>
            </a:r>
            <a:r>
              <a:rPr lang="en-US" dirty="0" err="1" smtClean="0"/>
              <a:t>pomak</a:t>
            </a:r>
            <a:r>
              <a:rPr lang="en-US" dirty="0" smtClean="0"/>
              <a:t> u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pravca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1)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vremenske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članu</a:t>
            </a:r>
            <a:r>
              <a:rPr lang="en-US" dirty="0" smtClean="0"/>
              <a:t> </a:t>
            </a:r>
            <a:r>
              <a:rPr lang="en-US" dirty="0" smtClean="0"/>
              <a:t>11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je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Stalnog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: ,,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ud</a:t>
            </a:r>
            <a:r>
              <a:rPr lang="en-US" dirty="0" smtClean="0"/>
              <a:t> </a:t>
            </a:r>
            <a:r>
              <a:rPr lang="en-US" dirty="0" err="1" smtClean="0"/>
              <a:t>nadležan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izvršena</a:t>
            </a:r>
            <a:r>
              <a:rPr lang="en-US" dirty="0" smtClean="0"/>
              <a:t>  </a:t>
            </a:r>
            <a:r>
              <a:rPr lang="en-US" b="1" dirty="0" err="1" smtClean="0"/>
              <a:t>posle</a:t>
            </a:r>
            <a:r>
              <a:rPr lang="en-US" b="1" dirty="0" smtClean="0"/>
              <a:t> </a:t>
            </a:r>
            <a:r>
              <a:rPr lang="en-US" b="1" dirty="0" err="1" smtClean="0"/>
              <a:t>stupanja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snagu</a:t>
            </a:r>
            <a:r>
              <a:rPr lang="en-US" b="1" dirty="0" smtClean="0"/>
              <a:t> </a:t>
            </a:r>
            <a:r>
              <a:rPr lang="en-US" b="1" dirty="0" err="1" smtClean="0"/>
              <a:t>Statuta</a:t>
            </a:r>
            <a:r>
              <a:rPr lang="en-US" b="1" dirty="0" smtClean="0"/>
              <a:t>”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pristupaju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državu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naknadno</a:t>
            </a:r>
            <a:r>
              <a:rPr lang="en-US" dirty="0" smtClean="0"/>
              <a:t> </a:t>
            </a:r>
            <a:r>
              <a:rPr lang="en-US" dirty="0" err="1" smtClean="0"/>
              <a:t>pristupi</a:t>
            </a:r>
            <a:r>
              <a:rPr lang="en-US" dirty="0" smtClean="0"/>
              <a:t> </a:t>
            </a:r>
            <a:r>
              <a:rPr lang="en-US" dirty="0" err="1" smtClean="0"/>
              <a:t>Statutu</a:t>
            </a:r>
            <a:r>
              <a:rPr lang="en-US" dirty="0" smtClean="0"/>
              <a:t> , </a:t>
            </a:r>
          </a:p>
          <a:p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b="1" dirty="0" err="1" smtClean="0"/>
              <a:t>krivična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 </a:t>
            </a:r>
            <a:r>
              <a:rPr lang="en-US" b="1" dirty="0" err="1" smtClean="0"/>
              <a:t>posle</a:t>
            </a:r>
            <a:r>
              <a:rPr lang="en-US" b="1" dirty="0" smtClean="0"/>
              <a:t> </a:t>
            </a:r>
            <a:r>
              <a:rPr lang="en-US" b="1" dirty="0" err="1" smtClean="0"/>
              <a:t>njenog</a:t>
            </a:r>
            <a:r>
              <a:rPr lang="en-US" b="1" dirty="0" smtClean="0"/>
              <a:t> </a:t>
            </a:r>
            <a:r>
              <a:rPr lang="en-US" b="1" dirty="0" err="1" smtClean="0"/>
              <a:t>pristupanja</a:t>
            </a:r>
            <a:r>
              <a:rPr lang="en-US" b="1" dirty="0" smtClean="0"/>
              <a:t> </a:t>
            </a:r>
            <a:r>
              <a:rPr lang="en-US" b="1" dirty="0" err="1" smtClean="0"/>
              <a:t>statutu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31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PROSTORNO VAŽENJE KRIVIČNOG ZAKONODAVSTVA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3195"/>
            <a:ext cx="10515600" cy="36237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ODGOVOR NA PITANJE</a:t>
            </a:r>
          </a:p>
          <a:p>
            <a:endParaRPr lang="en-US" dirty="0"/>
          </a:p>
          <a:p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u </a:t>
            </a:r>
            <a:r>
              <a:rPr lang="en-US" dirty="0" err="1" smtClean="0"/>
              <a:t>konkretnom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primenjeno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a </a:t>
            </a:r>
            <a:r>
              <a:rPr lang="en-US" dirty="0" smtClean="0"/>
              <a:t>li </a:t>
            </a:r>
            <a:r>
              <a:rPr lang="en-US" dirty="0" err="1" smtClean="0"/>
              <a:t>će</a:t>
            </a:r>
            <a:r>
              <a:rPr lang="en-US" dirty="0" smtClean="0"/>
              <a:t> u </a:t>
            </a:r>
            <a:r>
              <a:rPr lang="en-US" dirty="0" err="1" smtClean="0"/>
              <a:t>konkretnom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primenjeno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domaće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5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152"/>
            <a:ext cx="10515600" cy="5238812"/>
          </a:xfrm>
        </p:spPr>
        <p:txBody>
          <a:bodyPr/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međunarodna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u </a:t>
            </a:r>
            <a:r>
              <a:rPr lang="en-US" dirty="0" err="1" smtClean="0"/>
              <a:t>užem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/>
              <a:t> (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genocida</a:t>
            </a:r>
            <a:r>
              <a:rPr lang="en-US" dirty="0"/>
              <a:t>, </a:t>
            </a:r>
            <a:r>
              <a:rPr lang="en-US" dirty="0" err="1"/>
              <a:t>ratnih</a:t>
            </a:r>
            <a:r>
              <a:rPr lang="en-US" dirty="0"/>
              <a:t> </a:t>
            </a:r>
            <a:r>
              <a:rPr lang="en-US" dirty="0" err="1"/>
              <a:t>zločina</a:t>
            </a:r>
            <a:r>
              <a:rPr lang="en-US" dirty="0"/>
              <a:t> </a:t>
            </a:r>
            <a:r>
              <a:rPr lang="en-US" dirty="0" err="1"/>
              <a:t>zločina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čovečnosti</a:t>
            </a:r>
            <a:r>
              <a:rPr lang="en-US" dirty="0"/>
              <a:t> I </a:t>
            </a:r>
            <a:r>
              <a:rPr lang="en-US" dirty="0" err="1"/>
              <a:t>zločina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) </a:t>
            </a:r>
            <a:r>
              <a:rPr lang="en-US" dirty="0" smtClean="0"/>
              <a:t>-</a:t>
            </a:r>
            <a:r>
              <a:rPr lang="en-US" dirty="0" err="1" smtClean="0"/>
              <a:t>Stalni</a:t>
            </a:r>
            <a:r>
              <a:rPr lang="en-US" dirty="0" smtClean="0"/>
              <a:t> </a:t>
            </a:r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b="1" dirty="0" err="1" smtClean="0"/>
              <a:t>primarno</a:t>
            </a:r>
            <a:r>
              <a:rPr lang="en-US" b="1" dirty="0" smtClean="0"/>
              <a:t> </a:t>
            </a:r>
            <a:r>
              <a:rPr lang="en-US" b="1" dirty="0" err="1" smtClean="0"/>
              <a:t>nadležan</a:t>
            </a:r>
            <a:r>
              <a:rPr lang="en-US" dirty="0" smtClean="0"/>
              <a:t>-</a:t>
            </a:r>
            <a:endParaRPr lang="en-US" dirty="0" smtClean="0"/>
          </a:p>
          <a:p>
            <a:r>
              <a:rPr lang="en-US" dirty="0" err="1" smtClean="0"/>
              <a:t>Međutim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međunarodnih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međunarodna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u </a:t>
            </a:r>
            <a:r>
              <a:rPr lang="en-US" dirty="0" err="1" smtClean="0"/>
              <a:t>širem</a:t>
            </a:r>
            <a:r>
              <a:rPr lang="en-US" dirty="0" smtClean="0"/>
              <a:t> </a:t>
            </a:r>
            <a:r>
              <a:rPr lang="en-US" dirty="0" err="1" smtClean="0"/>
              <a:t>smilsu</a:t>
            </a:r>
            <a:r>
              <a:rPr lang="en-US" dirty="0" smtClean="0"/>
              <a:t>), </a:t>
            </a:r>
            <a:r>
              <a:rPr lang="en-US" dirty="0" err="1" smtClean="0"/>
              <a:t>primenićemo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 smtClean="0"/>
              <a:t>teritorijalnog</a:t>
            </a:r>
            <a:r>
              <a:rPr lang="en-US" dirty="0" smtClean="0"/>
              <a:t> </a:t>
            </a:r>
            <a:r>
              <a:rPr lang="en-US" dirty="0" err="1" smtClean="0"/>
              <a:t>važenja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zakonodavstva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da se </a:t>
            </a:r>
            <a:r>
              <a:rPr lang="en-US" dirty="0" err="1" smtClean="0"/>
              <a:t>supsidijarno</a:t>
            </a:r>
            <a:r>
              <a:rPr lang="en-US" dirty="0" smtClean="0"/>
              <a:t>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nacionalno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,</a:t>
            </a:r>
          </a:p>
          <a:p>
            <a:r>
              <a:rPr lang="en-US" dirty="0" smtClean="0"/>
              <a:t> a </a:t>
            </a:r>
            <a:r>
              <a:rPr lang="en-US" dirty="0" smtClean="0"/>
              <a:t>pod </a:t>
            </a:r>
            <a:r>
              <a:rPr lang="en-US" dirty="0" err="1"/>
              <a:t>uslovom</a:t>
            </a:r>
            <a:r>
              <a:rPr lang="en-US" dirty="0"/>
              <a:t> da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Rimskim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I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pravom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krivičnom</a:t>
            </a:r>
            <a:r>
              <a:rPr lang="en-US" dirty="0"/>
              <a:t> </a:t>
            </a:r>
            <a:r>
              <a:rPr lang="en-US" dirty="0" err="1"/>
              <a:t>pravu</a:t>
            </a:r>
            <a:r>
              <a:rPr lang="en-US" dirty="0"/>
              <a:t> se </a:t>
            </a:r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TERITORIJALNI,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PERSONALNI,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REALNI ( ILI ZAŠTITNI ) 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UNIVERZALNI PRINCIP.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2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0644"/>
            <a:ext cx="10515600" cy="5476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TERITORIJALNI PRINCIP</a:t>
            </a:r>
          </a:p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Krivični</a:t>
            </a:r>
            <a:r>
              <a:rPr lang="en-US" b="1" dirty="0" smtClean="0"/>
              <a:t> </a:t>
            </a:r>
            <a:r>
              <a:rPr lang="en-US" b="1" dirty="0" err="1"/>
              <a:t>z</a:t>
            </a:r>
            <a:r>
              <a:rPr lang="en-US" b="1" dirty="0" err="1" smtClean="0"/>
              <a:t>akonik</a:t>
            </a:r>
            <a:r>
              <a:rPr lang="en-US" b="1" dirty="0" smtClean="0"/>
              <a:t> </a:t>
            </a:r>
            <a:r>
              <a:rPr lang="en-US" b="1" dirty="0" err="1" smtClean="0"/>
              <a:t>Republike</a:t>
            </a:r>
            <a:r>
              <a:rPr lang="en-US" b="1" dirty="0" smtClean="0"/>
              <a:t> </a:t>
            </a:r>
            <a:r>
              <a:rPr lang="en-US" b="1" dirty="0" err="1"/>
              <a:t>Srbije</a:t>
            </a:r>
            <a:r>
              <a:rPr lang="en-US" b="1" dirty="0"/>
              <a:t> </a:t>
            </a:r>
            <a:r>
              <a:rPr lang="en-US" b="1" dirty="0" err="1"/>
              <a:t>primenjuje</a:t>
            </a:r>
            <a:r>
              <a:rPr lang="en-US" b="1" dirty="0"/>
              <a:t> se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sva</a:t>
            </a:r>
            <a:r>
              <a:rPr lang="en-US" b="1" dirty="0"/>
              <a:t> </a:t>
            </a:r>
            <a:r>
              <a:rPr lang="en-US" b="1" dirty="0" err="1" smtClean="0"/>
              <a:t>krivična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 </a:t>
            </a:r>
            <a:r>
              <a:rPr lang="en-US" b="1" dirty="0" err="1" smtClean="0"/>
              <a:t>koja</a:t>
            </a:r>
            <a:r>
              <a:rPr lang="en-US" b="1" dirty="0" smtClean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učinjena</a:t>
            </a:r>
            <a:r>
              <a:rPr lang="en-US" b="1" dirty="0"/>
              <a:t> NA TERITORIJI SRBIJE, NEZAVISNO OD DRŽAVLJANSTVA UČINIOCA.</a:t>
            </a:r>
          </a:p>
          <a:p>
            <a:r>
              <a:rPr lang="en-US" dirty="0" err="1" smtClean="0"/>
              <a:t>Pravo</a:t>
            </a:r>
            <a:r>
              <a:rPr lang="en-US" dirty="0" smtClean="0"/>
              <a:t> I </a:t>
            </a:r>
            <a:r>
              <a:rPr lang="en-US" dirty="0" err="1" smtClean="0"/>
              <a:t>duznost</a:t>
            </a:r>
            <a:r>
              <a:rPr lang="en-US" dirty="0" smtClean="0"/>
              <a:t> </a:t>
            </a:r>
            <a:r>
              <a:rPr lang="en-US" dirty="0" err="1" smtClean="0"/>
              <a:t>primene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realni</a:t>
            </a:r>
            <a:r>
              <a:rPr lang="en-US" dirty="0" smtClean="0"/>
              <a:t>, </a:t>
            </a:r>
            <a:r>
              <a:rPr lang="en-US" dirty="0" err="1" smtClean="0"/>
              <a:t>personalni</a:t>
            </a:r>
            <a:r>
              <a:rPr lang="en-US" dirty="0" smtClean="0"/>
              <a:t> I </a:t>
            </a:r>
            <a:r>
              <a:rPr lang="en-US" dirty="0" err="1" smtClean="0"/>
              <a:t>univerzalni</a:t>
            </a:r>
            <a:r>
              <a:rPr lang="en-US" dirty="0" smtClean="0"/>
              <a:t>) se </a:t>
            </a:r>
            <a:r>
              <a:rPr lang="en-US" dirty="0" err="1" smtClean="0"/>
              <a:t>primenjuju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teritorijalni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inostranstvu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248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VREMENSKO VAŽENJE KRIVIČNOG ZAKONODAVSTVA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Z</a:t>
            </a:r>
            <a:r>
              <a:rPr lang="en-US" dirty="0" err="1" smtClean="0"/>
              <a:t>akon</a:t>
            </a:r>
            <a:r>
              <a:rPr lang="en-US" dirty="0" smtClean="0"/>
              <a:t> stupa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snagu</a:t>
            </a:r>
            <a:r>
              <a:rPr lang="en-US" dirty="0" smtClean="0"/>
              <a:t> 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da se </a:t>
            </a:r>
            <a:r>
              <a:rPr lang="en-US" dirty="0" err="1" smtClean="0"/>
              <a:t>primenjuje</a:t>
            </a:r>
            <a:r>
              <a:rPr lang="en-US" dirty="0" smtClean="0"/>
              <a:t> 8. dana od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Može</a:t>
            </a:r>
            <a:r>
              <a:rPr lang="en-US" dirty="0" smtClean="0"/>
              <a:t> I u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u tom </a:t>
            </a:r>
            <a:r>
              <a:rPr lang="en-US" dirty="0" err="1" smtClean="0"/>
              <a:t>zakonu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pecifično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oblast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je da je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Razlog</a:t>
            </a:r>
            <a:r>
              <a:rPr lang="en-US" dirty="0" smtClean="0"/>
              <a:t> je da se </a:t>
            </a:r>
            <a:r>
              <a:rPr lang="en-US" dirty="0" err="1" smtClean="0"/>
              <a:t>građani</a:t>
            </a:r>
            <a:r>
              <a:rPr lang="en-US" dirty="0" smtClean="0"/>
              <a:t> </a:t>
            </a:r>
            <a:r>
              <a:rPr lang="en-US" dirty="0" err="1" smtClean="0"/>
              <a:t>upoznaju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krivičnim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Ili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reč</a:t>
            </a:r>
            <a:r>
              <a:rPr lang="en-US" dirty="0" smtClean="0"/>
              <a:t> o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složenim</a:t>
            </a:r>
            <a:r>
              <a:rPr lang="en-US" dirty="0" smtClean="0"/>
              <a:t> </a:t>
            </a:r>
            <a:r>
              <a:rPr lang="en-US" dirty="0" err="1" smtClean="0"/>
              <a:t>rešenjima</a:t>
            </a:r>
            <a:r>
              <a:rPr lang="en-US" dirty="0" smtClean="0"/>
              <a:t> I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pravosudnim</a:t>
            </a:r>
            <a:r>
              <a:rPr lang="en-US" dirty="0" smtClean="0"/>
              <a:t> </a:t>
            </a:r>
            <a:r>
              <a:rPr lang="en-US" dirty="0" err="1" smtClean="0"/>
              <a:t>organima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izvesno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da se </a:t>
            </a:r>
            <a:r>
              <a:rPr lang="en-US" dirty="0" err="1" smtClean="0"/>
              <a:t>upoznaju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Moguće</a:t>
            </a:r>
            <a:r>
              <a:rPr lang="en-US" dirty="0" smtClean="0"/>
              <a:t> je da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stupe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ceo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izvršavanje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krivične</a:t>
            </a:r>
            <a:r>
              <a:rPr lang="en-US" dirty="0" smtClean="0"/>
              <a:t> </a:t>
            </a:r>
            <a:r>
              <a:rPr lang="en-US" dirty="0" err="1" smtClean="0"/>
              <a:t>sankcije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uvodi</a:t>
            </a:r>
            <a:r>
              <a:rPr lang="en-US" dirty="0" smtClean="0"/>
              <a:t> tom </a:t>
            </a:r>
            <a:r>
              <a:rPr lang="en-US" dirty="0" err="1" smtClean="0"/>
              <a:t>odredbom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8749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0585"/>
            <a:ext cx="10515600" cy="5396378"/>
          </a:xfrm>
        </p:spPr>
        <p:txBody>
          <a:bodyPr>
            <a:normAutofit/>
          </a:bodyPr>
          <a:lstStyle/>
          <a:p>
            <a:r>
              <a:rPr lang="en-US" dirty="0" err="1"/>
              <a:t>Teritorijalni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nesporan</a:t>
            </a:r>
            <a:r>
              <a:rPr lang="en-US" dirty="0"/>
              <a:t>- </a:t>
            </a:r>
            <a:endParaRPr lang="en-US" dirty="0" smtClean="0"/>
          </a:p>
          <a:p>
            <a:r>
              <a:rPr lang="en-US" b="1" dirty="0" err="1" smtClean="0"/>
              <a:t>Krivični</a:t>
            </a:r>
            <a:r>
              <a:rPr lang="en-US" b="1" dirty="0" smtClean="0"/>
              <a:t> </a:t>
            </a:r>
            <a:r>
              <a:rPr lang="en-US" b="1" dirty="0" err="1"/>
              <a:t>zakonik</a:t>
            </a:r>
            <a:r>
              <a:rPr lang="en-US" b="1" dirty="0"/>
              <a:t> </a:t>
            </a:r>
            <a:r>
              <a:rPr lang="en-US" b="1" dirty="0" err="1"/>
              <a:t>Republike</a:t>
            </a:r>
            <a:r>
              <a:rPr lang="en-US" b="1" dirty="0"/>
              <a:t> </a:t>
            </a:r>
            <a:r>
              <a:rPr lang="en-US" b="1" dirty="0" err="1"/>
              <a:t>Srbije</a:t>
            </a:r>
            <a:r>
              <a:rPr lang="en-US" b="1" dirty="0"/>
              <a:t> </a:t>
            </a:r>
            <a:r>
              <a:rPr lang="en-US" b="1" dirty="0" err="1"/>
              <a:t>važi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svakog</a:t>
            </a:r>
            <a:r>
              <a:rPr lang="en-US" b="1" dirty="0"/>
              <a:t> </a:t>
            </a:r>
            <a:r>
              <a:rPr lang="en-US" b="1" dirty="0" err="1"/>
              <a:t>ko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teritoriji</a:t>
            </a:r>
            <a:r>
              <a:rPr lang="en-US" b="1" dirty="0"/>
              <a:t> </a:t>
            </a:r>
            <a:r>
              <a:rPr lang="en-US" b="1" dirty="0" err="1"/>
              <a:t>Srbije</a:t>
            </a:r>
            <a:r>
              <a:rPr lang="en-US" b="1" dirty="0"/>
              <a:t> </a:t>
            </a:r>
            <a:r>
              <a:rPr lang="en-US" b="1" dirty="0" err="1"/>
              <a:t>učini</a:t>
            </a:r>
            <a:r>
              <a:rPr lang="en-US" b="1" dirty="0"/>
              <a:t> </a:t>
            </a:r>
            <a:r>
              <a:rPr lang="en-US" b="1" dirty="0" err="1"/>
              <a:t>krivično</a:t>
            </a:r>
            <a:r>
              <a:rPr lang="en-US" b="1" dirty="0"/>
              <a:t> </a:t>
            </a:r>
            <a:r>
              <a:rPr lang="en-US" b="1" dirty="0" err="1"/>
              <a:t>delo</a:t>
            </a:r>
            <a:r>
              <a:rPr lang="en-US" b="1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Pod </a:t>
            </a:r>
            <a:r>
              <a:rPr lang="en-US" dirty="0" err="1" smtClean="0"/>
              <a:t>pojmom</a:t>
            </a:r>
            <a:r>
              <a:rPr lang="en-US" dirty="0" smtClean="0"/>
              <a:t> </a:t>
            </a:r>
            <a:r>
              <a:rPr lang="en-US" dirty="0" err="1" smtClean="0"/>
              <a:t>teritorije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podrazumevaju</a:t>
            </a:r>
            <a:r>
              <a:rPr lang="en-US" dirty="0" smtClean="0"/>
              <a:t> </a:t>
            </a:r>
            <a:r>
              <a:rPr lang="en-US" dirty="0" smtClean="0"/>
              <a:t>se: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suvozemna</a:t>
            </a:r>
            <a:r>
              <a:rPr lang="en-US" dirty="0" smtClean="0"/>
              <a:t> </a:t>
            </a:r>
            <a:r>
              <a:rPr lang="en-US" dirty="0" err="1" smtClean="0"/>
              <a:t>teritorija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vodene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granica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vazdušni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495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r>
              <a:rPr lang="en-US" dirty="0" err="1"/>
              <a:t>Teritorijalni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je </a:t>
            </a:r>
            <a:r>
              <a:rPr lang="en-US" dirty="0" err="1"/>
              <a:t>proširen</a:t>
            </a:r>
            <a:r>
              <a:rPr lang="en-US" dirty="0"/>
              <a:t> </a:t>
            </a:r>
            <a:r>
              <a:rPr lang="en-US" dirty="0" err="1"/>
              <a:t>principom</a:t>
            </a:r>
            <a:r>
              <a:rPr lang="en-US" dirty="0"/>
              <a:t> </a:t>
            </a:r>
            <a:r>
              <a:rPr lang="en-US" b="1" dirty="0"/>
              <a:t>ZASTAVE BRODA I PRINCIPOM REGISTACIJE AVIONA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Krivični</a:t>
            </a:r>
            <a:r>
              <a:rPr lang="en-US" dirty="0"/>
              <a:t> </a:t>
            </a:r>
            <a:r>
              <a:rPr lang="en-US" dirty="0" err="1"/>
              <a:t>zakonik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:</a:t>
            </a:r>
          </a:p>
          <a:p>
            <a:r>
              <a:rPr lang="en-US" dirty="0"/>
              <a:t>1)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domaćem</a:t>
            </a:r>
            <a:r>
              <a:rPr lang="en-US" b="1" dirty="0"/>
              <a:t> </a:t>
            </a:r>
            <a:r>
              <a:rPr lang="en-US" b="1" dirty="0" err="1"/>
              <a:t>brodu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brod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dela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u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b="1" dirty="0" err="1"/>
              <a:t>civilnom</a:t>
            </a:r>
            <a:r>
              <a:rPr lang="en-US" b="1" dirty="0"/>
              <a:t> </a:t>
            </a:r>
            <a:r>
              <a:rPr lang="en-US" b="1" dirty="0" err="1"/>
              <a:t>vazduhoplovu</a:t>
            </a:r>
            <a:r>
              <a:rPr lang="en-US" b="1" dirty="0"/>
              <a:t> </a:t>
            </a:r>
            <a:r>
              <a:rPr lang="en-US" dirty="0" err="1"/>
              <a:t>dok</a:t>
            </a:r>
            <a:r>
              <a:rPr lang="en-US" dirty="0"/>
              <a:t> je u </a:t>
            </a:r>
            <a:r>
              <a:rPr lang="en-US" dirty="0" err="1"/>
              <a:t>letu</a:t>
            </a:r>
            <a:endParaRPr lang="en-US" dirty="0"/>
          </a:p>
          <a:p>
            <a:r>
              <a:rPr lang="en-US" dirty="0"/>
              <a:t>3)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u </a:t>
            </a:r>
            <a:r>
              <a:rPr lang="en-US" b="1" dirty="0" err="1"/>
              <a:t>domaćem</a:t>
            </a:r>
            <a:r>
              <a:rPr lang="en-US" b="1" dirty="0"/>
              <a:t> </a:t>
            </a:r>
            <a:r>
              <a:rPr lang="en-US" b="1" dirty="0" err="1"/>
              <a:t>vojnom</a:t>
            </a:r>
            <a:r>
              <a:rPr lang="en-US" b="1" dirty="0"/>
              <a:t> </a:t>
            </a:r>
            <a:r>
              <a:rPr lang="en-US" b="1" dirty="0" err="1"/>
              <a:t>vazduhoplovu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vazduhoplov</a:t>
            </a:r>
            <a:r>
              <a:rPr lang="en-US" dirty="0"/>
              <a:t> </a:t>
            </a:r>
            <a:r>
              <a:rPr lang="en-US" dirty="0" err="1"/>
              <a:t>nalazio</a:t>
            </a:r>
            <a:r>
              <a:rPr lang="en-US" dirty="0"/>
              <a:t>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37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9434"/>
            <a:ext cx="10515600" cy="5407529"/>
          </a:xfrm>
        </p:spPr>
        <p:txBody>
          <a:bodyPr>
            <a:norm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ogućnost</a:t>
            </a:r>
            <a:r>
              <a:rPr lang="en-US" dirty="0" smtClean="0"/>
              <a:t> </a:t>
            </a:r>
            <a:r>
              <a:rPr lang="en-US" dirty="0" smtClean="0"/>
              <a:t>da se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gonjenje</a:t>
            </a:r>
            <a:r>
              <a:rPr lang="en-US" dirty="0" smtClean="0"/>
              <a:t> </a:t>
            </a:r>
            <a:r>
              <a:rPr lang="en-US" dirty="0" err="1" smtClean="0"/>
              <a:t>sranaca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učinio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i="1" dirty="0" smtClean="0"/>
              <a:t>pod </a:t>
            </a:r>
            <a:r>
              <a:rPr lang="en-US" i="1" dirty="0" err="1" smtClean="0"/>
              <a:t>uslovom</a:t>
            </a:r>
            <a:r>
              <a:rPr lang="en-US" i="1" dirty="0" smtClean="0"/>
              <a:t> </a:t>
            </a:r>
            <a:r>
              <a:rPr lang="en-US" i="1" dirty="0" err="1" smtClean="0"/>
              <a:t>uzajamnosti</a:t>
            </a:r>
            <a:r>
              <a:rPr lang="en-US" dirty="0" smtClean="0"/>
              <a:t>, </a:t>
            </a:r>
            <a:r>
              <a:rPr lang="en-US" b="1" dirty="0" smtClean="0"/>
              <a:t>USTUPI STRANOJ DRŽAVI.</a:t>
            </a:r>
          </a:p>
          <a:p>
            <a:endParaRPr lang="en-US" b="1" dirty="0"/>
          </a:p>
          <a:p>
            <a:r>
              <a:rPr lang="en-US" dirty="0" err="1" smtClean="0"/>
              <a:t>Аkо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Srbiji</a:t>
            </a:r>
            <a:r>
              <a:rPr lang="en-US" dirty="0" smtClean="0"/>
              <a:t>, </a:t>
            </a:r>
            <a:r>
              <a:rPr lang="en-US" dirty="0" smtClean="0"/>
              <a:t>a u </a:t>
            </a:r>
            <a:r>
              <a:rPr lang="en-US" dirty="0" err="1" smtClean="0"/>
              <a:t>stranoj</a:t>
            </a:r>
            <a:r>
              <a:rPr lang="en-US" dirty="0" smtClean="0"/>
              <a:t> </a:t>
            </a:r>
            <a:r>
              <a:rPr lang="en-US" dirty="0" err="1" smtClean="0"/>
              <a:t>državi</a:t>
            </a:r>
            <a:r>
              <a:rPr lang="en-US" dirty="0" smtClean="0"/>
              <a:t> je </a:t>
            </a:r>
            <a:r>
              <a:rPr lang="en-US" dirty="0" err="1" smtClean="0"/>
              <a:t>pokrenut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dovršen</a:t>
            </a:r>
            <a:r>
              <a:rPr lang="en-US" dirty="0" smtClean="0"/>
              <a:t> </a:t>
            </a:r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,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gonjenje</a:t>
            </a:r>
            <a:r>
              <a:rPr lang="en-US" dirty="0" smtClean="0"/>
              <a:t> u </a:t>
            </a:r>
            <a:r>
              <a:rPr lang="en-US" dirty="0" err="1" smtClean="0"/>
              <a:t>Srbiji</a:t>
            </a:r>
            <a:r>
              <a:rPr lang="en-US" dirty="0" smtClean="0"/>
              <a:t>,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b="1" dirty="0" smtClean="0"/>
              <a:t>se </a:t>
            </a:r>
            <a:r>
              <a:rPr lang="en-US" b="1" dirty="0" err="1" smtClean="0"/>
              <a:t>samo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odobrenju</a:t>
            </a:r>
            <a:r>
              <a:rPr lang="en-US" b="1" dirty="0" smtClean="0"/>
              <a:t> </a:t>
            </a:r>
            <a:r>
              <a:rPr lang="en-US" b="1" dirty="0" err="1" smtClean="0"/>
              <a:t>republičkog</a:t>
            </a:r>
            <a:r>
              <a:rPr lang="en-US" b="1" dirty="0" smtClean="0"/>
              <a:t> </a:t>
            </a:r>
            <a:r>
              <a:rPr lang="en-US" b="1" dirty="0" err="1" smtClean="0"/>
              <a:t>javnog</a:t>
            </a:r>
            <a:r>
              <a:rPr lang="en-US" b="1" dirty="0" smtClean="0"/>
              <a:t> </a:t>
            </a:r>
            <a:r>
              <a:rPr lang="en-US" b="1" dirty="0" err="1" smtClean="0"/>
              <a:t>tužioca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Izuzetak</a:t>
            </a:r>
            <a:r>
              <a:rPr lang="en-US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primene</a:t>
            </a:r>
            <a:r>
              <a:rPr lang="en-US" dirty="0" smtClean="0"/>
              <a:t> </a:t>
            </a:r>
            <a:r>
              <a:rPr lang="en-US" dirty="0" err="1" smtClean="0"/>
              <a:t>teritorijalnog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a </a:t>
            </a:r>
            <a:r>
              <a:rPr lang="en-US" dirty="0" err="1" smtClean="0"/>
              <a:t>odnosi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uživaju</a:t>
            </a:r>
            <a:r>
              <a:rPr lang="en-US" dirty="0" smtClean="0"/>
              <a:t> </a:t>
            </a:r>
            <a:r>
              <a:rPr lang="en-US" dirty="0" err="1" smtClean="0"/>
              <a:t>potpuni</a:t>
            </a:r>
            <a:r>
              <a:rPr lang="en-US" dirty="0" smtClean="0"/>
              <a:t> </a:t>
            </a:r>
            <a:r>
              <a:rPr lang="en-US" b="1" dirty="0" err="1" smtClean="0"/>
              <a:t>diplomatski</a:t>
            </a:r>
            <a:r>
              <a:rPr lang="en-US" b="1" dirty="0" smtClean="0"/>
              <a:t> </a:t>
            </a:r>
            <a:r>
              <a:rPr lang="en-US" b="1" dirty="0" err="1" smtClean="0"/>
              <a:t>imunitet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nacionalno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25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REALNI PRINCIP ( ZAŠTITNI PRINCIP)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učinjena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štetu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države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njenih</a:t>
            </a:r>
            <a:r>
              <a:rPr lang="en-US" b="1" dirty="0" smtClean="0"/>
              <a:t> </a:t>
            </a:r>
            <a:r>
              <a:rPr lang="en-US" b="1" dirty="0" err="1" smtClean="0"/>
              <a:t>građana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razlikuje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realnog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PRIMARNI REALNI PRINCIP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SUPSIDIJARNI REALNI PRINCIP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3678"/>
            <a:ext cx="10515600" cy="5463285"/>
          </a:xfrm>
        </p:spPr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b="1" dirty="0" smtClean="0"/>
              <a:t>PRIMARNI </a:t>
            </a:r>
            <a:r>
              <a:rPr lang="en-US" b="1" dirty="0" smtClean="0"/>
              <a:t>REALNI PRINCIP </a:t>
            </a:r>
          </a:p>
          <a:p>
            <a:endParaRPr lang="en-US" dirty="0" smtClean="0"/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( </a:t>
            </a:r>
            <a:r>
              <a:rPr lang="en-US" b="1" i="1" dirty="0" smtClean="0"/>
              <a:t>I </a:t>
            </a:r>
            <a:r>
              <a:rPr lang="en-US" b="1" i="1" dirty="0" err="1" smtClean="0"/>
              <a:t>našeg</a:t>
            </a:r>
            <a:r>
              <a:rPr lang="en-US" b="1" i="1" dirty="0" smtClean="0"/>
              <a:t> </a:t>
            </a:r>
            <a:r>
              <a:rPr lang="en-US" b="1" i="1" dirty="0" err="1" smtClean="0"/>
              <a:t>državljanina</a:t>
            </a:r>
            <a:r>
              <a:rPr lang="en-US" b="1" i="1" dirty="0" smtClean="0"/>
              <a:t> I </a:t>
            </a:r>
            <a:r>
              <a:rPr lang="en-US" b="1" i="1" dirty="0" err="1" smtClean="0"/>
              <a:t>stranca</a:t>
            </a:r>
            <a:r>
              <a:rPr lang="en-US" dirty="0" smtClean="0"/>
              <a:t>) </a:t>
            </a:r>
            <a:r>
              <a:rPr lang="en-US" dirty="0" err="1" smtClean="0"/>
              <a:t>ko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1krivično </a:t>
            </a:r>
            <a:r>
              <a:rPr lang="en-US" b="1" dirty="0" err="1" smtClean="0"/>
              <a:t>delo</a:t>
            </a:r>
            <a:r>
              <a:rPr lang="en-US" b="1" dirty="0" smtClean="0"/>
              <a:t> </a:t>
            </a:r>
            <a:r>
              <a:rPr lang="en-US" b="1" dirty="0" err="1" smtClean="0"/>
              <a:t>protiv</a:t>
            </a:r>
            <a:r>
              <a:rPr lang="en-US" b="1" dirty="0" smtClean="0"/>
              <a:t> </a:t>
            </a:r>
            <a:r>
              <a:rPr lang="en-US" b="1" dirty="0" smtClean="0"/>
              <a:t>USTAVNOG UREĐENJA I BEZBEDNOSTI REPUBLIKE SRBIJE.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izuzimajući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izazivanja</a:t>
            </a:r>
            <a:r>
              <a:rPr lang="en-US" dirty="0" smtClean="0"/>
              <a:t> </a:t>
            </a:r>
            <a:r>
              <a:rPr lang="en-US" dirty="0" err="1" smtClean="0"/>
              <a:t>nacionalne</a:t>
            </a:r>
            <a:r>
              <a:rPr lang="en-US" dirty="0" smtClean="0"/>
              <a:t>, </a:t>
            </a:r>
            <a:r>
              <a:rPr lang="en-US" dirty="0" err="1" smtClean="0"/>
              <a:t>rasne</a:t>
            </a:r>
            <a:r>
              <a:rPr lang="en-US" dirty="0" smtClean="0"/>
              <a:t> I </a:t>
            </a:r>
            <a:r>
              <a:rPr lang="en-US" dirty="0" err="1" smtClean="0"/>
              <a:t>verske</a:t>
            </a:r>
            <a:r>
              <a:rPr lang="en-US" dirty="0" smtClean="0"/>
              <a:t> </a:t>
            </a:r>
            <a:r>
              <a:rPr lang="en-US" dirty="0" err="1" smtClean="0"/>
              <a:t>mržnje</a:t>
            </a:r>
            <a:r>
              <a:rPr lang="en-US" dirty="0" smtClean="0"/>
              <a:t> I </a:t>
            </a:r>
            <a:r>
              <a:rPr lang="en-US" dirty="0" err="1" smtClean="0"/>
              <a:t>netrpeljivosti</a:t>
            </a:r>
            <a:r>
              <a:rPr lang="en-US" dirty="0" smtClean="0"/>
              <a:t> ) </a:t>
            </a:r>
          </a:p>
          <a:p>
            <a:r>
              <a:rPr lang="en-US" b="1" dirty="0" smtClean="0"/>
              <a:t>2 </a:t>
            </a:r>
            <a:r>
              <a:rPr lang="en-US" b="1" dirty="0" err="1" smtClean="0"/>
              <a:t>Krivično</a:t>
            </a:r>
            <a:r>
              <a:rPr lang="en-US" b="1" dirty="0" smtClean="0"/>
              <a:t> </a:t>
            </a:r>
            <a:r>
              <a:rPr lang="en-US" b="1" dirty="0" err="1" smtClean="0"/>
              <a:t>delo</a:t>
            </a:r>
            <a:r>
              <a:rPr lang="en-US" b="1" dirty="0" smtClean="0"/>
              <a:t> </a:t>
            </a:r>
            <a:r>
              <a:rPr lang="en-US" b="1" dirty="0" smtClean="0"/>
              <a:t>TERORIZMA</a:t>
            </a:r>
          </a:p>
          <a:p>
            <a:r>
              <a:rPr lang="en-US" b="1" dirty="0" smtClean="0"/>
              <a:t>3 </a:t>
            </a:r>
            <a:r>
              <a:rPr lang="en-US" b="1" dirty="0" err="1" smtClean="0"/>
              <a:t>Krivično</a:t>
            </a:r>
            <a:r>
              <a:rPr lang="en-US" b="1" dirty="0" smtClean="0"/>
              <a:t> </a:t>
            </a:r>
            <a:r>
              <a:rPr lang="en-US" b="1" dirty="0" err="1" smtClean="0"/>
              <a:t>delo</a:t>
            </a:r>
            <a:r>
              <a:rPr lang="en-US" b="1" dirty="0" smtClean="0"/>
              <a:t> FALSIFIKOVANJA NOVCA</a:t>
            </a:r>
          </a:p>
          <a:p>
            <a:r>
              <a:rPr lang="en-US" b="1" dirty="0" smtClean="0"/>
              <a:t> (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smtClean="0"/>
              <a:t>se </a:t>
            </a:r>
            <a:r>
              <a:rPr lang="en-US" b="1" dirty="0" err="1" smtClean="0"/>
              <a:t>falsifikovanje</a:t>
            </a:r>
            <a:r>
              <a:rPr lang="en-US" b="1" dirty="0" smtClean="0"/>
              <a:t> </a:t>
            </a:r>
            <a:r>
              <a:rPr lang="en-US" b="1" dirty="0" err="1" smtClean="0"/>
              <a:t>odnosi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domaći</a:t>
            </a:r>
            <a:r>
              <a:rPr lang="en-US" b="1" dirty="0" smtClean="0"/>
              <a:t> </a:t>
            </a:r>
            <a:r>
              <a:rPr lang="en-US" b="1" dirty="0" err="1" smtClean="0"/>
              <a:t>novac</a:t>
            </a:r>
            <a:r>
              <a:rPr lang="en-US" dirty="0" smtClean="0"/>
              <a:t>.)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709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215"/>
            <a:ext cx="10515600" cy="5128748"/>
          </a:xfrm>
        </p:spPr>
        <p:txBody>
          <a:bodyPr/>
          <a:lstStyle/>
          <a:p>
            <a:r>
              <a:rPr lang="en-US" dirty="0" err="1" smtClean="0"/>
              <a:t>Realni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je PRIMARAN I OBLIGATORAN. </a:t>
            </a:r>
          </a:p>
          <a:p>
            <a:endParaRPr lang="en-US" dirty="0" smtClean="0"/>
          </a:p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b="1" dirty="0" err="1" smtClean="0"/>
              <a:t>apsolutne</a:t>
            </a:r>
            <a:r>
              <a:rPr lang="en-US" b="1" dirty="0" smtClean="0"/>
              <a:t> </a:t>
            </a:r>
            <a:r>
              <a:rPr lang="en-US" b="1" dirty="0" err="1" smtClean="0"/>
              <a:t>primene</a:t>
            </a:r>
            <a:r>
              <a:rPr lang="en-US" b="1" dirty="0" smtClean="0"/>
              <a:t> </a:t>
            </a:r>
            <a:r>
              <a:rPr lang="en-US" b="1" dirty="0" err="1" smtClean="0"/>
              <a:t>našeg</a:t>
            </a:r>
            <a:r>
              <a:rPr lang="en-US" b="1" dirty="0" smtClean="0"/>
              <a:t> </a:t>
            </a:r>
            <a:r>
              <a:rPr lang="en-US" b="1" dirty="0" err="1" smtClean="0"/>
              <a:t>prava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bi </a:t>
            </a:r>
            <a:r>
              <a:rPr lang="en-US" dirty="0" err="1" smtClean="0"/>
              <a:t>značilo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učinilac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osuđen</a:t>
            </a:r>
            <a:r>
              <a:rPr lang="en-US" dirty="0" smtClean="0"/>
              <a:t> I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izdržao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stranog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u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izdržana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uračunati</a:t>
            </a:r>
            <a:r>
              <a:rPr lang="en-US" dirty="0" smtClean="0"/>
              <a:t> u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izrekne</a:t>
            </a:r>
            <a:r>
              <a:rPr lang="en-US" dirty="0" smtClean="0"/>
              <a:t> </a:t>
            </a:r>
            <a:r>
              <a:rPr lang="en-US" dirty="0" err="1" smtClean="0"/>
              <a:t>domaći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703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75" y="783771"/>
            <a:ext cx="10515600" cy="5416943"/>
          </a:xfrm>
        </p:spPr>
        <p:txBody>
          <a:bodyPr/>
          <a:lstStyle/>
          <a:p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opravdano</a:t>
            </a:r>
            <a:r>
              <a:rPr lang="en-US" dirty="0"/>
              <a:t> </a:t>
            </a:r>
            <a:r>
              <a:rPr lang="en-US" dirty="0" err="1"/>
              <a:t>proširivanje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To bi  </a:t>
            </a:r>
            <a:r>
              <a:rPr lang="en-US" dirty="0" err="1"/>
              <a:t>dovelo</a:t>
            </a:r>
            <a:r>
              <a:rPr lang="en-US" dirty="0"/>
              <a:t> u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b="1" dirty="0"/>
              <a:t>NE BIS IN </a:t>
            </a:r>
            <a:r>
              <a:rPr lang="en-US" b="1" dirty="0" smtClean="0"/>
              <a:t>IDEM</a:t>
            </a:r>
            <a:r>
              <a:rPr lang="en-US" dirty="0" smtClean="0"/>
              <a:t> - ,,Niko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suđen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bio </a:t>
            </a:r>
            <a:r>
              <a:rPr lang="en-US" dirty="0" err="1"/>
              <a:t>suđen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donesena</a:t>
            </a:r>
            <a:r>
              <a:rPr lang="en-US" dirty="0"/>
              <a:t> </a:t>
            </a:r>
            <a:r>
              <a:rPr lang="en-US" dirty="0" err="1"/>
              <a:t>pravosnažna</a:t>
            </a:r>
            <a:r>
              <a:rPr lang="en-US" dirty="0"/>
              <a:t> </a:t>
            </a:r>
            <a:r>
              <a:rPr lang="en-US" dirty="0" err="1"/>
              <a:t>sudska</a:t>
            </a:r>
            <a:r>
              <a:rPr lang="en-US" dirty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”.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err="1" smtClean="0"/>
              <a:t>Dakle</a:t>
            </a:r>
            <a:r>
              <a:rPr lang="en-US" b="1" dirty="0" smtClean="0"/>
              <a:t> </a:t>
            </a:r>
            <a:r>
              <a:rPr lang="en-US" b="1" dirty="0" err="1" smtClean="0"/>
              <a:t>ovaj</a:t>
            </a:r>
            <a:r>
              <a:rPr lang="en-US" b="1" dirty="0" smtClean="0"/>
              <a:t> </a:t>
            </a:r>
            <a:r>
              <a:rPr lang="en-US" b="1" dirty="0" err="1" smtClean="0"/>
              <a:t>princip</a:t>
            </a:r>
            <a:r>
              <a:rPr lang="en-US" b="1" dirty="0" smtClean="0"/>
              <a:t> se </a:t>
            </a:r>
            <a:r>
              <a:rPr lang="en-US" b="1" dirty="0" err="1" smtClean="0"/>
              <a:t>primenjuje</a:t>
            </a:r>
            <a:r>
              <a:rPr lang="en-US" b="1" dirty="0" smtClean="0"/>
              <a:t> 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krivična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Protiv</a:t>
            </a:r>
            <a:r>
              <a:rPr lang="en-US" b="1" dirty="0" smtClean="0"/>
              <a:t> </a:t>
            </a:r>
            <a:r>
              <a:rPr lang="en-US" b="1" dirty="0" err="1" smtClean="0"/>
              <a:t>ustavnog</a:t>
            </a:r>
            <a:r>
              <a:rPr lang="en-US" b="1" dirty="0" smtClean="0"/>
              <a:t> </a:t>
            </a:r>
            <a:r>
              <a:rPr lang="en-US" b="1" dirty="0" err="1" smtClean="0"/>
              <a:t>uređenja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Terorizma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Falsifikovanje</a:t>
            </a:r>
            <a:r>
              <a:rPr lang="en-US" b="1" dirty="0" smtClean="0"/>
              <a:t> </a:t>
            </a:r>
            <a:r>
              <a:rPr lang="en-US" b="1" dirty="0" err="1" smtClean="0"/>
              <a:t>domaceg</a:t>
            </a:r>
            <a:r>
              <a:rPr lang="en-US" b="1" dirty="0" smtClean="0"/>
              <a:t> </a:t>
            </a:r>
            <a:r>
              <a:rPr lang="en-US" b="1" dirty="0" err="1" smtClean="0"/>
              <a:t>novca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31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9101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SUPSIDIJARNI REALNI PRINCIP</a:t>
            </a:r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strance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učine</a:t>
            </a:r>
            <a:r>
              <a:rPr lang="en-US" dirty="0" smtClean="0"/>
              <a:t> </a:t>
            </a:r>
            <a:r>
              <a:rPr lang="en-US" b="1" dirty="0" err="1" smtClean="0"/>
              <a:t>prema</a:t>
            </a:r>
            <a:r>
              <a:rPr lang="en-US" b="1" dirty="0" smtClean="0"/>
              <a:t> </a:t>
            </a:r>
            <a:r>
              <a:rPr lang="en-US" b="1" dirty="0" err="1" smtClean="0"/>
              <a:t>našoj</a:t>
            </a:r>
            <a:r>
              <a:rPr lang="en-US" b="1" dirty="0" smtClean="0"/>
              <a:t> </a:t>
            </a:r>
            <a:r>
              <a:rPr lang="en-US" b="1" dirty="0" err="1" smtClean="0"/>
              <a:t>zemlji</a:t>
            </a:r>
            <a:r>
              <a:rPr lang="en-US" b="1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b="1" i="1" dirty="0" err="1" smtClean="0"/>
              <a:t>drugo</a:t>
            </a:r>
            <a:r>
              <a:rPr lang="en-US" b="1" i="1" dirty="0" smtClean="0"/>
              <a:t> </a:t>
            </a:r>
            <a:r>
              <a:rPr lang="en-US" b="1" i="1" dirty="0" err="1" smtClean="0"/>
              <a:t>krivično</a:t>
            </a:r>
            <a:r>
              <a:rPr lang="en-US" b="1" i="1" dirty="0" smtClean="0"/>
              <a:t> </a:t>
            </a:r>
            <a:r>
              <a:rPr lang="en-US" b="1" i="1" dirty="0" err="1" smtClean="0"/>
              <a:t>delo</a:t>
            </a:r>
            <a:r>
              <a:rPr lang="en-US" dirty="0" smtClean="0"/>
              <a:t>, a ne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primarni</a:t>
            </a:r>
            <a:r>
              <a:rPr lang="en-US" dirty="0" smtClean="0"/>
              <a:t> </a:t>
            </a:r>
            <a:r>
              <a:rPr lang="en-US" dirty="0" err="1" smtClean="0"/>
              <a:t>realni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stranca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b="1" dirty="0" err="1" smtClean="0"/>
              <a:t>državljanina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USLOV:  </a:t>
            </a:r>
            <a:r>
              <a:rPr lang="en-US" dirty="0" err="1" smtClean="0"/>
              <a:t>stranac</a:t>
            </a:r>
            <a:r>
              <a:rPr lang="en-US" dirty="0" smtClean="0"/>
              <a:t> </a:t>
            </a:r>
            <a:r>
              <a:rPr lang="en-US" b="1" dirty="0" smtClean="0"/>
              <a:t>ZATEKNE NA TERITORIJI SRBIJE, ILI </a:t>
            </a:r>
            <a:r>
              <a:rPr lang="en-US" b="1" dirty="0" smtClean="0"/>
              <a:t>JOJ </a:t>
            </a:r>
            <a:r>
              <a:rPr lang="en-US" b="1" dirty="0" smtClean="0"/>
              <a:t>BUDE EKSTRADIRAN.</a:t>
            </a:r>
          </a:p>
        </p:txBody>
      </p:sp>
    </p:spTree>
    <p:extLst>
      <p:ext uri="{BB962C8B-B14F-4D97-AF65-F5344CB8AC3E}">
        <p14:creationId xmlns:p14="http://schemas.microsoft.com/office/powerpoint/2010/main" val="1295943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0878"/>
            <a:ext cx="10515600" cy="5006085"/>
          </a:xfrm>
        </p:spPr>
        <p:txBody>
          <a:bodyPr/>
          <a:lstStyle/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je USLOVNOG ( SUPSIDIJARNOG) KARAKTERA</a:t>
            </a:r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 smtClean="0"/>
              <a:t>principa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 </a:t>
            </a:r>
            <a:r>
              <a:rPr lang="en-US" dirty="0" err="1" smtClean="0"/>
              <a:t>posebni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endParaRPr lang="en-US" dirty="0" smtClean="0"/>
          </a:p>
          <a:p>
            <a:r>
              <a:rPr lang="en-US" dirty="0" smtClean="0"/>
              <a:t> ( da se </a:t>
            </a:r>
            <a:r>
              <a:rPr lang="en-US" dirty="0" err="1" smtClean="0"/>
              <a:t>zatekne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RS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err="1" smtClean="0"/>
              <a:t>ema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primenom</a:t>
            </a:r>
            <a:r>
              <a:rPr lang="en-US" dirty="0" smtClean="0"/>
              <a:t> </a:t>
            </a:r>
            <a:r>
              <a:rPr lang="en-US" dirty="0" err="1" smtClean="0"/>
              <a:t>našeg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endParaRPr lang="en-U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da je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primene</a:t>
            </a:r>
            <a:r>
              <a:rPr lang="en-US" dirty="0" smtClean="0"/>
              <a:t> </a:t>
            </a:r>
            <a:r>
              <a:rPr lang="en-US" dirty="0" err="1" smtClean="0"/>
              <a:t>stranog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da je </a:t>
            </a:r>
            <a:r>
              <a:rPr lang="en-US" dirty="0" err="1" smtClean="0"/>
              <a:t>primenjeno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čijoj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je </a:t>
            </a:r>
            <a:r>
              <a:rPr lang="en-US" dirty="0" err="1" smtClean="0"/>
              <a:t>izvršeno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opravdanja</a:t>
            </a:r>
            <a:r>
              <a:rPr lang="en-US" dirty="0" smtClean="0"/>
              <a:t> </a:t>
            </a:r>
            <a:r>
              <a:rPr lang="en-US" dirty="0" err="1" smtClean="0"/>
              <a:t>primene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zakonika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16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1805"/>
            <a:ext cx="10515600" cy="56751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PERSONALNI PRINCIP</a:t>
            </a:r>
          </a:p>
          <a:p>
            <a:endParaRPr lang="en-US" dirty="0"/>
          </a:p>
          <a:p>
            <a:r>
              <a:rPr lang="en-US" dirty="0" err="1" smtClean="0"/>
              <a:t>Naš</a:t>
            </a:r>
            <a:r>
              <a:rPr lang="en-US" dirty="0" smtClean="0"/>
              <a:t> KZ </a:t>
            </a:r>
            <a:r>
              <a:rPr lang="en-US" dirty="0" err="1" smtClean="0"/>
              <a:t>važi</a:t>
            </a:r>
            <a:r>
              <a:rPr lang="en-US" dirty="0" smtClean="0"/>
              <a:t> ZA DRŽAVLJANINA SRBIJE I </a:t>
            </a:r>
            <a:r>
              <a:rPr lang="en-US" dirty="0" err="1" smtClean="0"/>
              <a:t>kad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kd</a:t>
            </a:r>
            <a:r>
              <a:rPr lang="en-US" dirty="0" smtClean="0"/>
              <a:t> ,</a:t>
            </a:r>
          </a:p>
          <a:p>
            <a:r>
              <a:rPr lang="en-US" dirty="0" smtClean="0"/>
              <a:t> a ne </a:t>
            </a:r>
            <a:r>
              <a:rPr lang="en-US" dirty="0" err="1" smtClean="0"/>
              <a:t>samo</a:t>
            </a:r>
            <a:r>
              <a:rPr lang="en-US" dirty="0" smtClean="0"/>
              <a:t> ono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obuhvaćeno</a:t>
            </a:r>
            <a:r>
              <a:rPr lang="en-US" dirty="0" smtClean="0"/>
              <a:t> </a:t>
            </a:r>
            <a:r>
              <a:rPr lang="en-US" dirty="0" err="1" smtClean="0"/>
              <a:t>primarnim</a:t>
            </a:r>
            <a:r>
              <a:rPr lang="en-US" dirty="0" smtClean="0"/>
              <a:t> </a:t>
            </a:r>
            <a:r>
              <a:rPr lang="en-US" dirty="0" err="1" smtClean="0"/>
              <a:t>realnim</a:t>
            </a:r>
            <a:r>
              <a:rPr lang="en-US" dirty="0" smtClean="0"/>
              <a:t> </a:t>
            </a:r>
            <a:r>
              <a:rPr lang="en-US" dirty="0" err="1" smtClean="0"/>
              <a:t>principom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zatekne</a:t>
            </a:r>
            <a:r>
              <a:rPr lang="en-US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teritoriji</a:t>
            </a:r>
            <a:r>
              <a:rPr lang="en-US" i="1" dirty="0" smtClean="0"/>
              <a:t> </a:t>
            </a:r>
            <a:r>
              <a:rPr lang="en-US" i="1" dirty="0" err="1" smtClean="0"/>
              <a:t>Srbije</a:t>
            </a:r>
            <a:r>
              <a:rPr lang="en-US" i="1" dirty="0" smtClean="0"/>
              <a:t> </a:t>
            </a:r>
            <a:r>
              <a:rPr lang="en-US" i="1" dirty="0" err="1" smtClean="0"/>
              <a:t>ili</a:t>
            </a:r>
            <a:r>
              <a:rPr lang="en-US" i="1" dirty="0" smtClean="0"/>
              <a:t> </a:t>
            </a:r>
            <a:r>
              <a:rPr lang="en-US" i="1" dirty="0" err="1" smtClean="0"/>
              <a:t>joj</a:t>
            </a:r>
            <a:r>
              <a:rPr lang="en-US" i="1" dirty="0" smtClean="0"/>
              <a:t> </a:t>
            </a:r>
            <a:r>
              <a:rPr lang="en-US" i="1" dirty="0" err="1" smtClean="0"/>
              <a:t>bude</a:t>
            </a:r>
            <a:r>
              <a:rPr lang="en-US" i="1" dirty="0" smtClean="0"/>
              <a:t> </a:t>
            </a:r>
            <a:r>
              <a:rPr lang="en-US" i="1" dirty="0" err="1" smtClean="0"/>
              <a:t>ekstradiran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onog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POSTAO DRŽAVLJANIN SRBIJE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učinjenog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Razlog</a:t>
            </a:r>
            <a:r>
              <a:rPr lang="en-US" dirty="0" smtClean="0"/>
              <a:t>: da </a:t>
            </a:r>
            <a:r>
              <a:rPr lang="en-US" dirty="0" err="1" smtClean="0"/>
              <a:t>državljani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 </a:t>
            </a:r>
            <a:r>
              <a:rPr lang="en-US" dirty="0" err="1" smtClean="0"/>
              <a:t>dolaskom</a:t>
            </a:r>
            <a:r>
              <a:rPr lang="en-US" dirty="0" smtClean="0"/>
              <a:t> u </a:t>
            </a:r>
            <a:r>
              <a:rPr lang="en-US" dirty="0" err="1" smtClean="0"/>
              <a:t>Srbiju</a:t>
            </a:r>
            <a:r>
              <a:rPr lang="en-US" dirty="0" smtClean="0"/>
              <a:t> ne bi </a:t>
            </a:r>
            <a:r>
              <a:rPr lang="en-US" dirty="0" err="1" smtClean="0"/>
              <a:t>izbegli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učinjena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inostranstvu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9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5652"/>
            <a:ext cx="10515600" cy="5191311"/>
          </a:xfrm>
        </p:spPr>
        <p:txBody>
          <a:bodyPr/>
          <a:lstStyle/>
          <a:p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b="1" dirty="0" err="1"/>
              <a:t>međunarodnim</a:t>
            </a:r>
            <a:r>
              <a:rPr lang="en-US" b="1" dirty="0"/>
              <a:t> </a:t>
            </a:r>
            <a:r>
              <a:rPr lang="en-US" b="1" dirty="0" err="1"/>
              <a:t>konvencijama</a:t>
            </a:r>
            <a:r>
              <a:rPr lang="en-US" b="1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ustanovljava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da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ponasanja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,</a:t>
            </a:r>
          </a:p>
          <a:p>
            <a:r>
              <a:rPr lang="en-US" dirty="0"/>
              <a:t> </a:t>
            </a:r>
            <a:r>
              <a:rPr lang="en-US" dirty="0" err="1"/>
              <a:t>prihvaćeno</a:t>
            </a:r>
            <a:r>
              <a:rPr lang="en-US" dirty="0"/>
              <a:t> je da one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b="1" dirty="0"/>
              <a:t>od momenta </a:t>
            </a:r>
            <a:r>
              <a:rPr lang="en-US" b="1" dirty="0" err="1"/>
              <a:t>ratifikacije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formalno</a:t>
            </a:r>
            <a:r>
              <a:rPr lang="en-US" dirty="0" smtClean="0"/>
              <a:t> </a:t>
            </a:r>
            <a:r>
              <a:rPr lang="en-US" dirty="0" err="1" smtClean="0"/>
              <a:t>prihvatanje</a:t>
            </a:r>
            <a:r>
              <a:rPr lang="en-US" dirty="0" smtClean="0"/>
              <a:t> I </a:t>
            </a:r>
            <a:r>
              <a:rPr lang="en-US" dirty="0" err="1" smtClean="0"/>
              <a:t>priznanje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realizovana</a:t>
            </a:r>
            <a:r>
              <a:rPr lang="en-US" dirty="0"/>
              <a:t> I </a:t>
            </a:r>
            <a:r>
              <a:rPr lang="en-US" dirty="0" err="1"/>
              <a:t>kd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uneta</a:t>
            </a:r>
            <a:r>
              <a:rPr lang="en-US" dirty="0"/>
              <a:t> u </a:t>
            </a:r>
            <a:r>
              <a:rPr lang="en-US" dirty="0" err="1"/>
              <a:t>nacionalno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primenjuju</a:t>
            </a:r>
            <a:r>
              <a:rPr lang="en-US" dirty="0"/>
              <a:t> se </a:t>
            </a:r>
          </a:p>
          <a:p>
            <a:r>
              <a:rPr lang="en-US" dirty="0"/>
              <a:t> </a:t>
            </a:r>
            <a:r>
              <a:rPr lang="en-US" dirty="0" err="1"/>
              <a:t>opšta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važenju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87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922"/>
            <a:ext cx="10515600" cy="551904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UNIVERZALNI PRINCIP</a:t>
            </a:r>
          </a:p>
          <a:p>
            <a:endParaRPr lang="en-US" dirty="0"/>
          </a:p>
          <a:p>
            <a:r>
              <a:rPr lang="en-US" dirty="0" smtClean="0"/>
              <a:t>KZ </a:t>
            </a:r>
            <a:r>
              <a:rPr lang="en-US" dirty="0" err="1" smtClean="0"/>
              <a:t>važi</a:t>
            </a:r>
            <a:r>
              <a:rPr lang="en-US" dirty="0" smtClean="0"/>
              <a:t> 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b="1" dirty="0" err="1" smtClean="0"/>
              <a:t>stranca</a:t>
            </a:r>
            <a:r>
              <a:rPr lang="en-US" b="1" dirty="0" smtClean="0"/>
              <a:t> </a:t>
            </a:r>
            <a:r>
              <a:rPr lang="en-US" b="1" dirty="0" err="1" smtClean="0"/>
              <a:t>koji</a:t>
            </a:r>
            <a:r>
              <a:rPr lang="en-US" b="1" dirty="0" smtClean="0"/>
              <a:t> </a:t>
            </a:r>
            <a:r>
              <a:rPr lang="en-US" b="1" dirty="0" err="1" smtClean="0"/>
              <a:t>prema</a:t>
            </a:r>
            <a:r>
              <a:rPr lang="en-US" b="1" dirty="0" smtClean="0"/>
              <a:t> </a:t>
            </a:r>
            <a:r>
              <a:rPr lang="en-US" b="1" dirty="0" err="1" smtClean="0"/>
              <a:t>stranoj</a:t>
            </a:r>
            <a:r>
              <a:rPr lang="en-US" b="1" dirty="0" smtClean="0"/>
              <a:t> </a:t>
            </a:r>
            <a:r>
              <a:rPr lang="en-US" b="1" dirty="0" err="1" smtClean="0"/>
              <a:t>državi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strancu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Opravdanje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-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međunarodnih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u </a:t>
            </a:r>
            <a:r>
              <a:rPr lang="en-US" dirty="0" err="1" smtClean="0"/>
              <a:t>širem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,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 da ta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suzbijena</a:t>
            </a:r>
            <a:r>
              <a:rPr lang="en-US" dirty="0" smtClean="0"/>
              <a:t> bez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je I </a:t>
            </a:r>
            <a:r>
              <a:rPr lang="en-US" dirty="0" err="1" smtClean="0"/>
              <a:t>gde</a:t>
            </a:r>
            <a:r>
              <a:rPr lang="en-US" dirty="0" smtClean="0"/>
              <a:t> I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učinio</a:t>
            </a:r>
            <a:r>
              <a:rPr lang="en-US" dirty="0" smtClean="0"/>
              <a:t>.</a:t>
            </a:r>
          </a:p>
          <a:p>
            <a:r>
              <a:rPr lang="en-US" dirty="0"/>
              <a:t>N</a:t>
            </a:r>
            <a:r>
              <a:rPr lang="en-US" dirty="0" smtClean="0"/>
              <a:t>e </a:t>
            </a:r>
            <a:r>
              <a:rPr lang="en-US" dirty="0" smtClean="0"/>
              <a:t>bi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opravdano</a:t>
            </a:r>
            <a:r>
              <a:rPr lang="en-US" dirty="0" smtClean="0"/>
              <a:t> da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zemlja</a:t>
            </a:r>
            <a:r>
              <a:rPr lang="en-US" dirty="0" smtClean="0"/>
              <a:t> </a:t>
            </a:r>
            <a:r>
              <a:rPr lang="en-US" dirty="0" err="1" smtClean="0"/>
              <a:t>predvidi</a:t>
            </a:r>
            <a:r>
              <a:rPr lang="en-US" dirty="0" smtClean="0"/>
              <a:t> da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stranac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učini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stranca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b="1" dirty="0" smtClean="0"/>
              <a:t>I </a:t>
            </a:r>
            <a:r>
              <a:rPr lang="en-US" b="1" dirty="0" err="1" smtClean="0"/>
              <a:t>dodatne</a:t>
            </a:r>
            <a:r>
              <a:rPr lang="en-US" b="1" dirty="0" smtClean="0"/>
              <a:t> </a:t>
            </a:r>
            <a:r>
              <a:rPr lang="en-US" b="1" dirty="0" err="1" smtClean="0"/>
              <a:t>uslove</a:t>
            </a:r>
            <a:r>
              <a:rPr lang="en-US" b="1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 </a:t>
            </a:r>
            <a:r>
              <a:rPr lang="en-US" dirty="0" err="1" smtClean="0"/>
              <a:t>sopstvenog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49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403"/>
            <a:ext cx="10515600" cy="51675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Univerzalni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je SUPSIDIJARNOG KARAKTERA.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KZ RS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1)da se </a:t>
            </a:r>
            <a:r>
              <a:rPr lang="en-US" dirty="0" err="1" smtClean="0"/>
              <a:t>stranac</a:t>
            </a:r>
            <a:r>
              <a:rPr lang="en-US" dirty="0" smtClean="0"/>
              <a:t> </a:t>
            </a:r>
            <a:r>
              <a:rPr lang="en-US" dirty="0" err="1" smtClean="0"/>
              <a:t>zatekne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teritoriji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r>
              <a:rPr lang="en-US" b="1" dirty="0" smtClean="0"/>
              <a:t>, a ne </a:t>
            </a:r>
            <a:r>
              <a:rPr lang="en-US" b="1" dirty="0" err="1" smtClean="0"/>
              <a:t>bude</a:t>
            </a:r>
            <a:r>
              <a:rPr lang="en-US" b="1" dirty="0" smtClean="0"/>
              <a:t> </a:t>
            </a:r>
            <a:r>
              <a:rPr lang="en-US" b="1" dirty="0" err="1" smtClean="0"/>
              <a:t>ekstradiran</a:t>
            </a:r>
            <a:r>
              <a:rPr lang="en-US" b="1" dirty="0" smtClean="0"/>
              <a:t> </a:t>
            </a:r>
            <a:r>
              <a:rPr lang="en-US" b="1" dirty="0" err="1" smtClean="0"/>
              <a:t>stranoj</a:t>
            </a:r>
            <a:r>
              <a:rPr lang="en-US" b="1" dirty="0" smtClean="0"/>
              <a:t> </a:t>
            </a:r>
            <a:r>
              <a:rPr lang="en-US" b="1" dirty="0" err="1" smtClean="0"/>
              <a:t>državi</a:t>
            </a:r>
            <a:r>
              <a:rPr lang="en-US" b="1" dirty="0" smtClean="0"/>
              <a:t>, </a:t>
            </a:r>
          </a:p>
          <a:p>
            <a:r>
              <a:rPr lang="en-US" dirty="0" smtClean="0"/>
              <a:t>2) da je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kažnjivo</a:t>
            </a:r>
            <a:r>
              <a:rPr lang="en-US" dirty="0" smtClean="0"/>
              <a:t> I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kojoj</a:t>
            </a:r>
            <a:r>
              <a:rPr lang="en-US" b="1" dirty="0" smtClean="0"/>
              <a:t> je </a:t>
            </a:r>
            <a:r>
              <a:rPr lang="en-US" b="1" dirty="0" err="1" smtClean="0"/>
              <a:t>učinjeno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da je u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kd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zakonodavstvu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izreći</a:t>
            </a:r>
            <a:r>
              <a:rPr lang="en-US" b="1" dirty="0" smtClean="0"/>
              <a:t> </a:t>
            </a:r>
            <a:r>
              <a:rPr lang="en-US" b="1" dirty="0" err="1" smtClean="0"/>
              <a:t>kazna</a:t>
            </a:r>
            <a:r>
              <a:rPr lang="en-US" b="1" dirty="0" smtClean="0"/>
              <a:t> </a:t>
            </a:r>
            <a:r>
              <a:rPr lang="en-US" b="1" dirty="0" err="1" smtClean="0"/>
              <a:t>zatvora</a:t>
            </a:r>
            <a:r>
              <a:rPr lang="en-US" b="1" dirty="0" smtClean="0"/>
              <a:t> u </a:t>
            </a:r>
            <a:r>
              <a:rPr lang="en-US" b="1" dirty="0" err="1" smtClean="0"/>
              <a:t>trajanju</a:t>
            </a:r>
            <a:r>
              <a:rPr lang="en-US" b="1" dirty="0" smtClean="0"/>
              <a:t> od 5 GODINA ILI TEŽA KAZNA. </a:t>
            </a:r>
          </a:p>
          <a:p>
            <a:endParaRPr lang="en-US" b="1" dirty="0" smtClean="0"/>
          </a:p>
          <a:p>
            <a:r>
              <a:rPr lang="en-US" b="1" dirty="0" smtClean="0"/>
              <a:t>Ne </a:t>
            </a:r>
            <a:r>
              <a:rPr lang="en-US" b="1" dirty="0" err="1" smtClean="0"/>
              <a:t>primenjuje</a:t>
            </a:r>
            <a:r>
              <a:rPr lang="en-US" b="1" dirty="0" smtClean="0"/>
              <a:t> u </a:t>
            </a:r>
            <a:r>
              <a:rPr lang="en-US" b="1" dirty="0" err="1" smtClean="0"/>
              <a:t>slučjaju</a:t>
            </a:r>
            <a:r>
              <a:rPr lang="en-US" b="1" dirty="0" smtClean="0"/>
              <a:t> </a:t>
            </a:r>
            <a:r>
              <a:rPr lang="en-US" b="1" dirty="0" err="1" smtClean="0"/>
              <a:t>lakših</a:t>
            </a:r>
            <a:r>
              <a:rPr lang="en-US" b="1" dirty="0" smtClean="0"/>
              <a:t> </a:t>
            </a:r>
            <a:r>
              <a:rPr lang="en-US" b="1" dirty="0" err="1" smtClean="0"/>
              <a:t>krivičnih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13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/>
          <a:lstStyle/>
          <a:p>
            <a:r>
              <a:rPr lang="en-US" dirty="0"/>
              <a:t>Do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VEOMA RETKO,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ne </a:t>
            </a:r>
            <a:r>
              <a:rPr lang="en-US" dirty="0" err="1"/>
              <a:t>umanjuje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načelni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učiniocu</a:t>
            </a:r>
            <a:r>
              <a:rPr lang="en-US" dirty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primeniti</a:t>
            </a:r>
            <a:r>
              <a:rPr lang="en-US" dirty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sankcija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69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922"/>
            <a:ext cx="10515600" cy="5519041"/>
          </a:xfrm>
        </p:spPr>
        <p:txBody>
          <a:bodyPr>
            <a:normAutofit/>
          </a:bodyPr>
          <a:lstStyle/>
          <a:p>
            <a:r>
              <a:rPr lang="en-US" dirty="0" smtClean="0"/>
              <a:t>POSEBNI USLOVI ZA PRIMENU SUPSIDIJARNOG REALNOG PRINCIPA, PERSONALNOG I UNIVERZALNOG PRINCIPA</a:t>
            </a:r>
          </a:p>
          <a:p>
            <a:r>
              <a:rPr lang="en-US" b="1" dirty="0" err="1" smtClean="0"/>
              <a:t>Ovi</a:t>
            </a:r>
            <a:r>
              <a:rPr lang="en-US" b="1" dirty="0" smtClean="0"/>
              <a:t> </a:t>
            </a:r>
            <a:r>
              <a:rPr lang="en-US" b="1" dirty="0" err="1" smtClean="0"/>
              <a:t>principi</a:t>
            </a:r>
            <a:r>
              <a:rPr lang="en-US" b="1" dirty="0" smtClean="0"/>
              <a:t> </a:t>
            </a:r>
            <a:r>
              <a:rPr lang="en-US" b="1" dirty="0" err="1" smtClean="0"/>
              <a:t>neće</a:t>
            </a:r>
            <a:r>
              <a:rPr lang="en-US" b="1" dirty="0" smtClean="0"/>
              <a:t> </a:t>
            </a:r>
            <a:r>
              <a:rPr lang="en-US" b="1" dirty="0" err="1" smtClean="0"/>
              <a:t>biti</a:t>
            </a:r>
            <a:r>
              <a:rPr lang="en-US" b="1" dirty="0" smtClean="0"/>
              <a:t> </a:t>
            </a:r>
            <a:r>
              <a:rPr lang="en-US" b="1" dirty="0" err="1" smtClean="0"/>
              <a:t>primenjeni</a:t>
            </a:r>
            <a:r>
              <a:rPr lang="en-US" b="1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gonjeje</a:t>
            </a:r>
            <a:r>
              <a:rPr lang="en-US" dirty="0" smtClean="0"/>
              <a:t> se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preduzeti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učinilac</a:t>
            </a:r>
            <a:r>
              <a:rPr lang="en-US" dirty="0" smtClean="0"/>
              <a:t> </a:t>
            </a:r>
            <a:r>
              <a:rPr lang="en-US" b="1" dirty="0" err="1" smtClean="0"/>
              <a:t>potpuno</a:t>
            </a:r>
            <a:r>
              <a:rPr lang="en-US" b="1" dirty="0" smtClean="0"/>
              <a:t> </a:t>
            </a:r>
            <a:r>
              <a:rPr lang="en-US" b="1" dirty="0" err="1" smtClean="0"/>
              <a:t>izdržao</a:t>
            </a:r>
            <a:r>
              <a:rPr lang="en-US" b="1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je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osuđen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pravosnažnom</a:t>
            </a:r>
            <a:r>
              <a:rPr lang="en-US" dirty="0" smtClean="0"/>
              <a:t> </a:t>
            </a:r>
            <a:r>
              <a:rPr lang="en-US" dirty="0" err="1" smtClean="0"/>
              <a:t>presudom</a:t>
            </a:r>
            <a:r>
              <a:rPr lang="en-US" dirty="0" smtClean="0"/>
              <a:t> </a:t>
            </a:r>
            <a:r>
              <a:rPr lang="en-US" b="1" dirty="0" err="1" smtClean="0"/>
              <a:t>oslobođen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mu je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b="1" dirty="0" err="1" smtClean="0"/>
              <a:t>zastarela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oproštena</a:t>
            </a:r>
            <a:endParaRPr lang="en-US" b="1" dirty="0" smtClean="0"/>
          </a:p>
          <a:p>
            <a:r>
              <a:rPr lang="en-US" dirty="0" smtClean="0"/>
              <a:t>3)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neuračunljivom</a:t>
            </a:r>
            <a:r>
              <a:rPr lang="en-US" dirty="0" smtClean="0"/>
              <a:t> </a:t>
            </a:r>
            <a:r>
              <a:rPr lang="en-US" dirty="0" err="1" smtClean="0"/>
              <a:t>učiniocu</a:t>
            </a:r>
            <a:r>
              <a:rPr lang="en-US" dirty="0" smtClean="0"/>
              <a:t> u </a:t>
            </a:r>
            <a:r>
              <a:rPr lang="en-US" dirty="0" err="1" smtClean="0"/>
              <a:t>inostranstvu</a:t>
            </a:r>
            <a:r>
              <a:rPr lang="en-US" dirty="0" smtClean="0"/>
              <a:t> </a:t>
            </a:r>
            <a:r>
              <a:rPr lang="en-US" dirty="0" err="1" smtClean="0"/>
              <a:t>izvršena</a:t>
            </a:r>
            <a:r>
              <a:rPr lang="en-US" dirty="0" smtClean="0"/>
              <a:t> </a:t>
            </a:r>
            <a:r>
              <a:rPr lang="en-US" dirty="0" err="1" smtClean="0"/>
              <a:t>odgovarajuća</a:t>
            </a:r>
            <a:r>
              <a:rPr lang="en-US" dirty="0" smtClean="0"/>
              <a:t> </a:t>
            </a:r>
            <a:r>
              <a:rPr lang="en-US" b="1" dirty="0" err="1" smtClean="0"/>
              <a:t>mera</a:t>
            </a:r>
            <a:r>
              <a:rPr lang="en-US" b="1" dirty="0" smtClean="0"/>
              <a:t> </a:t>
            </a:r>
            <a:r>
              <a:rPr lang="en-US" b="1" dirty="0" err="1" smtClean="0"/>
              <a:t>bezbednosti</a:t>
            </a:r>
            <a:endParaRPr lang="en-US" b="1" dirty="0" smtClean="0"/>
          </a:p>
          <a:p>
            <a:r>
              <a:rPr lang="en-US" dirty="0" smtClean="0"/>
              <a:t>4)</a:t>
            </a:r>
            <a:r>
              <a:rPr lang="en-US" dirty="0" err="1" smtClean="0"/>
              <a:t>kd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stranom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gonjenje</a:t>
            </a:r>
            <a:r>
              <a:rPr lang="en-US" dirty="0" smtClean="0"/>
              <a:t>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b="1" dirty="0" err="1" smtClean="0"/>
              <a:t>zahtev</a:t>
            </a:r>
            <a:r>
              <a:rPr lang="en-US" b="1" dirty="0" smtClean="0"/>
              <a:t> </a:t>
            </a:r>
            <a:r>
              <a:rPr lang="en-US" b="1" dirty="0" err="1" smtClean="0"/>
              <a:t>oštećenog</a:t>
            </a:r>
            <a:r>
              <a:rPr lang="en-US" dirty="0" smtClean="0"/>
              <a:t>, a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podnet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782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459"/>
            <a:ext cx="10515600" cy="5184504"/>
          </a:xfrm>
        </p:spPr>
        <p:txBody>
          <a:bodyPr>
            <a:normAutofit/>
          </a:bodyPr>
          <a:lstStyle/>
          <a:p>
            <a:r>
              <a:rPr lang="en-US" dirty="0" err="1" smtClean="0"/>
              <a:t>Uslov</a:t>
            </a:r>
            <a:r>
              <a:rPr lang="en-US" dirty="0" smtClean="0"/>
              <a:t>: </a:t>
            </a:r>
            <a:r>
              <a:rPr lang="en-US" dirty="0" smtClean="0"/>
              <a:t> da </a:t>
            </a:r>
            <a:r>
              <a:rPr lang="en-US" dirty="0" smtClean="0"/>
              <a:t>se </a:t>
            </a:r>
            <a:r>
              <a:rPr lang="en-US" dirty="0" smtClean="0"/>
              <a:t>KAŽNJAVA </a:t>
            </a:r>
            <a:r>
              <a:rPr lang="en-US" dirty="0" smtClean="0"/>
              <a:t>I PO ZAKONU ZEMLJE U KOJOJ JE DELO UČINJENO.</a:t>
            </a:r>
          </a:p>
          <a:p>
            <a:endParaRPr lang="en-US" dirty="0" smtClean="0"/>
          </a:p>
          <a:p>
            <a:r>
              <a:rPr lang="en-US" dirty="0" smtClean="0"/>
              <a:t>IZUZETAK:</a:t>
            </a:r>
          </a:p>
          <a:p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b="1" dirty="0" err="1" smtClean="0"/>
              <a:t>odobrenje</a:t>
            </a:r>
            <a:r>
              <a:rPr lang="en-US" b="1" dirty="0" smtClean="0"/>
              <a:t> </a:t>
            </a:r>
            <a:r>
              <a:rPr lang="en-US" b="1" dirty="0" err="1" smtClean="0"/>
              <a:t>republičkog</a:t>
            </a:r>
            <a:r>
              <a:rPr lang="en-US" b="1" dirty="0" smtClean="0"/>
              <a:t> </a:t>
            </a:r>
            <a:r>
              <a:rPr lang="en-US" b="1" dirty="0" err="1" smtClean="0"/>
              <a:t>javnog</a:t>
            </a:r>
            <a:r>
              <a:rPr lang="en-US" b="1" dirty="0" smtClean="0"/>
              <a:t> </a:t>
            </a:r>
            <a:r>
              <a:rPr lang="en-US" b="1" dirty="0" err="1" smtClean="0"/>
              <a:t>tužioca</a:t>
            </a:r>
            <a:r>
              <a:rPr lang="en-US" b="1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preduzimanje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gonjenja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to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b="1" dirty="0" err="1" smtClean="0"/>
              <a:t>potvrđenim</a:t>
            </a:r>
            <a:r>
              <a:rPr lang="en-US" b="1" dirty="0" smtClean="0"/>
              <a:t> </a:t>
            </a:r>
            <a:r>
              <a:rPr lang="en-US" b="1" dirty="0" err="1" smtClean="0"/>
              <a:t>međunarodnim</a:t>
            </a:r>
            <a:r>
              <a:rPr lang="en-US" b="1" dirty="0" smtClean="0"/>
              <a:t> </a:t>
            </a:r>
            <a:r>
              <a:rPr lang="en-US" b="1" dirty="0" err="1" smtClean="0"/>
              <a:t>ugovorom</a:t>
            </a:r>
            <a:r>
              <a:rPr lang="en-US" dirty="0" smtClean="0"/>
              <a:t>. (</a:t>
            </a:r>
            <a:r>
              <a:rPr lang="en-US" dirty="0" err="1" smtClean="0"/>
              <a:t>npr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 smtClean="0"/>
              <a:t>uticajem</a:t>
            </a:r>
            <a:r>
              <a:rPr lang="en-US" dirty="0" smtClean="0"/>
              <a:t>, </a:t>
            </a:r>
            <a:r>
              <a:rPr lang="en-US" dirty="0" err="1" smtClean="0"/>
              <a:t>primanje</a:t>
            </a:r>
            <a:r>
              <a:rPr lang="en-US" dirty="0" smtClean="0"/>
              <a:t> I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6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516"/>
            <a:ext cx="10515600" cy="5151051"/>
          </a:xfrm>
        </p:spPr>
        <p:txBody>
          <a:bodyPr/>
          <a:lstStyle/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važe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ne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ukinuti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Ukinuti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:</a:t>
            </a:r>
          </a:p>
          <a:p>
            <a:r>
              <a:rPr lang="en-US" b="1" dirty="0" smtClean="0"/>
              <a:t>1) </a:t>
            </a:r>
            <a:r>
              <a:rPr lang="en-US" b="1" dirty="0" err="1" smtClean="0"/>
              <a:t>Izričito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odredbu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stupanjem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snagu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raniji</a:t>
            </a:r>
            <a:r>
              <a:rPr lang="en-US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da </a:t>
            </a:r>
            <a:r>
              <a:rPr lang="en-US" dirty="0" err="1" smtClean="0"/>
              <a:t>važi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2) </a:t>
            </a:r>
            <a:r>
              <a:rPr lang="en-US" b="1" dirty="0" err="1" smtClean="0"/>
              <a:t>Prećutno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donese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istoj</a:t>
            </a:r>
            <a:r>
              <a:rPr lang="en-US" dirty="0" smtClean="0"/>
              <a:t> </a:t>
            </a:r>
            <a:r>
              <a:rPr lang="en-US" dirty="0" err="1" smtClean="0"/>
              <a:t>materiji</a:t>
            </a:r>
            <a:r>
              <a:rPr lang="en-US" dirty="0" smtClean="0"/>
              <a:t> bez </a:t>
            </a:r>
            <a:r>
              <a:rPr lang="en-US" dirty="0" err="1" smtClean="0"/>
              <a:t>odredbi</a:t>
            </a:r>
            <a:r>
              <a:rPr lang="en-US" dirty="0" smtClean="0"/>
              <a:t> o </a:t>
            </a:r>
            <a:r>
              <a:rPr lang="en-US" dirty="0" err="1" smtClean="0"/>
              <a:t>prestanku</a:t>
            </a:r>
            <a:r>
              <a:rPr lang="en-US" dirty="0" smtClean="0"/>
              <a:t> </a:t>
            </a:r>
            <a:r>
              <a:rPr lang="en-US" dirty="0" err="1" smtClean="0"/>
              <a:t>važenja</a:t>
            </a:r>
            <a:r>
              <a:rPr lang="en-US" dirty="0" smtClean="0"/>
              <a:t> </a:t>
            </a:r>
            <a:r>
              <a:rPr lang="en-US" dirty="0" err="1" smtClean="0"/>
              <a:t>starog</a:t>
            </a:r>
            <a:r>
              <a:rPr lang="en-US" dirty="0" smtClean="0"/>
              <a:t>-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pravilo</a:t>
            </a:r>
            <a:r>
              <a:rPr lang="en-US" dirty="0" smtClean="0"/>
              <a:t> da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derogira</a:t>
            </a:r>
            <a:r>
              <a:rPr lang="en-US" dirty="0" smtClean="0"/>
              <a:t> </a:t>
            </a:r>
            <a:r>
              <a:rPr lang="en-US" dirty="0" err="1" smtClean="0"/>
              <a:t>stari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3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 smtClean="0"/>
              <a:t>Krivičnom</a:t>
            </a:r>
            <a:r>
              <a:rPr lang="en-US" dirty="0" smtClean="0"/>
              <a:t> </a:t>
            </a:r>
            <a:r>
              <a:rPr lang="en-US" dirty="0" err="1" smtClean="0"/>
              <a:t>zakoniku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u </a:t>
            </a:r>
            <a:r>
              <a:rPr lang="en-US" dirty="0" err="1" smtClean="0"/>
              <a:t>članu</a:t>
            </a:r>
            <a:r>
              <a:rPr lang="en-US" dirty="0" smtClean="0"/>
              <a:t> 5 </a:t>
            </a:r>
            <a:r>
              <a:rPr lang="en-US" dirty="0" err="1" smtClean="0"/>
              <a:t>regulisano</a:t>
            </a:r>
            <a:r>
              <a:rPr lang="en-US" dirty="0" smtClean="0"/>
              <a:t> je </a:t>
            </a:r>
            <a:r>
              <a:rPr lang="en-US" dirty="0" err="1" smtClean="0"/>
              <a:t>vremensko</a:t>
            </a:r>
            <a:r>
              <a:rPr lang="en-US" dirty="0" smtClean="0"/>
              <a:t> </a:t>
            </a:r>
            <a:r>
              <a:rPr lang="en-US" dirty="0" err="1" smtClean="0"/>
              <a:t>važenje</a:t>
            </a:r>
            <a:r>
              <a:rPr lang="en-US" dirty="0" smtClean="0"/>
              <a:t>:</a:t>
            </a:r>
          </a:p>
          <a:p>
            <a:r>
              <a:rPr lang="en-US" sz="4400" dirty="0" smtClean="0"/>
              <a:t>,,NA UČINIOCE KRIVIČNIH DELA PRIMENJUJE ZAKON KOJI JE VAŽIO U </a:t>
            </a:r>
            <a:r>
              <a:rPr lang="en-US" sz="4400" dirty="0" smtClean="0">
                <a:solidFill>
                  <a:srgbClr val="FF0000"/>
                </a:solidFill>
              </a:rPr>
              <a:t>VREME IZVRŠENJA KRIVIČNOG DELA”.</a:t>
            </a:r>
          </a:p>
          <a:p>
            <a:r>
              <a:rPr lang="en-US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4882553"/>
          </a:xfrm>
        </p:spPr>
        <p:txBody>
          <a:bodyPr/>
          <a:lstStyle/>
          <a:p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retroaktivna</a:t>
            </a:r>
            <a:r>
              <a:rPr lang="en-US" dirty="0"/>
              <a:t>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b="1" dirty="0" err="1">
                <a:solidFill>
                  <a:srgbClr val="FF0000"/>
                </a:solidFill>
              </a:rPr>
              <a:t>blaži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za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učinioca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b="1" dirty="0"/>
          </a:p>
          <a:p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izvršenog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 </a:t>
            </a:r>
            <a:r>
              <a:rPr lang="en-US" dirty="0" err="1"/>
              <a:t>izmeni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puta.</a:t>
            </a:r>
          </a:p>
          <a:p>
            <a:r>
              <a:rPr lang="en-US" dirty="0"/>
              <a:t>U tom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uzimaju</a:t>
            </a:r>
            <a:r>
              <a:rPr lang="en-US" dirty="0"/>
              <a:t> se u </a:t>
            </a:r>
            <a:r>
              <a:rPr lang="en-US" dirty="0" err="1"/>
              <a:t>obzir</a:t>
            </a:r>
            <a:r>
              <a:rPr lang="en-US" dirty="0"/>
              <a:t> I </a:t>
            </a:r>
            <a:r>
              <a:rPr lang="en-US" dirty="0" err="1"/>
              <a:t>međuzakoni</a:t>
            </a:r>
            <a:r>
              <a:rPr lang="en-US" dirty="0"/>
              <a:t> </a:t>
            </a:r>
            <a:r>
              <a:rPr lang="en-US" b="1" dirty="0"/>
              <a:t>( INTERIMNI ZAKONI)</a:t>
            </a:r>
          </a:p>
          <a:p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važili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važio</a:t>
            </a:r>
            <a:r>
              <a:rPr lang="en-US" dirty="0"/>
              <a:t>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krivičnih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, a pre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važio</a:t>
            </a:r>
            <a:r>
              <a:rPr lang="en-US" dirty="0"/>
              <a:t> u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suđenja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1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8140"/>
            <a:ext cx="10515600" cy="56188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procenjuje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blaži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doći</a:t>
            </a:r>
            <a:r>
              <a:rPr lang="en-US" dirty="0" smtClean="0"/>
              <a:t> do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DEKRIMINALIZACIJA-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učinjeno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b="1" dirty="0" smtClean="0"/>
              <a:t>ne </a:t>
            </a:r>
            <a:r>
              <a:rPr lang="en-US" b="1" dirty="0" err="1" smtClean="0"/>
              <a:t>predviđa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krivično</a:t>
            </a:r>
            <a:r>
              <a:rPr lang="en-US" b="1" dirty="0" smtClean="0"/>
              <a:t> </a:t>
            </a:r>
            <a:r>
              <a:rPr lang="en-US" b="1" dirty="0" err="1" smtClean="0"/>
              <a:t>delo</a:t>
            </a:r>
            <a:r>
              <a:rPr lang="en-US" b="1" dirty="0" smtClean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učinioca</a:t>
            </a:r>
            <a:r>
              <a:rPr lang="en-US" dirty="0"/>
              <a:t> je </a:t>
            </a:r>
            <a:r>
              <a:rPr lang="en-US" dirty="0" err="1"/>
              <a:t>najpovoljnije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PRIMER: </a:t>
            </a:r>
            <a:r>
              <a:rPr lang="en-US" dirty="0" err="1" smtClean="0"/>
              <a:t>Kleveta</a:t>
            </a:r>
            <a:r>
              <a:rPr lang="en-US" dirty="0" smtClean="0"/>
              <a:t>- </a:t>
            </a:r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članom</a:t>
            </a:r>
            <a:r>
              <a:rPr lang="en-US" dirty="0" smtClean="0"/>
              <a:t> 171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zakonika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2005g ,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je </a:t>
            </a:r>
            <a:r>
              <a:rPr lang="en-US" dirty="0" err="1" smtClean="0"/>
              <a:t>obrisan</a:t>
            </a:r>
            <a:r>
              <a:rPr lang="en-US" dirty="0" smtClean="0"/>
              <a:t> 2012g </a:t>
            </a:r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b="1" dirty="0" err="1" smtClean="0"/>
              <a:t>nove</a:t>
            </a:r>
            <a:r>
              <a:rPr lang="en-US" b="1" dirty="0" smtClean="0"/>
              <a:t> </a:t>
            </a:r>
            <a:r>
              <a:rPr lang="en-US" b="1" dirty="0" err="1" smtClean="0"/>
              <a:t>osnove</a:t>
            </a:r>
            <a:r>
              <a:rPr lang="en-US" b="1" dirty="0" smtClean="0"/>
              <a:t> </a:t>
            </a:r>
            <a:r>
              <a:rPr lang="en-US" b="1" dirty="0" err="1" smtClean="0"/>
              <a:t>isključenja</a:t>
            </a:r>
            <a:r>
              <a:rPr lang="en-US" b="1" dirty="0" smtClean="0"/>
              <a:t> </a:t>
            </a:r>
            <a:r>
              <a:rPr lang="en-US" b="1" dirty="0" err="1" smtClean="0"/>
              <a:t>krivičnog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dirty="0" smtClean="0"/>
              <a:t>, </a:t>
            </a:r>
          </a:p>
          <a:p>
            <a:r>
              <a:rPr lang="en-US" b="1" dirty="0" smtClean="0"/>
              <a:t>3)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b="1" dirty="0" err="1" smtClean="0"/>
              <a:t>nove</a:t>
            </a:r>
            <a:r>
              <a:rPr lang="en-US" b="1" dirty="0" smtClean="0"/>
              <a:t> </a:t>
            </a:r>
            <a:r>
              <a:rPr lang="en-US" b="1" dirty="0" err="1" smtClean="0"/>
              <a:t>osnove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oslobodjenje</a:t>
            </a:r>
            <a:r>
              <a:rPr lang="en-US" b="1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kazne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 smtClean="0"/>
              <a:t>blažu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,</a:t>
            </a:r>
          </a:p>
          <a:p>
            <a:r>
              <a:rPr lang="en-US" dirty="0" smtClean="0"/>
              <a:t>5) pa do toga da se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izricanje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( </a:t>
            </a:r>
            <a:r>
              <a:rPr lang="en-US" dirty="0" err="1" smtClean="0"/>
              <a:t>glavne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sporedne</a:t>
            </a:r>
            <a:r>
              <a:rPr lang="en-US" dirty="0" smtClean="0"/>
              <a:t>),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krivične</a:t>
            </a:r>
            <a:r>
              <a:rPr lang="en-US" dirty="0" smtClean="0"/>
              <a:t> </a:t>
            </a:r>
            <a:r>
              <a:rPr lang="en-US" dirty="0" err="1" smtClean="0"/>
              <a:t>sankcije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711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863"/>
            <a:ext cx="10515600" cy="55971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upoređivanja</a:t>
            </a:r>
            <a:r>
              <a:rPr lang="en-US" dirty="0"/>
              <a:t>, </a:t>
            </a:r>
            <a:r>
              <a:rPr lang="en-US" dirty="0" err="1"/>
              <a:t>krivičnopravna</a:t>
            </a:r>
            <a:r>
              <a:rPr lang="en-US" dirty="0"/>
              <a:t> </a:t>
            </a:r>
            <a:r>
              <a:rPr lang="en-US" dirty="0" err="1"/>
              <a:t>odredba</a:t>
            </a:r>
            <a:r>
              <a:rPr lang="en-US" dirty="0"/>
              <a:t> se mora </a:t>
            </a:r>
            <a:r>
              <a:rPr lang="en-US" dirty="0" err="1"/>
              <a:t>posmatrati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uporedjivati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PRIMER</a:t>
            </a:r>
          </a:p>
          <a:p>
            <a:r>
              <a:rPr lang="is-IS" b="1" dirty="0" smtClean="0"/>
              <a:t>Smrtna kazna u Srbiji je primenjivana od nastanka moderne države 1804 do 2006. godine, kada je 26. februara zakonom ukinuta. </a:t>
            </a:r>
            <a:endParaRPr lang="en-US" dirty="0" smtClean="0"/>
          </a:p>
          <a:p>
            <a:r>
              <a:rPr lang="en-US" dirty="0" err="1" smtClean="0"/>
              <a:t>Poslednja</a:t>
            </a:r>
            <a:r>
              <a:rPr lang="en-US" dirty="0" smtClean="0"/>
              <a:t> </a:t>
            </a:r>
            <a:r>
              <a:rPr lang="en-US" dirty="0" err="1"/>
              <a:t>smrtna</a:t>
            </a:r>
            <a:r>
              <a:rPr lang="en-US" dirty="0"/>
              <a:t>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streljanjem</a:t>
            </a:r>
            <a:r>
              <a:rPr lang="en-US" dirty="0"/>
              <a:t> </a:t>
            </a:r>
            <a:r>
              <a:rPr lang="en-US" dirty="0" err="1"/>
              <a:t>izvršena</a:t>
            </a:r>
            <a:r>
              <a:rPr lang="en-US" dirty="0"/>
              <a:t>  je 14. </a:t>
            </a:r>
            <a:r>
              <a:rPr lang="en-US" dirty="0" err="1"/>
              <a:t>februara</a:t>
            </a:r>
            <a:r>
              <a:rPr lang="en-US" dirty="0"/>
              <a:t> 1992.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svirepog</a:t>
            </a:r>
            <a:r>
              <a:rPr lang="en-US" dirty="0"/>
              <a:t> </a:t>
            </a:r>
            <a:r>
              <a:rPr lang="en-US" dirty="0" err="1"/>
              <a:t>ubistva</a:t>
            </a:r>
            <a:r>
              <a:rPr lang="en-US" dirty="0"/>
              <a:t> </a:t>
            </a:r>
            <a:r>
              <a:rPr lang="en-US" dirty="0" err="1"/>
              <a:t>šestogodišnje</a:t>
            </a:r>
            <a:r>
              <a:rPr lang="en-US" dirty="0"/>
              <a:t> </a:t>
            </a:r>
            <a:r>
              <a:rPr lang="en-US" dirty="0" err="1"/>
              <a:t>devojčice</a:t>
            </a:r>
            <a:r>
              <a:rPr lang="en-US" dirty="0"/>
              <a:t>,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Johanom</a:t>
            </a:r>
            <a:r>
              <a:rPr lang="en-US" dirty="0"/>
              <a:t> </a:t>
            </a:r>
            <a:r>
              <a:rPr lang="en-US" dirty="0" err="1" smtClean="0"/>
              <a:t>Drozdekom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slučajeve</a:t>
            </a:r>
            <a:r>
              <a:rPr lang="en-US" dirty="0" smtClean="0"/>
              <a:t> </a:t>
            </a:r>
            <a:r>
              <a:rPr lang="en-US" dirty="0" err="1" smtClean="0"/>
              <a:t>izrečenih</a:t>
            </a:r>
            <a:r>
              <a:rPr lang="en-US" dirty="0" smtClean="0"/>
              <a:t> </a:t>
            </a:r>
            <a:r>
              <a:rPr lang="en-US" dirty="0" err="1" smtClean="0"/>
              <a:t>smrtnih</a:t>
            </a:r>
            <a:r>
              <a:rPr lang="en-US" dirty="0" smtClean="0"/>
              <a:t> </a:t>
            </a:r>
            <a:r>
              <a:rPr lang="en-US" dirty="0" err="1" smtClean="0"/>
              <a:t>kazni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je </a:t>
            </a:r>
            <a:r>
              <a:rPr lang="en-US" dirty="0" err="1" smtClean="0"/>
              <a:t>sporno</a:t>
            </a:r>
            <a:r>
              <a:rPr lang="en-US" dirty="0" smtClean="0"/>
              <a:t> da li je </a:t>
            </a:r>
            <a:r>
              <a:rPr lang="en-US" dirty="0" err="1" smtClean="0"/>
              <a:t>blaži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 smtClean="0"/>
              <a:t>smrtne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</a:t>
            </a:r>
            <a:r>
              <a:rPr lang="en-US" dirty="0" err="1" smtClean="0"/>
              <a:t>predvideo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 smtClean="0"/>
              <a:t>  od 20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ukinuta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I </a:t>
            </a:r>
            <a:r>
              <a:rPr lang="en-US" dirty="0" err="1" smtClean="0"/>
              <a:t>smrtna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/>
              <a:t> </a:t>
            </a:r>
            <a:r>
              <a:rPr lang="en-US" dirty="0" smtClean="0"/>
              <a:t>Ili novo </a:t>
            </a:r>
            <a:r>
              <a:rPr lang="en-US" dirty="0" err="1" smtClean="0"/>
              <a:t>resenje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 smtClean="0"/>
              <a:t> do 40 </a:t>
            </a:r>
            <a:r>
              <a:rPr lang="en-US" dirty="0" err="1" smtClean="0"/>
              <a:t>godina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Zakonodavac</a:t>
            </a:r>
            <a:r>
              <a:rPr lang="en-US" dirty="0" smtClean="0"/>
              <a:t> je 2003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dopunio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o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važenju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,,</a:t>
            </a:r>
            <a:r>
              <a:rPr lang="en-US" dirty="0" err="1" smtClean="0"/>
              <a:t>Ako</a:t>
            </a:r>
            <a:r>
              <a:rPr lang="en-US" dirty="0" smtClean="0"/>
              <a:t> je u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izvršenja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kd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smrtna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, </a:t>
            </a:r>
            <a:r>
              <a:rPr lang="en-US" dirty="0" err="1" smtClean="0"/>
              <a:t>učiniocu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izreći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 smtClean="0"/>
              <a:t> u </a:t>
            </a:r>
            <a:r>
              <a:rPr lang="en-US" dirty="0" err="1" smtClean="0"/>
              <a:t>trajanju</a:t>
            </a:r>
            <a:r>
              <a:rPr lang="en-US" dirty="0" smtClean="0"/>
              <a:t> od 40 </a:t>
            </a:r>
            <a:r>
              <a:rPr lang="en-US" dirty="0" err="1" smtClean="0"/>
              <a:t>godina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ne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odredbu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01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3148"/>
            <a:ext cx="10515600" cy="5333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Ako</a:t>
            </a:r>
            <a:r>
              <a:rPr lang="en-US" dirty="0" smtClean="0"/>
              <a:t> se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blaži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VAŽIO </a:t>
            </a:r>
            <a:r>
              <a:rPr lang="en-US" b="1" dirty="0" smtClean="0"/>
              <a:t>U VREME IZVRŠENJA KRIVIČNOG DELA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Krivični</a:t>
            </a:r>
            <a:r>
              <a:rPr lang="en-US" dirty="0" smtClean="0"/>
              <a:t> </a:t>
            </a:r>
            <a:r>
              <a:rPr lang="en-US" dirty="0" err="1" smtClean="0"/>
              <a:t>zakonik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zakone</a:t>
            </a:r>
            <a:r>
              <a:rPr lang="en-US" dirty="0" smtClean="0"/>
              <a:t> </a:t>
            </a:r>
            <a:r>
              <a:rPr lang="en-US" b="1" dirty="0" smtClean="0"/>
              <a:t>SA OGRANIČENIM VREMENSKIM TRAJANJEM.</a:t>
            </a:r>
            <a:r>
              <a:rPr lang="en-US" b="1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najčešće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interventnim</a:t>
            </a:r>
            <a:r>
              <a:rPr lang="en-US" dirty="0" smtClean="0"/>
              <a:t> </a:t>
            </a:r>
            <a:r>
              <a:rPr lang="en-US" dirty="0" err="1" smtClean="0"/>
              <a:t>merama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,,Na </a:t>
            </a:r>
            <a:r>
              <a:rPr lang="en-US" dirty="0" err="1" smtClean="0"/>
              <a:t>učinioce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 smtClean="0"/>
              <a:t>vremenskim</a:t>
            </a:r>
            <a:r>
              <a:rPr lang="en-US" dirty="0" smtClean="0"/>
              <a:t> </a:t>
            </a:r>
            <a:r>
              <a:rPr lang="en-US" dirty="0" err="1" smtClean="0"/>
              <a:t>trajanjem</a:t>
            </a:r>
            <a:r>
              <a:rPr lang="en-US" dirty="0" smtClean="0"/>
              <a:t> </a:t>
            </a:r>
            <a:r>
              <a:rPr lang="en-US" b="1" dirty="0" err="1" smtClean="0"/>
              <a:t>primenjuje</a:t>
            </a:r>
            <a:r>
              <a:rPr lang="en-US" b="1" dirty="0" smtClean="0"/>
              <a:t> se </a:t>
            </a:r>
            <a:r>
              <a:rPr lang="en-US" b="1" dirty="0" err="1" smtClean="0"/>
              <a:t>taj</a:t>
            </a:r>
            <a:r>
              <a:rPr lang="en-US" b="1" dirty="0" smtClean="0"/>
              <a:t> </a:t>
            </a:r>
            <a:r>
              <a:rPr lang="en-US" b="1" dirty="0" err="1" smtClean="0"/>
              <a:t>zakon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bez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kad</a:t>
            </a:r>
            <a:r>
              <a:rPr lang="en-US" dirty="0" smtClean="0"/>
              <a:t> mu se </a:t>
            </a:r>
            <a:r>
              <a:rPr lang="en-US" dirty="0" err="1" smtClean="0"/>
              <a:t>sudi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drukčije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”. 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član</a:t>
            </a:r>
            <a:r>
              <a:rPr lang="en-US" dirty="0" smtClean="0"/>
              <a:t> 5, </a:t>
            </a:r>
            <a:r>
              <a:rPr lang="en-US" dirty="0" err="1" smtClean="0"/>
              <a:t>stav</a:t>
            </a:r>
            <a:r>
              <a:rPr lang="en-US" dirty="0" smtClean="0"/>
              <a:t>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6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10463</TotalTime>
  <Words>2296</Words>
  <Application>Microsoft Macintosh PowerPoint</Application>
  <PresentationFormat>Widescreen</PresentationFormat>
  <Paragraphs>212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Calibri</vt:lpstr>
      <vt:lpstr>Calibri Light</vt:lpstr>
      <vt:lpstr>Arial</vt:lpstr>
      <vt:lpstr>Office Theme</vt:lpstr>
      <vt:lpstr>PREDAVANJE:  Vremensko i prostorno važenje krivičnog prava</vt:lpstr>
      <vt:lpstr>VREMENSKO VAŽENJE KRIVIČNOG ZAKONODAVSTVA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PROSTORNO VAŽENJE KRIVIČNOG ZAKONODAVSTVA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REALNI PRINCIP ( ZAŠTITNI PRINCIP)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Vremensko I prostorno važenje krivičnog prava</dc:title>
  <dc:creator>zivankamiladinovic@gmail.com</dc:creator>
  <cp:lastModifiedBy>zivankamiladinovic@gmail.com</cp:lastModifiedBy>
  <cp:revision>78</cp:revision>
  <dcterms:created xsi:type="dcterms:W3CDTF">2018-02-25T12:31:37Z</dcterms:created>
  <dcterms:modified xsi:type="dcterms:W3CDTF">2020-03-22T00:43:17Z</dcterms:modified>
</cp:coreProperties>
</file>