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80" r:id="rId6"/>
    <p:sldId id="264" r:id="rId7"/>
    <p:sldId id="281" r:id="rId8"/>
    <p:sldId id="265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4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2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1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3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0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5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4761-9B9F-E945-99AF-70EAC29E85FB}" type="datetimeFigureOut">
              <a:rPr lang="en-US" smtClean="0"/>
              <a:t>3/22/20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0E915-DE3D-5C4B-8CF1-9A6D40B94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1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89024"/>
          </a:xfrm>
        </p:spPr>
        <p:txBody>
          <a:bodyPr>
            <a:normAutofit/>
          </a:bodyPr>
          <a:lstStyle/>
          <a:p>
            <a:r>
              <a:rPr lang="en-US" b="1" dirty="0" smtClean="0"/>
              <a:t>SANKCIJE U MEĐUNARODNOM KRIVIČNOM PRAVU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6001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7132"/>
            <a:ext cx="10515600" cy="5429831"/>
          </a:xfrm>
        </p:spPr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/>
              <a:t>OPŠTA PRAVILA ZA ODMERAVANJE KAZNE</a:t>
            </a:r>
          </a:p>
          <a:p>
            <a:endParaRPr lang="en-US" dirty="0" smtClean="0"/>
          </a:p>
          <a:p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ceniti</a:t>
            </a:r>
            <a:r>
              <a:rPr lang="en-US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tiču</a:t>
            </a:r>
            <a:r>
              <a:rPr lang="en-US" dirty="0" smtClean="0"/>
              <a:t> </a:t>
            </a:r>
          </a:p>
          <a:p>
            <a:r>
              <a:rPr lang="en-US" dirty="0" smtClean="0"/>
              <a:t>-</a:t>
            </a:r>
            <a:r>
              <a:rPr lang="en-US" b="1" dirty="0" err="1" smtClean="0"/>
              <a:t>težine</a:t>
            </a:r>
            <a:r>
              <a:rPr lang="en-US" b="1" dirty="0" smtClean="0"/>
              <a:t> </a:t>
            </a:r>
            <a:r>
              <a:rPr lang="en-US" b="1" dirty="0" err="1" smtClean="0"/>
              <a:t>učinjenog</a:t>
            </a:r>
            <a:r>
              <a:rPr lang="en-US" b="1" dirty="0" smtClean="0"/>
              <a:t> </a:t>
            </a:r>
            <a:r>
              <a:rPr lang="en-US" b="1" dirty="0" err="1" smtClean="0"/>
              <a:t>kd</a:t>
            </a:r>
            <a:endParaRPr lang="en-US" b="1" dirty="0" smtClean="0"/>
          </a:p>
          <a:p>
            <a:r>
              <a:rPr lang="en-US" b="1" dirty="0" smtClean="0"/>
              <a:t>-</a:t>
            </a:r>
            <a:r>
              <a:rPr lang="en-US" b="1" dirty="0" err="1" smtClean="0"/>
              <a:t>okolnosti</a:t>
            </a:r>
            <a:r>
              <a:rPr lang="en-US" b="1" dirty="0" smtClean="0"/>
              <a:t> </a:t>
            </a:r>
            <a:r>
              <a:rPr lang="en-US" b="1" dirty="0" err="1" smtClean="0"/>
              <a:t>vezane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ličnost</a:t>
            </a:r>
            <a:r>
              <a:rPr lang="en-US" b="1" dirty="0" smtClean="0"/>
              <a:t> </a:t>
            </a:r>
            <a:r>
              <a:rPr lang="en-US" b="1" dirty="0" err="1" smtClean="0"/>
              <a:t>učinioca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Posebno</a:t>
            </a:r>
            <a:r>
              <a:rPr lang="en-US" dirty="0" smtClean="0"/>
              <a:t> se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izricanje</a:t>
            </a:r>
            <a:r>
              <a:rPr lang="en-US" dirty="0" smtClean="0"/>
              <a:t> </a:t>
            </a:r>
            <a:r>
              <a:rPr lang="en-US" b="1" dirty="0" err="1" smtClean="0"/>
              <a:t>dozivotnog</a:t>
            </a:r>
            <a:r>
              <a:rPr lang="en-US" b="1" dirty="0" smtClean="0"/>
              <a:t> </a:t>
            </a:r>
            <a:r>
              <a:rPr lang="en-US" b="1" dirty="0" err="1" smtClean="0"/>
              <a:t>zatvora</a:t>
            </a:r>
            <a:r>
              <a:rPr lang="en-US" b="1" dirty="0" smtClean="0"/>
              <a:t> </a:t>
            </a:r>
            <a:r>
              <a:rPr lang="en-US" dirty="0" smtClean="0"/>
              <a:t>da je to </a:t>
            </a:r>
            <a:r>
              <a:rPr lang="en-US" dirty="0" err="1" smtClean="0"/>
              <a:t>opravdano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izuzetne</a:t>
            </a:r>
            <a:r>
              <a:rPr lang="en-US" dirty="0" smtClean="0"/>
              <a:t> </a:t>
            </a:r>
            <a:r>
              <a:rPr lang="en-US" dirty="0" err="1" smtClean="0"/>
              <a:t>težine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 err="1" smtClean="0"/>
              <a:t>vezane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ličnost</a:t>
            </a:r>
            <a:r>
              <a:rPr lang="en-US" dirty="0" smtClean="0"/>
              <a:t> </a:t>
            </a:r>
            <a:r>
              <a:rPr lang="en-US" dirty="0" err="1" smtClean="0"/>
              <a:t>učinioca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1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0021"/>
            <a:ext cx="10515600" cy="5416942"/>
          </a:xfrm>
        </p:spPr>
        <p:txBody>
          <a:bodyPr>
            <a:normAutofit/>
          </a:bodyPr>
          <a:lstStyle/>
          <a:p>
            <a:r>
              <a:rPr lang="en-US" dirty="0" smtClean="0"/>
              <a:t>2) </a:t>
            </a:r>
            <a:r>
              <a:rPr lang="en-US" b="1" dirty="0" smtClean="0"/>
              <a:t>URAČUNAVANJE PRITVORA U KAZNU</a:t>
            </a:r>
          </a:p>
          <a:p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izrečenu</a:t>
            </a:r>
            <a:r>
              <a:rPr lang="en-US" dirty="0" smtClean="0"/>
              <a:t> </a:t>
            </a:r>
            <a:r>
              <a:rPr lang="en-US" dirty="0" err="1" smtClean="0"/>
              <a:t>kaznu</a:t>
            </a:r>
            <a:r>
              <a:rPr lang="en-US" dirty="0" smtClean="0"/>
              <a:t> </a:t>
            </a:r>
            <a:r>
              <a:rPr lang="en-US" dirty="0" err="1" smtClean="0"/>
              <a:t>zatvora</a:t>
            </a:r>
            <a:r>
              <a:rPr lang="en-US" dirty="0" smtClean="0"/>
              <a:t> </a:t>
            </a:r>
            <a:r>
              <a:rPr lang="en-US" dirty="0" err="1" smtClean="0"/>
              <a:t>uračunava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provedeno</a:t>
            </a:r>
            <a:r>
              <a:rPr lang="en-US" dirty="0" smtClean="0"/>
              <a:t> u </a:t>
            </a:r>
            <a:r>
              <a:rPr lang="en-US" dirty="0" err="1" smtClean="0"/>
              <a:t>pritvoru</a:t>
            </a:r>
            <a:r>
              <a:rPr lang="en-US" dirty="0" smtClean="0"/>
              <a:t> 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svako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lišavanje</a:t>
            </a:r>
            <a:r>
              <a:rPr lang="en-US" dirty="0" smtClean="0"/>
              <a:t> </a:t>
            </a:r>
            <a:r>
              <a:rPr lang="en-US" dirty="0" err="1" smtClean="0"/>
              <a:t>slobode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učinjenim</a:t>
            </a:r>
            <a:r>
              <a:rPr lang="en-US" dirty="0" smtClean="0"/>
              <a:t> </a:t>
            </a:r>
            <a:r>
              <a:rPr lang="en-US" dirty="0" err="1" smtClean="0"/>
              <a:t>krivičnim</a:t>
            </a:r>
            <a:r>
              <a:rPr lang="en-US" dirty="0" smtClean="0"/>
              <a:t> </a:t>
            </a:r>
            <a:r>
              <a:rPr lang="en-US" dirty="0" err="1" smtClean="0"/>
              <a:t>delom</a:t>
            </a:r>
            <a:r>
              <a:rPr lang="en-US" dirty="0" smtClean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ekstradicija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44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8351"/>
            <a:ext cx="10515600" cy="570861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ODMERAVANJE KAZNE ZA KRIVIČNA DELA UČINJENA U STICAJU</a:t>
            </a:r>
          </a:p>
          <a:p>
            <a:endParaRPr lang="en-US" b="1" dirty="0" smtClean="0"/>
          </a:p>
          <a:p>
            <a:r>
              <a:rPr lang="hr-HR" b="1" dirty="0" smtClean="0"/>
              <a:t>STICAJ KRIVIČNIH DELA postoji ako je učinilac jednom radnjom ili sa više radnji učinio više krivičnih </a:t>
            </a:r>
            <a:r>
              <a:rPr lang="hr-HR" b="1" dirty="0" err="1" smtClean="0"/>
              <a:t>dela</a:t>
            </a:r>
            <a:r>
              <a:rPr lang="hr-HR" b="1" dirty="0" smtClean="0"/>
              <a:t> za koja mu se istovremeno sudi. </a:t>
            </a:r>
          </a:p>
          <a:p>
            <a:r>
              <a:rPr lang="hr-HR" b="1" dirty="0" smtClean="0"/>
              <a:t>Sud će prethodno utvrditi kazne za svako od tih </a:t>
            </a:r>
            <a:r>
              <a:rPr lang="hr-HR" b="1" dirty="0" err="1" smtClean="0"/>
              <a:t>dela</a:t>
            </a:r>
            <a:r>
              <a:rPr lang="hr-HR" b="1" dirty="0" smtClean="0"/>
              <a:t>, pa će za sva ta </a:t>
            </a:r>
            <a:r>
              <a:rPr lang="hr-HR" b="1" dirty="0" err="1" smtClean="0"/>
              <a:t>dela</a:t>
            </a:r>
            <a:r>
              <a:rPr lang="hr-HR" b="1" dirty="0" smtClean="0"/>
              <a:t> izreći jedinstvenu kaznu.</a:t>
            </a:r>
          </a:p>
          <a:p>
            <a:r>
              <a:rPr lang="hr-HR" dirty="0" smtClean="0"/>
              <a:t>Sud donosi jednu presudu i u njoj izriče jednu glavnu kaznu za sva učinjena krivična </a:t>
            </a:r>
            <a:r>
              <a:rPr lang="hr-HR" dirty="0" err="1" smtClean="0"/>
              <a:t>dela</a:t>
            </a:r>
            <a:r>
              <a:rPr lang="hr-HR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</a:t>
            </a:r>
            <a:r>
              <a:rPr lang="en-US" dirty="0" err="1" smtClean="0"/>
              <a:t>edinstvena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krivična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1)ne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manja</a:t>
            </a:r>
            <a:r>
              <a:rPr lang="en-US" dirty="0" smtClean="0"/>
              <a:t> </a:t>
            </a:r>
            <a:r>
              <a:rPr lang="en-US" b="1" dirty="0" smtClean="0"/>
              <a:t>od </a:t>
            </a:r>
            <a:r>
              <a:rPr lang="en-US" b="1" dirty="0" err="1" smtClean="0"/>
              <a:t>najstrože</a:t>
            </a:r>
            <a:r>
              <a:rPr lang="en-US" b="1" dirty="0" smtClean="0"/>
              <a:t> </a:t>
            </a:r>
            <a:r>
              <a:rPr lang="en-US" b="1" dirty="0" err="1" smtClean="0"/>
              <a:t>pojedinačne</a:t>
            </a:r>
            <a:r>
              <a:rPr lang="en-US" b="1" dirty="0" smtClean="0"/>
              <a:t> </a:t>
            </a:r>
            <a:r>
              <a:rPr lang="en-US" b="1" dirty="0" err="1" smtClean="0"/>
              <a:t>kazne</a:t>
            </a:r>
            <a:endParaRPr lang="en-US" b="1" dirty="0" smtClean="0"/>
          </a:p>
          <a:p>
            <a:r>
              <a:rPr lang="en-US" dirty="0" smtClean="0"/>
              <a:t>2) I 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b="1" dirty="0" err="1" smtClean="0"/>
              <a:t>preći</a:t>
            </a:r>
            <a:r>
              <a:rPr lang="en-US" b="1" dirty="0" smtClean="0"/>
              <a:t> </a:t>
            </a:r>
            <a:r>
              <a:rPr lang="en-US" b="1" dirty="0" err="1" smtClean="0"/>
              <a:t>opšti</a:t>
            </a:r>
            <a:r>
              <a:rPr lang="en-US" b="1" dirty="0" smtClean="0"/>
              <a:t> </a:t>
            </a:r>
            <a:r>
              <a:rPr lang="en-US" b="1" dirty="0" err="1" smtClean="0"/>
              <a:t>maksimum</a:t>
            </a:r>
            <a:r>
              <a:rPr lang="en-US" b="1" dirty="0" smtClean="0"/>
              <a:t> od 30 </a:t>
            </a:r>
            <a:r>
              <a:rPr lang="en-US" b="1" dirty="0" err="1" smtClean="0"/>
              <a:t>godina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Kao </a:t>
            </a:r>
            <a:r>
              <a:rPr lang="en-US" dirty="0" err="1" smtClean="0"/>
              <a:t>jedinstvena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izreži</a:t>
            </a:r>
            <a:r>
              <a:rPr lang="en-US" dirty="0" smtClean="0"/>
              <a:t> </a:t>
            </a:r>
            <a:r>
              <a:rPr lang="en-US" b="1" dirty="0" smtClean="0"/>
              <a:t>I </a:t>
            </a:r>
            <a:r>
              <a:rPr lang="en-US" b="1" dirty="0" err="1" smtClean="0"/>
              <a:t>doživotni</a:t>
            </a:r>
            <a:r>
              <a:rPr lang="en-US" b="1" dirty="0" smtClean="0"/>
              <a:t> </a:t>
            </a:r>
            <a:r>
              <a:rPr lang="en-US" b="1" dirty="0" err="1" smtClean="0"/>
              <a:t>zatvor</a:t>
            </a:r>
            <a:r>
              <a:rPr lang="en-US" b="1" dirty="0" smtClean="0"/>
              <a:t>- </a:t>
            </a:r>
            <a:r>
              <a:rPr lang="en-US" dirty="0" err="1"/>
              <a:t>a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izrečena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od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učinjenih</a:t>
            </a:r>
            <a:r>
              <a:rPr lang="en-US" dirty="0" smtClean="0"/>
              <a:t> u </a:t>
            </a:r>
            <a:r>
              <a:rPr lang="en-US" dirty="0" err="1" smtClean="0"/>
              <a:t>sticaju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80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6900"/>
            <a:ext cx="10515600" cy="5310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SMANJENJE IZREČENE KAZNE</a:t>
            </a:r>
          </a:p>
          <a:p>
            <a:endParaRPr lang="en-US" dirty="0" smtClean="0"/>
          </a:p>
          <a:p>
            <a:r>
              <a:rPr lang="en-US" dirty="0" err="1" smtClean="0"/>
              <a:t>Rimskim</a:t>
            </a:r>
            <a:r>
              <a:rPr lang="en-US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 err="1" smtClean="0"/>
              <a:t>uveden</a:t>
            </a:r>
            <a:r>
              <a:rPr lang="en-US" dirty="0" smtClean="0"/>
              <a:t> je 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 smtClean="0"/>
              <a:t>preispitivanja</a:t>
            </a:r>
            <a:r>
              <a:rPr lang="en-US" dirty="0" smtClean="0"/>
              <a:t> </a:t>
            </a:r>
            <a:r>
              <a:rPr lang="en-US" dirty="0" err="1" smtClean="0"/>
              <a:t>izrečene</a:t>
            </a:r>
            <a:r>
              <a:rPr lang="en-US" dirty="0" smtClean="0"/>
              <a:t> </a:t>
            </a:r>
            <a:r>
              <a:rPr lang="en-US" dirty="0" err="1" smtClean="0"/>
              <a:t>kazne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uslova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uslov</a:t>
            </a:r>
            <a:endParaRPr lang="en-US" dirty="0"/>
          </a:p>
          <a:p>
            <a:r>
              <a:rPr lang="en-US" dirty="0" smtClean="0"/>
              <a:t> DUŽINA IZDRŽANE KAZNE</a:t>
            </a:r>
          </a:p>
          <a:p>
            <a:r>
              <a:rPr lang="en-US" dirty="0" smtClean="0"/>
              <a:t>da </a:t>
            </a:r>
            <a:r>
              <a:rPr lang="en-US" dirty="0" smtClean="0"/>
              <a:t>je </a:t>
            </a:r>
            <a:r>
              <a:rPr lang="en-US" dirty="0" err="1" smtClean="0"/>
              <a:t>osuđeni</a:t>
            </a:r>
            <a:r>
              <a:rPr lang="en-US" dirty="0" smtClean="0"/>
              <a:t> </a:t>
            </a:r>
            <a:r>
              <a:rPr lang="en-US" dirty="0" err="1" smtClean="0"/>
              <a:t>izdržao</a:t>
            </a:r>
            <a:r>
              <a:rPr lang="en-US" dirty="0" smtClean="0"/>
              <a:t> </a:t>
            </a:r>
            <a:r>
              <a:rPr lang="en-US" b="1" dirty="0" smtClean="0"/>
              <a:t>2/3 </a:t>
            </a:r>
            <a:r>
              <a:rPr lang="en-US" b="1" dirty="0" err="1" smtClean="0"/>
              <a:t>izrečene</a:t>
            </a:r>
            <a:r>
              <a:rPr lang="en-US" b="1" dirty="0" smtClean="0"/>
              <a:t> </a:t>
            </a:r>
            <a:r>
              <a:rPr lang="en-US" b="1" dirty="0" err="1" smtClean="0"/>
              <a:t>kazne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b="1" dirty="0" smtClean="0"/>
              <a:t>25 </a:t>
            </a:r>
            <a:r>
              <a:rPr lang="en-US" b="1" dirty="0" err="1" smtClean="0"/>
              <a:t>godina</a:t>
            </a:r>
            <a:r>
              <a:rPr lang="en-US" b="1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izrečen</a:t>
            </a:r>
            <a:r>
              <a:rPr lang="en-US" dirty="0" smtClean="0"/>
              <a:t> </a:t>
            </a:r>
            <a:r>
              <a:rPr lang="en-US" dirty="0" err="1" smtClean="0"/>
              <a:t>doživotni</a:t>
            </a:r>
            <a:r>
              <a:rPr lang="en-US" dirty="0" smtClean="0"/>
              <a:t> </a:t>
            </a:r>
            <a:r>
              <a:rPr lang="en-US" dirty="0" err="1" smtClean="0"/>
              <a:t>zatvor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uslov</a:t>
            </a:r>
            <a:r>
              <a:rPr lang="en-US" dirty="0" smtClean="0"/>
              <a:t> je </a:t>
            </a:r>
            <a:r>
              <a:rPr lang="en-US" dirty="0" err="1" smtClean="0"/>
              <a:t>postavljen</a:t>
            </a:r>
            <a:r>
              <a:rPr lang="en-US" dirty="0" smtClean="0"/>
              <a:t> </a:t>
            </a:r>
            <a:r>
              <a:rPr lang="en-US" dirty="0" err="1" smtClean="0"/>
              <a:t>alternativno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spremnost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sarađuje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 </a:t>
            </a:r>
            <a:r>
              <a:rPr lang="en-US" dirty="0" smtClean="0"/>
              <a:t>u </a:t>
            </a:r>
            <a:r>
              <a:rPr lang="en-US" dirty="0" err="1"/>
              <a:t>istrazi</a:t>
            </a:r>
            <a:r>
              <a:rPr lang="en-US" dirty="0"/>
              <a:t> I </a:t>
            </a:r>
            <a:r>
              <a:rPr lang="en-US" dirty="0" err="1"/>
              <a:t>postupku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saradnja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primeni</a:t>
            </a:r>
            <a:r>
              <a:rPr lang="en-US" dirty="0"/>
              <a:t> </a:t>
            </a:r>
            <a:r>
              <a:rPr lang="en-US" dirty="0" err="1"/>
              <a:t>sudskih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slučajevima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17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642"/>
            <a:ext cx="10515600" cy="5571321"/>
          </a:xfrm>
        </p:spPr>
        <p:txBody>
          <a:bodyPr/>
          <a:lstStyle/>
          <a:p>
            <a:r>
              <a:rPr lang="en-US" b="1" dirty="0" smtClean="0"/>
              <a:t>1) SPREMNOST OSUĐENOG DA SARAĐUJE SA SUDOM  U ISTRAZI I POSTUPKU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prvostepene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( </a:t>
            </a:r>
            <a:r>
              <a:rPr lang="en-US" dirty="0" err="1" smtClean="0"/>
              <a:t>zalbeni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Dilema</a:t>
            </a:r>
            <a:r>
              <a:rPr lang="en-US" dirty="0" smtClean="0"/>
              <a:t>: </a:t>
            </a:r>
            <a:r>
              <a:rPr lang="en-US" dirty="0" smtClean="0"/>
              <a:t>da li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 I </a:t>
            </a:r>
            <a:r>
              <a:rPr lang="en-US" dirty="0" err="1" smtClean="0"/>
              <a:t>odricanje</a:t>
            </a:r>
            <a:r>
              <a:rPr lang="en-US" dirty="0" smtClean="0"/>
              <a:t> </a:t>
            </a:r>
            <a:r>
              <a:rPr lang="en-US" dirty="0" err="1"/>
              <a:t>učinioca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žalbu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Na to </a:t>
            </a:r>
            <a:r>
              <a:rPr lang="en-US" dirty="0" err="1" smtClean="0"/>
              <a:t>pitanje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negativno</a:t>
            </a:r>
            <a:r>
              <a:rPr lang="en-US" dirty="0" smtClean="0"/>
              <a:t> </a:t>
            </a:r>
            <a:r>
              <a:rPr lang="en-US" dirty="0" err="1" smtClean="0"/>
              <a:t>odgovoriti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je 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žalbu</a:t>
            </a:r>
            <a:r>
              <a:rPr lang="en-US" dirty="0" smtClean="0"/>
              <a:t> je </a:t>
            </a:r>
            <a:r>
              <a:rPr lang="en-US" dirty="0" err="1" smtClean="0"/>
              <a:t>ustavno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građanina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zauzet</a:t>
            </a:r>
            <a:r>
              <a:rPr lang="en-US" dirty="0" smtClean="0"/>
              <a:t> je </a:t>
            </a:r>
            <a:r>
              <a:rPr lang="en-US" dirty="0" err="1" smtClean="0"/>
              <a:t>stav</a:t>
            </a:r>
            <a:r>
              <a:rPr lang="en-US" dirty="0" smtClean="0"/>
              <a:t> da </a:t>
            </a:r>
            <a:r>
              <a:rPr lang="en-US" dirty="0" err="1" smtClean="0"/>
              <a:t>odricanje</a:t>
            </a:r>
            <a:r>
              <a:rPr lang="en-US" dirty="0" smtClean="0"/>
              <a:t> od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žalbu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značajnu</a:t>
            </a:r>
            <a:r>
              <a:rPr lang="en-US" dirty="0" smtClean="0"/>
              <a:t> </a:t>
            </a:r>
            <a:r>
              <a:rPr lang="en-US" dirty="0" err="1" smtClean="0"/>
              <a:t>činjenicu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b="1" dirty="0" err="1" smtClean="0"/>
              <a:t>ukazuje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saradnju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46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2459"/>
            <a:ext cx="10515600" cy="5184504"/>
          </a:xfrm>
        </p:spPr>
        <p:txBody>
          <a:bodyPr>
            <a:normAutofit/>
          </a:bodyPr>
          <a:lstStyle/>
          <a:p>
            <a:r>
              <a:rPr lang="en-US" dirty="0" smtClean="0"/>
              <a:t>2) SARADNJA</a:t>
            </a:r>
            <a:r>
              <a:rPr lang="en-US" dirty="0" smtClean="0"/>
              <a:t> OSUĐENOG</a:t>
            </a:r>
            <a:r>
              <a:rPr lang="en-US" dirty="0" smtClean="0"/>
              <a:t> U PRIMENI SUDSKIH ODLUKA U DRUGIM SLUČAJEVIMA</a:t>
            </a:r>
          </a:p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uslov</a:t>
            </a:r>
            <a:r>
              <a:rPr lang="en-US" dirty="0" smtClean="0"/>
              <a:t> je </a:t>
            </a:r>
            <a:r>
              <a:rPr lang="en-US" dirty="0" err="1" smtClean="0"/>
              <a:t>ispunjen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osuđeni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ukaže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b="1" dirty="0" err="1" smtClean="0"/>
              <a:t>gde</a:t>
            </a:r>
            <a:r>
              <a:rPr lang="en-US" b="1" dirty="0" smtClean="0"/>
              <a:t> se </a:t>
            </a:r>
            <a:r>
              <a:rPr lang="en-US" b="1" dirty="0" err="1" smtClean="0"/>
              <a:t>nalaze</a:t>
            </a:r>
            <a:r>
              <a:rPr lang="en-US" b="1" dirty="0" smtClean="0"/>
              <a:t> </a:t>
            </a:r>
            <a:r>
              <a:rPr lang="en-US" b="1" dirty="0" err="1" smtClean="0"/>
              <a:t>predmeti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b="1" dirty="0" smtClean="0"/>
              <a:t>se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primeniti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novčana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oduzimanje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o</a:t>
            </a:r>
            <a:r>
              <a:rPr lang="en-US" dirty="0" err="1" smtClean="0"/>
              <a:t>duzimanje</a:t>
            </a:r>
            <a:r>
              <a:rPr lang="en-US" dirty="0" smtClean="0"/>
              <a:t> </a:t>
            </a:r>
            <a:r>
              <a:rPr lang="en-US" dirty="0" err="1" smtClean="0"/>
              <a:t>imovinske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170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0644"/>
            <a:ext cx="10515600" cy="547631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NEZASTARIVOST MEĐUNARODNIH KRIVIČNIH DELA</a:t>
            </a:r>
          </a:p>
          <a:p>
            <a:endParaRPr lang="en-US" dirty="0" smtClean="0"/>
          </a:p>
          <a:p>
            <a:r>
              <a:rPr lang="en-US" dirty="0" err="1" smtClean="0"/>
              <a:t>Gonjenje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Мeđunarodnog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endParaRPr lang="en-US" dirty="0" smtClean="0"/>
          </a:p>
          <a:p>
            <a:r>
              <a:rPr lang="en-US" dirty="0" smtClean="0"/>
              <a:t> I </a:t>
            </a:r>
            <a:r>
              <a:rPr lang="en-US" dirty="0" err="1" smtClean="0"/>
              <a:t>izvršenje</a:t>
            </a:r>
            <a:r>
              <a:rPr lang="en-US" dirty="0" smtClean="0"/>
              <a:t> </a:t>
            </a:r>
            <a:r>
              <a:rPr lang="en-US" dirty="0" err="1" smtClean="0"/>
              <a:t>izrečene</a:t>
            </a:r>
            <a:r>
              <a:rPr lang="en-US" dirty="0" smtClean="0"/>
              <a:t> </a:t>
            </a:r>
            <a:r>
              <a:rPr lang="en-US" dirty="0" err="1" smtClean="0"/>
              <a:t>kazne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b="1" dirty="0" smtClean="0"/>
              <a:t>ne </a:t>
            </a:r>
            <a:r>
              <a:rPr lang="en-US" b="1" dirty="0" err="1" smtClean="0"/>
              <a:t>zastareva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 err="1" smtClean="0"/>
              <a:t>Član</a:t>
            </a:r>
            <a:r>
              <a:rPr lang="en-US" dirty="0" smtClean="0"/>
              <a:t> 29 </a:t>
            </a:r>
            <a:r>
              <a:rPr lang="en-US" dirty="0" err="1" smtClean="0"/>
              <a:t>Rimskog</a:t>
            </a:r>
            <a:r>
              <a:rPr lang="en-US" dirty="0" smtClean="0"/>
              <a:t> </a:t>
            </a: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odredbu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isključuje</a:t>
            </a:r>
            <a:r>
              <a:rPr lang="en-US" dirty="0" smtClean="0"/>
              <a:t> </a:t>
            </a:r>
            <a:r>
              <a:rPr lang="en-US" dirty="0" err="1" smtClean="0"/>
              <a:t>zastarelost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12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4395"/>
            <a:ext cx="10515600" cy="5452568"/>
          </a:xfrm>
        </p:spPr>
        <p:txBody>
          <a:bodyPr>
            <a:normAutofit/>
          </a:bodyPr>
          <a:lstStyle/>
          <a:p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poznaje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kaznu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jedinu</a:t>
            </a:r>
            <a:r>
              <a:rPr lang="en-US" dirty="0" smtClean="0"/>
              <a:t> </a:t>
            </a:r>
            <a:r>
              <a:rPr lang="en-US" dirty="0" err="1" smtClean="0"/>
              <a:t>krivičnu</a:t>
            </a:r>
            <a:r>
              <a:rPr lang="en-US" dirty="0" smtClean="0"/>
              <a:t> </a:t>
            </a:r>
            <a:r>
              <a:rPr lang="en-US" dirty="0" err="1" smtClean="0"/>
              <a:t>sankciju</a:t>
            </a:r>
            <a:r>
              <a:rPr lang="en-US" dirty="0" smtClean="0"/>
              <a:t>.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sankcija</a:t>
            </a:r>
            <a:r>
              <a:rPr lang="en-US" dirty="0" smtClean="0"/>
              <a:t> u </a:t>
            </a:r>
            <a:r>
              <a:rPr lang="en-US" dirty="0" err="1"/>
              <a:t>k</a:t>
            </a:r>
            <a:r>
              <a:rPr lang="en-US" dirty="0" err="1" smtClean="0"/>
              <a:t>rivičnom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r>
              <a:rPr lang="en-US" dirty="0" err="1" smtClean="0"/>
              <a:t>kazne</a:t>
            </a:r>
            <a:r>
              <a:rPr lang="en-US" dirty="0" smtClean="0"/>
              <a:t>, mere </a:t>
            </a:r>
            <a:r>
              <a:rPr lang="en-US" dirty="0" err="1" smtClean="0"/>
              <a:t>bezbednosti</a:t>
            </a:r>
            <a:r>
              <a:rPr lang="en-US" dirty="0" smtClean="0"/>
              <a:t>, mere </a:t>
            </a:r>
            <a:r>
              <a:rPr lang="en-US" dirty="0" err="1" smtClean="0"/>
              <a:t>upozorenja</a:t>
            </a:r>
            <a:r>
              <a:rPr lang="en-US" dirty="0" smtClean="0"/>
              <a:t> I </a:t>
            </a:r>
            <a:r>
              <a:rPr lang="en-US" dirty="0" err="1" smtClean="0"/>
              <a:t>vaspitne</a:t>
            </a:r>
            <a:r>
              <a:rPr lang="en-US" dirty="0" smtClean="0"/>
              <a:t> mere)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Kao </a:t>
            </a:r>
            <a:r>
              <a:rPr lang="en-US" dirty="0" err="1" smtClean="0"/>
              <a:t>glavnu</a:t>
            </a:r>
            <a:r>
              <a:rPr lang="en-US" dirty="0" smtClean="0"/>
              <a:t> </a:t>
            </a:r>
            <a:r>
              <a:rPr lang="en-US" dirty="0" err="1" smtClean="0"/>
              <a:t>kaznu</a:t>
            </a:r>
            <a:r>
              <a:rPr lang="en-US" dirty="0" smtClean="0"/>
              <a:t> </a:t>
            </a:r>
            <a:r>
              <a:rPr lang="en-US" dirty="0" err="1" smtClean="0"/>
              <a:t>Rimski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predviđa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1)</a:t>
            </a:r>
            <a:r>
              <a:rPr lang="en-US" b="1" dirty="0" err="1" smtClean="0"/>
              <a:t>kaznu</a:t>
            </a:r>
            <a:r>
              <a:rPr lang="en-US" b="1" dirty="0" smtClean="0"/>
              <a:t> </a:t>
            </a:r>
            <a:r>
              <a:rPr lang="en-US" b="1" dirty="0" err="1" smtClean="0"/>
              <a:t>zatvora</a:t>
            </a:r>
            <a:r>
              <a:rPr lang="en-US" b="1" dirty="0" smtClean="0"/>
              <a:t> do 30 </a:t>
            </a:r>
            <a:r>
              <a:rPr lang="en-US" b="1" dirty="0" err="1" smtClean="0"/>
              <a:t>godina</a:t>
            </a:r>
            <a:endParaRPr lang="en-US" b="1" dirty="0" smtClean="0"/>
          </a:p>
          <a:p>
            <a:r>
              <a:rPr lang="en-US" b="1" dirty="0" smtClean="0"/>
              <a:t> 2) </a:t>
            </a:r>
            <a:r>
              <a:rPr lang="en-US" b="1" dirty="0" err="1" smtClean="0"/>
              <a:t>dozivotno</a:t>
            </a:r>
            <a:r>
              <a:rPr lang="en-US" b="1" dirty="0" smtClean="0"/>
              <a:t> </a:t>
            </a:r>
            <a:r>
              <a:rPr lang="en-US" b="1" dirty="0" err="1" smtClean="0"/>
              <a:t>lišenje</a:t>
            </a:r>
            <a:r>
              <a:rPr lang="en-US" b="1" dirty="0" smtClean="0"/>
              <a:t> </a:t>
            </a:r>
            <a:r>
              <a:rPr lang="en-US" b="1" dirty="0" err="1" smtClean="0"/>
              <a:t>slobode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08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1902"/>
            <a:ext cx="10515600" cy="5215062"/>
          </a:xfrm>
        </p:spPr>
        <p:txBody>
          <a:bodyPr/>
          <a:lstStyle/>
          <a:p>
            <a:r>
              <a:rPr lang="en-US" dirty="0" err="1" smtClean="0"/>
              <a:t>Opšti</a:t>
            </a:r>
            <a:r>
              <a:rPr lang="en-US" dirty="0" smtClean="0"/>
              <a:t> minimum </a:t>
            </a:r>
            <a:r>
              <a:rPr lang="en-US" dirty="0" err="1" smtClean="0"/>
              <a:t>kazne</a:t>
            </a:r>
            <a:r>
              <a:rPr lang="en-US" dirty="0" smtClean="0"/>
              <a:t> </a:t>
            </a:r>
            <a:r>
              <a:rPr lang="en-US" dirty="0" err="1" smtClean="0"/>
              <a:t>zatvora</a:t>
            </a:r>
            <a:r>
              <a:rPr lang="en-US" dirty="0" smtClean="0"/>
              <a:t> je 1 </a:t>
            </a:r>
            <a:r>
              <a:rPr lang="en-US" dirty="0" err="1" smtClean="0"/>
              <a:t>godina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30 </a:t>
            </a:r>
            <a:r>
              <a:rPr lang="en-US" dirty="0" err="1" smtClean="0"/>
              <a:t>godina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Najteža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 je </a:t>
            </a:r>
            <a:r>
              <a:rPr lang="en-US" dirty="0" err="1" smtClean="0"/>
              <a:t>doživotni</a:t>
            </a:r>
            <a:r>
              <a:rPr lang="en-US" dirty="0" smtClean="0"/>
              <a:t> </a:t>
            </a:r>
            <a:r>
              <a:rPr lang="en-US" dirty="0" err="1" smtClean="0"/>
              <a:t>zatvor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Rimski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krivičnih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ne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 smtClean="0"/>
              <a:t>minimume</a:t>
            </a:r>
            <a:r>
              <a:rPr lang="en-US" dirty="0" smtClean="0"/>
              <a:t> I </a:t>
            </a:r>
            <a:r>
              <a:rPr lang="en-US" dirty="0" err="1" smtClean="0"/>
              <a:t>maksimume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9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3317"/>
            <a:ext cx="10515600" cy="5563646"/>
          </a:xfrm>
        </p:spPr>
        <p:txBody>
          <a:bodyPr>
            <a:normAutofit/>
          </a:bodyPr>
          <a:lstStyle/>
          <a:p>
            <a:r>
              <a:rPr lang="hr-HR" b="1" dirty="0" smtClean="0"/>
              <a:t>SMRTNA KAZNA</a:t>
            </a:r>
            <a:br>
              <a:rPr lang="hr-HR" b="1" dirty="0" smtClean="0"/>
            </a:br>
            <a:endParaRPr lang="hr-HR" b="1" dirty="0" smtClean="0"/>
          </a:p>
          <a:p>
            <a:r>
              <a:rPr lang="hr-HR" b="1" dirty="0" smtClean="0"/>
              <a:t>U međunarodnom krivičnom pravu dugo je egzistirala smrtna kazna kao vrsta sankcije.</a:t>
            </a:r>
          </a:p>
          <a:p>
            <a:r>
              <a:rPr lang="hr-HR" b="1" dirty="0" smtClean="0"/>
              <a:t>Smrtna kazna- jedna od najstarijih institucija krivičnog prava</a:t>
            </a:r>
            <a:endParaRPr lang="hr-HR" b="1" dirty="0" smtClean="0"/>
          </a:p>
          <a:p>
            <a:r>
              <a:rPr lang="hr-HR" b="1" dirty="0" smtClean="0"/>
              <a:t>Smrtna kazna- pravna sankcija čije izvršenje za </a:t>
            </a:r>
            <a:r>
              <a:rPr lang="hr-HR" b="1" dirty="0" err="1" smtClean="0"/>
              <a:t>posledicu</a:t>
            </a:r>
            <a:r>
              <a:rPr lang="hr-HR" b="1" dirty="0" smtClean="0"/>
              <a:t> ima smrt osuđenika.</a:t>
            </a:r>
          </a:p>
          <a:p>
            <a:r>
              <a:rPr lang="en-US" b="1" dirty="0" err="1" smtClean="0"/>
              <a:t>Retke</a:t>
            </a:r>
            <a:r>
              <a:rPr lang="en-US" b="1" dirty="0" smtClean="0"/>
              <a:t> </a:t>
            </a:r>
            <a:r>
              <a:rPr lang="en-US" b="1" dirty="0" err="1"/>
              <a:t>d</a:t>
            </a:r>
            <a:r>
              <a:rPr lang="en-US" b="1" dirty="0" err="1" smtClean="0"/>
              <a:t>ržave</a:t>
            </a:r>
            <a:r>
              <a:rPr lang="en-US" b="1" dirty="0" smtClean="0"/>
              <a:t> </a:t>
            </a:r>
            <a:r>
              <a:rPr lang="en-US" b="1" dirty="0" err="1" smtClean="0"/>
              <a:t>koje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zadržale</a:t>
            </a:r>
            <a:r>
              <a:rPr lang="en-US" b="1" dirty="0" smtClean="0"/>
              <a:t> </a:t>
            </a:r>
            <a:r>
              <a:rPr lang="en-US" b="1" dirty="0" err="1" smtClean="0"/>
              <a:t>smrtnu</a:t>
            </a:r>
            <a:r>
              <a:rPr lang="en-US" b="1" dirty="0" smtClean="0"/>
              <a:t> </a:t>
            </a:r>
            <a:r>
              <a:rPr lang="en-US" b="1" dirty="0" err="1" smtClean="0"/>
              <a:t>kaznu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uglavnom</a:t>
            </a:r>
            <a:r>
              <a:rPr lang="en-US" b="1" dirty="0" smtClean="0"/>
              <a:t> one </a:t>
            </a:r>
            <a:r>
              <a:rPr lang="en-US" b="1" dirty="0" err="1" smtClean="0"/>
              <a:t>koje</a:t>
            </a:r>
            <a:r>
              <a:rPr lang="en-US" b="1" dirty="0" smtClean="0"/>
              <a:t> </a:t>
            </a:r>
            <a:r>
              <a:rPr lang="en-US" b="1" dirty="0" err="1" smtClean="0"/>
              <a:t>slede</a:t>
            </a:r>
            <a:r>
              <a:rPr lang="en-US" b="1" dirty="0" smtClean="0"/>
              <a:t> </a:t>
            </a:r>
            <a:r>
              <a:rPr lang="en-US" b="1" dirty="0" err="1" smtClean="0"/>
              <a:t>islamske</a:t>
            </a:r>
            <a:r>
              <a:rPr lang="en-US" b="1" dirty="0" smtClean="0"/>
              <a:t> </a:t>
            </a:r>
            <a:r>
              <a:rPr lang="en-US" b="1" dirty="0" err="1" smtClean="0"/>
              <a:t>šerijatske</a:t>
            </a:r>
            <a:r>
              <a:rPr lang="en-US" b="1" dirty="0" smtClean="0"/>
              <a:t> </a:t>
            </a:r>
            <a:r>
              <a:rPr lang="en-US" b="1" dirty="0" err="1" smtClean="0"/>
              <a:t>teokratske</a:t>
            </a:r>
            <a:r>
              <a:rPr lang="en-US" b="1" dirty="0" smtClean="0"/>
              <a:t> </a:t>
            </a:r>
            <a:r>
              <a:rPr lang="en-US" b="1" dirty="0" err="1" smtClean="0"/>
              <a:t>zakone</a:t>
            </a:r>
            <a:endParaRPr lang="en-US" b="1" dirty="0" smtClean="0"/>
          </a:p>
          <a:p>
            <a:r>
              <a:rPr lang="en-US" b="1" dirty="0" err="1" smtClean="0"/>
              <a:t>Smrtna</a:t>
            </a:r>
            <a:r>
              <a:rPr lang="en-US" b="1" dirty="0" smtClean="0"/>
              <a:t> </a:t>
            </a:r>
            <a:r>
              <a:rPr lang="en-US" b="1" dirty="0" err="1" smtClean="0"/>
              <a:t>kazna</a:t>
            </a:r>
            <a:r>
              <a:rPr lang="en-US" b="1" dirty="0" smtClean="0"/>
              <a:t> </a:t>
            </a:r>
            <a:r>
              <a:rPr lang="en-US" b="1" dirty="0" err="1" smtClean="0"/>
              <a:t>izvršavana</a:t>
            </a:r>
            <a:r>
              <a:rPr lang="en-US" b="1" dirty="0" smtClean="0"/>
              <a:t> </a:t>
            </a:r>
            <a:r>
              <a:rPr lang="en-US" b="1" dirty="0" err="1" smtClean="0"/>
              <a:t>brojnim</a:t>
            </a:r>
            <a:r>
              <a:rPr lang="en-US" b="1" dirty="0" smtClean="0"/>
              <a:t> </a:t>
            </a:r>
            <a:r>
              <a:rPr lang="en-US" b="1" dirty="0" err="1" smtClean="0"/>
              <a:t>metodama</a:t>
            </a:r>
            <a:r>
              <a:rPr lang="en-US" b="1" dirty="0" smtClean="0"/>
              <a:t> ( </a:t>
            </a:r>
            <a:r>
              <a:rPr lang="en-US" b="1" dirty="0" err="1" smtClean="0"/>
              <a:t>vešanje</a:t>
            </a:r>
            <a:r>
              <a:rPr lang="en-US" b="1" dirty="0" smtClean="0"/>
              <a:t>, </a:t>
            </a:r>
            <a:r>
              <a:rPr lang="en-US" b="1" dirty="0" err="1" smtClean="0"/>
              <a:t>javno</a:t>
            </a:r>
            <a:r>
              <a:rPr lang="en-US" b="1" dirty="0" smtClean="0"/>
              <a:t> </a:t>
            </a:r>
            <a:r>
              <a:rPr lang="en-US" b="1" dirty="0" err="1" smtClean="0"/>
              <a:t>bičevanje</a:t>
            </a:r>
            <a:r>
              <a:rPr lang="en-US" b="1" dirty="0" smtClean="0"/>
              <a:t>, </a:t>
            </a:r>
            <a:r>
              <a:rPr lang="en-US" b="1" dirty="0" err="1" smtClean="0"/>
              <a:t>kamenovanje</a:t>
            </a:r>
            <a:r>
              <a:rPr lang="en-US" b="1" dirty="0" smtClean="0"/>
              <a:t>, </a:t>
            </a:r>
            <a:r>
              <a:rPr lang="en-US" b="1" dirty="0" err="1" smtClean="0"/>
              <a:t>električna</a:t>
            </a:r>
            <a:r>
              <a:rPr lang="en-US" b="1" dirty="0" smtClean="0"/>
              <a:t> </a:t>
            </a:r>
            <a:r>
              <a:rPr lang="en-US" b="1" dirty="0" err="1" smtClean="0"/>
              <a:t>stolica</a:t>
            </a:r>
            <a:r>
              <a:rPr lang="en-US" b="1" dirty="0" smtClean="0"/>
              <a:t>, a od 2000.godine </a:t>
            </a:r>
            <a:r>
              <a:rPr lang="en-US" b="1" dirty="0" err="1" smtClean="0"/>
              <a:t>tzv.smrtonosna</a:t>
            </a:r>
            <a:r>
              <a:rPr lang="en-US" b="1" dirty="0" smtClean="0"/>
              <a:t> </a:t>
            </a:r>
            <a:r>
              <a:rPr lang="en-US" b="1" dirty="0" err="1" smtClean="0"/>
              <a:t>injekcija</a:t>
            </a:r>
            <a:r>
              <a:rPr lang="en-US" b="1" dirty="0" smtClean="0"/>
              <a:t>)</a:t>
            </a:r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294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8151"/>
            <a:ext cx="10515600" cy="5238812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SMRTNA KAZNA U SRBIJI </a:t>
            </a:r>
          </a:p>
          <a:p>
            <a:r>
              <a:rPr lang="en-US" b="1" dirty="0"/>
              <a:t>U </a:t>
            </a:r>
            <a:r>
              <a:rPr lang="en-US" b="1" dirty="0" err="1"/>
              <a:t>Srbiji</a:t>
            </a:r>
            <a:r>
              <a:rPr lang="en-US" b="1" dirty="0"/>
              <a:t> je </a:t>
            </a:r>
            <a:r>
              <a:rPr lang="en-US" b="1" dirty="0" err="1"/>
              <a:t>smrtna</a:t>
            </a:r>
            <a:r>
              <a:rPr lang="en-US" b="1" dirty="0"/>
              <a:t> </a:t>
            </a:r>
            <a:r>
              <a:rPr lang="en-US" b="1" dirty="0" err="1"/>
              <a:t>kazna</a:t>
            </a:r>
            <a:r>
              <a:rPr lang="en-US" b="1" dirty="0"/>
              <a:t> </a:t>
            </a:r>
            <a:r>
              <a:rPr lang="en-US" b="1" dirty="0" err="1"/>
              <a:t>primenjivana</a:t>
            </a:r>
            <a:r>
              <a:rPr lang="en-US" b="1" dirty="0"/>
              <a:t> od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moderne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1804. do 2002.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26. </a:t>
            </a:r>
            <a:r>
              <a:rPr lang="en-US" dirty="0" err="1"/>
              <a:t>februara</a:t>
            </a:r>
            <a:r>
              <a:rPr lang="en-US" dirty="0"/>
              <a:t> </a:t>
            </a:r>
            <a:r>
              <a:rPr lang="en-US" dirty="0" err="1"/>
              <a:t>ukinuta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 </a:t>
            </a:r>
          </a:p>
          <a:p>
            <a:r>
              <a:rPr lang="en-US" b="1" dirty="0" err="1"/>
              <a:t>Poslednje</a:t>
            </a:r>
            <a:r>
              <a:rPr lang="en-US" b="1" dirty="0"/>
              <a:t> </a:t>
            </a:r>
            <a:r>
              <a:rPr lang="en-US" b="1" dirty="0" err="1"/>
              <a:t>pogubljenje</a:t>
            </a:r>
            <a:r>
              <a:rPr lang="en-US" b="1" dirty="0"/>
              <a:t>, </a:t>
            </a:r>
            <a:r>
              <a:rPr lang="en-US" b="1" dirty="0" err="1"/>
              <a:t>streljanjem</a:t>
            </a:r>
            <a:r>
              <a:rPr lang="en-US" dirty="0"/>
              <a:t>, </a:t>
            </a:r>
            <a:r>
              <a:rPr lang="en-US" dirty="0" err="1"/>
              <a:t>izvršeno</a:t>
            </a:r>
            <a:r>
              <a:rPr lang="en-US" dirty="0"/>
              <a:t> je 14. </a:t>
            </a:r>
            <a:r>
              <a:rPr lang="en-US" dirty="0" err="1"/>
              <a:t>februara</a:t>
            </a:r>
            <a:r>
              <a:rPr lang="en-US" dirty="0"/>
              <a:t> </a:t>
            </a:r>
            <a:r>
              <a:rPr lang="en-US" dirty="0" smtClean="0"/>
              <a:t>1992 </a:t>
            </a:r>
            <a:r>
              <a:rPr lang="en-US" dirty="0" err="1" smtClean="0"/>
              <a:t>godine</a:t>
            </a:r>
            <a:r>
              <a:rPr lang="en-US" dirty="0" smtClean="0"/>
              <a:t>, 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b="1" dirty="0" err="1"/>
              <a:t>Johanom</a:t>
            </a:r>
            <a:r>
              <a:rPr lang="en-US" b="1" dirty="0"/>
              <a:t> </a:t>
            </a:r>
            <a:r>
              <a:rPr lang="en-US" b="1" dirty="0" err="1"/>
              <a:t>Drozdekom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svirepog</a:t>
            </a:r>
            <a:r>
              <a:rPr lang="en-US" dirty="0"/>
              <a:t> </a:t>
            </a:r>
            <a:r>
              <a:rPr lang="en-US" dirty="0" err="1"/>
              <a:t>ubistva</a:t>
            </a:r>
            <a:r>
              <a:rPr lang="en-US" dirty="0"/>
              <a:t> </a:t>
            </a:r>
            <a:r>
              <a:rPr lang="en-US" dirty="0" err="1" smtClean="0"/>
              <a:t>šestogodišnje</a:t>
            </a:r>
            <a:r>
              <a:rPr lang="en-US" dirty="0" smtClean="0"/>
              <a:t> </a:t>
            </a:r>
            <a:r>
              <a:rPr lang="en-US" dirty="0" err="1"/>
              <a:t>devojčice</a:t>
            </a:r>
            <a:r>
              <a:rPr lang="en-US" dirty="0"/>
              <a:t>.</a:t>
            </a:r>
          </a:p>
          <a:p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smrtne</a:t>
            </a:r>
            <a:r>
              <a:rPr lang="en-US" dirty="0"/>
              <a:t> </a:t>
            </a:r>
            <a:r>
              <a:rPr lang="en-US" dirty="0" err="1"/>
              <a:t>presude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izrečene</a:t>
            </a:r>
            <a:r>
              <a:rPr lang="en-US" dirty="0"/>
              <a:t> 2001. </a:t>
            </a:r>
            <a:r>
              <a:rPr lang="en-US" dirty="0" err="1"/>
              <a:t>godine</a:t>
            </a:r>
            <a:r>
              <a:rPr lang="en-US" dirty="0"/>
              <a:t>. </a:t>
            </a:r>
          </a:p>
          <a:p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streljanje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20 </a:t>
            </a:r>
            <a:r>
              <a:rPr lang="en-US" dirty="0" err="1"/>
              <a:t>osuđenika</a:t>
            </a:r>
            <a:r>
              <a:rPr lang="en-US" dirty="0"/>
              <a:t>, </a:t>
            </a:r>
            <a:r>
              <a:rPr lang="en-US" dirty="0" err="1"/>
              <a:t>njima</a:t>
            </a:r>
            <a:r>
              <a:rPr lang="en-US" dirty="0"/>
              <a:t> je </a:t>
            </a:r>
            <a:r>
              <a:rPr lang="en-US" dirty="0" err="1"/>
              <a:t>smrtna</a:t>
            </a:r>
            <a:r>
              <a:rPr lang="en-US" dirty="0"/>
              <a:t> </a:t>
            </a:r>
            <a:r>
              <a:rPr lang="en-US" dirty="0" err="1"/>
              <a:t>kazna</a:t>
            </a:r>
            <a:r>
              <a:rPr lang="en-US" dirty="0"/>
              <a:t> </a:t>
            </a:r>
            <a:r>
              <a:rPr lang="en-US" dirty="0" err="1"/>
              <a:t>preinačena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40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zatvora</a:t>
            </a:r>
            <a:r>
              <a:rPr lang="en-US" dirty="0"/>
              <a:t>.</a:t>
            </a:r>
          </a:p>
          <a:p>
            <a:r>
              <a:rPr lang="en-US" dirty="0" err="1"/>
              <a:t>više</a:t>
            </a:r>
            <a:r>
              <a:rPr lang="en-US" dirty="0"/>
              <a:t> od 7.000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osuđenih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smrt</a:t>
            </a:r>
            <a:r>
              <a:rPr lang="en-US" dirty="0"/>
              <a:t> u </a:t>
            </a:r>
            <a:r>
              <a:rPr lang="en-US" dirty="0" err="1"/>
              <a:t>Srbiji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Jugoslaviji</a:t>
            </a:r>
            <a:r>
              <a:rPr lang="en-US" dirty="0"/>
              <a:t> od 1804. do 2002. </a:t>
            </a:r>
            <a:r>
              <a:rPr lang="en-US" dirty="0" err="1"/>
              <a:t>godine</a:t>
            </a:r>
            <a:r>
              <a:rPr lang="en-US" dirty="0"/>
              <a:t>.</a:t>
            </a:r>
          </a:p>
          <a:p>
            <a:r>
              <a:rPr lang="en-US" dirty="0" err="1"/>
              <a:t>Narodna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Srbije</a:t>
            </a:r>
            <a:r>
              <a:rPr lang="en-US" dirty="0"/>
              <a:t> je 26. </a:t>
            </a:r>
            <a:r>
              <a:rPr lang="en-US" dirty="0" err="1"/>
              <a:t>februara</a:t>
            </a:r>
            <a:r>
              <a:rPr lang="en-US" dirty="0"/>
              <a:t> 2002. </a:t>
            </a:r>
            <a:r>
              <a:rPr lang="en-US" dirty="0" err="1"/>
              <a:t>izmenila</a:t>
            </a:r>
            <a:r>
              <a:rPr lang="en-US" b="1" dirty="0"/>
              <a:t> </a:t>
            </a:r>
            <a:r>
              <a:rPr lang="en-US" b="1" dirty="0" err="1"/>
              <a:t>Krivični</a:t>
            </a:r>
            <a:r>
              <a:rPr lang="en-US" b="1" dirty="0"/>
              <a:t> </a:t>
            </a:r>
            <a:r>
              <a:rPr lang="en-US" b="1" dirty="0" err="1"/>
              <a:t>zakon</a:t>
            </a:r>
            <a:r>
              <a:rPr lang="en-US" b="1" dirty="0"/>
              <a:t> </a:t>
            </a:r>
            <a:r>
              <a:rPr lang="en-US" b="1" dirty="0" err="1"/>
              <a:t>tako</a:t>
            </a:r>
            <a:r>
              <a:rPr lang="en-US" b="1" dirty="0"/>
              <a:t> </a:t>
            </a:r>
            <a:r>
              <a:rPr lang="en-US" b="1" dirty="0" err="1"/>
              <a:t>što</a:t>
            </a:r>
            <a:r>
              <a:rPr lang="en-US" b="1" dirty="0"/>
              <a:t> je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njega</a:t>
            </a:r>
            <a:r>
              <a:rPr lang="en-US" b="1" dirty="0"/>
              <a:t> </a:t>
            </a:r>
            <a:r>
              <a:rPr lang="en-US" b="1" dirty="0" err="1"/>
              <a:t>izbrisala</a:t>
            </a:r>
            <a:r>
              <a:rPr lang="en-US" b="1" dirty="0"/>
              <a:t> </a:t>
            </a:r>
            <a:r>
              <a:rPr lang="en-US" b="1" dirty="0" err="1"/>
              <a:t>smrtnu</a:t>
            </a:r>
            <a:r>
              <a:rPr lang="en-US" b="1" dirty="0"/>
              <a:t> </a:t>
            </a:r>
            <a:r>
              <a:rPr lang="en-US" b="1" dirty="0" err="1"/>
              <a:t>kaznu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7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9434"/>
            <a:ext cx="10515600" cy="5407529"/>
          </a:xfrm>
        </p:spPr>
        <p:txBody>
          <a:bodyPr>
            <a:normAutofit/>
          </a:bodyPr>
          <a:lstStyle/>
          <a:p>
            <a:r>
              <a:rPr lang="en-US" dirty="0" smtClean="0"/>
              <a:t>NOVČANA KAZNA</a:t>
            </a:r>
          </a:p>
          <a:p>
            <a:r>
              <a:rPr lang="hr-HR" dirty="0" smtClean="0"/>
              <a:t>U krivičnom pravu Republike Srbije može biti :</a:t>
            </a:r>
            <a:endParaRPr lang="hr-HR" dirty="0" smtClean="0"/>
          </a:p>
          <a:p>
            <a:r>
              <a:rPr lang="x-none" dirty="0" smtClean="0"/>
              <a:t> </a:t>
            </a:r>
            <a:r>
              <a:rPr lang="hr-HR" b="1" dirty="0" smtClean="0"/>
              <a:t>glavna</a:t>
            </a:r>
            <a:r>
              <a:rPr lang="x-none" dirty="0" smtClean="0"/>
              <a:t> (</a:t>
            </a:r>
            <a:r>
              <a:rPr lang="hr-HR" dirty="0" smtClean="0"/>
              <a:t>izriče se samostalno</a:t>
            </a:r>
            <a:r>
              <a:rPr lang="x-none" dirty="0" smtClean="0"/>
              <a:t>)</a:t>
            </a:r>
            <a:endParaRPr lang="hr-HR" dirty="0" smtClean="0"/>
          </a:p>
          <a:p>
            <a:r>
              <a:rPr lang="x-none" dirty="0" smtClean="0"/>
              <a:t> </a:t>
            </a:r>
            <a:r>
              <a:rPr lang="hr-HR" dirty="0" smtClean="0"/>
              <a:t>i </a:t>
            </a:r>
            <a:r>
              <a:rPr lang="hr-HR" b="1" dirty="0" smtClean="0"/>
              <a:t>sporedna kazna </a:t>
            </a:r>
            <a:r>
              <a:rPr lang="x-none" dirty="0" smtClean="0"/>
              <a:t>(</a:t>
            </a:r>
            <a:r>
              <a:rPr lang="hr-HR" dirty="0" smtClean="0"/>
              <a:t>izriče se uz glavnu</a:t>
            </a:r>
            <a:r>
              <a:rPr lang="x-none" dirty="0" smtClean="0"/>
              <a:t>).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Kao glavna kazna –propisuje se zakonom za određeno krivično </a:t>
            </a:r>
            <a:r>
              <a:rPr lang="hr-HR" dirty="0" err="1" smtClean="0"/>
              <a:t>delo</a:t>
            </a:r>
            <a:endParaRPr lang="hr-HR" dirty="0" smtClean="0"/>
          </a:p>
          <a:p>
            <a:r>
              <a:rPr lang="en-US" dirty="0" smtClean="0"/>
              <a:t>K</a:t>
            </a:r>
            <a:r>
              <a:rPr lang="hr-HR" dirty="0" err="1" smtClean="0"/>
              <a:t>ao</a:t>
            </a:r>
            <a:r>
              <a:rPr lang="hr-HR" dirty="0" smtClean="0"/>
              <a:t> sporedna kazna- kad nije propisana zakonom za krivično </a:t>
            </a:r>
            <a:r>
              <a:rPr lang="hr-HR" dirty="0" err="1" smtClean="0"/>
              <a:t>delo</a:t>
            </a:r>
            <a:r>
              <a:rPr lang="hr-HR" dirty="0" smtClean="0"/>
              <a:t>, ako je krivično </a:t>
            </a:r>
            <a:r>
              <a:rPr lang="hr-HR" dirty="0" err="1" smtClean="0"/>
              <a:t>delo</a:t>
            </a:r>
            <a:r>
              <a:rPr lang="hr-HR" dirty="0" smtClean="0"/>
              <a:t> učinjeno iz koristoljublja.</a:t>
            </a:r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91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4395"/>
            <a:ext cx="10515600" cy="5452568"/>
          </a:xfrm>
        </p:spPr>
        <p:txBody>
          <a:bodyPr/>
          <a:lstStyle/>
          <a:p>
            <a:r>
              <a:rPr lang="en-US" dirty="0" smtClean="0"/>
              <a:t>NOVČANA KAZNA U RIMSKOM STATUTU </a:t>
            </a:r>
          </a:p>
          <a:p>
            <a:r>
              <a:rPr lang="en-US" dirty="0" err="1" smtClean="0"/>
              <a:t>Novčana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r>
              <a:rPr lang="en-US" dirty="0" smtClean="0"/>
              <a:t> je </a:t>
            </a:r>
            <a:r>
              <a:rPr lang="en-US" dirty="0" err="1" smtClean="0"/>
              <a:t>predviđena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sporedna</a:t>
            </a:r>
            <a:r>
              <a:rPr lang="en-US" dirty="0" smtClean="0"/>
              <a:t> </a:t>
            </a:r>
            <a:r>
              <a:rPr lang="en-US" dirty="0" err="1" smtClean="0"/>
              <a:t>kazna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 smtClean="0"/>
              <a:t>kazne</a:t>
            </a:r>
            <a:r>
              <a:rPr lang="en-US" dirty="0" smtClean="0"/>
              <a:t> ne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preći</a:t>
            </a:r>
            <a:r>
              <a:rPr lang="en-US" dirty="0"/>
              <a:t> </a:t>
            </a:r>
            <a:r>
              <a:rPr lang="en-US" b="1" dirty="0"/>
              <a:t>75% </a:t>
            </a:r>
            <a:r>
              <a:rPr lang="en-US" b="1" dirty="0" err="1"/>
              <a:t>vrednosti</a:t>
            </a:r>
            <a:r>
              <a:rPr lang="en-US" b="1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osuđenog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odbitku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neophodnog</a:t>
            </a:r>
            <a:r>
              <a:rPr lang="en-US" dirty="0"/>
              <a:t> da </a:t>
            </a:r>
            <a:r>
              <a:rPr lang="en-US" dirty="0" err="1"/>
              <a:t>zadovolji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osuđenog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I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porodice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Moguće</a:t>
            </a:r>
            <a:r>
              <a:rPr lang="en-US" dirty="0"/>
              <a:t> je I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dani</a:t>
            </a:r>
            <a:r>
              <a:rPr lang="en-US" dirty="0"/>
              <a:t> –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kazna</a:t>
            </a:r>
            <a:endParaRPr lang="en-US" dirty="0"/>
          </a:p>
          <a:p>
            <a:r>
              <a:rPr lang="en-US" dirty="0"/>
              <a:t>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dana bio </a:t>
            </a:r>
            <a:r>
              <a:rPr lang="en-US" b="1" dirty="0"/>
              <a:t>bi 30 dana</a:t>
            </a:r>
          </a:p>
          <a:p>
            <a:r>
              <a:rPr lang="en-US" dirty="0"/>
              <a:t>A </a:t>
            </a:r>
            <a:r>
              <a:rPr lang="en-US" dirty="0" err="1"/>
              <a:t>maksimalni</a:t>
            </a:r>
            <a:r>
              <a:rPr lang="en-US" dirty="0"/>
              <a:t> </a:t>
            </a:r>
            <a:r>
              <a:rPr lang="en-US" b="1" dirty="0"/>
              <a:t>5 </a:t>
            </a:r>
            <a:r>
              <a:rPr lang="en-US" b="1" dirty="0" err="1"/>
              <a:t>godina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258"/>
            <a:ext cx="10515600" cy="5915706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ODUZIMANJE PREDMETA I IMOVINE IZ UČINJENOG KD</a:t>
            </a:r>
          </a:p>
          <a:p>
            <a:endParaRPr lang="en-US" dirty="0"/>
          </a:p>
          <a:p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kaznu</a:t>
            </a:r>
            <a:r>
              <a:rPr lang="en-US" dirty="0" smtClean="0"/>
              <a:t> </a:t>
            </a:r>
            <a:r>
              <a:rPr lang="en-US" dirty="0" err="1" smtClean="0"/>
              <a:t>zatvora</a:t>
            </a:r>
            <a:r>
              <a:rPr lang="en-US" dirty="0"/>
              <a:t> </a:t>
            </a:r>
            <a:r>
              <a:rPr lang="en-US" i="1" dirty="0" smtClean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izreći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i="1" dirty="0" err="1" smtClean="0"/>
              <a:t>sporedna</a:t>
            </a:r>
            <a:r>
              <a:rPr lang="en-US" i="1" dirty="0" smtClean="0"/>
              <a:t> </a:t>
            </a:r>
            <a:r>
              <a:rPr lang="en-US" i="1" dirty="0" err="1" smtClean="0"/>
              <a:t>kazna</a:t>
            </a:r>
            <a:endParaRPr lang="hr-HR" dirty="0" smtClean="0"/>
          </a:p>
          <a:p>
            <a:r>
              <a:rPr lang="hr-HR" dirty="0" smtClean="0"/>
              <a:t>Oduzima se predmet koji je :</a:t>
            </a:r>
            <a:endParaRPr lang="hr-HR" dirty="0"/>
          </a:p>
          <a:p>
            <a:r>
              <a:rPr lang="x-none" dirty="0"/>
              <a:t> </a:t>
            </a:r>
            <a:r>
              <a:rPr lang="hr-HR" dirty="0" smtClean="0"/>
              <a:t>1 </a:t>
            </a:r>
            <a:r>
              <a:rPr lang="hr-HR" dirty="0" err="1" smtClean="0"/>
              <a:t>namenjen</a:t>
            </a:r>
            <a:r>
              <a:rPr lang="hr-HR" dirty="0" smtClean="0"/>
              <a:t> ili </a:t>
            </a:r>
            <a:r>
              <a:rPr lang="hr-HR" dirty="0" err="1" smtClean="0"/>
              <a:t>upotrebljen</a:t>
            </a:r>
            <a:r>
              <a:rPr lang="hr-HR" dirty="0" smtClean="0"/>
              <a:t> za izvršenje krivičnog </a:t>
            </a:r>
            <a:r>
              <a:rPr lang="hr-HR" dirty="0" err="1" smtClean="0"/>
              <a:t>dela</a:t>
            </a:r>
            <a:r>
              <a:rPr lang="hr-HR" dirty="0" smtClean="0"/>
              <a:t> </a:t>
            </a:r>
          </a:p>
          <a:p>
            <a:r>
              <a:rPr lang="hr-HR" dirty="0" smtClean="0"/>
              <a:t>2 nastao izvršenjem krivičnog </a:t>
            </a:r>
            <a:r>
              <a:rPr lang="hr-HR" dirty="0" err="1" smtClean="0"/>
              <a:t>dela</a:t>
            </a:r>
            <a:r>
              <a:rPr lang="hr-HR" dirty="0" smtClean="0"/>
              <a:t> </a:t>
            </a:r>
          </a:p>
          <a:p>
            <a:r>
              <a:rPr lang="hr-HR" dirty="0" smtClean="0"/>
              <a:t>3 kad postoji opasnost da će se određeni predmet ponovo </a:t>
            </a:r>
            <a:r>
              <a:rPr lang="hr-HR" dirty="0" err="1" smtClean="0"/>
              <a:t>upotrebiti</a:t>
            </a:r>
            <a:r>
              <a:rPr lang="hr-HR" dirty="0" smtClean="0"/>
              <a:t> za izvršenje krivičnog </a:t>
            </a:r>
            <a:r>
              <a:rPr lang="hr-HR" dirty="0" err="1" smtClean="0"/>
              <a:t>dela</a:t>
            </a:r>
            <a:endParaRPr lang="hr-HR" dirty="0" smtClean="0"/>
          </a:p>
          <a:p>
            <a:r>
              <a:rPr lang="hr-HR" dirty="0" smtClean="0"/>
              <a:t>4 u cilju zaštite opšte </a:t>
            </a:r>
            <a:r>
              <a:rPr lang="hr-HR" dirty="0" err="1" smtClean="0"/>
              <a:t>bezbednosti</a:t>
            </a:r>
            <a:endParaRPr lang="hr-HR" dirty="0" smtClean="0"/>
          </a:p>
          <a:p>
            <a:r>
              <a:rPr lang="hr-HR" dirty="0" smtClean="0"/>
              <a:t>5 ili je iz moralnih razloga oduzimanje predmeta neophodno.</a:t>
            </a:r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5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215"/>
            <a:ext cx="10515600" cy="5128748"/>
          </a:xfrm>
        </p:spPr>
        <p:txBody>
          <a:bodyPr/>
          <a:lstStyle/>
          <a:p>
            <a:r>
              <a:rPr lang="en-US" dirty="0" smtClean="0"/>
              <a:t>ODMERAVANJE </a:t>
            </a:r>
            <a:r>
              <a:rPr lang="en-US" dirty="0" smtClean="0"/>
              <a:t>KAZNE</a:t>
            </a:r>
          </a:p>
          <a:p>
            <a:endParaRPr lang="en-US" dirty="0" smtClean="0"/>
          </a:p>
          <a:p>
            <a:r>
              <a:rPr lang="en-US" dirty="0" err="1" smtClean="0"/>
              <a:t>Satut</a:t>
            </a:r>
            <a:r>
              <a:rPr lang="en-US" dirty="0" smtClean="0"/>
              <a:t> </a:t>
            </a:r>
            <a:r>
              <a:rPr lang="en-US" dirty="0" err="1" smtClean="0"/>
              <a:t>Međunarodnog</a:t>
            </a:r>
            <a:r>
              <a:rPr lang="en-US" dirty="0" smtClean="0"/>
              <a:t> </a:t>
            </a:r>
            <a:r>
              <a:rPr lang="en-US" dirty="0" err="1" smtClean="0"/>
              <a:t>krivičnog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odmeravanje</a:t>
            </a:r>
            <a:r>
              <a:rPr lang="en-US" dirty="0" smtClean="0"/>
              <a:t> </a:t>
            </a:r>
            <a:r>
              <a:rPr lang="en-US" dirty="0" err="1" smtClean="0"/>
              <a:t>kazne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 VRSTE PRAVILA:</a:t>
            </a:r>
          </a:p>
          <a:p>
            <a:endParaRPr lang="en-US" dirty="0" smtClean="0"/>
          </a:p>
          <a:p>
            <a:r>
              <a:rPr lang="en-US" b="1" dirty="0" smtClean="0"/>
              <a:t>1) </a:t>
            </a:r>
            <a:r>
              <a:rPr lang="en-US" b="1" dirty="0" err="1" smtClean="0"/>
              <a:t>Opšta</a:t>
            </a:r>
            <a:r>
              <a:rPr lang="en-US" b="1" dirty="0" smtClean="0"/>
              <a:t> </a:t>
            </a:r>
            <a:r>
              <a:rPr lang="en-US" b="1" dirty="0" err="1" smtClean="0"/>
              <a:t>pravila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odmeravanje</a:t>
            </a:r>
            <a:r>
              <a:rPr lang="en-US" b="1" dirty="0" smtClean="0"/>
              <a:t> </a:t>
            </a:r>
            <a:r>
              <a:rPr lang="en-US" b="1" dirty="0" err="1" smtClean="0"/>
              <a:t>kazne</a:t>
            </a:r>
            <a:endParaRPr lang="en-US" b="1" dirty="0" smtClean="0"/>
          </a:p>
          <a:p>
            <a:r>
              <a:rPr lang="en-US" b="1" dirty="0" smtClean="0"/>
              <a:t>2) </a:t>
            </a:r>
            <a:r>
              <a:rPr lang="en-US" b="1" dirty="0" err="1" smtClean="0"/>
              <a:t>Uračunavanje</a:t>
            </a:r>
            <a:r>
              <a:rPr lang="en-US" b="1" dirty="0" smtClean="0"/>
              <a:t> </a:t>
            </a:r>
            <a:r>
              <a:rPr lang="en-US" b="1" dirty="0" err="1" smtClean="0"/>
              <a:t>pritvora</a:t>
            </a:r>
            <a:r>
              <a:rPr lang="en-US" b="1" dirty="0" smtClean="0"/>
              <a:t> u </a:t>
            </a:r>
            <a:r>
              <a:rPr lang="en-US" b="1" dirty="0" err="1" smtClean="0"/>
              <a:t>kaznu</a:t>
            </a:r>
            <a:endParaRPr lang="en-US" b="1" dirty="0" smtClean="0"/>
          </a:p>
          <a:p>
            <a:r>
              <a:rPr lang="en-US" b="1" dirty="0" smtClean="0"/>
              <a:t>3) </a:t>
            </a:r>
            <a:r>
              <a:rPr lang="en-US" b="1" dirty="0" err="1" smtClean="0"/>
              <a:t>Odmeravanje</a:t>
            </a:r>
            <a:r>
              <a:rPr lang="en-US" b="1" dirty="0" smtClean="0"/>
              <a:t> </a:t>
            </a:r>
            <a:r>
              <a:rPr lang="en-US" b="1" dirty="0" err="1" smtClean="0"/>
              <a:t>kazne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krivična</a:t>
            </a:r>
            <a:r>
              <a:rPr lang="en-US" b="1" dirty="0" smtClean="0"/>
              <a:t> </a:t>
            </a:r>
            <a:r>
              <a:rPr lang="en-US" b="1" dirty="0" err="1" smtClean="0"/>
              <a:t>dela</a:t>
            </a:r>
            <a:r>
              <a:rPr lang="en-US" b="1" dirty="0" smtClean="0"/>
              <a:t> </a:t>
            </a:r>
            <a:r>
              <a:rPr lang="en-US" b="1" dirty="0" err="1" smtClean="0"/>
              <a:t>učinjena</a:t>
            </a:r>
            <a:r>
              <a:rPr lang="en-US" b="1" dirty="0" smtClean="0"/>
              <a:t> u </a:t>
            </a:r>
            <a:r>
              <a:rPr lang="en-US" b="1" dirty="0" err="1" smtClean="0"/>
              <a:t>sticaju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775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754</Words>
  <Application>Microsoft Macintosh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Arial</vt:lpstr>
      <vt:lpstr>Office Theme</vt:lpstr>
      <vt:lpstr>SANKCIJE U MEĐUNARODNOM KRIVIČNOM PRAVU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zivankamiladinovic@gmail.com</dc:creator>
  <cp:lastModifiedBy>zivankamiladinovic@gmail.com</cp:lastModifiedBy>
  <cp:revision>9</cp:revision>
  <dcterms:created xsi:type="dcterms:W3CDTF">2020-03-22T14:36:35Z</dcterms:created>
  <dcterms:modified xsi:type="dcterms:W3CDTF">2020-03-22T23:15:13Z</dcterms:modified>
</cp:coreProperties>
</file>