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70" r:id="rId12"/>
    <p:sldId id="273" r:id="rId13"/>
    <p:sldId id="274" r:id="rId14"/>
    <p:sldId id="287" r:id="rId15"/>
    <p:sldId id="275" r:id="rId16"/>
    <p:sldId id="276" r:id="rId17"/>
    <p:sldId id="277" r:id="rId18"/>
    <p:sldId id="278" r:id="rId19"/>
    <p:sldId id="279" r:id="rId20"/>
    <p:sldId id="280" r:id="rId21"/>
    <p:sldId id="28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128D-E4BD-9F42-B2E4-D2FB42A3A129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6289-9810-9D4A-9931-02D46F8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3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128D-E4BD-9F42-B2E4-D2FB42A3A129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6289-9810-9D4A-9931-02D46F8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3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128D-E4BD-9F42-B2E4-D2FB42A3A129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6289-9810-9D4A-9931-02D46F8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1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128D-E4BD-9F42-B2E4-D2FB42A3A129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6289-9810-9D4A-9931-02D46F8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128D-E4BD-9F42-B2E4-D2FB42A3A129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6289-9810-9D4A-9931-02D46F8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128D-E4BD-9F42-B2E4-D2FB42A3A129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6289-9810-9D4A-9931-02D46F8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128D-E4BD-9F42-B2E4-D2FB42A3A129}" type="datetimeFigureOut">
              <a:rPr lang="en-US" smtClean="0"/>
              <a:t>3/22/20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6289-9810-9D4A-9931-02D46F8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5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128D-E4BD-9F42-B2E4-D2FB42A3A129}" type="datetimeFigureOut">
              <a:rPr lang="en-US" smtClean="0"/>
              <a:t>3/22/20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6289-9810-9D4A-9931-02D46F8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128D-E4BD-9F42-B2E4-D2FB42A3A129}" type="datetimeFigureOut">
              <a:rPr lang="en-US" smtClean="0"/>
              <a:t>3/22/20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6289-9810-9D4A-9931-02D46F8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5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128D-E4BD-9F42-B2E4-D2FB42A3A129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6289-9810-9D4A-9931-02D46F8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6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128D-E4BD-9F42-B2E4-D2FB42A3A129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6289-9810-9D4A-9931-02D46F8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4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128D-E4BD-9F42-B2E4-D2FB42A3A129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E6289-9810-9D4A-9931-02D46F8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138406"/>
          </a:xfrm>
        </p:spPr>
        <p:txBody>
          <a:bodyPr>
            <a:normAutofit/>
          </a:bodyPr>
          <a:lstStyle/>
          <a:p>
            <a:r>
              <a:rPr lang="en-US" dirty="0" smtClean="0"/>
              <a:t>PREDAVANJE</a:t>
            </a:r>
            <a:br>
              <a:rPr lang="en-US" dirty="0" smtClean="0"/>
            </a:br>
            <a:r>
              <a:rPr lang="en-US" b="1" dirty="0" smtClean="0"/>
              <a:t>OSNOVI </a:t>
            </a:r>
            <a:r>
              <a:rPr lang="en-US" b="1" dirty="0"/>
              <a:t>ISKLJUČENJA </a:t>
            </a:r>
            <a:r>
              <a:rPr lang="en-US" b="1" dirty="0" smtClean="0"/>
              <a:t>MEĐUNARODNOG KRIVIČNOG DELA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528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9005"/>
            <a:ext cx="10515600" cy="521795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dirty="0" smtClean="0"/>
              <a:t>STVARNA ZABLUDA</a:t>
            </a:r>
          </a:p>
          <a:p>
            <a:r>
              <a:rPr lang="en-US" dirty="0" smtClean="0"/>
              <a:t> </a:t>
            </a:r>
            <a:r>
              <a:rPr lang="en-US" i="1" dirty="0" err="1"/>
              <a:t>Nije</a:t>
            </a:r>
            <a:r>
              <a:rPr lang="en-US" i="1" dirty="0"/>
              <a:t> </a:t>
            </a:r>
            <a:r>
              <a:rPr lang="en-US" i="1" dirty="0" err="1"/>
              <a:t>krivično</a:t>
            </a:r>
            <a:r>
              <a:rPr lang="en-US" i="1" dirty="0"/>
              <a:t> </a:t>
            </a:r>
            <a:r>
              <a:rPr lang="en-US" i="1" dirty="0" err="1"/>
              <a:t>odgovoran</a:t>
            </a:r>
            <a:r>
              <a:rPr lang="en-US" i="1" dirty="0"/>
              <a:t> </a:t>
            </a:r>
            <a:r>
              <a:rPr lang="en-US" i="1" dirty="0" err="1"/>
              <a:t>učinilac</a:t>
            </a:r>
            <a:r>
              <a:rPr lang="en-US" i="1" dirty="0"/>
              <a:t> </a:t>
            </a:r>
            <a:r>
              <a:rPr lang="en-US" i="1" dirty="0" err="1"/>
              <a:t>koji</a:t>
            </a:r>
            <a:r>
              <a:rPr lang="en-US" i="1" dirty="0"/>
              <a:t> u </a:t>
            </a:r>
            <a:r>
              <a:rPr lang="en-US" i="1" dirty="0" err="1"/>
              <a:t>vreme</a:t>
            </a:r>
            <a:r>
              <a:rPr lang="en-US" i="1" dirty="0"/>
              <a:t> </a:t>
            </a:r>
            <a:r>
              <a:rPr lang="en-US" i="1" dirty="0" err="1"/>
              <a:t>izvršenja</a:t>
            </a:r>
            <a:r>
              <a:rPr lang="en-US" i="1" dirty="0"/>
              <a:t> </a:t>
            </a:r>
            <a:r>
              <a:rPr lang="en-US" i="1" dirty="0" err="1" smtClean="0"/>
              <a:t>krivičnog</a:t>
            </a:r>
            <a:r>
              <a:rPr lang="en-US" i="1" dirty="0" smtClean="0"/>
              <a:t> </a:t>
            </a:r>
            <a:r>
              <a:rPr lang="en-US" i="1" dirty="0" err="1" smtClean="0"/>
              <a:t>dela</a:t>
            </a:r>
            <a:r>
              <a:rPr lang="en-US" i="1" dirty="0" smtClean="0"/>
              <a:t> </a:t>
            </a:r>
            <a:r>
              <a:rPr lang="en-US" i="1" dirty="0" err="1"/>
              <a:t>nije</a:t>
            </a:r>
            <a:r>
              <a:rPr lang="en-US" i="1" dirty="0"/>
              <a:t> bio </a:t>
            </a:r>
            <a:r>
              <a:rPr lang="en-US" i="1" dirty="0" err="1"/>
              <a:t>svestan</a:t>
            </a:r>
            <a:r>
              <a:rPr lang="en-US" i="1" dirty="0"/>
              <a:t> </a:t>
            </a:r>
            <a:r>
              <a:rPr lang="en-US" i="1" dirty="0" err="1"/>
              <a:t>nekog</a:t>
            </a:r>
            <a:r>
              <a:rPr lang="en-US" i="1" dirty="0"/>
              <a:t> </a:t>
            </a:r>
            <a:r>
              <a:rPr lang="en-US" i="1" dirty="0" err="1"/>
              <a:t>njegovog</a:t>
            </a:r>
            <a:r>
              <a:rPr lang="en-US" i="1" dirty="0"/>
              <a:t> </a:t>
            </a:r>
            <a:r>
              <a:rPr lang="en-US" i="1" dirty="0" err="1"/>
              <a:t>zakonom</a:t>
            </a:r>
            <a:r>
              <a:rPr lang="en-US" i="1" dirty="0"/>
              <a:t> </a:t>
            </a:r>
            <a:r>
              <a:rPr lang="en-US" i="1" dirty="0" err="1"/>
              <a:t>određenog</a:t>
            </a:r>
            <a:r>
              <a:rPr lang="en-US" i="1" dirty="0"/>
              <a:t> </a:t>
            </a:r>
            <a:r>
              <a:rPr lang="en-US" i="1" dirty="0" err="1"/>
              <a:t>obeležja</a:t>
            </a:r>
            <a:r>
              <a:rPr lang="en-US" i="1" dirty="0"/>
              <a:t>.</a:t>
            </a:r>
          </a:p>
          <a:p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poznaje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stvarnu</a:t>
            </a:r>
            <a:r>
              <a:rPr lang="en-US" dirty="0"/>
              <a:t> </a:t>
            </a:r>
            <a:r>
              <a:rPr lang="en-US" dirty="0" err="1"/>
              <a:t>zabludu</a:t>
            </a:r>
            <a:r>
              <a:rPr lang="en-US" dirty="0"/>
              <a:t> o </a:t>
            </a:r>
            <a:r>
              <a:rPr lang="en-US" dirty="0" err="1"/>
              <a:t>bitnim</a:t>
            </a:r>
            <a:r>
              <a:rPr lang="en-US" dirty="0"/>
              <a:t> </a:t>
            </a:r>
            <a:r>
              <a:rPr lang="en-US" dirty="0" err="1"/>
              <a:t>elementima</a:t>
            </a:r>
            <a:r>
              <a:rPr lang="en-US" dirty="0"/>
              <a:t> </a:t>
            </a:r>
            <a:r>
              <a:rPr lang="en-US" dirty="0" err="1"/>
              <a:t>bića</a:t>
            </a:r>
            <a:r>
              <a:rPr lang="en-US" dirty="0"/>
              <a:t> </a:t>
            </a:r>
            <a:r>
              <a:rPr lang="en-US" dirty="0" err="1"/>
              <a:t>kd</a:t>
            </a:r>
            <a:endParaRPr lang="en-US" dirty="0"/>
          </a:p>
          <a:p>
            <a:r>
              <a:rPr lang="en-US" dirty="0" err="1"/>
              <a:t>Dakle</a:t>
            </a:r>
            <a:r>
              <a:rPr lang="en-US" dirty="0"/>
              <a:t> </a:t>
            </a:r>
            <a:r>
              <a:rPr lang="en-US" dirty="0" err="1"/>
              <a:t>zabluda</a:t>
            </a:r>
            <a:r>
              <a:rPr lang="en-US" dirty="0"/>
              <a:t> se mora </a:t>
            </a:r>
            <a:r>
              <a:rPr lang="en-US" dirty="0" err="1"/>
              <a:t>odnositi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stvarne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podvesti</a:t>
            </a:r>
            <a:r>
              <a:rPr lang="en-US" dirty="0"/>
              <a:t> pod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bitno</a:t>
            </a:r>
            <a:r>
              <a:rPr lang="en-US" dirty="0"/>
              <a:t> </a:t>
            </a:r>
            <a:r>
              <a:rPr lang="en-US" dirty="0" err="1"/>
              <a:t>obeležje</a:t>
            </a:r>
            <a:r>
              <a:rPr lang="en-US" dirty="0"/>
              <a:t> </a:t>
            </a:r>
            <a:r>
              <a:rPr lang="en-US" dirty="0" err="1"/>
              <a:t>krivičnog</a:t>
            </a:r>
            <a:r>
              <a:rPr lang="en-US" dirty="0"/>
              <a:t> </a:t>
            </a:r>
            <a:r>
              <a:rPr lang="en-US" dirty="0" err="1"/>
              <a:t>dela</a:t>
            </a:r>
            <a:endParaRPr lang="en-US" dirty="0"/>
          </a:p>
          <a:p>
            <a:r>
              <a:rPr lang="en-US" dirty="0" err="1" smtClean="0"/>
              <a:t>Stvarna</a:t>
            </a:r>
            <a:r>
              <a:rPr lang="en-US" dirty="0" smtClean="0"/>
              <a:t> </a:t>
            </a:r>
            <a:r>
              <a:rPr lang="en-US" dirty="0" err="1" smtClean="0"/>
              <a:t>zabluda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otklonjiva</a:t>
            </a:r>
            <a:r>
              <a:rPr lang="en-US" dirty="0"/>
              <a:t> I </a:t>
            </a:r>
            <a:r>
              <a:rPr lang="en-US" dirty="0" err="1"/>
              <a:t>neotklonjiva</a:t>
            </a:r>
            <a:endParaRPr lang="en-US" dirty="0"/>
          </a:p>
          <a:p>
            <a:r>
              <a:rPr lang="en-US" b="1" dirty="0" err="1"/>
              <a:t>Neotklonjiv</a:t>
            </a:r>
            <a:r>
              <a:rPr lang="en-US" dirty="0" err="1"/>
              <a:t>a</a:t>
            </a:r>
            <a:r>
              <a:rPr lang="en-US" dirty="0"/>
              <a:t> –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učinilac</a:t>
            </a:r>
            <a:r>
              <a:rPr lang="en-US" dirty="0"/>
              <a:t> </a:t>
            </a:r>
            <a:r>
              <a:rPr lang="en-US" dirty="0" err="1"/>
              <a:t>nikako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mogao</a:t>
            </a:r>
            <a:r>
              <a:rPr lang="en-US" dirty="0"/>
              <a:t>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pravilnu</a:t>
            </a:r>
            <a:r>
              <a:rPr lang="en-US" dirty="0"/>
              <a:t> </a:t>
            </a:r>
            <a:r>
              <a:rPr lang="en-US" dirty="0" err="1"/>
              <a:t>predstavu</a:t>
            </a:r>
            <a:r>
              <a:rPr lang="en-US" dirty="0"/>
              <a:t> o </a:t>
            </a:r>
            <a:r>
              <a:rPr lang="en-US" dirty="0" err="1"/>
              <a:t>nekoj</a:t>
            </a:r>
            <a:r>
              <a:rPr lang="en-US" dirty="0"/>
              <a:t> </a:t>
            </a:r>
            <a:r>
              <a:rPr lang="en-US" dirty="0" err="1"/>
              <a:t>stvarnoj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ulazi</a:t>
            </a:r>
            <a:r>
              <a:rPr lang="en-US" dirty="0"/>
              <a:t> u </a:t>
            </a:r>
            <a:r>
              <a:rPr lang="en-US" dirty="0" err="1"/>
              <a:t>biće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krivičnog</a:t>
            </a:r>
            <a:r>
              <a:rPr lang="en-US" dirty="0"/>
              <a:t> </a:t>
            </a:r>
            <a:r>
              <a:rPr lang="en-US" dirty="0" err="1"/>
              <a:t>dela</a:t>
            </a:r>
            <a:endParaRPr lang="en-US" dirty="0"/>
          </a:p>
          <a:p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zabluda</a:t>
            </a:r>
            <a:r>
              <a:rPr lang="en-US" dirty="0"/>
              <a:t> </a:t>
            </a:r>
            <a:r>
              <a:rPr lang="en-US" dirty="0" err="1"/>
              <a:t>isključuje</a:t>
            </a:r>
            <a:r>
              <a:rPr lang="en-US" dirty="0"/>
              <a:t> </a:t>
            </a:r>
            <a:r>
              <a:rPr lang="en-US" dirty="0" err="1"/>
              <a:t>umišljaj</a:t>
            </a:r>
            <a:r>
              <a:rPr lang="en-US" dirty="0"/>
              <a:t> I </a:t>
            </a:r>
            <a:r>
              <a:rPr lang="en-US" dirty="0" err="1"/>
              <a:t>nehat</a:t>
            </a:r>
            <a:endParaRPr lang="en-US" dirty="0"/>
          </a:p>
          <a:p>
            <a:r>
              <a:rPr lang="en-US" b="1" dirty="0" err="1"/>
              <a:t>Otklonjiva</a:t>
            </a:r>
            <a:r>
              <a:rPr lang="en-US" b="1" dirty="0"/>
              <a:t> </a:t>
            </a:r>
            <a:r>
              <a:rPr lang="en-US" dirty="0"/>
              <a:t>–ne </a:t>
            </a:r>
            <a:r>
              <a:rPr lang="en-US" dirty="0" err="1"/>
              <a:t>isključuje</a:t>
            </a:r>
            <a:r>
              <a:rPr lang="en-US" dirty="0"/>
              <a:t> </a:t>
            </a:r>
            <a:r>
              <a:rPr lang="en-US" dirty="0" err="1"/>
              <a:t>nehat</a:t>
            </a:r>
            <a:r>
              <a:rPr lang="en-US" dirty="0"/>
              <a:t>, </a:t>
            </a:r>
          </a:p>
          <a:p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krivična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ipak</a:t>
            </a:r>
            <a:r>
              <a:rPr lang="en-US" dirty="0"/>
              <a:t> </a:t>
            </a:r>
            <a:r>
              <a:rPr lang="en-US" dirty="0" err="1"/>
              <a:t>postojati</a:t>
            </a:r>
            <a:r>
              <a:rPr lang="en-US" dirty="0"/>
              <a:t>  </a:t>
            </a:r>
            <a:r>
              <a:rPr lang="en-US" dirty="0" err="1"/>
              <a:t>ukoliko</a:t>
            </a:r>
            <a:r>
              <a:rPr lang="en-US" dirty="0"/>
              <a:t> je </a:t>
            </a:r>
            <a:r>
              <a:rPr lang="en-US" dirty="0" err="1"/>
              <a:t>predviđena</a:t>
            </a:r>
            <a:r>
              <a:rPr lang="en-US" dirty="0"/>
              <a:t> I </a:t>
            </a:r>
            <a:r>
              <a:rPr lang="en-US" dirty="0" err="1"/>
              <a:t>nehatna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. ( </a:t>
            </a:r>
            <a:r>
              <a:rPr lang="en-US" dirty="0" err="1"/>
              <a:t>komandna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235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8283"/>
            <a:ext cx="10515600" cy="54186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PRAVNA </a:t>
            </a:r>
            <a:r>
              <a:rPr lang="en-US" dirty="0" smtClean="0"/>
              <a:t>ZABLUDA</a:t>
            </a:r>
          </a:p>
          <a:p>
            <a:r>
              <a:rPr lang="en-US" i="1" dirty="0" err="1" smtClean="0"/>
              <a:t>Odsustvo</a:t>
            </a:r>
            <a:r>
              <a:rPr lang="en-US" i="1" dirty="0" smtClean="0"/>
              <a:t> </a:t>
            </a:r>
            <a:r>
              <a:rPr lang="en-US" i="1" dirty="0" err="1"/>
              <a:t>znanja</a:t>
            </a:r>
            <a:r>
              <a:rPr lang="en-US" i="1" dirty="0"/>
              <a:t> o tome da je </a:t>
            </a:r>
            <a:r>
              <a:rPr lang="en-US" i="1" dirty="0" err="1"/>
              <a:t>delo</a:t>
            </a:r>
            <a:r>
              <a:rPr lang="en-US" i="1" dirty="0"/>
              <a:t> </a:t>
            </a:r>
            <a:r>
              <a:rPr lang="en-US" i="1" dirty="0" err="1"/>
              <a:t>koje</a:t>
            </a:r>
            <a:r>
              <a:rPr lang="en-US" i="1" dirty="0"/>
              <a:t> je </a:t>
            </a:r>
            <a:r>
              <a:rPr lang="en-US" i="1" dirty="0" err="1"/>
              <a:t>izvršeno</a:t>
            </a:r>
            <a:r>
              <a:rPr lang="en-US" i="1" dirty="0"/>
              <a:t>, </a:t>
            </a:r>
            <a:r>
              <a:rPr lang="en-US" i="1" dirty="0" err="1"/>
              <a:t>odredbama</a:t>
            </a:r>
            <a:r>
              <a:rPr lang="en-US" i="1" dirty="0"/>
              <a:t> </a:t>
            </a:r>
            <a:r>
              <a:rPr lang="en-US" i="1" dirty="0" err="1"/>
              <a:t>određenog</a:t>
            </a:r>
            <a:r>
              <a:rPr lang="en-US" i="1" dirty="0"/>
              <a:t> </a:t>
            </a:r>
            <a:r>
              <a:rPr lang="en-US" i="1" dirty="0" err="1"/>
              <a:t>pravnog</a:t>
            </a:r>
            <a:r>
              <a:rPr lang="en-US" i="1" dirty="0"/>
              <a:t> </a:t>
            </a:r>
            <a:r>
              <a:rPr lang="en-US" i="1" dirty="0" err="1"/>
              <a:t>dokumenta</a:t>
            </a:r>
            <a:r>
              <a:rPr lang="en-US" i="1" dirty="0"/>
              <a:t> </a:t>
            </a:r>
            <a:r>
              <a:rPr lang="en-US" i="1" dirty="0" err="1"/>
              <a:t>predviđeno</a:t>
            </a:r>
            <a:r>
              <a:rPr lang="en-US" i="1" dirty="0"/>
              <a:t> </a:t>
            </a:r>
            <a:r>
              <a:rPr lang="en-US" i="1" dirty="0" err="1"/>
              <a:t>kao</a:t>
            </a:r>
            <a:r>
              <a:rPr lang="en-US" i="1" dirty="0"/>
              <a:t> </a:t>
            </a:r>
            <a:r>
              <a:rPr lang="en-US" i="1" dirty="0" err="1"/>
              <a:t>krivično</a:t>
            </a:r>
            <a:r>
              <a:rPr lang="en-US" i="1" dirty="0"/>
              <a:t> </a:t>
            </a:r>
            <a:r>
              <a:rPr lang="en-US" i="1" dirty="0" err="1"/>
              <a:t>delo</a:t>
            </a:r>
            <a:r>
              <a:rPr lang="en-US" i="1" dirty="0"/>
              <a:t> </a:t>
            </a:r>
            <a:r>
              <a:rPr lang="en-US" i="1" dirty="0" err="1"/>
              <a:t>iz</a:t>
            </a:r>
            <a:r>
              <a:rPr lang="en-US" i="1" dirty="0"/>
              <a:t> </a:t>
            </a:r>
            <a:r>
              <a:rPr lang="en-US" i="1" dirty="0" err="1"/>
              <a:t>nadležnosti</a:t>
            </a:r>
            <a:r>
              <a:rPr lang="en-US" i="1" dirty="0"/>
              <a:t> </a:t>
            </a:r>
            <a:r>
              <a:rPr lang="en-US" i="1" dirty="0" err="1"/>
              <a:t>Suda</a:t>
            </a:r>
            <a:r>
              <a:rPr lang="en-US" i="1" dirty="0" smtClean="0"/>
              <a:t>,</a:t>
            </a:r>
          </a:p>
          <a:p>
            <a:r>
              <a:rPr lang="en-US" i="1" dirty="0" smtClean="0"/>
              <a:t> </a:t>
            </a:r>
            <a:r>
              <a:rPr lang="en-US" b="1" i="1" dirty="0" smtClean="0"/>
              <a:t>NE PREDSTAVLJA OSNOV </a:t>
            </a:r>
            <a:r>
              <a:rPr lang="en-US" i="1" dirty="0" smtClean="0"/>
              <a:t>ZA ISKLJUČENJE KRIVIČNE ODGOVORNOSTI. </a:t>
            </a:r>
          </a:p>
          <a:p>
            <a:r>
              <a:rPr lang="en-US" dirty="0" err="1" smtClean="0"/>
              <a:t>Razlog</a:t>
            </a:r>
            <a:r>
              <a:rPr lang="en-US" dirty="0" smtClean="0"/>
              <a:t>: </a:t>
            </a:r>
            <a:r>
              <a:rPr lang="en-US" dirty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/>
              <a:t>se o </a:t>
            </a:r>
            <a:r>
              <a:rPr lang="en-US" dirty="0" err="1"/>
              <a:t>krivičnim</a:t>
            </a:r>
            <a:r>
              <a:rPr lang="en-US" dirty="0"/>
              <a:t> </a:t>
            </a:r>
            <a:r>
              <a:rPr lang="en-US" dirty="0" err="1"/>
              <a:t>delima</a:t>
            </a:r>
            <a:r>
              <a:rPr lang="en-US" dirty="0"/>
              <a:t> mala in se,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kojih</a:t>
            </a:r>
            <a:r>
              <a:rPr lang="en-US" dirty="0" smtClean="0"/>
              <a:t> je </a:t>
            </a:r>
            <a:r>
              <a:rPr lang="en-US" dirty="0" err="1" smtClean="0"/>
              <a:t>nemoguće</a:t>
            </a:r>
            <a:r>
              <a:rPr lang="en-US" dirty="0" smtClean="0"/>
              <a:t> </a:t>
            </a:r>
            <a:r>
              <a:rPr lang="en-US" dirty="0" err="1"/>
              <a:t>zamisliti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zablude</a:t>
            </a:r>
            <a:r>
              <a:rPr lang="en-US" dirty="0"/>
              <a:t>.</a:t>
            </a:r>
          </a:p>
          <a:p>
            <a:r>
              <a:rPr lang="en-US" dirty="0" err="1"/>
              <a:t>Teško</a:t>
            </a:r>
            <a:r>
              <a:rPr lang="en-US" dirty="0"/>
              <a:t> je </a:t>
            </a:r>
            <a:r>
              <a:rPr lang="en-US" dirty="0" err="1"/>
              <a:t>zamisliti</a:t>
            </a:r>
            <a:r>
              <a:rPr lang="en-US" dirty="0"/>
              <a:t> da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znao</a:t>
            </a:r>
            <a:r>
              <a:rPr lang="en-US" dirty="0"/>
              <a:t> da je </a:t>
            </a:r>
            <a:r>
              <a:rPr lang="en-US" dirty="0" err="1"/>
              <a:t>uništavanje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naroda</a:t>
            </a:r>
            <a:r>
              <a:rPr lang="en-US" dirty="0"/>
              <a:t>, </a:t>
            </a:r>
            <a:r>
              <a:rPr lang="en-US" dirty="0" err="1"/>
              <a:t>rase</a:t>
            </a:r>
            <a:r>
              <a:rPr lang="en-US" dirty="0"/>
              <a:t>, </a:t>
            </a:r>
            <a:r>
              <a:rPr lang="en-US" dirty="0" err="1"/>
              <a:t>etničke</a:t>
            </a:r>
            <a:r>
              <a:rPr lang="en-US" dirty="0"/>
              <a:t> 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verske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zabranjeno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IZUZETAK: </a:t>
            </a:r>
            <a:r>
              <a:rPr lang="en-US" dirty="0" err="1" smtClean="0"/>
              <a:t>Pravna</a:t>
            </a:r>
            <a:r>
              <a:rPr lang="en-US" dirty="0" smtClean="0"/>
              <a:t> </a:t>
            </a:r>
            <a:r>
              <a:rPr lang="en-US" dirty="0" err="1"/>
              <a:t>zabluda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osnov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isključenje</a:t>
            </a:r>
            <a:r>
              <a:rPr lang="en-US" dirty="0"/>
              <a:t> </a:t>
            </a:r>
            <a:r>
              <a:rPr lang="en-US" dirty="0" err="1"/>
              <a:t>krivične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je u </a:t>
            </a:r>
            <a:r>
              <a:rPr lang="en-US" dirty="0" err="1"/>
              <a:t>konkretnom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isključena</a:t>
            </a:r>
            <a:r>
              <a:rPr lang="en-US" dirty="0"/>
              <a:t> </a:t>
            </a:r>
            <a:r>
              <a:rPr lang="en-US" dirty="0" err="1"/>
              <a:t>psihička</a:t>
            </a:r>
            <a:r>
              <a:rPr lang="en-US" dirty="0"/>
              <a:t> </a:t>
            </a:r>
            <a:r>
              <a:rPr lang="en-US" dirty="0" err="1"/>
              <a:t>komponenta</a:t>
            </a:r>
            <a:r>
              <a:rPr lang="en-US" dirty="0"/>
              <a:t> </a:t>
            </a:r>
            <a:r>
              <a:rPr lang="en-US" dirty="0" err="1"/>
              <a:t>krivičnog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je </a:t>
            </a:r>
            <a:r>
              <a:rPr lang="en-US" dirty="0" err="1"/>
              <a:t>predstavljao</a:t>
            </a:r>
            <a:r>
              <a:rPr lang="en-US" dirty="0"/>
              <a:t> </a:t>
            </a:r>
            <a:r>
              <a:rPr lang="en-US" dirty="0" err="1"/>
              <a:t>osnov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kome</a:t>
            </a:r>
            <a:r>
              <a:rPr lang="en-US" dirty="0"/>
              <a:t> se </a:t>
            </a:r>
            <a:r>
              <a:rPr lang="en-US" dirty="0" err="1"/>
              <a:t>zasniva</a:t>
            </a:r>
            <a:r>
              <a:rPr lang="en-US" dirty="0"/>
              <a:t> </a:t>
            </a:r>
            <a:r>
              <a:rPr lang="en-US" dirty="0" err="1"/>
              <a:t>postupanje</a:t>
            </a:r>
            <a:r>
              <a:rPr lang="en-US" dirty="0"/>
              <a:t> </a:t>
            </a:r>
            <a:r>
              <a:rPr lang="en-US" i="1" dirty="0" err="1"/>
              <a:t>određenog</a:t>
            </a:r>
            <a:r>
              <a:rPr lang="en-US" i="1" dirty="0"/>
              <a:t> </a:t>
            </a:r>
            <a:r>
              <a:rPr lang="en-US" i="1" dirty="0" err="1"/>
              <a:t>lica</a:t>
            </a:r>
            <a:r>
              <a:rPr lang="en-US" i="1" dirty="0"/>
              <a:t> </a:t>
            </a:r>
            <a:r>
              <a:rPr lang="en-US" i="1" dirty="0" err="1"/>
              <a:t>po</a:t>
            </a:r>
            <a:r>
              <a:rPr lang="en-US" i="1" dirty="0"/>
              <a:t> </a:t>
            </a:r>
            <a:r>
              <a:rPr lang="en-US" i="1" dirty="0" err="1"/>
              <a:t>zapovesti</a:t>
            </a:r>
            <a:r>
              <a:rPr lang="en-US" i="1" dirty="0"/>
              <a:t> </a:t>
            </a:r>
            <a:r>
              <a:rPr lang="en-US" i="1" dirty="0" err="1"/>
              <a:t>naredbodavca</a:t>
            </a:r>
            <a:r>
              <a:rPr lang="en-US" i="1" dirty="0"/>
              <a:t> </a:t>
            </a:r>
            <a:r>
              <a:rPr lang="en-US" dirty="0"/>
              <a:t>a u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33. </a:t>
            </a:r>
            <a:r>
              <a:rPr lang="en-US" dirty="0" err="1"/>
              <a:t>Statuta</a:t>
            </a:r>
            <a:r>
              <a:rPr lang="en-US" dirty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4859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5912"/>
            <a:ext cx="10515600" cy="5151051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NAREĐENJE PRETPOSTAVLJENOG </a:t>
            </a:r>
          </a:p>
          <a:p>
            <a:r>
              <a:rPr lang="en-US" dirty="0" smtClean="0"/>
              <a:t>U </a:t>
            </a:r>
            <a:r>
              <a:rPr lang="en-US" dirty="0" err="1" smtClean="0"/>
              <a:t>načelu</a:t>
            </a:r>
            <a:r>
              <a:rPr lang="en-US" dirty="0" smtClean="0"/>
              <a:t>, </a:t>
            </a:r>
            <a:r>
              <a:rPr lang="en-US" dirty="0" err="1" smtClean="0"/>
              <a:t>naređenje</a:t>
            </a:r>
            <a:r>
              <a:rPr lang="en-US" dirty="0" smtClean="0"/>
              <a:t> </a:t>
            </a:r>
            <a:r>
              <a:rPr lang="en-US" dirty="0" err="1" smtClean="0"/>
              <a:t>pretpostavljenog</a:t>
            </a:r>
            <a:r>
              <a:rPr lang="en-US" dirty="0" smtClean="0"/>
              <a:t> ne </a:t>
            </a:r>
            <a:r>
              <a:rPr lang="en-US" dirty="0" err="1" smtClean="0"/>
              <a:t>isključuje</a:t>
            </a:r>
            <a:r>
              <a:rPr lang="en-US" dirty="0" smtClean="0"/>
              <a:t> </a:t>
            </a:r>
            <a:r>
              <a:rPr lang="en-US" dirty="0" err="1" smtClean="0"/>
              <a:t>postojanje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Činjenica</a:t>
            </a:r>
            <a:r>
              <a:rPr lang="en-US" dirty="0" smtClean="0"/>
              <a:t> da je </a:t>
            </a:r>
            <a:r>
              <a:rPr lang="en-US" dirty="0" err="1" smtClean="0"/>
              <a:t>neko</a:t>
            </a:r>
            <a:r>
              <a:rPr lang="en-US" dirty="0" smtClean="0"/>
              <a:t> lice </a:t>
            </a:r>
            <a:r>
              <a:rPr lang="en-US" dirty="0" err="1" smtClean="0"/>
              <a:t>izvršilo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naređenju</a:t>
            </a:r>
            <a:r>
              <a:rPr lang="en-US" dirty="0" smtClean="0"/>
              <a:t> </a:t>
            </a:r>
            <a:r>
              <a:rPr lang="en-US" dirty="0" err="1" smtClean="0"/>
              <a:t>naredbodavca</a:t>
            </a:r>
            <a:r>
              <a:rPr lang="en-US" dirty="0" smtClean="0"/>
              <a:t> ne </a:t>
            </a:r>
            <a:r>
              <a:rPr lang="en-US" dirty="0" err="1" smtClean="0"/>
              <a:t>oslobađa</a:t>
            </a:r>
            <a:r>
              <a:rPr lang="en-US" dirty="0" smtClean="0"/>
              <a:t> to lice </a:t>
            </a:r>
            <a:r>
              <a:rPr lang="en-US" dirty="0" err="1" smtClean="0"/>
              <a:t>krivične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Krivična</a:t>
            </a:r>
            <a:r>
              <a:rPr lang="en-US" dirty="0" smtClean="0"/>
              <a:t> </a:t>
            </a:r>
            <a:r>
              <a:rPr lang="en-US" dirty="0" err="1" smtClean="0"/>
              <a:t>odgovornost</a:t>
            </a:r>
            <a:r>
              <a:rPr lang="en-US" dirty="0" smtClean="0"/>
              <a:t> </a:t>
            </a:r>
            <a:r>
              <a:rPr lang="en-US" dirty="0" err="1" smtClean="0"/>
              <a:t>neće</a:t>
            </a:r>
            <a:r>
              <a:rPr lang="en-US" dirty="0" smtClean="0"/>
              <a:t> </a:t>
            </a:r>
            <a:r>
              <a:rPr lang="en-US" dirty="0" err="1" smtClean="0"/>
              <a:t>postojati</a:t>
            </a:r>
            <a:r>
              <a:rPr lang="en-US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kumulativno</a:t>
            </a:r>
            <a:r>
              <a:rPr lang="en-US" dirty="0" smtClean="0"/>
              <a:t> </a:t>
            </a:r>
            <a:r>
              <a:rPr lang="en-US" dirty="0" err="1" smtClean="0"/>
              <a:t>ispunjena</a:t>
            </a:r>
            <a:r>
              <a:rPr lang="en-US" dirty="0" smtClean="0"/>
              <a:t> 3 </a:t>
            </a:r>
            <a:r>
              <a:rPr lang="en-US" dirty="0" err="1" smtClean="0"/>
              <a:t>uslova</a:t>
            </a:r>
            <a:r>
              <a:rPr lang="en-US" dirty="0" smtClean="0"/>
              <a:t>:</a:t>
            </a:r>
          </a:p>
          <a:p>
            <a:r>
              <a:rPr lang="en-US" dirty="0" smtClean="0"/>
              <a:t>1) da je lice </a:t>
            </a:r>
            <a:r>
              <a:rPr lang="en-US" dirty="0" err="1" smtClean="0"/>
              <a:t>koje</a:t>
            </a:r>
            <a:r>
              <a:rPr lang="en-US" dirty="0" smtClean="0"/>
              <a:t> je </a:t>
            </a:r>
            <a:r>
              <a:rPr lang="en-US" dirty="0" err="1" smtClean="0"/>
              <a:t>izvršilo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imalo</a:t>
            </a:r>
            <a:r>
              <a:rPr lang="en-US" dirty="0" smtClean="0"/>
              <a:t> </a:t>
            </a:r>
            <a:r>
              <a:rPr lang="en-US" dirty="0" err="1" smtClean="0"/>
              <a:t>pravnu</a:t>
            </a:r>
            <a:r>
              <a:rPr lang="en-US" dirty="0" smtClean="0"/>
              <a:t> </a:t>
            </a:r>
            <a:r>
              <a:rPr lang="en-US" dirty="0" err="1" smtClean="0"/>
              <a:t>obavezu</a:t>
            </a:r>
            <a:r>
              <a:rPr lang="en-US" dirty="0" smtClean="0"/>
              <a:t> da </a:t>
            </a:r>
            <a:r>
              <a:rPr lang="en-US" dirty="0" err="1" smtClean="0"/>
              <a:t>postupa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naređenju</a:t>
            </a:r>
            <a:r>
              <a:rPr lang="en-US" dirty="0" smtClean="0"/>
              <a:t> </a:t>
            </a:r>
            <a:r>
              <a:rPr lang="en-US" dirty="0" err="1" smtClean="0"/>
              <a:t>vlade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drugog</a:t>
            </a:r>
            <a:r>
              <a:rPr lang="en-US" dirty="0" smtClean="0"/>
              <a:t> </a:t>
            </a:r>
            <a:r>
              <a:rPr lang="en-US" dirty="0" err="1" smtClean="0"/>
              <a:t>naredbodavca</a:t>
            </a:r>
            <a:endParaRPr lang="en-US" dirty="0" smtClean="0"/>
          </a:p>
          <a:p>
            <a:r>
              <a:rPr lang="en-US" dirty="0" smtClean="0"/>
              <a:t>2) da to lice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znalo</a:t>
            </a:r>
            <a:r>
              <a:rPr lang="en-US" dirty="0" smtClean="0"/>
              <a:t> da je </a:t>
            </a:r>
            <a:r>
              <a:rPr lang="en-US" dirty="0" err="1" smtClean="0"/>
              <a:t>naređenje</a:t>
            </a:r>
            <a:r>
              <a:rPr lang="en-US" dirty="0" smtClean="0"/>
              <a:t> </a:t>
            </a:r>
            <a:r>
              <a:rPr lang="en-US" dirty="0" err="1" smtClean="0"/>
              <a:t>protivpravno</a:t>
            </a:r>
            <a:endParaRPr lang="en-US" dirty="0" smtClean="0"/>
          </a:p>
          <a:p>
            <a:r>
              <a:rPr lang="en-US" dirty="0" smtClean="0"/>
              <a:t>3)da </a:t>
            </a:r>
            <a:r>
              <a:rPr lang="en-US" dirty="0" err="1" smtClean="0"/>
              <a:t>naređenje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očigledno</a:t>
            </a:r>
            <a:r>
              <a:rPr lang="en-US" dirty="0" smtClean="0"/>
              <a:t> </a:t>
            </a:r>
            <a:r>
              <a:rPr lang="en-US" dirty="0" err="1" smtClean="0"/>
              <a:t>protivpravno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Primena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osnova</a:t>
            </a:r>
            <a:r>
              <a:rPr lang="en-US" dirty="0" smtClean="0"/>
              <a:t> je </a:t>
            </a:r>
            <a:r>
              <a:rPr lang="en-US" dirty="0" err="1" smtClean="0"/>
              <a:t>isključena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reč</a:t>
            </a:r>
            <a:r>
              <a:rPr lang="en-US" dirty="0" smtClean="0"/>
              <a:t> o </a:t>
            </a:r>
            <a:r>
              <a:rPr lang="en-US" i="1" dirty="0" err="1" smtClean="0"/>
              <a:t>genocidu</a:t>
            </a:r>
            <a:r>
              <a:rPr lang="en-US" i="1" dirty="0" smtClean="0"/>
              <a:t> I </a:t>
            </a:r>
            <a:r>
              <a:rPr lang="en-US" i="1" dirty="0" err="1" smtClean="0"/>
              <a:t>zločinu</a:t>
            </a:r>
            <a:r>
              <a:rPr lang="en-US" i="1" dirty="0" smtClean="0"/>
              <a:t> </a:t>
            </a:r>
            <a:r>
              <a:rPr lang="en-US" i="1" dirty="0" err="1" smtClean="0"/>
              <a:t>protiv</a:t>
            </a:r>
            <a:r>
              <a:rPr lang="en-US" i="1" dirty="0" smtClean="0"/>
              <a:t> </a:t>
            </a:r>
            <a:r>
              <a:rPr lang="en-US" i="1" dirty="0" err="1" smtClean="0"/>
              <a:t>čovečnosti</a:t>
            </a:r>
            <a:r>
              <a:rPr lang="en-US" i="1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važi</a:t>
            </a:r>
            <a:r>
              <a:rPr lang="en-US" dirty="0" smtClean="0"/>
              <a:t> </a:t>
            </a:r>
            <a:r>
              <a:rPr lang="en-US" dirty="0" err="1" smtClean="0"/>
              <a:t>neoboriva</a:t>
            </a:r>
            <a:r>
              <a:rPr lang="en-US" dirty="0" smtClean="0"/>
              <a:t> </a:t>
            </a:r>
            <a:r>
              <a:rPr lang="en-US" dirty="0" err="1" smtClean="0"/>
              <a:t>pretpostavka</a:t>
            </a:r>
            <a:r>
              <a:rPr lang="en-US" dirty="0" smtClean="0"/>
              <a:t> da se </a:t>
            </a:r>
            <a:r>
              <a:rPr lang="en-US" dirty="0" err="1" smtClean="0"/>
              <a:t>naređenje</a:t>
            </a:r>
            <a:r>
              <a:rPr lang="en-US" dirty="0" smtClean="0"/>
              <a:t> da se </a:t>
            </a:r>
            <a:r>
              <a:rPr lang="en-US" dirty="0" err="1" smtClean="0"/>
              <a:t>izvrši</a:t>
            </a: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en-US" dirty="0" smtClean="0"/>
              <a:t> od ta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krivična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smatra</a:t>
            </a:r>
            <a:r>
              <a:rPr lang="en-US" dirty="0" smtClean="0"/>
              <a:t> </a:t>
            </a:r>
            <a:r>
              <a:rPr lang="en-US" dirty="0" err="1" smtClean="0"/>
              <a:t>očigledno</a:t>
            </a:r>
            <a:r>
              <a:rPr lang="en-US" dirty="0" smtClean="0"/>
              <a:t> </a:t>
            </a:r>
            <a:r>
              <a:rPr lang="en-US" dirty="0" err="1" smtClean="0"/>
              <a:t>protivpravnim</a:t>
            </a:r>
            <a:r>
              <a:rPr lang="en-US" dirty="0" smtClean="0"/>
              <a:t>, </a:t>
            </a:r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ispunjen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od tri </a:t>
            </a:r>
            <a:r>
              <a:rPr lang="en-US" dirty="0" err="1" smtClean="0"/>
              <a:t>uslova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Primena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osnova</a:t>
            </a:r>
            <a:r>
              <a:rPr lang="en-US" dirty="0" smtClean="0"/>
              <a:t> </a:t>
            </a:r>
            <a:r>
              <a:rPr lang="en-US" b="1" dirty="0" err="1" smtClean="0"/>
              <a:t>svodi</a:t>
            </a:r>
            <a:r>
              <a:rPr lang="en-US" b="1" dirty="0" smtClean="0"/>
              <a:t> se </a:t>
            </a:r>
            <a:r>
              <a:rPr lang="en-US" b="1" dirty="0" err="1" smtClean="0"/>
              <a:t>samo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ratne</a:t>
            </a:r>
            <a:r>
              <a:rPr lang="en-US" b="1" dirty="0" smtClean="0"/>
              <a:t> </a:t>
            </a:r>
            <a:r>
              <a:rPr lang="en-US" b="1" dirty="0" err="1" smtClean="0"/>
              <a:t>zločine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409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493"/>
            <a:ext cx="10515600" cy="5329470"/>
          </a:xfrm>
        </p:spPr>
        <p:txBody>
          <a:bodyPr>
            <a:normAutofit/>
          </a:bodyPr>
          <a:lstStyle/>
          <a:p>
            <a:r>
              <a:rPr lang="en-US" dirty="0" smtClean="0"/>
              <a:t>Na </a:t>
            </a:r>
            <a:r>
              <a:rPr lang="en-US" dirty="0" err="1"/>
              <a:t>glavnom</a:t>
            </a:r>
            <a:r>
              <a:rPr lang="en-US" dirty="0"/>
              <a:t> </a:t>
            </a:r>
            <a:r>
              <a:rPr lang="en-US" dirty="0" err="1"/>
              <a:t>pretresu</a:t>
            </a:r>
            <a:r>
              <a:rPr lang="en-US" dirty="0"/>
              <a:t>, </a:t>
            </a:r>
            <a:r>
              <a:rPr lang="en-US" dirty="0" err="1"/>
              <a:t>Sud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razmatra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osnove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isključenje</a:t>
            </a:r>
            <a:r>
              <a:rPr lang="en-US" dirty="0"/>
              <a:t> </a:t>
            </a:r>
            <a:r>
              <a:rPr lang="en-US" dirty="0" err="1"/>
              <a:t>krivične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, pored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 smtClean="0"/>
              <a:t>pomenutih</a:t>
            </a:r>
            <a:r>
              <a:rPr lang="en-US" dirty="0" smtClean="0"/>
              <a:t>.</a:t>
            </a:r>
          </a:p>
          <a:p>
            <a:endParaRPr lang="en-US" b="1" dirty="0"/>
          </a:p>
          <a:p>
            <a:r>
              <a:rPr lang="en-US" dirty="0" err="1" smtClean="0"/>
              <a:t>Dakle</a:t>
            </a:r>
            <a:r>
              <a:rPr lang="en-US" dirty="0" smtClean="0"/>
              <a:t>, </a:t>
            </a:r>
            <a:r>
              <a:rPr lang="en-US" dirty="0" err="1" smtClean="0"/>
              <a:t>ostavljena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primene</a:t>
            </a:r>
            <a:r>
              <a:rPr lang="en-US" dirty="0"/>
              <a:t> I </a:t>
            </a:r>
            <a:r>
              <a:rPr lang="en-US" dirty="0" err="1"/>
              <a:t>onih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 smtClean="0"/>
              <a:t>propisani</a:t>
            </a:r>
            <a:r>
              <a:rPr lang="en-US" dirty="0" smtClean="0"/>
              <a:t> </a:t>
            </a:r>
            <a:r>
              <a:rPr lang="en-US" dirty="0" err="1" smtClean="0"/>
              <a:t>Rimskim</a:t>
            </a:r>
            <a:r>
              <a:rPr lang="en-US" dirty="0" smtClean="0"/>
              <a:t> </a:t>
            </a:r>
            <a:r>
              <a:rPr lang="en-US" dirty="0" err="1" smtClean="0"/>
              <a:t>Statutom</a:t>
            </a:r>
            <a:r>
              <a:rPr lang="en-US" dirty="0" smtClean="0"/>
              <a:t>: </a:t>
            </a:r>
            <a:endParaRPr lang="en-US" dirty="0"/>
          </a:p>
          <a:p>
            <a:r>
              <a:rPr lang="en-US" dirty="0"/>
              <a:t>-REPRESALIJE I HUMANITARNA INTERVENCIJA.</a:t>
            </a:r>
          </a:p>
          <a:p>
            <a:endParaRPr lang="hr-HR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956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9397"/>
            <a:ext cx="10515600" cy="5357566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Represalije</a:t>
            </a:r>
            <a:endParaRPr lang="en-US" b="1" dirty="0" smtClean="0"/>
          </a:p>
          <a:p>
            <a:r>
              <a:rPr lang="en-US" b="1" i="1" dirty="0" err="1" smtClean="0"/>
              <a:t>Represalije</a:t>
            </a:r>
            <a:r>
              <a:rPr lang="en-US" b="1" i="1" dirty="0" smtClean="0"/>
              <a:t> u </a:t>
            </a:r>
            <a:r>
              <a:rPr lang="en-US" b="1" i="1" dirty="0" err="1" smtClean="0"/>
              <a:t>međunarodnom</a:t>
            </a:r>
            <a:r>
              <a:rPr lang="en-US" b="1" i="1" dirty="0" smtClean="0"/>
              <a:t> </a:t>
            </a:r>
            <a:r>
              <a:rPr lang="en-US" b="1" i="1" dirty="0" err="1" smtClean="0"/>
              <a:t>pravu</a:t>
            </a:r>
            <a:r>
              <a:rPr lang="en-US" b="1" i="1" dirty="0" smtClean="0"/>
              <a:t> </a:t>
            </a:r>
            <a:r>
              <a:rPr lang="en-US" b="1" i="1" dirty="0" err="1" smtClean="0"/>
              <a:t>predstavljaju</a:t>
            </a:r>
            <a:r>
              <a:rPr lang="en-US" b="1" i="1" dirty="0" smtClean="0"/>
              <a:t> mere </a:t>
            </a:r>
            <a:r>
              <a:rPr lang="en-US" b="1" i="1" dirty="0" err="1" smtClean="0"/>
              <a:t>kojima</a:t>
            </a:r>
            <a:r>
              <a:rPr lang="en-US" b="1" i="1" dirty="0" smtClean="0"/>
              <a:t> se </a:t>
            </a:r>
            <a:r>
              <a:rPr lang="en-US" b="1" i="1" dirty="0" err="1" smtClean="0"/>
              <a:t>odgovara</a:t>
            </a:r>
            <a:r>
              <a:rPr lang="en-US" b="1" i="1" dirty="0" smtClean="0"/>
              <a:t> </a:t>
            </a:r>
            <a:r>
              <a:rPr lang="en-US" b="1" i="1" dirty="0" err="1" smtClean="0"/>
              <a:t>na</a:t>
            </a:r>
            <a:r>
              <a:rPr lang="en-US" b="1" i="1" dirty="0" smtClean="0"/>
              <a:t> </a:t>
            </a:r>
            <a:r>
              <a:rPr lang="en-US" b="1" i="1" dirty="0" err="1" smtClean="0"/>
              <a:t>protivpravne</a:t>
            </a:r>
            <a:r>
              <a:rPr lang="en-US" b="1" i="1" dirty="0" smtClean="0"/>
              <a:t> </a:t>
            </a:r>
            <a:r>
              <a:rPr lang="en-US" b="1" i="1" dirty="0" err="1" smtClean="0"/>
              <a:t>akte</a:t>
            </a:r>
            <a:r>
              <a:rPr lang="en-US" b="1" i="1" dirty="0" smtClean="0"/>
              <a:t> </a:t>
            </a:r>
            <a:r>
              <a:rPr lang="en-US" b="1" i="1" dirty="0" err="1" smtClean="0"/>
              <a:t>jedne</a:t>
            </a:r>
            <a:r>
              <a:rPr lang="en-US" b="1" i="1" dirty="0" smtClean="0"/>
              <a:t> </a:t>
            </a:r>
            <a:r>
              <a:rPr lang="en-US" b="1" i="1" dirty="0" err="1" smtClean="0"/>
              <a:t>zemlje</a:t>
            </a:r>
            <a:r>
              <a:rPr lang="en-US" b="1" i="1" dirty="0" smtClean="0"/>
              <a:t>, </a:t>
            </a:r>
            <a:r>
              <a:rPr lang="en-US" b="1" i="1" dirty="0" err="1" smtClean="0"/>
              <a:t>takođe</a:t>
            </a:r>
            <a:r>
              <a:rPr lang="en-US" b="1" i="1" dirty="0" smtClean="0"/>
              <a:t> </a:t>
            </a:r>
            <a:r>
              <a:rPr lang="en-US" b="1" i="1" dirty="0" err="1" smtClean="0"/>
              <a:t>kršenjem</a:t>
            </a:r>
            <a:r>
              <a:rPr lang="en-US" b="1" i="1" dirty="0" smtClean="0"/>
              <a:t> </a:t>
            </a:r>
            <a:r>
              <a:rPr lang="en-US" b="1" i="1" dirty="0" err="1" smtClean="0"/>
              <a:t>pravila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međunarodnog</a:t>
            </a:r>
            <a:r>
              <a:rPr lang="en-US" b="1" i="1" dirty="0" smtClean="0"/>
              <a:t> </a:t>
            </a:r>
            <a:r>
              <a:rPr lang="en-US" b="1" i="1" dirty="0" err="1" smtClean="0"/>
              <a:t>prava</a:t>
            </a:r>
            <a:r>
              <a:rPr lang="en-US" b="1" i="1" dirty="0" smtClean="0"/>
              <a:t>.</a:t>
            </a:r>
          </a:p>
          <a:p>
            <a:endParaRPr lang="en-US" b="1" i="1" dirty="0" smtClean="0"/>
          </a:p>
          <a:p>
            <a:r>
              <a:rPr lang="en-US" b="1" dirty="0" err="1" smtClean="0"/>
              <a:t>Predstavljaju</a:t>
            </a:r>
            <a:r>
              <a:rPr lang="en-US" b="1" dirty="0" smtClean="0"/>
              <a:t> </a:t>
            </a:r>
            <a:r>
              <a:rPr lang="en-US" b="1" dirty="0" err="1" smtClean="0"/>
              <a:t>krajnje</a:t>
            </a:r>
            <a:r>
              <a:rPr lang="en-US" b="1" dirty="0" smtClean="0"/>
              <a:t> </a:t>
            </a:r>
            <a:r>
              <a:rPr lang="en-US" b="1" dirty="0" err="1" smtClean="0"/>
              <a:t>sredstvo</a:t>
            </a:r>
            <a:r>
              <a:rPr lang="en-US" b="1" dirty="0" smtClean="0"/>
              <a:t> da se </a:t>
            </a:r>
            <a:r>
              <a:rPr lang="en-US" b="1" dirty="0" err="1" smtClean="0"/>
              <a:t>jedna</a:t>
            </a:r>
            <a:r>
              <a:rPr lang="en-US" b="1" dirty="0" smtClean="0"/>
              <a:t> </a:t>
            </a:r>
            <a:r>
              <a:rPr lang="en-US" b="1" dirty="0" err="1" smtClean="0"/>
              <a:t>država</a:t>
            </a:r>
            <a:r>
              <a:rPr lang="en-US" b="1" dirty="0" smtClean="0"/>
              <a:t> </a:t>
            </a:r>
            <a:r>
              <a:rPr lang="en-US" b="1" dirty="0" err="1" smtClean="0"/>
              <a:t>odvrati</a:t>
            </a:r>
            <a:r>
              <a:rPr lang="en-US" b="1" dirty="0" smtClean="0"/>
              <a:t> od </a:t>
            </a:r>
            <a:r>
              <a:rPr lang="en-US" b="1" dirty="0" err="1" smtClean="0"/>
              <a:t>protivpravnih</a:t>
            </a:r>
            <a:r>
              <a:rPr lang="en-US" b="1" dirty="0" smtClean="0"/>
              <a:t> </a:t>
            </a:r>
            <a:r>
              <a:rPr lang="en-US" b="1" dirty="0" err="1" smtClean="0"/>
              <a:t>delatnosti</a:t>
            </a:r>
            <a:r>
              <a:rPr lang="en-US" b="1" dirty="0" smtClean="0"/>
              <a:t>.</a:t>
            </a:r>
            <a:endParaRPr lang="en-US" b="1" dirty="0"/>
          </a:p>
          <a:p>
            <a:r>
              <a:rPr lang="hr-HR" dirty="0" smtClean="0"/>
              <a:t>Razvoj međunarodnog prava ide u pravcu sužavanja dozvoljenih represalija.</a:t>
            </a:r>
          </a:p>
          <a:p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osnov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izričito</a:t>
            </a:r>
            <a:r>
              <a:rPr lang="en-US" dirty="0"/>
              <a:t> </a:t>
            </a:r>
            <a:r>
              <a:rPr lang="en-US" dirty="0" err="1"/>
              <a:t>predviđen</a:t>
            </a:r>
            <a:r>
              <a:rPr lang="en-US" dirty="0"/>
              <a:t> u </a:t>
            </a:r>
            <a:r>
              <a:rPr lang="en-US" dirty="0" err="1"/>
              <a:t>Rimskom</a:t>
            </a:r>
            <a:r>
              <a:rPr lang="en-US" dirty="0"/>
              <a:t> </a:t>
            </a:r>
            <a:r>
              <a:rPr lang="en-US" dirty="0" err="1"/>
              <a:t>statutu</a:t>
            </a:r>
            <a:r>
              <a:rPr lang="en-US" dirty="0"/>
              <a:t>.</a:t>
            </a:r>
            <a:endParaRPr lang="en-US" b="1" dirty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05763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6273"/>
            <a:ext cx="10515600" cy="505069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Represalije pod </a:t>
            </a:r>
            <a:r>
              <a:rPr lang="hr-HR" dirty="0"/>
              <a:t>vrlo restriktivnim </a:t>
            </a:r>
            <a:r>
              <a:rPr lang="hr-HR" dirty="0" err="1"/>
              <a:t>uslovima</a:t>
            </a:r>
            <a:r>
              <a:rPr lang="hr-HR" dirty="0"/>
              <a:t> predstavljaju </a:t>
            </a:r>
            <a:r>
              <a:rPr lang="hr-HR" dirty="0" err="1"/>
              <a:t>osnov</a:t>
            </a:r>
            <a:r>
              <a:rPr lang="hr-HR" dirty="0"/>
              <a:t> koji isključuje </a:t>
            </a:r>
            <a:r>
              <a:rPr lang="hr-HR" dirty="0" err="1"/>
              <a:t>protivpravnost</a:t>
            </a:r>
            <a:r>
              <a:rPr lang="hr-HR" dirty="0"/>
              <a:t> međunarodnih krivičnih </a:t>
            </a:r>
            <a:r>
              <a:rPr lang="hr-HR" dirty="0" err="1"/>
              <a:t>dela</a:t>
            </a:r>
            <a:r>
              <a:rPr lang="hr-HR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USLOVI</a:t>
            </a:r>
          </a:p>
          <a:p>
            <a:r>
              <a:rPr lang="en-US" dirty="0" smtClean="0"/>
              <a:t>1) ne </a:t>
            </a:r>
            <a:r>
              <a:rPr lang="en-US" dirty="0" err="1" smtClean="0"/>
              <a:t>mogu</a:t>
            </a:r>
            <a:r>
              <a:rPr lang="en-US" dirty="0" smtClean="0"/>
              <a:t> se </a:t>
            </a:r>
            <a:r>
              <a:rPr lang="en-US" dirty="0" err="1" smtClean="0"/>
              <a:t>primeniti</a:t>
            </a:r>
            <a:r>
              <a:rPr lang="en-US" dirty="0" smtClean="0"/>
              <a:t> 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genocida</a:t>
            </a:r>
            <a:r>
              <a:rPr lang="en-US" dirty="0" smtClean="0"/>
              <a:t> I </a:t>
            </a:r>
            <a:r>
              <a:rPr lang="en-US" dirty="0" err="1" smtClean="0"/>
              <a:t>zločina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čovečnosti</a:t>
            </a:r>
            <a:endParaRPr lang="ru-RU" dirty="0"/>
          </a:p>
          <a:p>
            <a:r>
              <a:rPr lang="en-US" dirty="0" smtClean="0"/>
              <a:t>2</a:t>
            </a:r>
            <a:r>
              <a:rPr lang="en-US" b="1" dirty="0" smtClean="0"/>
              <a:t>) </a:t>
            </a:r>
            <a:r>
              <a:rPr lang="en-US" b="1" dirty="0" err="1" smtClean="0"/>
              <a:t>srazmernost</a:t>
            </a:r>
            <a:r>
              <a:rPr lang="en-US" b="1" dirty="0" smtClean="0"/>
              <a:t>- </a:t>
            </a:r>
            <a:r>
              <a:rPr lang="hr-HR" dirty="0" smtClean="0"/>
              <a:t>u </a:t>
            </a:r>
            <a:r>
              <a:rPr lang="hr-HR" dirty="0" smtClean="0"/>
              <a:t>kvalitativnom i kvantitativnom  </a:t>
            </a:r>
            <a:r>
              <a:rPr lang="hr-HR" dirty="0" smtClean="0"/>
              <a:t>smislu</a:t>
            </a:r>
          </a:p>
          <a:p>
            <a:r>
              <a:rPr lang="hr-HR" dirty="0" err="1" smtClean="0"/>
              <a:t>srazmerne</a:t>
            </a:r>
            <a:r>
              <a:rPr lang="hr-HR" dirty="0" smtClean="0"/>
              <a:t> </a:t>
            </a:r>
            <a:r>
              <a:rPr lang="hr-HR" dirty="0" smtClean="0"/>
              <a:t>kako u pogledu same povrede pravila </a:t>
            </a:r>
            <a:r>
              <a:rPr lang="hr-HR" dirty="0" smtClean="0"/>
              <a:t>međunarodnog </a:t>
            </a:r>
            <a:r>
              <a:rPr lang="hr-HR" dirty="0" smtClean="0"/>
              <a:t>prava  tako i u pogledu težine </a:t>
            </a:r>
            <a:r>
              <a:rPr lang="hr-HR" dirty="0" err="1" smtClean="0"/>
              <a:t>posledica</a:t>
            </a:r>
            <a:r>
              <a:rPr lang="hr-HR" dirty="0" smtClean="0"/>
              <a:t> koje je ta povreda izazvala.</a:t>
            </a:r>
            <a:endParaRPr lang="ru-RU" dirty="0"/>
          </a:p>
          <a:p>
            <a:r>
              <a:rPr lang="en-US" dirty="0" smtClean="0"/>
              <a:t>3) </a:t>
            </a:r>
            <a:r>
              <a:rPr lang="en-US" b="1" dirty="0" err="1" smtClean="0"/>
              <a:t>krajnje</a:t>
            </a:r>
            <a:r>
              <a:rPr lang="en-US" b="1" dirty="0" smtClean="0"/>
              <a:t> </a:t>
            </a:r>
            <a:r>
              <a:rPr lang="en-US" b="1" dirty="0" err="1" smtClean="0"/>
              <a:t>sredstvo</a:t>
            </a:r>
            <a:r>
              <a:rPr lang="en-US" b="1" dirty="0" smtClean="0"/>
              <a:t>-</a:t>
            </a:r>
          </a:p>
          <a:p>
            <a:r>
              <a:rPr lang="en-US" dirty="0" smtClean="0"/>
              <a:t> </a:t>
            </a:r>
            <a:r>
              <a:rPr lang="hr-HR" dirty="0" smtClean="0"/>
              <a:t>mogu </a:t>
            </a:r>
            <a:r>
              <a:rPr lang="hr-HR" dirty="0" smtClean="0"/>
              <a:t>se </a:t>
            </a:r>
            <a:r>
              <a:rPr lang="hr-HR" dirty="0" err="1" smtClean="0"/>
              <a:t>preduzeti</a:t>
            </a:r>
            <a:r>
              <a:rPr lang="hr-HR" dirty="0" smtClean="0"/>
              <a:t> samo posle </a:t>
            </a:r>
            <a:r>
              <a:rPr lang="hr-HR" dirty="0" err="1" smtClean="0"/>
              <a:t>neuspeha</a:t>
            </a:r>
            <a:r>
              <a:rPr lang="hr-HR" dirty="0" smtClean="0"/>
              <a:t>  svih drugih </a:t>
            </a:r>
            <a:r>
              <a:rPr lang="hr-HR" dirty="0" err="1" smtClean="0"/>
              <a:t>srestava</a:t>
            </a:r>
            <a:r>
              <a:rPr lang="hr-HR" dirty="0" smtClean="0"/>
              <a:t> da se </a:t>
            </a:r>
            <a:r>
              <a:rPr lang="hr-HR" dirty="0" err="1" smtClean="0"/>
              <a:t>spreči</a:t>
            </a:r>
            <a:r>
              <a:rPr lang="hr-HR" dirty="0" smtClean="0"/>
              <a:t> druga strana da vrši </a:t>
            </a:r>
            <a:r>
              <a:rPr lang="hr-HR" dirty="0" smtClean="0"/>
              <a:t>međunarodna </a:t>
            </a:r>
            <a:r>
              <a:rPr lang="hr-HR" dirty="0" smtClean="0"/>
              <a:t>krivična </a:t>
            </a:r>
            <a:r>
              <a:rPr lang="hr-HR" dirty="0" err="1" smtClean="0"/>
              <a:t>dela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ultima</a:t>
            </a:r>
            <a:r>
              <a:rPr lang="ru-RU" dirty="0"/>
              <a:t> </a:t>
            </a:r>
            <a:r>
              <a:rPr lang="ru-RU" dirty="0" err="1"/>
              <a:t>ratio</a:t>
            </a:r>
            <a:r>
              <a:rPr lang="ru-RU" dirty="0"/>
              <a:t>)</a:t>
            </a:r>
          </a:p>
          <a:p>
            <a:r>
              <a:rPr lang="en-US" dirty="0"/>
              <a:t>4</a:t>
            </a:r>
            <a:r>
              <a:rPr lang="en-US" dirty="0" smtClean="0"/>
              <a:t>) </a:t>
            </a:r>
            <a:r>
              <a:rPr lang="en-US" b="1" dirty="0" err="1" smtClean="0"/>
              <a:t>naređene</a:t>
            </a:r>
            <a:r>
              <a:rPr lang="en-US" b="1" dirty="0" smtClean="0"/>
              <a:t>  od </a:t>
            </a:r>
            <a:r>
              <a:rPr lang="en-US" b="1" dirty="0" err="1" smtClean="0"/>
              <a:t>strane</a:t>
            </a:r>
            <a:r>
              <a:rPr lang="en-US" b="1" dirty="0" smtClean="0"/>
              <a:t> </a:t>
            </a:r>
            <a:r>
              <a:rPr lang="en-US" b="1" dirty="0" err="1" smtClean="0"/>
              <a:t>najvišeg</a:t>
            </a:r>
            <a:r>
              <a:rPr lang="en-US" b="1" dirty="0" smtClean="0"/>
              <a:t> </a:t>
            </a:r>
            <a:r>
              <a:rPr lang="en-US" b="1" dirty="0" err="1" smtClean="0"/>
              <a:t>državnog</a:t>
            </a:r>
            <a:r>
              <a:rPr lang="en-US" b="1" dirty="0" smtClean="0"/>
              <a:t> I </a:t>
            </a:r>
            <a:r>
              <a:rPr lang="en-US" b="1" dirty="0" err="1" smtClean="0"/>
              <a:t>vojnog</a:t>
            </a:r>
            <a:r>
              <a:rPr lang="en-US" b="1" dirty="0" smtClean="0"/>
              <a:t> </a:t>
            </a:r>
            <a:r>
              <a:rPr lang="en-US" b="1" dirty="0" err="1" smtClean="0"/>
              <a:t>vođstva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07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668"/>
            <a:ext cx="10515600" cy="5095295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pojedinci</a:t>
            </a:r>
            <a:r>
              <a:rPr lang="en-US" dirty="0" smtClean="0"/>
              <a:t> </a:t>
            </a:r>
            <a:r>
              <a:rPr lang="en-US" dirty="0" err="1" smtClean="0"/>
              <a:t>preduzmu</a:t>
            </a:r>
            <a:r>
              <a:rPr lang="en-US" dirty="0" smtClean="0"/>
              <a:t> </a:t>
            </a:r>
            <a:r>
              <a:rPr lang="en-US" dirty="0" err="1" smtClean="0"/>
              <a:t>represalije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poštovanje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uslova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postavlja</a:t>
            </a:r>
            <a:r>
              <a:rPr lang="en-US" dirty="0" smtClean="0"/>
              <a:t> </a:t>
            </a:r>
            <a:r>
              <a:rPr lang="en-US" dirty="0" err="1" smtClean="0"/>
              <a:t>međunarodno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, </a:t>
            </a:r>
            <a:r>
              <a:rPr lang="en-US" dirty="0" smtClean="0"/>
              <a:t> </a:t>
            </a:r>
            <a:r>
              <a:rPr lang="en-US" b="1" dirty="0" err="1" smtClean="0"/>
              <a:t>biće</a:t>
            </a:r>
            <a:r>
              <a:rPr lang="en-US" b="1" dirty="0" smtClean="0"/>
              <a:t> </a:t>
            </a:r>
            <a:r>
              <a:rPr lang="en-US" b="1" dirty="0" err="1" smtClean="0"/>
              <a:t>isključeno</a:t>
            </a:r>
            <a:r>
              <a:rPr lang="en-US" b="1" dirty="0" smtClean="0"/>
              <a:t> </a:t>
            </a:r>
            <a:r>
              <a:rPr lang="en-US" b="1" dirty="0" err="1" smtClean="0"/>
              <a:t>postojanje</a:t>
            </a:r>
            <a:r>
              <a:rPr lang="en-US" b="1" dirty="0" smtClean="0"/>
              <a:t> </a:t>
            </a:r>
            <a:r>
              <a:rPr lang="en-US" b="1" dirty="0" err="1" smtClean="0"/>
              <a:t>međunarodnog</a:t>
            </a:r>
            <a:r>
              <a:rPr lang="en-US" b="1" dirty="0" smtClean="0"/>
              <a:t> </a:t>
            </a:r>
            <a:r>
              <a:rPr lang="en-US" b="1" dirty="0" err="1" smtClean="0"/>
              <a:t>krivičnog</a:t>
            </a:r>
            <a:r>
              <a:rPr lang="en-US" b="1" dirty="0" smtClean="0"/>
              <a:t> </a:t>
            </a:r>
            <a:r>
              <a:rPr lang="en-US" b="1" dirty="0" err="1" smtClean="0"/>
              <a:t>dela</a:t>
            </a:r>
            <a:r>
              <a:rPr lang="en-US" b="1" dirty="0" smtClean="0"/>
              <a:t>.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Dozvoljene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se ne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zaštićenim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međunarodnog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kreće</a:t>
            </a:r>
            <a:r>
              <a:rPr lang="en-US" dirty="0" smtClean="0"/>
              <a:t> u </a:t>
            </a:r>
            <a:r>
              <a:rPr lang="en-US" dirty="0" err="1" smtClean="0"/>
              <a:t>pravcu</a:t>
            </a:r>
            <a:r>
              <a:rPr lang="en-US" dirty="0" smtClean="0"/>
              <a:t> </a:t>
            </a:r>
            <a:r>
              <a:rPr lang="en-US" dirty="0" err="1" smtClean="0"/>
              <a:t>potpune</a:t>
            </a:r>
            <a:r>
              <a:rPr lang="en-US" dirty="0" smtClean="0"/>
              <a:t> </a:t>
            </a:r>
            <a:r>
              <a:rPr lang="en-US" dirty="0" err="1" smtClean="0"/>
              <a:t>zabrane</a:t>
            </a:r>
            <a:r>
              <a:rPr lang="en-US" dirty="0" smtClean="0"/>
              <a:t> </a:t>
            </a:r>
            <a:r>
              <a:rPr lang="en-US" dirty="0" err="1" smtClean="0"/>
              <a:t>represalija</a:t>
            </a:r>
            <a:r>
              <a:rPr lang="en-US" dirty="0" smtClean="0"/>
              <a:t>, </a:t>
            </a:r>
            <a:r>
              <a:rPr lang="en-US" dirty="0" err="1" smtClean="0"/>
              <a:t>zabranjuju</a:t>
            </a:r>
            <a:r>
              <a:rPr lang="en-US" dirty="0" smtClean="0"/>
              <a:t> se </a:t>
            </a:r>
            <a:r>
              <a:rPr lang="en-US" dirty="0" err="1" smtClean="0"/>
              <a:t>represalije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ratnim</a:t>
            </a:r>
            <a:r>
              <a:rPr lang="en-US" dirty="0" smtClean="0"/>
              <a:t> </a:t>
            </a:r>
            <a:r>
              <a:rPr lang="en-US" dirty="0" err="1" smtClean="0"/>
              <a:t>zarobljenicima</a:t>
            </a:r>
            <a:r>
              <a:rPr lang="en-US" dirty="0" smtClean="0"/>
              <a:t>, </a:t>
            </a:r>
            <a:r>
              <a:rPr lang="en-US" dirty="0" err="1" smtClean="0"/>
              <a:t>ranjenicima,bolesnicima,civilnom</a:t>
            </a:r>
            <a:r>
              <a:rPr lang="en-US" dirty="0" smtClean="0"/>
              <a:t> </a:t>
            </a:r>
            <a:r>
              <a:rPr lang="en-US" dirty="0" err="1" smtClean="0"/>
              <a:t>stanovništvu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retkim</a:t>
            </a:r>
            <a:r>
              <a:rPr lang="en-US" dirty="0" smtClean="0"/>
              <a:t> </a:t>
            </a:r>
            <a:r>
              <a:rPr lang="en-US" dirty="0" err="1" smtClean="0"/>
              <a:t>slučajevima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ostaviti</a:t>
            </a:r>
            <a:r>
              <a:rPr lang="en-US" dirty="0" smtClean="0"/>
              <a:t> </a:t>
            </a:r>
            <a:r>
              <a:rPr lang="en-US" dirty="0" err="1" smtClean="0"/>
              <a:t>sudskoj</a:t>
            </a:r>
            <a:r>
              <a:rPr lang="en-US" dirty="0" smtClean="0"/>
              <a:t> </a:t>
            </a:r>
            <a:r>
              <a:rPr lang="en-US" dirty="0" err="1" smtClean="0"/>
              <a:t>praksi</a:t>
            </a:r>
            <a:r>
              <a:rPr lang="en-US" dirty="0" smtClean="0"/>
              <a:t> da </a:t>
            </a:r>
            <a:r>
              <a:rPr lang="en-US" dirty="0" err="1" smtClean="0"/>
              <a:t>odlučuje</a:t>
            </a:r>
            <a:r>
              <a:rPr lang="en-US" dirty="0" smtClean="0"/>
              <a:t> o </a:t>
            </a:r>
            <a:r>
              <a:rPr lang="en-US" dirty="0" err="1" smtClean="0"/>
              <a:t>eventualnoj</a:t>
            </a:r>
            <a:r>
              <a:rPr lang="en-US" dirty="0" smtClean="0"/>
              <a:t> </a:t>
            </a:r>
            <a:r>
              <a:rPr lang="en-US" dirty="0" err="1" smtClean="0"/>
              <a:t>primeni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osnova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1049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8576"/>
            <a:ext cx="10515600" cy="5028387"/>
          </a:xfrm>
        </p:spPr>
        <p:txBody>
          <a:bodyPr/>
          <a:lstStyle/>
          <a:p>
            <a:r>
              <a:rPr lang="en-US" dirty="0" smtClean="0"/>
              <a:t>PRIMER REPRESALIJE:</a:t>
            </a:r>
            <a:endParaRPr lang="en-US" dirty="0" smtClean="0"/>
          </a:p>
          <a:p>
            <a:r>
              <a:rPr lang="en-US" dirty="0" err="1" smtClean="0"/>
              <a:t>Ako</a:t>
            </a:r>
            <a:r>
              <a:rPr lang="en-US" dirty="0" smtClean="0"/>
              <a:t> bi </a:t>
            </a:r>
            <a:r>
              <a:rPr lang="en-US" dirty="0" err="1" smtClean="0"/>
              <a:t>jedna</a:t>
            </a:r>
            <a:r>
              <a:rPr lang="en-US" dirty="0" smtClean="0"/>
              <a:t> </a:t>
            </a:r>
            <a:r>
              <a:rPr lang="en-US" dirty="0" err="1" smtClean="0"/>
              <a:t>strana</a:t>
            </a:r>
            <a:r>
              <a:rPr lang="en-US" dirty="0" smtClean="0"/>
              <a:t> u </a:t>
            </a:r>
            <a:r>
              <a:rPr lang="en-US" dirty="0" err="1" smtClean="0"/>
              <a:t>oružanom</a:t>
            </a:r>
            <a:r>
              <a:rPr lang="en-US" dirty="0" smtClean="0"/>
              <a:t> </a:t>
            </a:r>
            <a:r>
              <a:rPr lang="en-US" dirty="0" err="1" smtClean="0"/>
              <a:t>sukobu</a:t>
            </a:r>
            <a:r>
              <a:rPr lang="en-US" dirty="0" smtClean="0"/>
              <a:t> </a:t>
            </a:r>
            <a:r>
              <a:rPr lang="en-US" dirty="0" err="1" smtClean="0"/>
              <a:t>koristila</a:t>
            </a:r>
            <a:r>
              <a:rPr lang="en-US" dirty="0" smtClean="0"/>
              <a:t> </a:t>
            </a:r>
            <a:r>
              <a:rPr lang="en-US" dirty="0" err="1" smtClean="0"/>
              <a:t>nedozvoljena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borbe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oružje</a:t>
            </a:r>
            <a:r>
              <a:rPr lang="en-US" dirty="0" smtClean="0"/>
              <a:t> </a:t>
            </a:r>
            <a:r>
              <a:rPr lang="en-US" dirty="0" err="1" smtClean="0"/>
              <a:t>čija</a:t>
            </a:r>
            <a:r>
              <a:rPr lang="en-US" dirty="0" smtClean="0"/>
              <a:t> je </a:t>
            </a:r>
            <a:r>
              <a:rPr lang="en-US" dirty="0" err="1" smtClean="0"/>
              <a:t>upotreba</a:t>
            </a:r>
            <a:r>
              <a:rPr lang="en-US" dirty="0" smtClean="0"/>
              <a:t> </a:t>
            </a:r>
            <a:r>
              <a:rPr lang="en-US" dirty="0" err="1" smtClean="0"/>
              <a:t>zabranjena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sprečavanja</a:t>
            </a:r>
            <a:r>
              <a:rPr lang="en-US" dirty="0" smtClean="0"/>
              <a:t> </a:t>
            </a:r>
            <a:r>
              <a:rPr lang="en-US" dirty="0" err="1" smtClean="0"/>
              <a:t>takvog</a:t>
            </a:r>
            <a:r>
              <a:rPr lang="en-US" dirty="0" smtClean="0"/>
              <a:t> </a:t>
            </a:r>
            <a:r>
              <a:rPr lang="en-US" dirty="0" err="1" smtClean="0"/>
              <a:t>načina</a:t>
            </a:r>
            <a:r>
              <a:rPr lang="en-US" dirty="0" smtClean="0"/>
              <a:t> </a:t>
            </a:r>
            <a:r>
              <a:rPr lang="en-US" dirty="0" err="1" smtClean="0"/>
              <a:t>ratovanja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moglo</a:t>
            </a:r>
            <a:r>
              <a:rPr lang="en-US" dirty="0" smtClean="0"/>
              <a:t> </a:t>
            </a:r>
            <a:r>
              <a:rPr lang="en-US" dirty="0" smtClean="0"/>
              <a:t>bi se </a:t>
            </a:r>
            <a:r>
              <a:rPr lang="en-US" dirty="0" err="1" smtClean="0"/>
              <a:t>uzeti</a:t>
            </a:r>
            <a:r>
              <a:rPr lang="en-US" dirty="0" smtClean="0"/>
              <a:t> da je </a:t>
            </a:r>
            <a:r>
              <a:rPr lang="en-US" dirty="0" err="1" smtClean="0"/>
              <a:t>dozvoljena</a:t>
            </a:r>
            <a:r>
              <a:rPr lang="en-US" dirty="0" smtClean="0"/>
              <a:t> </a:t>
            </a:r>
            <a:r>
              <a:rPr lang="en-US" dirty="0" err="1" smtClean="0"/>
              <a:t>upotreba</a:t>
            </a:r>
            <a:r>
              <a:rPr lang="en-US" dirty="0" smtClean="0"/>
              <a:t> </a:t>
            </a:r>
            <a:r>
              <a:rPr lang="en-US" dirty="0" err="1" smtClean="0"/>
              <a:t>istog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oružja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601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0585"/>
            <a:ext cx="10515600" cy="5396378"/>
          </a:xfrm>
        </p:spPr>
        <p:txBody>
          <a:bodyPr/>
          <a:lstStyle/>
          <a:p>
            <a:r>
              <a:rPr lang="en-US" dirty="0" smtClean="0"/>
              <a:t>HUMANITARNA INTERVENCIJA</a:t>
            </a:r>
          </a:p>
          <a:p>
            <a:r>
              <a:rPr lang="en-US" dirty="0" err="1" smtClean="0"/>
              <a:t>Definicija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upotreba</a:t>
            </a:r>
            <a:r>
              <a:rPr lang="en-US" dirty="0" smtClean="0"/>
              <a:t> </a:t>
            </a:r>
            <a:r>
              <a:rPr lang="en-US" dirty="0" err="1"/>
              <a:t>oružane</a:t>
            </a:r>
            <a:r>
              <a:rPr lang="en-US" dirty="0"/>
              <a:t> </a:t>
            </a:r>
            <a:r>
              <a:rPr lang="en-US" dirty="0" err="1"/>
              <a:t>sile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(</a:t>
            </a:r>
            <a:r>
              <a:rPr lang="en-US" dirty="0" err="1"/>
              <a:t>država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međunarodne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bez </a:t>
            </a:r>
            <a:r>
              <a:rPr lang="en-US" dirty="0" err="1"/>
              <a:t>njene</a:t>
            </a:r>
            <a:r>
              <a:rPr lang="en-US" dirty="0"/>
              <a:t> </a:t>
            </a:r>
            <a:r>
              <a:rPr lang="en-US" dirty="0" err="1"/>
              <a:t>saglasnosti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/>
              <a:t>sprečavanja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zaustavljanja</a:t>
            </a:r>
            <a:r>
              <a:rPr lang="en-US" dirty="0"/>
              <a:t> </a:t>
            </a:r>
            <a:r>
              <a:rPr lang="en-US" dirty="0" err="1"/>
              <a:t>ozbiljnog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masovnog</a:t>
            </a:r>
            <a:r>
              <a:rPr lang="en-US" dirty="0"/>
              <a:t> </a:t>
            </a:r>
            <a:r>
              <a:rPr lang="en-US" b="1" dirty="0" err="1"/>
              <a:t>kršenja</a:t>
            </a:r>
            <a:r>
              <a:rPr lang="en-US" b="1" dirty="0"/>
              <a:t> </a:t>
            </a:r>
            <a:r>
              <a:rPr lang="en-US" b="1" dirty="0" err="1"/>
              <a:t>ljudskih</a:t>
            </a:r>
            <a:r>
              <a:rPr lang="en-US" b="1" dirty="0"/>
              <a:t> </a:t>
            </a:r>
            <a:r>
              <a:rPr lang="en-US" b="1" dirty="0" err="1"/>
              <a:t>prava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izloženi</a:t>
            </a:r>
            <a:r>
              <a:rPr lang="en-US" dirty="0"/>
              <a:t> </a:t>
            </a:r>
            <a:r>
              <a:rPr lang="en-US" dirty="0" err="1"/>
              <a:t>građani</a:t>
            </a:r>
            <a:r>
              <a:rPr lang="en-US" dirty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interveniše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događaju</a:t>
            </a:r>
            <a:r>
              <a:rPr lang="en-US" dirty="0"/>
              <a:t> u </a:t>
            </a:r>
            <a:r>
              <a:rPr lang="en-US" dirty="0" err="1"/>
              <a:t>miru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oružanom</a:t>
            </a:r>
            <a:r>
              <a:rPr lang="en-US" dirty="0"/>
              <a:t> </a:t>
            </a:r>
            <a:r>
              <a:rPr lang="en-US" dirty="0" err="1"/>
              <a:t>sukobu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da li je ta </a:t>
            </a:r>
            <a:r>
              <a:rPr lang="en-US" dirty="0" err="1"/>
              <a:t>intervencija</a:t>
            </a:r>
            <a:r>
              <a:rPr lang="en-US" dirty="0"/>
              <a:t> </a:t>
            </a:r>
            <a:r>
              <a:rPr lang="en-US" dirty="0" err="1"/>
              <a:t>odobrena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OUN-a. </a:t>
            </a:r>
          </a:p>
        </p:txBody>
      </p:sp>
    </p:spTree>
    <p:extLst>
      <p:ext uri="{BB962C8B-B14F-4D97-AF65-F5344CB8AC3E}">
        <p14:creationId xmlns:p14="http://schemas.microsoft.com/office/powerpoint/2010/main" val="1503009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9366"/>
            <a:ext cx="10515600" cy="5117597"/>
          </a:xfrm>
        </p:spPr>
        <p:txBody>
          <a:bodyPr>
            <a:normAutofit/>
          </a:bodyPr>
          <a:lstStyle/>
          <a:p>
            <a:r>
              <a:rPr lang="en-US" dirty="0" err="1" smtClean="0"/>
              <a:t>Prihvatanje</a:t>
            </a:r>
            <a:r>
              <a:rPr lang="en-US" dirty="0" smtClean="0"/>
              <a:t> </a:t>
            </a:r>
            <a:r>
              <a:rPr lang="en-US" dirty="0" err="1" smtClean="0"/>
              <a:t>humanitarne</a:t>
            </a:r>
            <a:r>
              <a:rPr lang="en-US" dirty="0" smtClean="0"/>
              <a:t> </a:t>
            </a:r>
            <a:r>
              <a:rPr lang="en-US" dirty="0" err="1" smtClean="0"/>
              <a:t>intervencije</a:t>
            </a:r>
            <a:r>
              <a:rPr lang="en-US" dirty="0" smtClean="0"/>
              <a:t> </a:t>
            </a:r>
            <a:r>
              <a:rPr lang="en-US" dirty="0" err="1" smtClean="0"/>
              <a:t>vodilo</a:t>
            </a:r>
            <a:r>
              <a:rPr lang="en-US" dirty="0" smtClean="0"/>
              <a:t> bi tome da se </a:t>
            </a:r>
            <a:r>
              <a:rPr lang="en-US" dirty="0" err="1" smtClean="0"/>
              <a:t>pozivanjem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zaštitu</a:t>
            </a:r>
            <a:r>
              <a:rPr lang="en-US" dirty="0" smtClean="0"/>
              <a:t> </a:t>
            </a:r>
            <a:r>
              <a:rPr lang="en-US" dirty="0" err="1" smtClean="0"/>
              <a:t>ljudskih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pravdati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kakva</a:t>
            </a:r>
            <a:r>
              <a:rPr lang="en-US" dirty="0" smtClean="0"/>
              <a:t> </a:t>
            </a:r>
            <a:r>
              <a:rPr lang="en-US" dirty="0" err="1" smtClean="0"/>
              <a:t>vojna</a:t>
            </a:r>
            <a:r>
              <a:rPr lang="en-US" dirty="0" smtClean="0"/>
              <a:t> </a:t>
            </a:r>
            <a:r>
              <a:rPr lang="en-US" dirty="0" err="1" smtClean="0"/>
              <a:t>intervencija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kršenje</a:t>
            </a:r>
            <a:r>
              <a:rPr lang="en-US" dirty="0" smtClean="0"/>
              <a:t> </a:t>
            </a:r>
            <a:r>
              <a:rPr lang="en-US" dirty="0" err="1" smtClean="0"/>
              <a:t>Povelje</a:t>
            </a:r>
            <a:r>
              <a:rPr lang="en-US" dirty="0" smtClean="0"/>
              <a:t> UN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Ni u </a:t>
            </a:r>
            <a:r>
              <a:rPr lang="en-US" dirty="0" err="1" smtClean="0"/>
              <a:t>našoj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u </a:t>
            </a:r>
            <a:r>
              <a:rPr lang="en-US" dirty="0" err="1" smtClean="0"/>
              <a:t>stranoj</a:t>
            </a:r>
            <a:r>
              <a:rPr lang="en-US" dirty="0" smtClean="0"/>
              <a:t> </a:t>
            </a:r>
            <a:r>
              <a:rPr lang="en-US" dirty="0" err="1" smtClean="0"/>
              <a:t>literaturi</a:t>
            </a:r>
            <a:r>
              <a:rPr lang="en-US" dirty="0" smtClean="0"/>
              <a:t> </a:t>
            </a:r>
            <a:r>
              <a:rPr lang="en-US" dirty="0" err="1" smtClean="0"/>
              <a:t>humanitarna</a:t>
            </a:r>
            <a:r>
              <a:rPr lang="en-US" dirty="0" smtClean="0"/>
              <a:t> </a:t>
            </a:r>
            <a:r>
              <a:rPr lang="en-US" dirty="0" err="1" smtClean="0"/>
              <a:t>intervencija</a:t>
            </a:r>
            <a:r>
              <a:rPr lang="en-US" dirty="0" smtClean="0"/>
              <a:t> ne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osnov</a:t>
            </a:r>
            <a:r>
              <a:rPr lang="en-US" dirty="0" smtClean="0"/>
              <a:t> </a:t>
            </a:r>
            <a:r>
              <a:rPr lang="en-US" dirty="0" err="1" smtClean="0"/>
              <a:t>isključenja</a:t>
            </a:r>
            <a:r>
              <a:rPr lang="en-US" dirty="0" smtClean="0"/>
              <a:t> </a:t>
            </a:r>
            <a:r>
              <a:rPr lang="en-US" dirty="0" err="1" smtClean="0"/>
              <a:t>međunarodnih</a:t>
            </a:r>
            <a:r>
              <a:rPr lang="en-US" dirty="0" smtClean="0"/>
              <a:t> </a:t>
            </a:r>
            <a:r>
              <a:rPr lang="en-US" dirty="0" err="1" smtClean="0"/>
              <a:t>krivičnih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Kaseze</a:t>
            </a:r>
            <a:r>
              <a:rPr lang="en-US" dirty="0" smtClean="0"/>
              <a:t>: ,,</a:t>
            </a:r>
            <a:r>
              <a:rPr lang="en-US" i="1" dirty="0" err="1" smtClean="0"/>
              <a:t>Kada</a:t>
            </a:r>
            <a:r>
              <a:rPr lang="en-US" i="1" dirty="0" smtClean="0"/>
              <a:t> </a:t>
            </a:r>
            <a:r>
              <a:rPr lang="en-US" i="1" dirty="0" err="1" smtClean="0"/>
              <a:t>dođu</a:t>
            </a:r>
            <a:r>
              <a:rPr lang="en-US" i="1" dirty="0" smtClean="0"/>
              <a:t> u </a:t>
            </a:r>
            <a:r>
              <a:rPr lang="en-US" i="1" dirty="0" err="1" smtClean="0"/>
              <a:t>koliziju</a:t>
            </a:r>
            <a:r>
              <a:rPr lang="en-US" i="1" dirty="0" smtClean="0"/>
              <a:t> </a:t>
            </a:r>
            <a:r>
              <a:rPr lang="en-US" i="1" dirty="0" err="1" smtClean="0"/>
              <a:t>dve</a:t>
            </a:r>
            <a:r>
              <a:rPr lang="en-US" i="1" dirty="0" smtClean="0"/>
              <a:t> </a:t>
            </a:r>
            <a:r>
              <a:rPr lang="en-US" i="1" dirty="0" err="1" smtClean="0"/>
              <a:t>vrhunske</a:t>
            </a:r>
            <a:r>
              <a:rPr lang="en-US" i="1" dirty="0" smtClean="0"/>
              <a:t> </a:t>
            </a:r>
            <a:r>
              <a:rPr lang="en-US" i="1" dirty="0" err="1" smtClean="0"/>
              <a:t>vrednosti</a:t>
            </a:r>
            <a:r>
              <a:rPr lang="en-US" i="1" dirty="0" smtClean="0"/>
              <a:t> </a:t>
            </a:r>
            <a:r>
              <a:rPr lang="en-US" i="1" dirty="0" err="1" smtClean="0"/>
              <a:t>kao</a:t>
            </a:r>
            <a:r>
              <a:rPr lang="en-US" i="1" dirty="0" smtClean="0"/>
              <a:t> </a:t>
            </a:r>
            <a:r>
              <a:rPr lang="en-US" i="1" dirty="0" err="1" smtClean="0"/>
              <a:t>što</a:t>
            </a:r>
            <a:r>
              <a:rPr lang="en-US" i="1" dirty="0" smtClean="0"/>
              <a:t> </a:t>
            </a:r>
            <a:r>
              <a:rPr lang="en-US" i="1" dirty="0" err="1" smtClean="0"/>
              <a:t>su</a:t>
            </a:r>
            <a:r>
              <a:rPr lang="en-US" i="1" dirty="0" smtClean="0"/>
              <a:t> </a:t>
            </a:r>
            <a:r>
              <a:rPr lang="en-US" i="1" dirty="0" err="1" smtClean="0"/>
              <a:t>prava</a:t>
            </a:r>
            <a:r>
              <a:rPr lang="en-US" i="1" dirty="0" smtClean="0"/>
              <a:t> </a:t>
            </a:r>
            <a:r>
              <a:rPr lang="en-US" i="1" dirty="0" err="1" smtClean="0"/>
              <a:t>čoveka</a:t>
            </a:r>
            <a:r>
              <a:rPr lang="en-US" i="1" dirty="0" smtClean="0"/>
              <a:t> I </a:t>
            </a:r>
            <a:r>
              <a:rPr lang="en-US" i="1" dirty="0" err="1" smtClean="0"/>
              <a:t>mir</a:t>
            </a:r>
            <a:r>
              <a:rPr lang="en-US" i="1" dirty="0" smtClean="0"/>
              <a:t>, </a:t>
            </a:r>
            <a:r>
              <a:rPr lang="en-US" i="1" dirty="0" err="1" smtClean="0"/>
              <a:t>prednost</a:t>
            </a:r>
            <a:r>
              <a:rPr lang="en-US" i="1" dirty="0" smtClean="0"/>
              <a:t> </a:t>
            </a:r>
            <a:r>
              <a:rPr lang="en-US" i="1" dirty="0" err="1" smtClean="0"/>
              <a:t>treba</a:t>
            </a:r>
            <a:r>
              <a:rPr lang="en-US" i="1" dirty="0" smtClean="0"/>
              <a:t> </a:t>
            </a:r>
            <a:r>
              <a:rPr lang="en-US" i="1" dirty="0" err="1" smtClean="0"/>
              <a:t>dati</a:t>
            </a:r>
            <a:r>
              <a:rPr lang="en-US" i="1" dirty="0" smtClean="0"/>
              <a:t> </a:t>
            </a:r>
            <a:r>
              <a:rPr lang="en-US" i="1" dirty="0" err="1" smtClean="0"/>
              <a:t>miru</a:t>
            </a:r>
            <a:r>
              <a:rPr lang="en-US" dirty="0" smtClean="0"/>
              <a:t>”. </a:t>
            </a:r>
          </a:p>
          <a:p>
            <a:endParaRPr lang="en-US" dirty="0" smtClean="0"/>
          </a:p>
          <a:p>
            <a:r>
              <a:rPr lang="en-US" dirty="0" smtClean="0"/>
              <a:t>Ma </a:t>
            </a:r>
            <a:r>
              <a:rPr lang="en-US" dirty="0" err="1" smtClean="0"/>
              <a:t>koliko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važna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čoveka</a:t>
            </a:r>
            <a:r>
              <a:rPr lang="en-US" dirty="0" smtClean="0"/>
              <a:t>, </a:t>
            </a:r>
            <a:r>
              <a:rPr lang="en-US" dirty="0" err="1" smtClean="0"/>
              <a:t>mir</a:t>
            </a:r>
            <a:r>
              <a:rPr lang="en-US" dirty="0" smtClean="0"/>
              <a:t> se </a:t>
            </a:r>
            <a:r>
              <a:rPr lang="en-US" dirty="0" smtClean="0"/>
              <a:t>ne </a:t>
            </a:r>
            <a:r>
              <a:rPr lang="en-US" dirty="0" err="1" smtClean="0"/>
              <a:t>sme</a:t>
            </a:r>
            <a:r>
              <a:rPr lang="en-US" dirty="0" smtClean="0"/>
              <a:t> </a:t>
            </a:r>
            <a:r>
              <a:rPr lang="en-US" dirty="0" err="1" smtClean="0"/>
              <a:t>dovesti</a:t>
            </a:r>
            <a:r>
              <a:rPr lang="en-US" dirty="0" smtClean="0"/>
              <a:t> u </a:t>
            </a:r>
            <a:r>
              <a:rPr lang="en-US" dirty="0" err="1" smtClean="0"/>
              <a:t>opasnost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67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0022"/>
            <a:ext cx="10515600" cy="5416942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Materija</a:t>
            </a:r>
            <a:r>
              <a:rPr lang="en-US" dirty="0" smtClean="0"/>
              <a:t> </a:t>
            </a:r>
            <a:r>
              <a:rPr lang="en-US" dirty="0" err="1" smtClean="0"/>
              <a:t>isključenja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međunarodnom</a:t>
            </a:r>
            <a:r>
              <a:rPr lang="en-US" dirty="0" smtClean="0"/>
              <a:t> </a:t>
            </a:r>
            <a:r>
              <a:rPr lang="en-US" dirty="0" err="1" smtClean="0"/>
              <a:t>krivičnom</a:t>
            </a:r>
            <a:r>
              <a:rPr lang="en-US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 </a:t>
            </a:r>
            <a:r>
              <a:rPr lang="en-US" dirty="0" smtClean="0"/>
              <a:t>je </a:t>
            </a:r>
            <a:r>
              <a:rPr lang="en-US" dirty="0" smtClean="0"/>
              <a:t>u </a:t>
            </a:r>
            <a:r>
              <a:rPr lang="en-US" dirty="0" err="1" smtClean="0"/>
              <a:t>nastajanju</a:t>
            </a:r>
            <a:endParaRPr lang="en-U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praksi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ad hoc </a:t>
            </a:r>
            <a:r>
              <a:rPr lang="en-US" dirty="0" err="1" smtClean="0"/>
              <a:t>tribunala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je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skoro</a:t>
            </a:r>
            <a:r>
              <a:rPr lang="en-US" dirty="0" smtClean="0"/>
              <a:t> </a:t>
            </a:r>
            <a:r>
              <a:rPr lang="en-US" dirty="0" err="1" smtClean="0"/>
              <a:t>potpuna</a:t>
            </a:r>
            <a:r>
              <a:rPr lang="en-US" dirty="0" smtClean="0"/>
              <a:t> </a:t>
            </a:r>
            <a:r>
              <a:rPr lang="en-US" dirty="0" err="1" smtClean="0"/>
              <a:t>zanemarena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Čak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postojala</a:t>
            </a:r>
            <a:r>
              <a:rPr lang="en-US" dirty="0" smtClean="0"/>
              <a:t> </a:t>
            </a:r>
            <a:r>
              <a:rPr lang="en-US" dirty="0" err="1" smtClean="0"/>
              <a:t>mišljenja</a:t>
            </a:r>
            <a:r>
              <a:rPr lang="en-US" dirty="0" smtClean="0"/>
              <a:t> da je </a:t>
            </a:r>
            <a:r>
              <a:rPr lang="en-US" dirty="0" err="1" smtClean="0"/>
              <a:t>reč</a:t>
            </a:r>
            <a:r>
              <a:rPr lang="en-US" dirty="0" smtClean="0"/>
              <a:t> o </a:t>
            </a:r>
            <a:r>
              <a:rPr lang="en-US" dirty="0" err="1" smtClean="0"/>
              <a:t>nepotrebnim</a:t>
            </a:r>
            <a:r>
              <a:rPr lang="en-US" dirty="0" smtClean="0"/>
              <a:t> </a:t>
            </a:r>
            <a:r>
              <a:rPr lang="en-US" dirty="0" err="1" smtClean="0"/>
              <a:t>institutima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ova oblast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komplikuje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 </a:t>
            </a:r>
            <a:r>
              <a:rPr lang="en-US" dirty="0" err="1" smtClean="0"/>
              <a:t>pojavom</a:t>
            </a:r>
            <a:r>
              <a:rPr lang="en-US" dirty="0" smtClean="0"/>
              <a:t> </a:t>
            </a:r>
            <a:r>
              <a:rPr lang="en-US" dirty="0" err="1" smtClean="0"/>
              <a:t>Rimskog</a:t>
            </a:r>
            <a:r>
              <a:rPr lang="en-US" dirty="0" smtClean="0"/>
              <a:t> </a:t>
            </a:r>
            <a:r>
              <a:rPr lang="en-US" dirty="0" err="1" smtClean="0"/>
              <a:t>Statuta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ozbiljnije</a:t>
            </a:r>
            <a:r>
              <a:rPr lang="en-US" dirty="0" smtClean="0"/>
              <a:t> </a:t>
            </a:r>
            <a:r>
              <a:rPr lang="en-US" dirty="0" err="1" smtClean="0"/>
              <a:t>govoriti</a:t>
            </a:r>
            <a:r>
              <a:rPr lang="en-US" dirty="0" smtClean="0"/>
              <a:t> o </a:t>
            </a:r>
            <a:r>
              <a:rPr lang="en-US" dirty="0" err="1" smtClean="0"/>
              <a:t>osnovama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isključuju</a:t>
            </a:r>
            <a:r>
              <a:rPr lang="en-US" dirty="0" smtClean="0"/>
              <a:t> </a:t>
            </a:r>
            <a:r>
              <a:rPr lang="en-US" dirty="0" err="1" smtClean="0"/>
              <a:t>postojanje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Rimskom</a:t>
            </a:r>
            <a:r>
              <a:rPr lang="en-US" dirty="0" smtClean="0"/>
              <a:t> </a:t>
            </a:r>
            <a:r>
              <a:rPr lang="en-US" dirty="0" err="1" smtClean="0"/>
              <a:t>Statutu</a:t>
            </a:r>
            <a:r>
              <a:rPr lang="en-US" dirty="0" smtClean="0"/>
              <a:t> se </a:t>
            </a:r>
            <a:r>
              <a:rPr lang="en-US" dirty="0" smtClean="0"/>
              <a:t>ne </a:t>
            </a:r>
            <a:r>
              <a:rPr lang="en-US" dirty="0" err="1" smtClean="0"/>
              <a:t>pravi</a:t>
            </a:r>
            <a:r>
              <a:rPr lang="en-US" dirty="0" smtClean="0"/>
              <a:t> </a:t>
            </a:r>
            <a:r>
              <a:rPr lang="en-US" dirty="0" err="1" smtClean="0"/>
              <a:t>razlika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osnova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isključuju</a:t>
            </a:r>
            <a:r>
              <a:rPr lang="en-US" dirty="0" smtClean="0"/>
              <a:t> </a:t>
            </a:r>
            <a:r>
              <a:rPr lang="en-US" dirty="0" err="1" smtClean="0"/>
              <a:t>protivpravnost</a:t>
            </a:r>
            <a:r>
              <a:rPr lang="en-US" dirty="0" smtClean="0"/>
              <a:t>, </a:t>
            </a:r>
            <a:r>
              <a:rPr lang="en-US" dirty="0" err="1" smtClean="0"/>
              <a:t>krivicu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osnov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oslobođenje</a:t>
            </a:r>
            <a:r>
              <a:rPr lang="en-US" dirty="0" smtClean="0"/>
              <a:t> od </a:t>
            </a:r>
            <a:r>
              <a:rPr lang="en-US" dirty="0" err="1" smtClean="0"/>
              <a:t>kazne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56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727"/>
            <a:ext cx="10515600" cy="501723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osnov</a:t>
            </a:r>
            <a:r>
              <a:rPr lang="en-US" dirty="0" smtClean="0"/>
              <a:t>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 smtClean="0"/>
              <a:t>aktuelan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agresijom</a:t>
            </a:r>
            <a:r>
              <a:rPr lang="en-US" dirty="0" smtClean="0"/>
              <a:t> NATO </a:t>
            </a:r>
            <a:r>
              <a:rPr lang="en-US" dirty="0" err="1" smtClean="0"/>
              <a:t>na</a:t>
            </a:r>
            <a:r>
              <a:rPr lang="en-US" dirty="0" smtClean="0"/>
              <a:t> SR </a:t>
            </a:r>
            <a:r>
              <a:rPr lang="en-US" dirty="0" err="1" smtClean="0"/>
              <a:t>Jugoslaviju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situaciji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evidentno</a:t>
            </a:r>
            <a:r>
              <a:rPr lang="en-US" dirty="0" smtClean="0"/>
              <a:t> </a:t>
            </a:r>
            <a:r>
              <a:rPr lang="en-US" dirty="0" err="1" smtClean="0"/>
              <a:t>masovno</a:t>
            </a:r>
            <a:r>
              <a:rPr lang="en-US" dirty="0" smtClean="0"/>
              <a:t> </a:t>
            </a:r>
            <a:r>
              <a:rPr lang="en-US" dirty="0" err="1" smtClean="0"/>
              <a:t>vršenje</a:t>
            </a:r>
            <a:r>
              <a:rPr lang="en-US" dirty="0" smtClean="0"/>
              <a:t> </a:t>
            </a:r>
            <a:r>
              <a:rPr lang="en-US" dirty="0" err="1" smtClean="0"/>
              <a:t>međ</a:t>
            </a:r>
            <a:r>
              <a:rPr lang="en-US" dirty="0" smtClean="0"/>
              <a:t> </a:t>
            </a:r>
            <a:r>
              <a:rPr lang="en-US" dirty="0" err="1" smtClean="0"/>
              <a:t>krivičnih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agresiju</a:t>
            </a:r>
            <a:r>
              <a:rPr lang="en-US" dirty="0" smtClean="0"/>
              <a:t> </a:t>
            </a:r>
            <a:r>
              <a:rPr lang="en-US" dirty="0" err="1" smtClean="0"/>
              <a:t>vršili</a:t>
            </a:r>
            <a:r>
              <a:rPr lang="en-US" dirty="0" smtClean="0"/>
              <a:t> </a:t>
            </a:r>
            <a:r>
              <a:rPr lang="en-US" dirty="0" err="1" smtClean="0"/>
              <a:t>pozivali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humanitarnu</a:t>
            </a:r>
            <a:r>
              <a:rPr lang="en-US" dirty="0" smtClean="0"/>
              <a:t> </a:t>
            </a:r>
            <a:r>
              <a:rPr lang="en-US" dirty="0" err="1" smtClean="0"/>
              <a:t>intervenciju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Oni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nalaze</a:t>
            </a:r>
            <a:r>
              <a:rPr lang="en-US" dirty="0" smtClean="0"/>
              <a:t> </a:t>
            </a:r>
            <a:r>
              <a:rPr lang="en-US" dirty="0" err="1" smtClean="0"/>
              <a:t>pravne</a:t>
            </a:r>
            <a:r>
              <a:rPr lang="en-US" dirty="0" smtClean="0"/>
              <a:t> </a:t>
            </a:r>
            <a:r>
              <a:rPr lang="en-US" dirty="0" err="1" smtClean="0"/>
              <a:t>argumente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humanitarnu</a:t>
            </a:r>
            <a:r>
              <a:rPr lang="en-US" dirty="0" smtClean="0"/>
              <a:t> </a:t>
            </a:r>
            <a:r>
              <a:rPr lang="en-US" dirty="0" err="1" smtClean="0"/>
              <a:t>intervenciju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argumenta:</a:t>
            </a:r>
          </a:p>
          <a:p>
            <a:r>
              <a:rPr lang="en-US" dirty="0" smtClean="0"/>
              <a:t>1ekstenzivno </a:t>
            </a:r>
            <a:r>
              <a:rPr lang="en-US" dirty="0" err="1" smtClean="0"/>
              <a:t>tumačenje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samoodbranu</a:t>
            </a:r>
            <a:r>
              <a:rPr lang="en-US" dirty="0" smtClean="0"/>
              <a:t> u </a:t>
            </a:r>
            <a:r>
              <a:rPr lang="en-US" dirty="0" err="1" smtClean="0"/>
              <a:t>smislu</a:t>
            </a:r>
            <a:r>
              <a:rPr lang="en-US" dirty="0" smtClean="0"/>
              <a:t> da se </a:t>
            </a:r>
            <a:r>
              <a:rPr lang="en-US" dirty="0" err="1" smtClean="0"/>
              <a:t>radi</a:t>
            </a:r>
            <a:r>
              <a:rPr lang="en-US" dirty="0" smtClean="0"/>
              <a:t> o </a:t>
            </a:r>
            <a:r>
              <a:rPr lang="en-US" dirty="0" err="1" smtClean="0"/>
              <a:t>međunarodnom</a:t>
            </a:r>
            <a:r>
              <a:rPr lang="en-US" dirty="0" smtClean="0"/>
              <a:t> </a:t>
            </a:r>
            <a:r>
              <a:rPr lang="en-US" dirty="0" err="1" smtClean="0"/>
              <a:t>krivičnom</a:t>
            </a:r>
            <a:r>
              <a:rPr lang="en-US" dirty="0" smtClean="0"/>
              <a:t> </a:t>
            </a:r>
            <a:r>
              <a:rPr lang="en-US" dirty="0" err="1" smtClean="0"/>
              <a:t>delu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je </a:t>
            </a:r>
            <a:r>
              <a:rPr lang="en-US" dirty="0" err="1" smtClean="0"/>
              <a:t>upereno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I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zemalja</a:t>
            </a:r>
            <a:r>
              <a:rPr lang="en-US" dirty="0" smtClean="0"/>
              <a:t> u </a:t>
            </a:r>
            <a:r>
              <a:rPr lang="en-US" dirty="0" err="1" smtClean="0"/>
              <a:t>svetu</a:t>
            </a:r>
            <a:endParaRPr lang="en-US" dirty="0" smtClean="0"/>
          </a:p>
          <a:p>
            <a:r>
              <a:rPr lang="en-US" dirty="0" smtClean="0"/>
              <a:t>2)</a:t>
            </a:r>
            <a:r>
              <a:rPr lang="en-US" dirty="0" err="1" smtClean="0"/>
              <a:t>Humanitarna</a:t>
            </a:r>
            <a:r>
              <a:rPr lang="en-US" dirty="0" smtClean="0"/>
              <a:t> </a:t>
            </a:r>
            <a:r>
              <a:rPr lang="en-US" dirty="0" err="1" smtClean="0"/>
              <a:t>intervencija</a:t>
            </a:r>
            <a:r>
              <a:rPr lang="en-US" dirty="0" smtClean="0"/>
              <a:t> je </a:t>
            </a:r>
            <a:r>
              <a:rPr lang="en-US" dirty="0" err="1" smtClean="0"/>
              <a:t>postala</a:t>
            </a:r>
            <a:r>
              <a:rPr lang="en-US" dirty="0" smtClean="0"/>
              <a:t> </a:t>
            </a:r>
            <a:r>
              <a:rPr lang="en-US" dirty="0" err="1" smtClean="0"/>
              <a:t>deo</a:t>
            </a:r>
            <a:r>
              <a:rPr lang="en-US" dirty="0" smtClean="0"/>
              <a:t> </a:t>
            </a:r>
            <a:r>
              <a:rPr lang="en-US" dirty="0" err="1" smtClean="0"/>
              <a:t>međunarodnog</a:t>
            </a:r>
            <a:r>
              <a:rPr lang="en-US" dirty="0" smtClean="0"/>
              <a:t> </a:t>
            </a:r>
            <a:r>
              <a:rPr lang="en-US" dirty="0" err="1" smtClean="0"/>
              <a:t>običajnog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iako</a:t>
            </a:r>
            <a:r>
              <a:rPr lang="en-US" dirty="0" smtClean="0"/>
              <a:t> je </a:t>
            </a:r>
            <a:r>
              <a:rPr lang="en-US" dirty="0" err="1" smtClean="0"/>
              <a:t>međunarodno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puta </a:t>
            </a:r>
            <a:r>
              <a:rPr lang="en-US" dirty="0" err="1" smtClean="0"/>
              <a:t>kršeno</a:t>
            </a:r>
            <a:r>
              <a:rPr lang="en-US" dirty="0" smtClean="0"/>
              <a:t> </a:t>
            </a:r>
            <a:r>
              <a:rPr lang="en-US" dirty="0" err="1" smtClean="0"/>
              <a:t>pozivanjem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humanitarnu</a:t>
            </a:r>
            <a:r>
              <a:rPr lang="en-US" dirty="0" smtClean="0"/>
              <a:t> </a:t>
            </a:r>
            <a:r>
              <a:rPr lang="en-US" dirty="0" err="1" smtClean="0"/>
              <a:t>intervenciju</a:t>
            </a:r>
            <a:r>
              <a:rPr lang="en-US" dirty="0" smtClean="0"/>
              <a:t>, a da to </a:t>
            </a:r>
            <a:r>
              <a:rPr lang="en-US" dirty="0" err="1" smtClean="0"/>
              <a:t>pritom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naišlo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adekvatnu</a:t>
            </a:r>
            <a:r>
              <a:rPr lang="en-US" dirty="0" smtClean="0"/>
              <a:t> </a:t>
            </a:r>
            <a:r>
              <a:rPr lang="en-US" dirty="0" err="1" smtClean="0"/>
              <a:t>osudu</a:t>
            </a:r>
            <a:r>
              <a:rPr lang="en-US" dirty="0" smtClean="0"/>
              <a:t> </a:t>
            </a:r>
            <a:r>
              <a:rPr lang="en-US" dirty="0" err="1" smtClean="0"/>
              <a:t>međunarodne</a:t>
            </a:r>
            <a:r>
              <a:rPr lang="en-US" dirty="0" smtClean="0"/>
              <a:t> </a:t>
            </a:r>
            <a:r>
              <a:rPr lang="en-US" dirty="0" err="1" smtClean="0"/>
              <a:t>zajednice</a:t>
            </a:r>
            <a:r>
              <a:rPr lang="en-US" dirty="0" smtClean="0"/>
              <a:t>, </a:t>
            </a:r>
            <a:r>
              <a:rPr lang="en-US" dirty="0" smtClean="0"/>
              <a:t> to </a:t>
            </a:r>
            <a:r>
              <a:rPr lang="en-US" dirty="0" smtClean="0"/>
              <a:t>ne </a:t>
            </a:r>
            <a:r>
              <a:rPr lang="en-US" dirty="0" err="1" smtClean="0"/>
              <a:t>znači</a:t>
            </a:r>
            <a:r>
              <a:rPr lang="en-US" dirty="0" smtClean="0"/>
              <a:t> da je </a:t>
            </a:r>
            <a:r>
              <a:rPr lang="en-US" dirty="0" err="1" smtClean="0"/>
              <a:t>humanitarna</a:t>
            </a:r>
            <a:r>
              <a:rPr lang="en-US" dirty="0" smtClean="0"/>
              <a:t> </a:t>
            </a:r>
            <a:r>
              <a:rPr lang="en-US" dirty="0" err="1" smtClean="0"/>
              <a:t>intervencija</a:t>
            </a:r>
            <a:r>
              <a:rPr lang="en-US" dirty="0" smtClean="0"/>
              <a:t> </a:t>
            </a:r>
            <a:r>
              <a:rPr lang="en-US" dirty="0" err="1" smtClean="0"/>
              <a:t>postala</a:t>
            </a:r>
            <a:r>
              <a:rPr lang="en-US" dirty="0" smtClean="0"/>
              <a:t> </a:t>
            </a:r>
            <a:r>
              <a:rPr lang="en-US" dirty="0" err="1" smtClean="0"/>
              <a:t>deo</a:t>
            </a:r>
            <a:r>
              <a:rPr lang="en-US" dirty="0" smtClean="0"/>
              <a:t> </a:t>
            </a:r>
            <a:r>
              <a:rPr lang="en-US" dirty="0" err="1" smtClean="0"/>
              <a:t>običajnog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12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1239"/>
            <a:ext cx="10515600" cy="4905724"/>
          </a:xfrm>
        </p:spPr>
        <p:txBody>
          <a:bodyPr/>
          <a:lstStyle/>
          <a:p>
            <a:r>
              <a:rPr lang="en-US" dirty="0"/>
              <a:t>Kao </a:t>
            </a:r>
            <a:r>
              <a:rPr lang="en-US" dirty="0" err="1"/>
              <a:t>primeri</a:t>
            </a:r>
            <a:r>
              <a:rPr lang="en-US" dirty="0"/>
              <a:t> </a:t>
            </a:r>
            <a:r>
              <a:rPr lang="en-US" dirty="0" err="1"/>
              <a:t>humanitarne</a:t>
            </a:r>
            <a:r>
              <a:rPr lang="en-US" dirty="0"/>
              <a:t> </a:t>
            </a:r>
            <a:r>
              <a:rPr lang="en-US" dirty="0" err="1"/>
              <a:t>intervencije</a:t>
            </a:r>
            <a:r>
              <a:rPr lang="en-US" dirty="0"/>
              <a:t> pre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svetskog</a:t>
            </a:r>
            <a:r>
              <a:rPr lang="en-US" dirty="0"/>
              <a:t> rata </a:t>
            </a:r>
            <a:r>
              <a:rPr lang="en-US" dirty="0" err="1"/>
              <a:t>najčešće</a:t>
            </a:r>
            <a:r>
              <a:rPr lang="en-US" dirty="0"/>
              <a:t> se </a:t>
            </a:r>
            <a:r>
              <a:rPr lang="en-US" dirty="0" err="1"/>
              <a:t>navode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err="1" smtClean="0"/>
              <a:t>intervencija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Grčkoj</a:t>
            </a:r>
            <a:r>
              <a:rPr lang="en-US" dirty="0"/>
              <a:t> (1827), </a:t>
            </a:r>
            <a:endParaRPr lang="en-US" dirty="0" smtClean="0"/>
          </a:p>
          <a:p>
            <a:r>
              <a:rPr lang="en-US" dirty="0" err="1" smtClean="0"/>
              <a:t>intervencija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Siriji</a:t>
            </a:r>
            <a:r>
              <a:rPr lang="en-US" dirty="0"/>
              <a:t> (1860-1861)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intervencija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Kubi</a:t>
            </a:r>
            <a:r>
              <a:rPr lang="en-US" dirty="0"/>
              <a:t> (1898</a:t>
            </a:r>
            <a:r>
              <a:rPr lang="en-US" dirty="0" smtClean="0"/>
              <a:t>).</a:t>
            </a:r>
          </a:p>
          <a:p>
            <a:r>
              <a:rPr lang="en-US" smtClean="0"/>
              <a:t> </a:t>
            </a:r>
            <a:endParaRPr lang="en-US" smtClean="0"/>
          </a:p>
          <a:p>
            <a:r>
              <a:rPr lang="en-US" smtClean="0"/>
              <a:t>Pored </a:t>
            </a:r>
            <a:r>
              <a:rPr lang="en-US" dirty="0" err="1"/>
              <a:t>ovih</a:t>
            </a:r>
            <a:r>
              <a:rPr lang="en-US" dirty="0"/>
              <a:t>, </a:t>
            </a:r>
            <a:r>
              <a:rPr lang="en-US" dirty="0" err="1"/>
              <a:t>pojedini</a:t>
            </a:r>
            <a:r>
              <a:rPr lang="en-US" dirty="0"/>
              <a:t> </a:t>
            </a:r>
            <a:r>
              <a:rPr lang="en-US" dirty="0" err="1"/>
              <a:t>internacionalisti</a:t>
            </a:r>
            <a:r>
              <a:rPr lang="en-US" dirty="0"/>
              <a:t> </a:t>
            </a:r>
            <a:r>
              <a:rPr lang="en-US" dirty="0" err="1"/>
              <a:t>navode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slučajeve</a:t>
            </a:r>
            <a:r>
              <a:rPr lang="en-US" dirty="0"/>
              <a:t> </a:t>
            </a:r>
            <a:r>
              <a:rPr lang="en-US" dirty="0" err="1"/>
              <a:t>humanitarnih</a:t>
            </a:r>
            <a:r>
              <a:rPr lang="en-US" dirty="0"/>
              <a:t> </a:t>
            </a:r>
            <a:r>
              <a:rPr lang="en-US" dirty="0" err="1"/>
              <a:t>intervencija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njihovi</a:t>
            </a:r>
            <a:r>
              <a:rPr lang="en-US" dirty="0"/>
              <a:t> </a:t>
            </a:r>
            <a:r>
              <a:rPr lang="en-US" dirty="0" err="1"/>
              <a:t>stavovi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širu</a:t>
            </a:r>
            <a:r>
              <a:rPr lang="en-US" dirty="0"/>
              <a:t> </a:t>
            </a:r>
            <a:r>
              <a:rPr lang="en-US" dirty="0" err="1"/>
              <a:t>podršku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36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3678"/>
            <a:ext cx="10515600" cy="546328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 </a:t>
            </a:r>
            <a:r>
              <a:rPr lang="en-US" dirty="0" err="1" smtClean="0"/>
              <a:t>Rimskom</a:t>
            </a:r>
            <a:r>
              <a:rPr lang="en-US" dirty="0" smtClean="0"/>
              <a:t> </a:t>
            </a:r>
            <a:r>
              <a:rPr lang="en-US" dirty="0" err="1" smtClean="0"/>
              <a:t>statutu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navedeni</a:t>
            </a:r>
            <a:r>
              <a:rPr lang="en-US" dirty="0" smtClean="0"/>
              <a:t> </a:t>
            </a:r>
            <a:r>
              <a:rPr lang="en-US" dirty="0" err="1" smtClean="0"/>
              <a:t>sledeći</a:t>
            </a:r>
            <a:r>
              <a:rPr lang="en-US" dirty="0" smtClean="0"/>
              <a:t> </a:t>
            </a:r>
            <a:r>
              <a:rPr lang="en-US" dirty="0" err="1" smtClean="0"/>
              <a:t>osnovi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isključenje</a:t>
            </a:r>
            <a:r>
              <a:rPr lang="en-US" dirty="0" smtClean="0"/>
              <a:t> </a:t>
            </a:r>
            <a:r>
              <a:rPr lang="en-US" dirty="0" err="1" smtClean="0"/>
              <a:t>međunarodnog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NEURAČUNLJIVOST ACTIONES LIBERAE IN CAUSA,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NUŽNA ODBRANA,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KRAJNJA NUŽDA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PRINUDA.</a:t>
            </a:r>
          </a:p>
          <a:p>
            <a:endParaRPr lang="en-US" dirty="0" smtClean="0"/>
          </a:p>
          <a:p>
            <a:r>
              <a:rPr lang="en-US" dirty="0" smtClean="0"/>
              <a:t>Pored </a:t>
            </a:r>
            <a:r>
              <a:rPr lang="en-US" dirty="0" err="1" smtClean="0"/>
              <a:t>ovih</a:t>
            </a:r>
            <a:r>
              <a:rPr lang="en-US" dirty="0" smtClean="0"/>
              <a:t> , </a:t>
            </a:r>
            <a:r>
              <a:rPr lang="en-US" dirty="0" err="1" smtClean="0"/>
              <a:t>statut</a:t>
            </a:r>
            <a:r>
              <a:rPr lang="en-US" dirty="0" smtClean="0"/>
              <a:t> </a:t>
            </a:r>
            <a:r>
              <a:rPr lang="en-US" dirty="0" err="1" smtClean="0"/>
              <a:t>sadrži</a:t>
            </a:r>
            <a:r>
              <a:rPr lang="en-US" dirty="0" smtClean="0"/>
              <a:t> I </a:t>
            </a:r>
            <a:r>
              <a:rPr lang="en-US" dirty="0" err="1" smtClean="0"/>
              <a:t>odredbe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o </a:t>
            </a:r>
            <a:r>
              <a:rPr lang="en-US" i="1" dirty="0" err="1" smtClean="0"/>
              <a:t>stvarnoj</a:t>
            </a:r>
            <a:r>
              <a:rPr lang="en-US" i="1" dirty="0" smtClean="0"/>
              <a:t> I </a:t>
            </a:r>
            <a:r>
              <a:rPr lang="en-US" i="1" dirty="0" err="1" smtClean="0"/>
              <a:t>pravnoj</a:t>
            </a:r>
            <a:r>
              <a:rPr lang="en-US" i="1" dirty="0" smtClean="0"/>
              <a:t> </a:t>
            </a:r>
            <a:r>
              <a:rPr lang="en-US" i="1" dirty="0" err="1" smtClean="0"/>
              <a:t>zabludi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</a:t>
            </a:r>
            <a:r>
              <a:rPr lang="en-US" dirty="0" err="1" smtClean="0"/>
              <a:t>odredbe</a:t>
            </a:r>
            <a:r>
              <a:rPr lang="en-US" dirty="0" smtClean="0"/>
              <a:t>  </a:t>
            </a:r>
            <a:r>
              <a:rPr lang="en-US" i="1" dirty="0" smtClean="0"/>
              <a:t>o </a:t>
            </a:r>
            <a:r>
              <a:rPr lang="en-US" i="1" dirty="0" err="1" smtClean="0"/>
              <a:t>naređenju</a:t>
            </a:r>
            <a:r>
              <a:rPr lang="en-US" i="1" dirty="0" smtClean="0"/>
              <a:t> </a:t>
            </a:r>
            <a:r>
              <a:rPr lang="en-US" i="1" dirty="0" err="1" smtClean="0"/>
              <a:t>pretpostavljenog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Pored </a:t>
            </a:r>
            <a:r>
              <a:rPr lang="en-US" dirty="0" err="1" smtClean="0"/>
              <a:t>tih</a:t>
            </a:r>
            <a:r>
              <a:rPr lang="en-US" dirty="0" smtClean="0"/>
              <a:t> </a:t>
            </a:r>
            <a:r>
              <a:rPr lang="en-US" dirty="0" err="1" smtClean="0"/>
              <a:t>osnova</a:t>
            </a:r>
            <a:r>
              <a:rPr lang="en-US" dirty="0" smtClean="0"/>
              <a:t>, o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Statut</a:t>
            </a:r>
            <a:r>
              <a:rPr lang="en-US" dirty="0" smtClean="0"/>
              <a:t> </a:t>
            </a:r>
            <a:r>
              <a:rPr lang="en-US" dirty="0" err="1" smtClean="0"/>
              <a:t>izričito</a:t>
            </a:r>
            <a:r>
              <a:rPr lang="en-US" dirty="0" smtClean="0"/>
              <a:t> </a:t>
            </a:r>
            <a:r>
              <a:rPr lang="en-US" dirty="0" err="1" smtClean="0"/>
              <a:t>govori</a:t>
            </a:r>
            <a:r>
              <a:rPr lang="en-US" dirty="0" smtClean="0"/>
              <a:t>, </a:t>
            </a:r>
            <a:r>
              <a:rPr lang="en-US" dirty="0" err="1" smtClean="0"/>
              <a:t>ostavljena</a:t>
            </a:r>
            <a:r>
              <a:rPr lang="en-US" dirty="0" smtClean="0"/>
              <a:t> je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primene</a:t>
            </a:r>
            <a:r>
              <a:rPr lang="en-US" dirty="0" smtClean="0"/>
              <a:t> I </a:t>
            </a:r>
            <a:r>
              <a:rPr lang="en-US" dirty="0" err="1" smtClean="0"/>
              <a:t>onih</a:t>
            </a:r>
            <a:r>
              <a:rPr lang="en-US" dirty="0" smtClean="0"/>
              <a:t> </a:t>
            </a:r>
            <a:r>
              <a:rPr lang="en-US" dirty="0" err="1" smtClean="0"/>
              <a:t>osnova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njime</a:t>
            </a:r>
            <a:r>
              <a:rPr lang="en-US" dirty="0" smtClean="0"/>
              <a:t> </a:t>
            </a:r>
            <a:r>
              <a:rPr lang="en-US" dirty="0" err="1" smtClean="0"/>
              <a:t>propisani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smtClean="0"/>
              <a:t>REPRESALIJE I HUMANITARNA INTERVENCIJA.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62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0644"/>
            <a:ext cx="10515600" cy="547631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NEURAČUNLJIVOST ACTIONES LIBERAE IN CAUSA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Rimski</a:t>
            </a:r>
            <a:r>
              <a:rPr lang="en-US" dirty="0" smtClean="0"/>
              <a:t> </a:t>
            </a:r>
            <a:r>
              <a:rPr lang="en-US" dirty="0" err="1" smtClean="0"/>
              <a:t>statut</a:t>
            </a:r>
            <a:r>
              <a:rPr lang="en-US" dirty="0" smtClean="0"/>
              <a:t> </a:t>
            </a:r>
            <a:r>
              <a:rPr lang="en-US" dirty="0" err="1" smtClean="0"/>
              <a:t>predviđa</a:t>
            </a:r>
            <a:r>
              <a:rPr lang="en-US" dirty="0" smtClean="0"/>
              <a:t> </a:t>
            </a:r>
            <a:r>
              <a:rPr lang="en-US" dirty="0" err="1" smtClean="0"/>
              <a:t>neuračunljivost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osnov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isključuje</a:t>
            </a:r>
            <a:r>
              <a:rPr lang="en-US" dirty="0" smtClean="0"/>
              <a:t> </a:t>
            </a:r>
            <a:r>
              <a:rPr lang="en-US" dirty="0" err="1" smtClean="0"/>
              <a:t>krivičnu</a:t>
            </a:r>
            <a:r>
              <a:rPr lang="en-US" dirty="0" smtClean="0"/>
              <a:t> </a:t>
            </a:r>
            <a:r>
              <a:rPr lang="en-US" dirty="0" err="1" smtClean="0"/>
              <a:t>odgovornost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err="1" smtClean="0"/>
              <a:t>mešoviti</a:t>
            </a:r>
            <a:r>
              <a:rPr lang="en-US" b="1" dirty="0" smtClean="0"/>
              <a:t> </a:t>
            </a:r>
            <a:r>
              <a:rPr lang="en-US" b="1" dirty="0" err="1" smtClean="0"/>
              <a:t>metod</a:t>
            </a:r>
            <a:r>
              <a:rPr lang="en-US" b="1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određivanje</a:t>
            </a:r>
            <a:r>
              <a:rPr lang="en-US" dirty="0" smtClean="0"/>
              <a:t> </a:t>
            </a:r>
            <a:r>
              <a:rPr lang="en-US" dirty="0" err="1" smtClean="0"/>
              <a:t>neuračunljivosti</a:t>
            </a:r>
            <a:endParaRPr lang="en-US" dirty="0" smtClean="0"/>
          </a:p>
          <a:p>
            <a:r>
              <a:rPr lang="en-US" dirty="0" err="1" smtClean="0"/>
              <a:t>Potrebno</a:t>
            </a:r>
            <a:r>
              <a:rPr lang="en-US" dirty="0" smtClean="0"/>
              <a:t> je da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smtClean="0"/>
              <a:t>od tri </a:t>
            </a:r>
            <a:r>
              <a:rPr lang="en-US" dirty="0" err="1" smtClean="0"/>
              <a:t>biološka</a:t>
            </a:r>
            <a:r>
              <a:rPr lang="en-US" dirty="0" smtClean="0"/>
              <a:t> </a:t>
            </a:r>
            <a:r>
              <a:rPr lang="en-US" dirty="0" err="1" smtClean="0"/>
              <a:t>osnova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dovode</a:t>
            </a:r>
            <a:r>
              <a:rPr lang="en-US" dirty="0" smtClean="0"/>
              <a:t> do </a:t>
            </a:r>
            <a:r>
              <a:rPr lang="en-US" dirty="0" err="1" smtClean="0"/>
              <a:t>jedne</a:t>
            </a:r>
            <a:r>
              <a:rPr lang="en-US" dirty="0" smtClean="0"/>
              <a:t> od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smetnji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psihičkom</a:t>
            </a:r>
            <a:r>
              <a:rPr lang="en-US" dirty="0" smtClean="0"/>
              <a:t> </a:t>
            </a:r>
            <a:r>
              <a:rPr lang="en-US" dirty="0" err="1" smtClean="0"/>
              <a:t>planu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Biološki</a:t>
            </a:r>
            <a:r>
              <a:rPr lang="en-US" dirty="0" smtClean="0"/>
              <a:t> </a:t>
            </a:r>
            <a:r>
              <a:rPr lang="en-US" dirty="0" err="1" smtClean="0"/>
              <a:t>osnovi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1.duševne </a:t>
            </a:r>
            <a:r>
              <a:rPr lang="en-US" dirty="0" err="1" smtClean="0"/>
              <a:t>bolesti</a:t>
            </a:r>
            <a:endParaRPr lang="en-US" dirty="0" smtClean="0"/>
          </a:p>
          <a:p>
            <a:r>
              <a:rPr lang="en-US" dirty="0" smtClean="0"/>
              <a:t>2.duševnog </a:t>
            </a:r>
            <a:r>
              <a:rPr lang="en-US" dirty="0" err="1" smtClean="0"/>
              <a:t>poremećaja</a:t>
            </a: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 err="1" smtClean="0"/>
              <a:t>intoksikacije</a:t>
            </a:r>
            <a:r>
              <a:rPr lang="en-US" dirty="0" smtClean="0"/>
              <a:t> ( </a:t>
            </a:r>
            <a:r>
              <a:rPr lang="en-US" dirty="0" err="1" smtClean="0"/>
              <a:t>upotreba</a:t>
            </a:r>
            <a:r>
              <a:rPr lang="en-US" dirty="0" smtClean="0"/>
              <a:t> </a:t>
            </a:r>
            <a:r>
              <a:rPr lang="en-US" dirty="0" err="1" smtClean="0"/>
              <a:t>alkohola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droga</a:t>
            </a:r>
            <a:r>
              <a:rPr lang="en-US" dirty="0" smtClean="0"/>
              <a:t>),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isključuju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1) </a:t>
            </a:r>
            <a:r>
              <a:rPr lang="en-US" dirty="0" err="1" smtClean="0"/>
              <a:t>sposobnost</a:t>
            </a:r>
            <a:r>
              <a:rPr lang="en-US" dirty="0" smtClean="0"/>
              <a:t> </a:t>
            </a:r>
            <a:r>
              <a:rPr lang="en-US" dirty="0" err="1" smtClean="0"/>
              <a:t>učinioca</a:t>
            </a:r>
            <a:r>
              <a:rPr lang="en-US" dirty="0" smtClean="0"/>
              <a:t> da </a:t>
            </a:r>
            <a:r>
              <a:rPr lang="en-US" dirty="0" err="1" smtClean="0"/>
              <a:t>shvati</a:t>
            </a:r>
            <a:r>
              <a:rPr lang="en-US" dirty="0" smtClean="0"/>
              <a:t> </a:t>
            </a:r>
            <a:r>
              <a:rPr lang="en-US" dirty="0" err="1" smtClean="0"/>
              <a:t>prirodu</a:t>
            </a:r>
            <a:r>
              <a:rPr lang="en-US" dirty="0" smtClean="0"/>
              <a:t> </a:t>
            </a:r>
            <a:r>
              <a:rPr lang="en-US" dirty="0" err="1" smtClean="0"/>
              <a:t>svog</a:t>
            </a:r>
            <a:r>
              <a:rPr lang="en-US" dirty="0" smtClean="0"/>
              <a:t> </a:t>
            </a:r>
            <a:r>
              <a:rPr lang="en-US" dirty="0" err="1" smtClean="0"/>
              <a:t>ponašanja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endParaRPr lang="en-US" dirty="0" smtClean="0"/>
          </a:p>
          <a:p>
            <a:r>
              <a:rPr lang="en-US" dirty="0" smtClean="0"/>
              <a:t>2) </a:t>
            </a:r>
            <a:r>
              <a:rPr lang="en-US" dirty="0" err="1" smtClean="0"/>
              <a:t>sposobnost</a:t>
            </a:r>
            <a:r>
              <a:rPr lang="en-US" dirty="0" smtClean="0"/>
              <a:t> da </a:t>
            </a:r>
            <a:r>
              <a:rPr lang="en-US" dirty="0" err="1" smtClean="0"/>
              <a:t>upravlja</a:t>
            </a:r>
            <a:r>
              <a:rPr lang="en-US" dirty="0" smtClean="0"/>
              <a:t> </a:t>
            </a:r>
            <a:r>
              <a:rPr lang="en-US" dirty="0" err="1" smtClean="0"/>
              <a:t>svojim</a:t>
            </a:r>
            <a:r>
              <a:rPr lang="en-US" dirty="0" smtClean="0"/>
              <a:t> </a:t>
            </a:r>
            <a:r>
              <a:rPr lang="en-US" dirty="0" err="1" smtClean="0"/>
              <a:t>ponašanjem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83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3746"/>
            <a:ext cx="10515600" cy="575321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ACTIONES LIBERAE IN CAUSA</a:t>
            </a:r>
          </a:p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učinilac</a:t>
            </a:r>
            <a:r>
              <a:rPr lang="en-US" dirty="0" smtClean="0"/>
              <a:t> </a:t>
            </a:r>
            <a:r>
              <a:rPr lang="en-US" dirty="0" err="1" smtClean="0"/>
              <a:t>sam</a:t>
            </a:r>
            <a:r>
              <a:rPr lang="en-US" dirty="0" smtClean="0"/>
              <a:t> </a:t>
            </a:r>
            <a:r>
              <a:rPr lang="en-US" dirty="0" err="1" smtClean="0"/>
              <a:t>stavio</a:t>
            </a:r>
            <a:r>
              <a:rPr lang="en-US" dirty="0" smtClean="0"/>
              <a:t> u </a:t>
            </a:r>
            <a:r>
              <a:rPr lang="en-US" dirty="0" err="1" smtClean="0"/>
              <a:t>stanje</a:t>
            </a:r>
            <a:r>
              <a:rPr lang="en-US" dirty="0" smtClean="0"/>
              <a:t> </a:t>
            </a:r>
            <a:r>
              <a:rPr lang="en-US" dirty="0" err="1" smtClean="0"/>
              <a:t>intoksikacije</a:t>
            </a:r>
            <a:r>
              <a:rPr lang="en-US" dirty="0" smtClean="0"/>
              <a:t> , 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znao</a:t>
            </a:r>
            <a:r>
              <a:rPr lang="en-US" dirty="0" smtClean="0"/>
              <a:t> je </a:t>
            </a:r>
            <a:r>
              <a:rPr lang="en-US" dirty="0" err="1" smtClean="0"/>
              <a:t>ili</a:t>
            </a:r>
            <a:r>
              <a:rPr lang="en-US" dirty="0" smtClean="0"/>
              <a:t> je </a:t>
            </a:r>
            <a:r>
              <a:rPr lang="en-US" dirty="0" err="1" smtClean="0"/>
              <a:t>zanemario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da u </a:t>
            </a:r>
            <a:r>
              <a:rPr lang="en-US" dirty="0" err="1" smtClean="0"/>
              <a:t>takvom</a:t>
            </a:r>
            <a:r>
              <a:rPr lang="en-US" dirty="0" smtClean="0"/>
              <a:t> </a:t>
            </a:r>
            <a:r>
              <a:rPr lang="en-US" dirty="0" err="1" smtClean="0"/>
              <a:t>stanju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preduzeti</a:t>
            </a:r>
            <a:r>
              <a:rPr lang="en-US" dirty="0" smtClean="0"/>
              <a:t> </a:t>
            </a:r>
            <a:r>
              <a:rPr lang="en-US" dirty="0" err="1" smtClean="0"/>
              <a:t>ponašanje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nadležnosti</a:t>
            </a:r>
            <a:r>
              <a:rPr lang="en-US" dirty="0" smtClean="0"/>
              <a:t> </a:t>
            </a:r>
            <a:r>
              <a:rPr lang="en-US" dirty="0" err="1" smtClean="0"/>
              <a:t>Suda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njegova</a:t>
            </a:r>
            <a:r>
              <a:rPr lang="en-US" dirty="0" smtClean="0"/>
              <a:t> </a:t>
            </a:r>
            <a:r>
              <a:rPr lang="en-US" dirty="0" err="1" smtClean="0"/>
              <a:t>krivična</a:t>
            </a:r>
            <a:r>
              <a:rPr lang="en-US" dirty="0" smtClean="0"/>
              <a:t> </a:t>
            </a:r>
            <a:r>
              <a:rPr lang="en-US" dirty="0" err="1" smtClean="0"/>
              <a:t>odgovornost</a:t>
            </a:r>
            <a:r>
              <a:rPr lang="en-US" dirty="0" smtClean="0"/>
              <a:t> </a:t>
            </a:r>
            <a:r>
              <a:rPr lang="en-US" b="1" dirty="0" err="1" smtClean="0"/>
              <a:t>neće</a:t>
            </a:r>
            <a:r>
              <a:rPr lang="en-US" b="1" dirty="0" smtClean="0"/>
              <a:t> </a:t>
            </a:r>
            <a:r>
              <a:rPr lang="en-US" b="1" dirty="0" err="1" smtClean="0"/>
              <a:t>biti</a:t>
            </a:r>
            <a:r>
              <a:rPr lang="en-US" b="1" dirty="0" smtClean="0"/>
              <a:t> </a:t>
            </a:r>
            <a:r>
              <a:rPr lang="en-US" b="1" dirty="0" err="1" smtClean="0"/>
              <a:t>isključena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Statut</a:t>
            </a:r>
            <a:r>
              <a:rPr lang="en-US" dirty="0" smtClean="0"/>
              <a:t> ne </a:t>
            </a:r>
            <a:r>
              <a:rPr lang="en-US" dirty="0" err="1" smtClean="0"/>
              <a:t>predviđa</a:t>
            </a:r>
            <a:r>
              <a:rPr lang="en-US" dirty="0" smtClean="0"/>
              <a:t> </a:t>
            </a:r>
            <a:r>
              <a:rPr lang="en-US" dirty="0" err="1" smtClean="0"/>
              <a:t>institut</a:t>
            </a:r>
            <a:r>
              <a:rPr lang="en-US" dirty="0" smtClean="0"/>
              <a:t> </a:t>
            </a:r>
            <a:r>
              <a:rPr lang="en-US" dirty="0" err="1" smtClean="0"/>
              <a:t>bitno</a:t>
            </a:r>
            <a:r>
              <a:rPr lang="en-US" dirty="0" smtClean="0"/>
              <a:t> </a:t>
            </a:r>
            <a:r>
              <a:rPr lang="en-US" dirty="0" err="1" smtClean="0"/>
              <a:t>smanjene</a:t>
            </a:r>
            <a:r>
              <a:rPr lang="en-US" dirty="0" smtClean="0"/>
              <a:t> </a:t>
            </a:r>
            <a:r>
              <a:rPr lang="en-US" dirty="0" err="1" smtClean="0"/>
              <a:t>uračunljivosti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Razlog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Statut</a:t>
            </a:r>
            <a:r>
              <a:rPr lang="en-US" dirty="0" smtClean="0"/>
              <a:t> </a:t>
            </a:r>
            <a:r>
              <a:rPr lang="en-US" b="1" dirty="0" smtClean="0"/>
              <a:t>ne </a:t>
            </a:r>
            <a:r>
              <a:rPr lang="en-US" b="1" dirty="0" err="1" smtClean="0"/>
              <a:t>predviđa</a:t>
            </a:r>
            <a:r>
              <a:rPr lang="en-US" b="1" dirty="0" smtClean="0"/>
              <a:t> </a:t>
            </a:r>
            <a:r>
              <a:rPr lang="en-US" b="1" dirty="0" err="1" smtClean="0"/>
              <a:t>institut</a:t>
            </a:r>
            <a:r>
              <a:rPr lang="en-US" b="1" dirty="0" smtClean="0"/>
              <a:t> </a:t>
            </a:r>
            <a:r>
              <a:rPr lang="en-US" b="1" dirty="0" err="1" smtClean="0"/>
              <a:t>ublažavanja</a:t>
            </a:r>
            <a:r>
              <a:rPr lang="en-US" b="1" dirty="0" smtClean="0"/>
              <a:t> </a:t>
            </a:r>
            <a:r>
              <a:rPr lang="en-US" b="1" dirty="0" err="1" smtClean="0"/>
              <a:t>kazne</a:t>
            </a:r>
            <a:r>
              <a:rPr lang="en-US" b="1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potrebe</a:t>
            </a:r>
            <a:r>
              <a:rPr lang="en-US" dirty="0" smtClean="0"/>
              <a:t>, </a:t>
            </a:r>
            <a:r>
              <a:rPr lang="en-US" dirty="0" smtClean="0"/>
              <a:t>s </a:t>
            </a:r>
            <a:r>
              <a:rPr lang="en-US" dirty="0" err="1" smtClean="0"/>
              <a:t>obzirom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to da se ne </a:t>
            </a:r>
            <a:r>
              <a:rPr lang="en-US" dirty="0" err="1" smtClean="0"/>
              <a:t>propisuju</a:t>
            </a:r>
            <a:r>
              <a:rPr lang="en-US" dirty="0" smtClean="0"/>
              <a:t> </a:t>
            </a:r>
            <a:r>
              <a:rPr lang="en-US" dirty="0" err="1" smtClean="0"/>
              <a:t>posebni</a:t>
            </a:r>
            <a:r>
              <a:rPr lang="en-US" dirty="0" smtClean="0"/>
              <a:t> </a:t>
            </a:r>
            <a:r>
              <a:rPr lang="en-US" dirty="0" err="1" smtClean="0"/>
              <a:t>kazneni</a:t>
            </a:r>
            <a:r>
              <a:rPr lang="en-US" dirty="0" smtClean="0"/>
              <a:t> </a:t>
            </a:r>
            <a:r>
              <a:rPr lang="en-US" dirty="0" err="1" smtClean="0"/>
              <a:t>rasponi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krivična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Okolnost</a:t>
            </a:r>
            <a:r>
              <a:rPr lang="en-US" dirty="0" smtClean="0"/>
              <a:t> </a:t>
            </a:r>
            <a:r>
              <a:rPr lang="en-US" dirty="0" smtClean="0"/>
              <a:t>da je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učinjeno</a:t>
            </a:r>
            <a:r>
              <a:rPr lang="en-US" dirty="0" smtClean="0"/>
              <a:t> u </a:t>
            </a:r>
            <a:r>
              <a:rPr lang="en-US" dirty="0" err="1" smtClean="0"/>
              <a:t>stanju</a:t>
            </a:r>
            <a:r>
              <a:rPr lang="en-US" dirty="0" smtClean="0"/>
              <a:t> </a:t>
            </a:r>
            <a:r>
              <a:rPr lang="en-US" dirty="0" err="1" smtClean="0"/>
              <a:t>bitno</a:t>
            </a:r>
            <a:r>
              <a:rPr lang="en-US" dirty="0" smtClean="0"/>
              <a:t> </a:t>
            </a:r>
            <a:r>
              <a:rPr lang="en-US" dirty="0" err="1" smtClean="0"/>
              <a:t>smanjene</a:t>
            </a:r>
            <a:r>
              <a:rPr lang="en-US" dirty="0" smtClean="0"/>
              <a:t> </a:t>
            </a:r>
            <a:r>
              <a:rPr lang="en-US" dirty="0" err="1" smtClean="0"/>
              <a:t>uračunljivosti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imati</a:t>
            </a:r>
            <a:r>
              <a:rPr lang="en-US" dirty="0" smtClean="0"/>
              <a:t> </a:t>
            </a:r>
            <a:r>
              <a:rPr lang="en-US" dirty="0" err="1" smtClean="0"/>
              <a:t>značaja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odmeravanja</a:t>
            </a:r>
            <a:r>
              <a:rPr lang="en-US" dirty="0" smtClean="0"/>
              <a:t> </a:t>
            </a:r>
            <a:r>
              <a:rPr lang="en-US" dirty="0" err="1" smtClean="0"/>
              <a:t>kazne</a:t>
            </a:r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opšteg</a:t>
            </a:r>
            <a:r>
              <a:rPr lang="en-US" dirty="0" smtClean="0"/>
              <a:t> </a:t>
            </a:r>
            <a:r>
              <a:rPr lang="en-US" dirty="0" err="1" smtClean="0"/>
              <a:t>minimuma</a:t>
            </a:r>
            <a:r>
              <a:rPr lang="en-US" dirty="0" smtClean="0"/>
              <a:t> I </a:t>
            </a:r>
            <a:r>
              <a:rPr lang="en-US" dirty="0" err="1" smtClean="0"/>
              <a:t>maksimuma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451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836341"/>
            <a:ext cx="10515600" cy="5251412"/>
          </a:xfrm>
        </p:spPr>
        <p:txBody>
          <a:bodyPr/>
          <a:lstStyle/>
          <a:p>
            <a:pPr algn="ctr"/>
            <a:r>
              <a:rPr lang="en-US" b="1" dirty="0" smtClean="0"/>
              <a:t>NEDOVOLJAN STAROSNI UZRAST</a:t>
            </a:r>
          </a:p>
          <a:p>
            <a:endParaRPr lang="en-US" dirty="0" smtClean="0"/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krivična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nadležnosti</a:t>
            </a:r>
            <a:r>
              <a:rPr lang="en-US" dirty="0" smtClean="0"/>
              <a:t> </a:t>
            </a:r>
            <a:r>
              <a:rPr lang="en-US" dirty="0" err="1" smtClean="0"/>
              <a:t>Stalnog</a:t>
            </a:r>
            <a:r>
              <a:rPr lang="en-US" dirty="0" smtClean="0"/>
              <a:t> </a:t>
            </a:r>
            <a:r>
              <a:rPr lang="en-US" dirty="0" err="1" smtClean="0"/>
              <a:t>međunarodnog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suda</a:t>
            </a:r>
            <a:r>
              <a:rPr lang="en-US" dirty="0" smtClean="0"/>
              <a:t> </a:t>
            </a:r>
            <a:r>
              <a:rPr lang="en-US" dirty="0" smtClean="0"/>
              <a:t>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odgovarati</a:t>
            </a:r>
            <a:r>
              <a:rPr lang="en-US" dirty="0" smtClean="0"/>
              <a:t> lice </a:t>
            </a:r>
            <a:r>
              <a:rPr lang="en-US" dirty="0" err="1" smtClean="0"/>
              <a:t>koje</a:t>
            </a:r>
            <a:r>
              <a:rPr lang="en-US" dirty="0" smtClean="0"/>
              <a:t> u </a:t>
            </a:r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izvršenja</a:t>
            </a:r>
            <a:r>
              <a:rPr lang="en-US" dirty="0" smtClean="0"/>
              <a:t> </a:t>
            </a:r>
            <a:r>
              <a:rPr lang="en-US" dirty="0" err="1" smtClean="0"/>
              <a:t>kri</a:t>
            </a:r>
            <a:r>
              <a:rPr lang="en-US" dirty="0" err="1" smtClean="0"/>
              <a:t>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b="1" dirty="0" err="1" smtClean="0"/>
              <a:t>nije</a:t>
            </a:r>
            <a:r>
              <a:rPr lang="en-US" b="1" dirty="0" smtClean="0"/>
              <a:t> </a:t>
            </a:r>
            <a:r>
              <a:rPr lang="en-US" b="1" dirty="0" err="1" smtClean="0"/>
              <a:t>navršilo</a:t>
            </a:r>
            <a:r>
              <a:rPr lang="en-US" b="1" dirty="0" smtClean="0"/>
              <a:t> 18 </a:t>
            </a:r>
            <a:r>
              <a:rPr lang="en-US" b="1" dirty="0" err="1" smtClean="0"/>
              <a:t>godina</a:t>
            </a:r>
            <a:r>
              <a:rPr lang="en-US" b="1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err="1" smtClean="0"/>
              <a:t>međutim</a:t>
            </a:r>
            <a:r>
              <a:rPr lang="en-US" dirty="0" smtClean="0"/>
              <a:t> ne </a:t>
            </a:r>
            <a:r>
              <a:rPr lang="en-US" dirty="0" err="1" smtClean="0"/>
              <a:t>isključuje</a:t>
            </a:r>
            <a:r>
              <a:rPr lang="en-US" dirty="0" smtClean="0"/>
              <a:t>  </a:t>
            </a:r>
            <a:r>
              <a:rPr lang="en-US" dirty="0" err="1" smtClean="0"/>
              <a:t>odgovornost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nacionalnom</a:t>
            </a:r>
            <a:r>
              <a:rPr lang="en-US" dirty="0" smtClean="0"/>
              <a:t> </a:t>
            </a:r>
            <a:r>
              <a:rPr lang="en-US" dirty="0" err="1" smtClean="0"/>
              <a:t>krivičnom</a:t>
            </a:r>
            <a:r>
              <a:rPr lang="en-US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je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 smtClean="0"/>
              <a:t>predviđena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3118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4107"/>
            <a:ext cx="10515600" cy="565285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 smtClean="0"/>
              <a:t>NUŽNA ODBRANA</a:t>
            </a:r>
          </a:p>
          <a:p>
            <a:pPr algn="ctr"/>
            <a:endParaRPr lang="en-US" b="1" dirty="0" smtClean="0"/>
          </a:p>
          <a:p>
            <a:r>
              <a:rPr lang="en-US" dirty="0" smtClean="0"/>
              <a:t>Lice </a:t>
            </a:r>
            <a:r>
              <a:rPr lang="en-US" dirty="0" err="1" smtClean="0"/>
              <a:t>reaguje</a:t>
            </a:r>
            <a:r>
              <a:rPr lang="en-US" dirty="0" smtClean="0"/>
              <a:t> </a:t>
            </a:r>
            <a:r>
              <a:rPr lang="en-US" dirty="0" err="1" smtClean="0"/>
              <a:t>racionalno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bi </a:t>
            </a:r>
            <a:r>
              <a:rPr lang="en-US" dirty="0" err="1" smtClean="0"/>
              <a:t>odbranilo</a:t>
            </a:r>
            <a:r>
              <a:rPr lang="en-US" dirty="0" smtClean="0"/>
              <a:t> </a:t>
            </a:r>
            <a:r>
              <a:rPr lang="en-US" b="1" dirty="0" err="1" smtClean="0"/>
              <a:t>sebe</a:t>
            </a:r>
            <a:r>
              <a:rPr lang="en-US" b="1" dirty="0" smtClean="0"/>
              <a:t> </a:t>
            </a:r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drugo</a:t>
            </a:r>
            <a:r>
              <a:rPr lang="en-US" b="1" dirty="0" smtClean="0"/>
              <a:t> lice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ratnih</a:t>
            </a:r>
            <a:r>
              <a:rPr lang="en-US" dirty="0"/>
              <a:t> </a:t>
            </a:r>
            <a:r>
              <a:rPr lang="en-US" dirty="0" err="1"/>
              <a:t>zločina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da </a:t>
            </a:r>
            <a:r>
              <a:rPr lang="en-US" dirty="0"/>
              <a:t>bi </a:t>
            </a:r>
            <a:r>
              <a:rPr lang="en-US" b="1" dirty="0" err="1"/>
              <a:t>odbranilo</a:t>
            </a:r>
            <a:r>
              <a:rPr lang="en-US" b="1" dirty="0"/>
              <a:t> </a:t>
            </a:r>
            <a:r>
              <a:rPr lang="en-US" b="1" dirty="0" err="1"/>
              <a:t>imovinu</a:t>
            </a:r>
            <a:r>
              <a:rPr lang="en-US" b="1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endParaRPr lang="en-US" dirty="0" smtClean="0"/>
          </a:p>
          <a:p>
            <a:r>
              <a:rPr lang="en-US" dirty="0"/>
              <a:t>1</a:t>
            </a:r>
            <a:r>
              <a:rPr lang="en-US" dirty="0" smtClean="0"/>
              <a:t>neophodna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opstanak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opstanak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 smtClean="0"/>
              <a:t>,</a:t>
            </a:r>
            <a:endParaRPr lang="en-US" dirty="0"/>
          </a:p>
          <a:p>
            <a:r>
              <a:rPr lang="en-US" dirty="0" smtClean="0"/>
              <a:t> 2 od </a:t>
            </a:r>
            <a:r>
              <a:rPr lang="en-US" dirty="0" err="1"/>
              <a:t>važnosti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izvršenje</a:t>
            </a:r>
            <a:r>
              <a:rPr lang="en-US" dirty="0"/>
              <a:t> </a:t>
            </a:r>
            <a:r>
              <a:rPr lang="en-US" dirty="0" err="1"/>
              <a:t>vojnog</a:t>
            </a:r>
            <a:r>
              <a:rPr lang="en-US" dirty="0"/>
              <a:t> </a:t>
            </a:r>
            <a:r>
              <a:rPr lang="en-US" dirty="0" err="1"/>
              <a:t>zadatka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preteće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nezakonite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sile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b="1" dirty="0" err="1"/>
              <a:t>proporcionalan</a:t>
            </a:r>
            <a:r>
              <a:rPr lang="en-US" b="1" dirty="0"/>
              <a:t> </a:t>
            </a:r>
            <a:r>
              <a:rPr lang="en-US" dirty="0" err="1"/>
              <a:t>stepenu</a:t>
            </a:r>
            <a:r>
              <a:rPr lang="en-US" dirty="0"/>
              <a:t> </a:t>
            </a:r>
            <a:r>
              <a:rPr lang="en-US" dirty="0" err="1"/>
              <a:t>opasnosti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to lice, </a:t>
            </a:r>
            <a:r>
              <a:rPr lang="en-US" dirty="0" err="1"/>
              <a:t>drugo</a:t>
            </a:r>
            <a:r>
              <a:rPr lang="en-US" dirty="0"/>
              <a:t> lice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imovinu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štiti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31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0946"/>
            <a:ext cx="10515600" cy="5296017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Okolnost</a:t>
            </a:r>
            <a:r>
              <a:rPr lang="en-US" dirty="0"/>
              <a:t> da je lice u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izvršenja</a:t>
            </a:r>
            <a:r>
              <a:rPr lang="en-US" dirty="0"/>
              <a:t> </a:t>
            </a:r>
            <a:r>
              <a:rPr lang="en-US" dirty="0" err="1"/>
              <a:t>krivičnog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dirty="0" err="1"/>
              <a:t>učestvovalo</a:t>
            </a:r>
            <a:r>
              <a:rPr lang="en-US" dirty="0"/>
              <a:t> u </a:t>
            </a:r>
            <a:r>
              <a:rPr lang="en-US" dirty="0" err="1"/>
              <a:t>odbrambenoj</a:t>
            </a:r>
            <a:r>
              <a:rPr lang="en-US" dirty="0"/>
              <a:t> </a:t>
            </a:r>
            <a:r>
              <a:rPr lang="en-US" dirty="0" err="1"/>
              <a:t>operaciji</a:t>
            </a:r>
            <a:r>
              <a:rPr lang="en-US" dirty="0"/>
              <a:t> </a:t>
            </a:r>
            <a:r>
              <a:rPr lang="en-US" dirty="0" err="1"/>
              <a:t>vojnih</a:t>
            </a:r>
            <a:r>
              <a:rPr lang="en-US" dirty="0"/>
              <a:t> </a:t>
            </a:r>
            <a:r>
              <a:rPr lang="en-US" dirty="0" err="1"/>
              <a:t>snaga</a:t>
            </a:r>
            <a:r>
              <a:rPr lang="en-US" dirty="0"/>
              <a:t>,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sebi</a:t>
            </a:r>
            <a:r>
              <a:rPr lang="en-US" dirty="0"/>
              <a:t> ne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osnov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isključenje</a:t>
            </a:r>
            <a:r>
              <a:rPr lang="en-US" dirty="0"/>
              <a:t> </a:t>
            </a:r>
            <a:r>
              <a:rPr lang="en-US" dirty="0" err="1"/>
              <a:t>krivične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 err="1" smtClean="0"/>
              <a:t>ako</a:t>
            </a:r>
            <a:r>
              <a:rPr lang="en-US" dirty="0" smtClean="0"/>
              <a:t> se </a:t>
            </a:r>
            <a:r>
              <a:rPr lang="en-US" dirty="0" err="1" smtClean="0"/>
              <a:t>govori</a:t>
            </a:r>
            <a:r>
              <a:rPr lang="en-US" dirty="0" smtClean="0"/>
              <a:t> o </a:t>
            </a:r>
            <a:r>
              <a:rPr lang="en-US" dirty="0" err="1" smtClean="0"/>
              <a:t>sili-treba</a:t>
            </a:r>
            <a:r>
              <a:rPr lang="en-US" dirty="0" smtClean="0"/>
              <a:t> </a:t>
            </a:r>
            <a:r>
              <a:rPr lang="en-US" dirty="0" err="1" smtClean="0"/>
              <a:t>shvatiti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napad</a:t>
            </a:r>
            <a:r>
              <a:rPr lang="en-US" dirty="0" smtClean="0"/>
              <a:t> u </a:t>
            </a:r>
            <a:r>
              <a:rPr lang="en-US" dirty="0" err="1" smtClean="0"/>
              <a:t>smislu</a:t>
            </a:r>
            <a:r>
              <a:rPr lang="en-US" dirty="0" smtClean="0"/>
              <a:t> </a:t>
            </a:r>
            <a:r>
              <a:rPr lang="en-US" dirty="0" err="1" smtClean="0"/>
              <a:t>uobičajenom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nužne</a:t>
            </a:r>
            <a:r>
              <a:rPr lang="en-US" dirty="0" smtClean="0"/>
              <a:t> </a:t>
            </a:r>
            <a:r>
              <a:rPr lang="en-US" dirty="0" err="1" smtClean="0"/>
              <a:t>odbrane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Upotreba</a:t>
            </a:r>
            <a:r>
              <a:rPr lang="en-US" dirty="0" smtClean="0"/>
              <a:t> </a:t>
            </a:r>
            <a:r>
              <a:rPr lang="en-US" dirty="0" err="1" smtClean="0"/>
              <a:t>sile</a:t>
            </a:r>
            <a:r>
              <a:rPr lang="en-US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opasnost</a:t>
            </a:r>
            <a:r>
              <a:rPr lang="en-US" dirty="0" smtClean="0"/>
              <a:t> da </a:t>
            </a:r>
            <a:r>
              <a:rPr lang="en-US" dirty="0" err="1" smtClean="0"/>
              <a:t>će</a:t>
            </a:r>
            <a:r>
              <a:rPr lang="en-US" dirty="0" smtClean="0"/>
              <a:t> se </a:t>
            </a:r>
            <a:r>
              <a:rPr lang="en-US" dirty="0" err="1" smtClean="0"/>
              <a:t>primeniti</a:t>
            </a:r>
            <a:r>
              <a:rPr lang="en-US" dirty="0" smtClean="0"/>
              <a:t> mora </a:t>
            </a:r>
            <a:r>
              <a:rPr lang="en-US" dirty="0" err="1" smtClean="0"/>
              <a:t>stvarno</a:t>
            </a:r>
            <a:r>
              <a:rPr lang="en-US" dirty="0" smtClean="0"/>
              <a:t> </a:t>
            </a:r>
            <a:r>
              <a:rPr lang="en-US" dirty="0" err="1" smtClean="0"/>
              <a:t>postojati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Ukoliko</a:t>
            </a:r>
            <a:r>
              <a:rPr lang="en-US" dirty="0" smtClean="0"/>
              <a:t> ne </a:t>
            </a:r>
            <a:r>
              <a:rPr lang="en-US" dirty="0" err="1" smtClean="0"/>
              <a:t>postoji</a:t>
            </a:r>
            <a:r>
              <a:rPr lang="en-US" dirty="0" smtClean="0"/>
              <a:t> I lice </a:t>
            </a:r>
            <a:r>
              <a:rPr lang="en-US" dirty="0" err="1" smtClean="0"/>
              <a:t>pogrešno</a:t>
            </a:r>
            <a:r>
              <a:rPr lang="en-US" dirty="0" smtClean="0"/>
              <a:t> </a:t>
            </a:r>
            <a:r>
              <a:rPr lang="en-US" dirty="0" err="1" smtClean="0"/>
              <a:t>drži</a:t>
            </a:r>
            <a:r>
              <a:rPr lang="en-US" dirty="0" smtClean="0"/>
              <a:t> </a:t>
            </a:r>
            <a:r>
              <a:rPr lang="en-US" dirty="0" smtClean="0"/>
              <a:t>-</a:t>
            </a:r>
            <a:r>
              <a:rPr lang="en-US" b="1" dirty="0" err="1" smtClean="0"/>
              <a:t>stvarna</a:t>
            </a:r>
            <a:r>
              <a:rPr lang="en-US" b="1" dirty="0" smtClean="0"/>
              <a:t> </a:t>
            </a:r>
            <a:r>
              <a:rPr lang="en-US" b="1" dirty="0" err="1" smtClean="0"/>
              <a:t>zabluda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err="1" smtClean="0"/>
              <a:t>Princip</a:t>
            </a:r>
            <a:r>
              <a:rPr lang="en-US" b="1" dirty="0" smtClean="0"/>
              <a:t> </a:t>
            </a:r>
            <a:r>
              <a:rPr lang="en-US" b="1" dirty="0" err="1" smtClean="0"/>
              <a:t>srazmernosti</a:t>
            </a:r>
            <a:r>
              <a:rPr lang="en-US" b="1" dirty="0" smtClean="0"/>
              <a:t> </a:t>
            </a:r>
            <a:r>
              <a:rPr lang="en-US" dirty="0" smtClean="0"/>
              <a:t>-</a:t>
            </a:r>
            <a:r>
              <a:rPr lang="en-US" dirty="0" err="1" smtClean="0"/>
              <a:t>Odbijanje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proporcionalan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endParaRPr lang="en-US" dirty="0" smtClean="0"/>
          </a:p>
          <a:p>
            <a:r>
              <a:rPr lang="en-US" dirty="0" smtClean="0"/>
              <a:t> –ne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neograničeno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napadnutog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7519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9005"/>
            <a:ext cx="10515600" cy="521795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 smtClean="0"/>
              <a:t>KRAJNJA NUŽDA</a:t>
            </a:r>
          </a:p>
          <a:p>
            <a:r>
              <a:rPr lang="en-US" dirty="0" err="1" smtClean="0"/>
              <a:t>Rimski</a:t>
            </a:r>
            <a:r>
              <a:rPr lang="en-US" dirty="0" smtClean="0"/>
              <a:t> </a:t>
            </a:r>
            <a:r>
              <a:rPr lang="en-US" dirty="0" err="1" smtClean="0"/>
              <a:t>statut</a:t>
            </a:r>
            <a:r>
              <a:rPr lang="en-US" dirty="0" smtClean="0"/>
              <a:t> u </a:t>
            </a:r>
            <a:r>
              <a:rPr lang="en-US" dirty="0" err="1" smtClean="0"/>
              <a:t>jednoj</a:t>
            </a:r>
            <a:r>
              <a:rPr lang="en-US" dirty="0" smtClean="0"/>
              <a:t> </a:t>
            </a:r>
            <a:r>
              <a:rPr lang="en-US" dirty="0" err="1" smtClean="0"/>
              <a:t>odredbi</a:t>
            </a:r>
            <a:r>
              <a:rPr lang="en-US" dirty="0" smtClean="0"/>
              <a:t> </a:t>
            </a:r>
            <a:r>
              <a:rPr lang="en-US" dirty="0" err="1" smtClean="0"/>
              <a:t>reguliše</a:t>
            </a:r>
            <a:r>
              <a:rPr lang="en-US" dirty="0" smtClean="0"/>
              <a:t> </a:t>
            </a:r>
            <a:r>
              <a:rPr lang="en-US" b="1" dirty="0" err="1" smtClean="0"/>
              <a:t>krajnju</a:t>
            </a:r>
            <a:r>
              <a:rPr lang="en-US" b="1" dirty="0" smtClean="0"/>
              <a:t> </a:t>
            </a:r>
            <a:r>
              <a:rPr lang="en-US" b="1" dirty="0" err="1" smtClean="0"/>
              <a:t>nuždu</a:t>
            </a:r>
            <a:r>
              <a:rPr lang="en-US" b="1" dirty="0" smtClean="0"/>
              <a:t> I </a:t>
            </a:r>
            <a:r>
              <a:rPr lang="en-US" b="1" dirty="0" err="1" smtClean="0"/>
              <a:t>prinudu</a:t>
            </a:r>
            <a:r>
              <a:rPr lang="en-US" b="1" dirty="0" smtClean="0"/>
              <a:t> 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,,U </a:t>
            </a:r>
            <a:r>
              <a:rPr lang="en-US" dirty="0" err="1"/>
              <a:t>slučaju</a:t>
            </a:r>
            <a:r>
              <a:rPr lang="en-US" dirty="0"/>
              <a:t> da je lice </a:t>
            </a:r>
            <a:r>
              <a:rPr lang="en-US" dirty="0" err="1"/>
              <a:t>Izvršilo</a:t>
            </a:r>
            <a:r>
              <a:rPr lang="en-US" dirty="0"/>
              <a:t> </a:t>
            </a:r>
            <a:r>
              <a:rPr lang="en-US" dirty="0" err="1"/>
              <a:t>krivično</a:t>
            </a:r>
            <a:r>
              <a:rPr lang="en-US" dirty="0"/>
              <a:t> </a:t>
            </a:r>
            <a:r>
              <a:rPr lang="en-US" dirty="0" err="1"/>
              <a:t>delo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nadležnosti</a:t>
            </a:r>
            <a:r>
              <a:rPr lang="en-US" dirty="0"/>
              <a:t> </a:t>
            </a:r>
            <a:r>
              <a:rPr lang="en-US" dirty="0" err="1"/>
              <a:t>Suda</a:t>
            </a:r>
            <a:r>
              <a:rPr lang="en-US" dirty="0"/>
              <a:t> </a:t>
            </a:r>
            <a:r>
              <a:rPr lang="en-US" dirty="0" err="1"/>
              <a:t>otklanjajući</a:t>
            </a:r>
            <a:r>
              <a:rPr lang="en-US" dirty="0"/>
              <a:t> </a:t>
            </a:r>
            <a:r>
              <a:rPr lang="en-US" dirty="0" err="1"/>
              <a:t>istovremenu</a:t>
            </a:r>
            <a:r>
              <a:rPr lang="en-US" dirty="0"/>
              <a:t> </a:t>
            </a:r>
            <a:r>
              <a:rPr lang="en-US" dirty="0" err="1"/>
              <a:t>opasnost</a:t>
            </a:r>
            <a:r>
              <a:rPr lang="en-US" dirty="0"/>
              <a:t> od </a:t>
            </a:r>
            <a:r>
              <a:rPr lang="en-US" dirty="0" err="1"/>
              <a:t>nastupanja</a:t>
            </a:r>
            <a:r>
              <a:rPr lang="en-US" dirty="0"/>
              <a:t> </a:t>
            </a:r>
            <a:r>
              <a:rPr lang="en-US" dirty="0" err="1"/>
              <a:t>smrti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trajne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teške</a:t>
            </a:r>
            <a:r>
              <a:rPr lang="en-US" dirty="0"/>
              <a:t> </a:t>
            </a:r>
            <a:r>
              <a:rPr lang="en-US" dirty="0" err="1"/>
              <a:t>telesne</a:t>
            </a:r>
            <a:r>
              <a:rPr lang="en-US" dirty="0"/>
              <a:t> </a:t>
            </a:r>
            <a:r>
              <a:rPr lang="en-US" dirty="0" err="1"/>
              <a:t>povrede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pretila</a:t>
            </a:r>
            <a:r>
              <a:rPr lang="en-US" dirty="0"/>
              <a:t> </a:t>
            </a:r>
            <a:r>
              <a:rPr lang="en-US" dirty="0" err="1"/>
              <a:t>njemu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licu</a:t>
            </a:r>
            <a:r>
              <a:rPr lang="en-US" dirty="0"/>
              <a:t>,</a:t>
            </a:r>
          </a:p>
          <a:p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se </a:t>
            </a:r>
            <a:r>
              <a:rPr lang="en-US" dirty="0" err="1"/>
              <a:t>nastajanje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posledica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moglo</a:t>
            </a:r>
            <a:r>
              <a:rPr lang="en-US" dirty="0"/>
              <a:t> </a:t>
            </a:r>
            <a:r>
              <a:rPr lang="en-US" dirty="0" err="1"/>
              <a:t>izbeći</a:t>
            </a:r>
            <a:endParaRPr lang="en-US" dirty="0"/>
          </a:p>
          <a:p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je to lice </a:t>
            </a:r>
            <a:r>
              <a:rPr lang="en-US" dirty="0" err="1"/>
              <a:t>postupalo</a:t>
            </a:r>
            <a:r>
              <a:rPr lang="en-US" dirty="0"/>
              <a:t> </a:t>
            </a:r>
            <a:r>
              <a:rPr lang="en-US" dirty="0" err="1"/>
              <a:t>razumno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bez </a:t>
            </a:r>
            <a:r>
              <a:rPr lang="en-US" dirty="0" err="1"/>
              <a:t>namere</a:t>
            </a:r>
            <a:r>
              <a:rPr lang="en-US" dirty="0"/>
              <a:t> da </a:t>
            </a:r>
            <a:r>
              <a:rPr lang="en-US" dirty="0" err="1"/>
              <a:t>prouzrokuje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veću</a:t>
            </a:r>
            <a:r>
              <a:rPr lang="en-US" dirty="0"/>
              <a:t> od </a:t>
            </a:r>
            <a:r>
              <a:rPr lang="en-US" dirty="0" err="1"/>
              <a:t>opasnosti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pretila</a:t>
            </a:r>
            <a:r>
              <a:rPr lang="en-US" dirty="0"/>
              <a:t>.</a:t>
            </a:r>
          </a:p>
          <a:p>
            <a:r>
              <a:rPr lang="en-US" dirty="0"/>
              <a:t> Ta </a:t>
            </a:r>
            <a:r>
              <a:rPr lang="en-US" dirty="0" err="1"/>
              <a:t>pretnja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poticati</a:t>
            </a:r>
            <a:r>
              <a:rPr lang="en-US" dirty="0"/>
              <a:t>:</a:t>
            </a:r>
          </a:p>
          <a:p>
            <a:r>
              <a:rPr lang="en-US" dirty="0" smtClean="0"/>
              <a:t>1)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 smtClean="0"/>
              <a:t>lica</a:t>
            </a:r>
            <a:r>
              <a:rPr lang="en-US" dirty="0"/>
              <a:t> </a:t>
            </a:r>
            <a:r>
              <a:rPr lang="en-US" dirty="0" smtClean="0"/>
              <a:t>( </a:t>
            </a:r>
            <a:r>
              <a:rPr lang="en-US" dirty="0" err="1"/>
              <a:t>prinuda</a:t>
            </a:r>
            <a:r>
              <a:rPr lang="en-US" dirty="0"/>
              <a:t>, </a:t>
            </a:r>
            <a:r>
              <a:rPr lang="en-US" dirty="0" err="1" smtClean="0"/>
              <a:t>pretnja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2</a:t>
            </a:r>
            <a:r>
              <a:rPr lang="en-US" dirty="0" smtClean="0"/>
              <a:t>) </a:t>
            </a:r>
            <a:r>
              <a:rPr lang="en-US" dirty="0" err="1"/>
              <a:t>nastupila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van </a:t>
            </a:r>
            <a:r>
              <a:rPr lang="en-US" dirty="0" err="1"/>
              <a:t>kontrole</a:t>
            </a:r>
            <a:r>
              <a:rPr lang="en-US" dirty="0"/>
              <a:t> tog </a:t>
            </a:r>
            <a:r>
              <a:rPr lang="en-US" dirty="0" err="1" smtClean="0"/>
              <a:t>lica</a:t>
            </a:r>
            <a:r>
              <a:rPr lang="en-US" dirty="0" smtClean="0"/>
              <a:t>( </a:t>
            </a:r>
            <a:r>
              <a:rPr lang="en-US" dirty="0" err="1"/>
              <a:t>kranja</a:t>
            </a:r>
            <a:r>
              <a:rPr lang="en-US" dirty="0"/>
              <a:t> </a:t>
            </a:r>
            <a:r>
              <a:rPr lang="en-US" dirty="0" err="1"/>
              <a:t>nužda</a:t>
            </a:r>
            <a:r>
              <a:rPr lang="en-US" dirty="0" smtClean="0"/>
              <a:t>)”</a:t>
            </a:r>
            <a:endParaRPr lang="en-US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316456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1609</Words>
  <Application>Microsoft Macintosh PowerPoint</Application>
  <PresentationFormat>Widescreen</PresentationFormat>
  <Paragraphs>162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Calibri Light</vt:lpstr>
      <vt:lpstr>Arial</vt:lpstr>
      <vt:lpstr>Office Theme</vt:lpstr>
      <vt:lpstr>PREDAVANJE OSNOVI ISKLJUČENJA MEĐUNARODNOG KRIVIČNOG DELA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zivankamiladinovic@gmail.com</dc:creator>
  <cp:lastModifiedBy>zivankamiladinovic@gmail.com</cp:lastModifiedBy>
  <cp:revision>16</cp:revision>
  <dcterms:created xsi:type="dcterms:W3CDTF">2020-03-22T00:47:28Z</dcterms:created>
  <dcterms:modified xsi:type="dcterms:W3CDTF">2020-03-22T11:54:18Z</dcterms:modified>
</cp:coreProperties>
</file>