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309" r:id="rId8"/>
    <p:sldId id="263" r:id="rId9"/>
    <p:sldId id="264" r:id="rId10"/>
    <p:sldId id="265" r:id="rId11"/>
    <p:sldId id="266" r:id="rId12"/>
    <p:sldId id="311" r:id="rId13"/>
    <p:sldId id="267" r:id="rId14"/>
    <p:sldId id="270" r:id="rId15"/>
    <p:sldId id="277" r:id="rId16"/>
    <p:sldId id="271" r:id="rId17"/>
    <p:sldId id="272" r:id="rId18"/>
    <p:sldId id="273" r:id="rId19"/>
    <p:sldId id="274" r:id="rId20"/>
    <p:sldId id="275" r:id="rId21"/>
    <p:sldId id="278" r:id="rId22"/>
    <p:sldId id="28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8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3B9F-C0D4-2843-B196-234D0C017FCD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2155-439C-C049-A6A5-A366D8D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9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3B9F-C0D4-2843-B196-234D0C017FCD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2155-439C-C049-A6A5-A366D8D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1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3B9F-C0D4-2843-B196-234D0C017FCD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2155-439C-C049-A6A5-A366D8D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1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3B9F-C0D4-2843-B196-234D0C017FCD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2155-439C-C049-A6A5-A366D8D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7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3B9F-C0D4-2843-B196-234D0C017FCD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2155-439C-C049-A6A5-A366D8D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2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3B9F-C0D4-2843-B196-234D0C017FCD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2155-439C-C049-A6A5-A366D8D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3B9F-C0D4-2843-B196-234D0C017FCD}" type="datetimeFigureOut">
              <a:rPr lang="en-US" smtClean="0"/>
              <a:t>3/22/20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2155-439C-C049-A6A5-A366D8D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3B9F-C0D4-2843-B196-234D0C017FCD}" type="datetimeFigureOut">
              <a:rPr lang="en-US" smtClean="0"/>
              <a:t>3/22/20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2155-439C-C049-A6A5-A366D8D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6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3B9F-C0D4-2843-B196-234D0C017FCD}" type="datetimeFigureOut">
              <a:rPr lang="en-US" smtClean="0"/>
              <a:t>3/22/20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2155-439C-C049-A6A5-A366D8D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2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3B9F-C0D4-2843-B196-234D0C017FCD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2155-439C-C049-A6A5-A366D8D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3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3B9F-C0D4-2843-B196-234D0C017FCD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2155-439C-C049-A6A5-A366D8D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53B9F-C0D4-2843-B196-234D0C017FCD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32155-439C-C049-A6A5-A366D8D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3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06115"/>
          </a:xfrm>
        </p:spPr>
        <p:txBody>
          <a:bodyPr>
            <a:normAutofit/>
          </a:bodyPr>
          <a:lstStyle/>
          <a:p>
            <a:r>
              <a:rPr lang="en-US" dirty="0" smtClean="0"/>
              <a:t>PREDAVANJE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MEDJUNARODNO KRIVIČNO DELO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145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813"/>
            <a:ext cx="10515600" cy="5391150"/>
          </a:xfrm>
        </p:spPr>
        <p:txBody>
          <a:bodyPr>
            <a:normAutofit/>
          </a:bodyPr>
          <a:lstStyle/>
          <a:p>
            <a:r>
              <a:rPr lang="en-US" dirty="0" smtClean="0"/>
              <a:t>SUBJEKT KRIVIČNOG DELA</a:t>
            </a:r>
          </a:p>
          <a:p>
            <a:r>
              <a:rPr lang="en-US" dirty="0" smtClean="0"/>
              <a:t>Lice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ucinilo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endParaRPr lang="en-US" dirty="0" smtClean="0"/>
          </a:p>
          <a:p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čovek</a:t>
            </a:r>
            <a:r>
              <a:rPr lang="en-US" dirty="0" smtClean="0"/>
              <a:t> ( ne I </a:t>
            </a:r>
            <a:r>
              <a:rPr lang="en-US" dirty="0" err="1" smtClean="0"/>
              <a:t>životinja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prirodna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-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 smtClean="0"/>
              <a:t>prouzrokovanje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 </a:t>
            </a:r>
            <a:r>
              <a:rPr lang="en-US" dirty="0" err="1" smtClean="0"/>
              <a:t>smatra</a:t>
            </a:r>
            <a:r>
              <a:rPr lang="en-US" dirty="0" smtClean="0"/>
              <a:t> se </a:t>
            </a:r>
            <a:r>
              <a:rPr lang="en-US" dirty="0" err="1" smtClean="0"/>
              <a:t>nesrećnim</a:t>
            </a:r>
            <a:r>
              <a:rPr lang="en-US" dirty="0" smtClean="0"/>
              <a:t> </a:t>
            </a:r>
            <a:r>
              <a:rPr lang="en-US" dirty="0" err="1" smtClean="0"/>
              <a:t>slučajem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/>
              <a:t>A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čovek</a:t>
            </a:r>
            <a:r>
              <a:rPr lang="en-US" dirty="0" smtClean="0"/>
              <a:t> </a:t>
            </a:r>
            <a:r>
              <a:rPr lang="en-US" dirty="0" err="1" smtClean="0"/>
              <a:t>stavio</a:t>
            </a:r>
            <a:r>
              <a:rPr lang="en-US" dirty="0" smtClean="0"/>
              <a:t> u </a:t>
            </a:r>
            <a:r>
              <a:rPr lang="en-US" dirty="0" err="1" smtClean="0"/>
              <a:t>dejstvo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omogućio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 smtClean="0"/>
              <a:t>delovanje</a:t>
            </a:r>
            <a:r>
              <a:rPr lang="en-US" dirty="0" smtClean="0"/>
              <a:t>,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, a </a:t>
            </a:r>
            <a:r>
              <a:rPr lang="en-US" dirty="0" err="1" smtClean="0"/>
              <a:t>subjektom</a:t>
            </a:r>
            <a:r>
              <a:rPr lang="en-US" dirty="0" smtClean="0"/>
              <a:t> se </a:t>
            </a:r>
            <a:r>
              <a:rPr lang="en-US" dirty="0" err="1" smtClean="0"/>
              <a:t>smatra</a:t>
            </a:r>
            <a:r>
              <a:rPr lang="en-US" dirty="0" smtClean="0"/>
              <a:t> lice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koristilo</a:t>
            </a:r>
            <a:r>
              <a:rPr lang="en-US" dirty="0" smtClean="0"/>
              <a:t> </a:t>
            </a:r>
            <a:r>
              <a:rPr lang="en-US" dirty="0" err="1" smtClean="0"/>
              <a:t>životinju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prirodnu</a:t>
            </a:r>
            <a:r>
              <a:rPr lang="en-US" dirty="0" smtClean="0"/>
              <a:t> </a:t>
            </a:r>
            <a:r>
              <a:rPr lang="en-US" dirty="0" err="1" smtClean="0"/>
              <a:t>silu</a:t>
            </a:r>
            <a:r>
              <a:rPr lang="en-US" dirty="0" smtClean="0"/>
              <a:t> </a:t>
            </a:r>
          </a:p>
          <a:p>
            <a:r>
              <a:rPr lang="en-US" dirty="0" smtClean="0"/>
              <a:t>( </a:t>
            </a:r>
            <a:r>
              <a:rPr lang="en-US" dirty="0" err="1" smtClean="0"/>
              <a:t>krađa</a:t>
            </a:r>
            <a:r>
              <a:rPr lang="en-US" dirty="0" smtClean="0"/>
              <a:t> </a:t>
            </a:r>
            <a:r>
              <a:rPr lang="en-US" dirty="0" err="1" smtClean="0"/>
              <a:t>pomoću</a:t>
            </a:r>
            <a:r>
              <a:rPr lang="en-US" dirty="0" smtClean="0"/>
              <a:t> </a:t>
            </a:r>
            <a:r>
              <a:rPr lang="en-US" dirty="0" err="1" smtClean="0"/>
              <a:t>dresirane</a:t>
            </a:r>
            <a:r>
              <a:rPr lang="en-US" dirty="0" smtClean="0"/>
              <a:t> </a:t>
            </a:r>
            <a:r>
              <a:rPr lang="en-US" dirty="0" err="1" smtClean="0"/>
              <a:t>životinje</a:t>
            </a:r>
            <a:r>
              <a:rPr lang="en-US" dirty="0" smtClean="0"/>
              <a:t>, </a:t>
            </a:r>
            <a:r>
              <a:rPr lang="en-US" dirty="0" err="1" smtClean="0"/>
              <a:t>puštanje</a:t>
            </a:r>
            <a:r>
              <a:rPr lang="en-US" dirty="0" smtClean="0"/>
              <a:t> </a:t>
            </a:r>
            <a:r>
              <a:rPr lang="en-US" dirty="0" err="1" smtClean="0"/>
              <a:t>električne</a:t>
            </a:r>
            <a:r>
              <a:rPr lang="en-US" dirty="0" smtClean="0"/>
              <a:t> </a:t>
            </a:r>
            <a:r>
              <a:rPr lang="en-US" dirty="0" err="1" smtClean="0"/>
              <a:t>struje</a:t>
            </a:r>
            <a:r>
              <a:rPr lang="en-US" dirty="0" smtClean="0"/>
              <a:t> u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radnici</a:t>
            </a:r>
            <a:r>
              <a:rPr lang="en-US" dirty="0" smtClean="0"/>
              <a:t> </a:t>
            </a:r>
            <a:r>
              <a:rPr lang="en-US" dirty="0" err="1" smtClean="0"/>
              <a:t>vrše</a:t>
            </a:r>
            <a:r>
              <a:rPr lang="en-US" dirty="0" smtClean="0"/>
              <a:t> </a:t>
            </a:r>
            <a:r>
              <a:rPr lang="en-US" dirty="0" err="1" smtClean="0"/>
              <a:t>popravke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električnim</a:t>
            </a:r>
            <a:r>
              <a:rPr lang="en-US" dirty="0" smtClean="0"/>
              <a:t> </a:t>
            </a:r>
            <a:r>
              <a:rPr lang="en-US" dirty="0" err="1" smtClean="0"/>
              <a:t>instalacijama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5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4338"/>
            <a:ext cx="10515600" cy="5762625"/>
          </a:xfrm>
        </p:spPr>
        <p:txBody>
          <a:bodyPr>
            <a:normAutofit/>
          </a:bodyPr>
          <a:lstStyle/>
          <a:p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 smtClean="0"/>
              <a:t>uvek</a:t>
            </a:r>
            <a:r>
              <a:rPr lang="en-US" dirty="0" smtClean="0"/>
              <a:t> </a:t>
            </a:r>
            <a:r>
              <a:rPr lang="en-US" dirty="0" err="1" smtClean="0"/>
              <a:t>određuje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je </a:t>
            </a:r>
            <a:r>
              <a:rPr lang="en-US" dirty="0" err="1" smtClean="0"/>
              <a:t>subjekt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određenog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err="1" smtClean="0"/>
              <a:t>Subjekat</a:t>
            </a:r>
            <a:r>
              <a:rPr lang="en-US" dirty="0" smtClean="0"/>
              <a:t> je </a:t>
            </a:r>
            <a:r>
              <a:rPr lang="en-US" dirty="0" err="1" smtClean="0"/>
              <a:t>označen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,,</a:t>
            </a:r>
            <a:r>
              <a:rPr lang="en-US" dirty="0" err="1" smtClean="0"/>
              <a:t>ko</a:t>
            </a:r>
            <a:r>
              <a:rPr lang="en-US" dirty="0" smtClean="0"/>
              <a:t>” </a:t>
            </a:r>
          </a:p>
          <a:p>
            <a:r>
              <a:rPr lang="en-US" dirty="0" err="1" smtClean="0"/>
              <a:t>Subjekt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svako</a:t>
            </a:r>
            <a:r>
              <a:rPr lang="en-US" dirty="0" smtClean="0"/>
              <a:t> lice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kad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subjekt</a:t>
            </a:r>
            <a:r>
              <a:rPr lang="en-US" dirty="0" smtClean="0"/>
              <a:t> lice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određenim</a:t>
            </a:r>
            <a:r>
              <a:rPr lang="en-US" dirty="0" smtClean="0"/>
              <a:t> </a:t>
            </a:r>
            <a:r>
              <a:rPr lang="en-US" dirty="0" err="1" smtClean="0"/>
              <a:t>svojstvom</a:t>
            </a:r>
            <a:r>
              <a:rPr lang="en-US" dirty="0" smtClean="0"/>
              <a:t> ( </a:t>
            </a:r>
            <a:r>
              <a:rPr lang="en-US" dirty="0" err="1" smtClean="0"/>
              <a:t>službeno</a:t>
            </a:r>
            <a:r>
              <a:rPr lang="en-US" dirty="0" smtClean="0"/>
              <a:t> lice, </a:t>
            </a:r>
            <a:r>
              <a:rPr lang="en-US" dirty="0" err="1" smtClean="0"/>
              <a:t>vojno</a:t>
            </a:r>
            <a:r>
              <a:rPr lang="en-US" dirty="0" smtClean="0"/>
              <a:t> lice, </a:t>
            </a:r>
            <a:r>
              <a:rPr lang="en-US" dirty="0" err="1" smtClean="0"/>
              <a:t>lekar</a:t>
            </a:r>
            <a:r>
              <a:rPr lang="en-US" dirty="0" smtClean="0"/>
              <a:t>, </a:t>
            </a:r>
            <a:r>
              <a:rPr lang="en-US" dirty="0" err="1" smtClean="0"/>
              <a:t>majka</a:t>
            </a:r>
            <a:r>
              <a:rPr lang="en-US" dirty="0" smtClean="0"/>
              <a:t>) </a:t>
            </a:r>
            <a:r>
              <a:rPr lang="en-US" dirty="0" err="1" smtClean="0"/>
              <a:t>onda</a:t>
            </a:r>
            <a:r>
              <a:rPr lang="en-US" dirty="0" smtClean="0"/>
              <a:t> je to </a:t>
            </a:r>
            <a:r>
              <a:rPr lang="en-US" dirty="0" err="1" smtClean="0"/>
              <a:t>izričito</a:t>
            </a:r>
            <a:r>
              <a:rPr lang="en-US" dirty="0" smtClean="0"/>
              <a:t> </a:t>
            </a:r>
            <a:r>
              <a:rPr lang="en-US" dirty="0" err="1" smtClean="0"/>
              <a:t>označeno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PRIMER: </a:t>
            </a:r>
            <a:r>
              <a:rPr lang="en-US" b="1" dirty="0" err="1" smtClean="0">
                <a:solidFill>
                  <a:srgbClr val="00B050"/>
                </a:solidFill>
              </a:rPr>
              <a:t>Nesprečavanje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vršenja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kd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protiv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čovečnosti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drugih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dobara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zaštićenih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međunarodnim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pravom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(</a:t>
            </a:r>
            <a:r>
              <a:rPr lang="en-US" b="1" dirty="0" err="1" smtClean="0">
                <a:solidFill>
                  <a:srgbClr val="00B050"/>
                </a:solidFill>
              </a:rPr>
              <a:t>Član</a:t>
            </a:r>
            <a:r>
              <a:rPr lang="en-US" b="1" dirty="0" smtClean="0">
                <a:solidFill>
                  <a:srgbClr val="00B050"/>
                </a:solidFill>
              </a:rPr>
              <a:t> 384)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 err="1" smtClean="0">
                <a:solidFill>
                  <a:srgbClr val="00B050"/>
                </a:solidFill>
              </a:rPr>
              <a:t>Samo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Vojni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zapovednik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ili</a:t>
            </a:r>
            <a:r>
              <a:rPr lang="en-US" dirty="0">
                <a:solidFill>
                  <a:srgbClr val="00B050"/>
                </a:solidFill>
              </a:rPr>
              <a:t> lice </a:t>
            </a:r>
            <a:r>
              <a:rPr lang="en-US" dirty="0" err="1">
                <a:solidFill>
                  <a:srgbClr val="00B050"/>
                </a:solidFill>
              </a:rPr>
              <a:t>koje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faktički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vrši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ovu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funkciju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koje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znajući</a:t>
            </a:r>
            <a:r>
              <a:rPr lang="en-US" dirty="0">
                <a:solidFill>
                  <a:srgbClr val="00B050"/>
                </a:solidFill>
              </a:rPr>
              <a:t> da </a:t>
            </a:r>
            <a:r>
              <a:rPr lang="en-US" dirty="0" err="1">
                <a:solidFill>
                  <a:srgbClr val="00B050"/>
                </a:solidFill>
              </a:rPr>
              <a:t>snage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kojima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komanduje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ili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koje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kontroliše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pripremaju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ili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su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započele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vršenje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krivičnog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dela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ne </a:t>
            </a:r>
            <a:r>
              <a:rPr lang="en-US" dirty="0" err="1">
                <a:solidFill>
                  <a:srgbClr val="00B050"/>
                </a:solidFill>
              </a:rPr>
              <a:t>preduzme</a:t>
            </a:r>
            <a:r>
              <a:rPr lang="en-US" dirty="0">
                <a:solidFill>
                  <a:srgbClr val="00B050"/>
                </a:solidFill>
              </a:rPr>
              <a:t> mere </a:t>
            </a:r>
            <a:r>
              <a:rPr lang="en-US" dirty="0" err="1">
                <a:solidFill>
                  <a:srgbClr val="00B050"/>
                </a:solidFill>
              </a:rPr>
              <a:t>koje</a:t>
            </a:r>
            <a:r>
              <a:rPr lang="en-US" dirty="0">
                <a:solidFill>
                  <a:srgbClr val="00B050"/>
                </a:solidFill>
              </a:rPr>
              <a:t> je </a:t>
            </a:r>
            <a:r>
              <a:rPr lang="en-US" dirty="0" err="1">
                <a:solidFill>
                  <a:srgbClr val="00B050"/>
                </a:solidFill>
              </a:rPr>
              <a:t>mogao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 bio </a:t>
            </a:r>
            <a:r>
              <a:rPr lang="en-US" dirty="0" err="1">
                <a:solidFill>
                  <a:srgbClr val="00B050"/>
                </a:solidFill>
              </a:rPr>
              <a:t>dužan</a:t>
            </a:r>
            <a:r>
              <a:rPr lang="en-US" dirty="0">
                <a:solidFill>
                  <a:srgbClr val="00B050"/>
                </a:solidFill>
              </a:rPr>
              <a:t> da </a:t>
            </a:r>
            <a:r>
              <a:rPr lang="en-US" dirty="0" err="1">
                <a:solidFill>
                  <a:srgbClr val="00B050"/>
                </a:solidFill>
              </a:rPr>
              <a:t>preduzme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za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sprečavanje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izvršenja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dela</a:t>
            </a:r>
            <a:r>
              <a:rPr lang="en-US" dirty="0">
                <a:solidFill>
                  <a:srgbClr val="00B050"/>
                </a:solidFill>
              </a:rPr>
              <a:t>, pa </a:t>
            </a:r>
            <a:r>
              <a:rPr lang="en-US" dirty="0" err="1">
                <a:solidFill>
                  <a:srgbClr val="00B050"/>
                </a:solidFill>
              </a:rPr>
              <a:t>usled</a:t>
            </a:r>
            <a:r>
              <a:rPr lang="en-US" dirty="0">
                <a:solidFill>
                  <a:srgbClr val="00B050"/>
                </a:solidFill>
              </a:rPr>
              <a:t> toga </a:t>
            </a:r>
            <a:r>
              <a:rPr lang="en-US" dirty="0" err="1">
                <a:solidFill>
                  <a:srgbClr val="00B050"/>
                </a:solidFill>
              </a:rPr>
              <a:t>dođe</a:t>
            </a:r>
            <a:r>
              <a:rPr lang="en-US" dirty="0">
                <a:solidFill>
                  <a:srgbClr val="00B050"/>
                </a:solidFill>
              </a:rPr>
              <a:t> do </a:t>
            </a:r>
            <a:r>
              <a:rPr lang="en-US" dirty="0" err="1">
                <a:solidFill>
                  <a:srgbClr val="00B050"/>
                </a:solidFill>
              </a:rPr>
              <a:t>izvršenja</a:t>
            </a:r>
            <a:r>
              <a:rPr lang="en-US" dirty="0">
                <a:solidFill>
                  <a:srgbClr val="00B050"/>
                </a:solidFill>
              </a:rPr>
              <a:t> tog </a:t>
            </a:r>
            <a:r>
              <a:rPr lang="en-US" dirty="0" err="1">
                <a:solidFill>
                  <a:srgbClr val="00B050"/>
                </a:solidFill>
              </a:rPr>
              <a:t>dela</a:t>
            </a:r>
            <a:r>
              <a:rPr lang="en-US" dirty="0">
                <a:solidFill>
                  <a:srgbClr val="00B050"/>
                </a:solidFill>
              </a:rPr>
              <a:t>,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5190"/>
            <a:ext cx="10515600" cy="5351773"/>
          </a:xfrm>
        </p:spPr>
        <p:txBody>
          <a:bodyPr>
            <a:normAutofit/>
          </a:bodyPr>
          <a:lstStyle/>
          <a:p>
            <a:r>
              <a:rPr lang="en-US" dirty="0"/>
              <a:t>AKTIVNI SUBJEKAT lice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učinilo</a:t>
            </a:r>
            <a:r>
              <a:rPr lang="en-US" dirty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endParaRPr lang="en-US" dirty="0"/>
          </a:p>
          <a:p>
            <a:r>
              <a:rPr lang="en-US" dirty="0"/>
              <a:t>PASIVNI SUBJEKAT lice </a:t>
            </a:r>
            <a:r>
              <a:rPr lang="en-US" dirty="0" err="1"/>
              <a:t>čije</a:t>
            </a:r>
            <a:r>
              <a:rPr lang="en-US" dirty="0"/>
              <a:t> je dobro </a:t>
            </a:r>
            <a:r>
              <a:rPr lang="en-US" dirty="0" err="1"/>
              <a:t>povređeno</a:t>
            </a:r>
            <a:r>
              <a:rPr lang="en-US" dirty="0"/>
              <a:t> </a:t>
            </a:r>
            <a:r>
              <a:rPr lang="en-US" dirty="0" err="1" smtClean="0"/>
              <a:t>krivičnim</a:t>
            </a:r>
            <a:r>
              <a:rPr lang="en-US" dirty="0" smtClean="0"/>
              <a:t> </a:t>
            </a:r>
            <a:r>
              <a:rPr lang="en-US" dirty="0" err="1" smtClean="0"/>
              <a:t>delom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09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863"/>
            <a:ext cx="10515600" cy="55971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Od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izuzimaju</a:t>
            </a:r>
            <a:r>
              <a:rPr lang="en-US" dirty="0" smtClean="0"/>
              <a:t> se </a:t>
            </a:r>
          </a:p>
          <a:p>
            <a:r>
              <a:rPr lang="en-US" dirty="0" smtClean="0"/>
              <a:t>1Republika </a:t>
            </a:r>
            <a:r>
              <a:rPr lang="en-US" dirty="0" err="1" smtClean="0"/>
              <a:t>Srbija</a:t>
            </a:r>
            <a:endParaRPr lang="en-US" dirty="0" smtClean="0"/>
          </a:p>
          <a:p>
            <a:r>
              <a:rPr lang="en-US" dirty="0" smtClean="0"/>
              <a:t>2autonomna </a:t>
            </a:r>
            <a:r>
              <a:rPr lang="en-US" dirty="0" err="1" smtClean="0"/>
              <a:t>pokrajina</a:t>
            </a:r>
            <a:r>
              <a:rPr lang="en-US" dirty="0" smtClean="0"/>
              <a:t>,</a:t>
            </a:r>
          </a:p>
          <a:p>
            <a:r>
              <a:rPr lang="en-US" dirty="0" smtClean="0"/>
              <a:t> 3 </a:t>
            </a:r>
            <a:r>
              <a:rPr lang="en-US" dirty="0" err="1" smtClean="0"/>
              <a:t>jedinica</a:t>
            </a:r>
            <a:r>
              <a:rPr lang="en-US" dirty="0" smtClean="0"/>
              <a:t> </a:t>
            </a:r>
            <a:r>
              <a:rPr lang="en-US" dirty="0" err="1" smtClean="0"/>
              <a:t>lokalne</a:t>
            </a:r>
            <a:r>
              <a:rPr lang="en-US" dirty="0" smtClean="0"/>
              <a:t> </a:t>
            </a:r>
            <a:r>
              <a:rPr lang="en-US" dirty="0" err="1" smtClean="0"/>
              <a:t>samouprave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I </a:t>
            </a:r>
            <a:r>
              <a:rPr lang="en-US" dirty="0" err="1" smtClean="0"/>
              <a:t>njihovi</a:t>
            </a:r>
            <a:r>
              <a:rPr lang="en-US" dirty="0" smtClean="0"/>
              <a:t> </a:t>
            </a:r>
            <a:r>
              <a:rPr lang="en-US" dirty="0" err="1" smtClean="0"/>
              <a:t>organi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4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je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povereno</a:t>
            </a:r>
            <a:r>
              <a:rPr lang="en-US" dirty="0" smtClean="0"/>
              <a:t> </a:t>
            </a:r>
            <a:r>
              <a:rPr lang="en-US" dirty="0" err="1" smtClean="0"/>
              <a:t>vršenje</a:t>
            </a:r>
            <a:r>
              <a:rPr lang="en-US" dirty="0" smtClean="0"/>
              <a:t> </a:t>
            </a:r>
            <a:r>
              <a:rPr lang="en-US" dirty="0" err="1" smtClean="0"/>
              <a:t>javnih</a:t>
            </a:r>
            <a:r>
              <a:rPr lang="en-US" dirty="0" smtClean="0"/>
              <a:t> </a:t>
            </a:r>
            <a:r>
              <a:rPr lang="en-US" dirty="0" err="1" smtClean="0"/>
              <a:t>ovlašćenja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odgovorna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pitanju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učinjena</a:t>
            </a:r>
            <a:r>
              <a:rPr lang="en-US" dirty="0" smtClean="0"/>
              <a:t> </a:t>
            </a:r>
            <a:r>
              <a:rPr lang="en-US" b="1" dirty="0" smtClean="0"/>
              <a:t>u </a:t>
            </a:r>
            <a:r>
              <a:rPr lang="en-US" b="1" dirty="0" err="1" smtClean="0"/>
              <a:t>vršenju</a:t>
            </a:r>
            <a:r>
              <a:rPr lang="en-US" b="1" dirty="0" smtClean="0"/>
              <a:t> </a:t>
            </a:r>
            <a:r>
              <a:rPr lang="en-US" b="1" dirty="0" err="1" smtClean="0"/>
              <a:t>javnih</a:t>
            </a:r>
            <a:r>
              <a:rPr lang="en-US" b="1" dirty="0" smtClean="0"/>
              <a:t> </a:t>
            </a:r>
            <a:r>
              <a:rPr lang="en-US" b="1" dirty="0" err="1" smtClean="0"/>
              <a:t>ovlašćenja</a:t>
            </a:r>
            <a:r>
              <a:rPr lang="en-US" b="1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Odgovorna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I </a:t>
            </a:r>
            <a:r>
              <a:rPr lang="en-US" dirty="0" err="1" smtClean="0"/>
              <a:t>domaća</a:t>
            </a:r>
            <a:r>
              <a:rPr lang="en-US" dirty="0" smtClean="0"/>
              <a:t>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( bez </a:t>
            </a:r>
            <a:r>
              <a:rPr lang="en-US" dirty="0" err="1" smtClean="0"/>
              <a:t>obzira</a:t>
            </a:r>
            <a:r>
              <a:rPr lang="en-US" dirty="0" smtClean="0"/>
              <a:t> da li je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učinjeno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teritoriji</a:t>
            </a:r>
            <a:r>
              <a:rPr lang="en-US" dirty="0" smtClean="0"/>
              <a:t> RS,  </a:t>
            </a:r>
            <a:r>
              <a:rPr lang="en-US" dirty="0" err="1" smtClean="0"/>
              <a:t>ili</a:t>
            </a:r>
            <a:r>
              <a:rPr lang="en-US" dirty="0" smtClean="0"/>
              <a:t> u </a:t>
            </a:r>
            <a:r>
              <a:rPr lang="en-US" dirty="0" err="1" smtClean="0"/>
              <a:t>inostranstvu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( </a:t>
            </a:r>
            <a:r>
              <a:rPr lang="en-US" dirty="0" err="1" smtClean="0"/>
              <a:t>potrebno</a:t>
            </a:r>
            <a:r>
              <a:rPr lang="en-US" dirty="0" smtClean="0"/>
              <a:t> je da je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učinjeno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teritoriji</a:t>
            </a:r>
            <a:r>
              <a:rPr lang="en-US" dirty="0" smtClean="0"/>
              <a:t> RS, a </a:t>
            </a:r>
            <a:r>
              <a:rPr lang="en-US" dirty="0" err="1" smtClean="0"/>
              <a:t>ako</a:t>
            </a:r>
            <a:r>
              <a:rPr lang="en-US" dirty="0" smtClean="0"/>
              <a:t> je u </a:t>
            </a:r>
            <a:r>
              <a:rPr lang="en-US" dirty="0" err="1" smtClean="0"/>
              <a:t>inostranstvu</a:t>
            </a:r>
            <a:r>
              <a:rPr lang="en-US" dirty="0" smtClean="0"/>
              <a:t>, da je </a:t>
            </a:r>
            <a:r>
              <a:rPr lang="en-US" dirty="0" err="1" smtClean="0"/>
              <a:t>učinjeno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štetu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njenog</a:t>
            </a:r>
            <a:r>
              <a:rPr lang="en-US" dirty="0" smtClean="0"/>
              <a:t> </a:t>
            </a:r>
            <a:r>
              <a:rPr lang="en-US" dirty="0" err="1" smtClean="0"/>
              <a:t>državljana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domaćeg</a:t>
            </a:r>
            <a:r>
              <a:rPr lang="en-US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57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4388"/>
            <a:ext cx="10515600" cy="5362575"/>
          </a:xfrm>
        </p:spPr>
        <p:txBody>
          <a:bodyPr/>
          <a:lstStyle/>
          <a:p>
            <a:r>
              <a:rPr lang="en-US" dirty="0" smtClean="0"/>
              <a:t>ODREĐENOST KRIVIČNOG DELA U ZAKONU</a:t>
            </a:r>
          </a:p>
          <a:p>
            <a:r>
              <a:rPr lang="en-US" dirty="0" smtClean="0"/>
              <a:t>U </a:t>
            </a:r>
            <a:r>
              <a:rPr lang="en-US" dirty="0" err="1" smtClean="0"/>
              <a:t>našem</a:t>
            </a:r>
            <a:r>
              <a:rPr lang="en-US" dirty="0" smtClean="0"/>
              <a:t> </a:t>
            </a:r>
            <a:r>
              <a:rPr lang="en-US" dirty="0" err="1" smtClean="0"/>
              <a:t>krivičnom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 smtClean="0"/>
              <a:t>važi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zakonitosti</a:t>
            </a:r>
            <a:r>
              <a:rPr lang="en-US" dirty="0" smtClean="0"/>
              <a:t> </a:t>
            </a:r>
            <a:r>
              <a:rPr lang="en-US" dirty="0" err="1" smtClean="0"/>
              <a:t>кд</a:t>
            </a:r>
            <a:endParaRPr lang="en-US" dirty="0" smtClean="0"/>
          </a:p>
          <a:p>
            <a:r>
              <a:rPr lang="en-US" dirty="0" smtClean="0"/>
              <a:t>,,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kazne</a:t>
            </a:r>
            <a:r>
              <a:rPr lang="en-US" dirty="0" smtClean="0"/>
              <a:t> bez </a:t>
            </a:r>
            <a:r>
              <a:rPr lang="en-US" dirty="0" err="1" smtClean="0"/>
              <a:t>zakona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Da bi se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 smtClean="0"/>
              <a:t>mogao</a:t>
            </a:r>
            <a:r>
              <a:rPr lang="en-US" dirty="0" smtClean="0"/>
              <a:t> </a:t>
            </a:r>
            <a:r>
              <a:rPr lang="en-US" dirty="0" err="1" smtClean="0"/>
              <a:t>kazniti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smtClean="0"/>
              <a:t>ono mora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određeno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, </a:t>
            </a:r>
            <a:r>
              <a:rPr lang="en-US" dirty="0" smtClean="0"/>
              <a:t>I to pre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učinjeno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Zatim</a:t>
            </a:r>
            <a:r>
              <a:rPr lang="en-US" dirty="0" smtClean="0"/>
              <a:t>,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, </a:t>
            </a:r>
          </a:p>
          <a:p>
            <a:r>
              <a:rPr lang="en-US" dirty="0" smtClean="0"/>
              <a:t>a ne I </a:t>
            </a:r>
            <a:r>
              <a:rPr lang="en-US" dirty="0" err="1" smtClean="0"/>
              <a:t>drugim</a:t>
            </a:r>
            <a:r>
              <a:rPr lang="en-US" dirty="0" smtClean="0"/>
              <a:t>  </a:t>
            </a:r>
            <a:r>
              <a:rPr lang="en-US" dirty="0" err="1" smtClean="0"/>
              <a:t>pravnim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odrediti</a:t>
            </a:r>
            <a:r>
              <a:rPr lang="en-US" dirty="0" smtClean="0"/>
              <a:t>  </a:t>
            </a:r>
            <a:r>
              <a:rPr lang="en-US" dirty="0" err="1" smtClean="0"/>
              <a:t>šta</a:t>
            </a:r>
            <a:r>
              <a:rPr lang="en-US" dirty="0" smtClean="0"/>
              <a:t> je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endParaRPr lang="en-US" dirty="0" smtClean="0"/>
          </a:p>
          <a:p>
            <a:r>
              <a:rPr lang="en-US" dirty="0" smtClean="0"/>
              <a:t> I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krivične</a:t>
            </a:r>
            <a:r>
              <a:rPr lang="en-US" dirty="0" smtClean="0"/>
              <a:t> </a:t>
            </a:r>
            <a:r>
              <a:rPr lang="en-US" dirty="0" err="1" smtClean="0"/>
              <a:t>sankcije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primeniti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onima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ta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čine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153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/>
          <a:lstStyle/>
          <a:p>
            <a:r>
              <a:rPr lang="en-US" dirty="0" err="1" smtClean="0"/>
              <a:t>Međunarodno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mora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predviđeno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endParaRPr lang="en-US" dirty="0" smtClean="0"/>
          </a:p>
          <a:p>
            <a:r>
              <a:rPr lang="en-US" dirty="0" smtClean="0"/>
              <a:t>Ono se </a:t>
            </a:r>
            <a:r>
              <a:rPr lang="en-US" dirty="0" err="1" smtClean="0"/>
              <a:t>preduzima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međunarodnih</a:t>
            </a:r>
            <a:r>
              <a:rPr lang="en-US" dirty="0" smtClean="0"/>
              <a:t> </a:t>
            </a:r>
            <a:r>
              <a:rPr lang="en-US" dirty="0" err="1" smtClean="0"/>
              <a:t>izvora</a:t>
            </a:r>
            <a:r>
              <a:rPr lang="en-US" dirty="0" smtClean="0"/>
              <a:t> u </a:t>
            </a:r>
            <a:r>
              <a:rPr lang="en-US" dirty="0" err="1" smtClean="0"/>
              <a:t>nacionalno</a:t>
            </a:r>
            <a:r>
              <a:rPr lang="en-US" dirty="0" smtClean="0"/>
              <a:t> </a:t>
            </a:r>
            <a:r>
              <a:rPr lang="en-US" dirty="0" err="1" smtClean="0"/>
              <a:t>zakonodavstvo</a:t>
            </a:r>
            <a:endParaRPr lang="en-US" dirty="0" smtClean="0"/>
          </a:p>
          <a:p>
            <a:r>
              <a:rPr lang="en-US" dirty="0" err="1" smtClean="0"/>
              <a:t>Tako</a:t>
            </a:r>
            <a:r>
              <a:rPr lang="en-US" dirty="0" smtClean="0"/>
              <a:t> da se u tom </a:t>
            </a:r>
            <a:r>
              <a:rPr lang="en-US" dirty="0" err="1" smtClean="0"/>
              <a:t>pogledu</a:t>
            </a:r>
            <a:r>
              <a:rPr lang="en-US" dirty="0" smtClean="0"/>
              <a:t> ne </a:t>
            </a:r>
            <a:r>
              <a:rPr lang="en-US" dirty="0" err="1" smtClean="0"/>
              <a:t>javljaju</a:t>
            </a:r>
            <a:r>
              <a:rPr lang="en-US" dirty="0" smtClean="0"/>
              <a:t> </a:t>
            </a:r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 smtClean="0"/>
              <a:t>suštinska</a:t>
            </a:r>
            <a:r>
              <a:rPr lang="en-US" dirty="0" smtClean="0"/>
              <a:t> </a:t>
            </a:r>
            <a:r>
              <a:rPr lang="en-US" dirty="0" err="1" smtClean="0"/>
              <a:t>odstupanja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primenjuje</a:t>
            </a:r>
            <a:r>
              <a:rPr lang="en-US" dirty="0" smtClean="0"/>
              <a:t> </a:t>
            </a:r>
            <a:r>
              <a:rPr lang="en-US" dirty="0" err="1" smtClean="0"/>
              <a:t>međunarodni</a:t>
            </a:r>
            <a:r>
              <a:rPr lang="en-US" dirty="0" smtClean="0"/>
              <a:t> </a:t>
            </a:r>
            <a:r>
              <a:rPr lang="en-US" dirty="0" err="1" smtClean="0"/>
              <a:t>krivični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onda</a:t>
            </a:r>
            <a:r>
              <a:rPr lang="en-US" dirty="0" smtClean="0"/>
              <a:t> </a:t>
            </a:r>
            <a:r>
              <a:rPr lang="en-US" dirty="0" err="1" smtClean="0"/>
              <a:t>međunarodno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ne mora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predviđeno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odgovarajućim</a:t>
            </a:r>
            <a:r>
              <a:rPr lang="en-US" dirty="0" smtClean="0"/>
              <a:t> </a:t>
            </a:r>
            <a:r>
              <a:rPr lang="en-US" dirty="0" err="1" smtClean="0"/>
              <a:t>aktima</a:t>
            </a:r>
            <a:r>
              <a:rPr lang="en-US" dirty="0" smtClean="0"/>
              <a:t> </a:t>
            </a:r>
            <a:r>
              <a:rPr lang="en-US" dirty="0" err="1" smtClean="0"/>
              <a:t>suda</a:t>
            </a:r>
            <a:r>
              <a:rPr lang="en-US" dirty="0" smtClean="0"/>
              <a:t> ( </a:t>
            </a:r>
            <a:r>
              <a:rPr lang="en-US" dirty="0" err="1" smtClean="0"/>
              <a:t>Statut</a:t>
            </a:r>
            <a:r>
              <a:rPr lang="en-US" dirty="0" smtClean="0"/>
              <a:t> I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87690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7225"/>
            <a:ext cx="10515600" cy="551973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KRIVICA</a:t>
            </a:r>
          </a:p>
          <a:p>
            <a:r>
              <a:rPr lang="en-US" dirty="0" err="1" smtClean="0"/>
              <a:t>Krivica</a:t>
            </a:r>
            <a:r>
              <a:rPr lang="en-US" dirty="0" smtClean="0"/>
              <a:t> je </a:t>
            </a:r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 smtClean="0"/>
              <a:t>subjektivnih</a:t>
            </a:r>
            <a:r>
              <a:rPr lang="en-US" dirty="0" smtClean="0"/>
              <a:t> </a:t>
            </a:r>
            <a:r>
              <a:rPr lang="en-US" dirty="0" err="1" smtClean="0"/>
              <a:t>elemenata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strani</a:t>
            </a:r>
            <a:r>
              <a:rPr lang="en-US" dirty="0" smtClean="0"/>
              <a:t> </a:t>
            </a:r>
            <a:r>
              <a:rPr lang="en-US" dirty="0" err="1" smtClean="0"/>
              <a:t>učinioca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smtClean="0"/>
              <a:t>da bi se </a:t>
            </a:r>
            <a:r>
              <a:rPr lang="en-US" dirty="0" err="1" smtClean="0"/>
              <a:t>učinjeno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moglo</a:t>
            </a:r>
            <a:r>
              <a:rPr lang="en-US" dirty="0" smtClean="0"/>
              <a:t> </a:t>
            </a:r>
            <a:r>
              <a:rPr lang="en-US" dirty="0" err="1" smtClean="0"/>
              <a:t>smatrati</a:t>
            </a:r>
            <a:r>
              <a:rPr lang="en-US" dirty="0" smtClean="0"/>
              <a:t> </a:t>
            </a:r>
            <a:r>
              <a:rPr lang="en-US" dirty="0" err="1" smtClean="0"/>
              <a:t>krivičnim</a:t>
            </a:r>
            <a:r>
              <a:rPr lang="en-US" dirty="0" smtClean="0"/>
              <a:t> </a:t>
            </a:r>
            <a:r>
              <a:rPr lang="en-US" dirty="0" err="1" smtClean="0"/>
              <a:t>delom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Krivični</a:t>
            </a:r>
            <a:r>
              <a:rPr lang="en-US" dirty="0" smtClean="0"/>
              <a:t> </a:t>
            </a:r>
            <a:r>
              <a:rPr lang="en-US" dirty="0" err="1" smtClean="0"/>
              <a:t>zakonik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 </a:t>
            </a:r>
            <a:r>
              <a:rPr lang="en-US" dirty="0" err="1" smtClean="0"/>
              <a:t>određuje</a:t>
            </a:r>
            <a:r>
              <a:rPr lang="en-US" dirty="0" smtClean="0"/>
              <a:t> da 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krivicu</a:t>
            </a:r>
            <a:r>
              <a:rPr lang="en-US" dirty="0" smtClean="0"/>
              <a:t> </a:t>
            </a:r>
            <a:r>
              <a:rPr lang="en-US" dirty="0" err="1" smtClean="0"/>
              <a:t>učinioca</a:t>
            </a:r>
            <a:r>
              <a:rPr lang="en-US" dirty="0" smtClean="0"/>
              <a:t>  </a:t>
            </a:r>
            <a:r>
              <a:rPr lang="en-US" dirty="0" err="1" smtClean="0"/>
              <a:t>potrebno</a:t>
            </a:r>
            <a:r>
              <a:rPr lang="en-US" dirty="0" smtClean="0"/>
              <a:t> da je </a:t>
            </a:r>
            <a:r>
              <a:rPr lang="en-US" dirty="0" err="1" smtClean="0"/>
              <a:t>učinilac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1 URAČUNLJIV, 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smtClean="0"/>
              <a:t>da </a:t>
            </a:r>
            <a:r>
              <a:rPr lang="en-US" dirty="0" smtClean="0"/>
              <a:t>je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učinjeno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UMIŠLJAJEM </a:t>
            </a:r>
          </a:p>
          <a:p>
            <a:r>
              <a:rPr lang="en-US" dirty="0" smtClean="0"/>
              <a:t>(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nehata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je to </a:t>
            </a:r>
            <a:r>
              <a:rPr lang="en-US" dirty="0" err="1" smtClean="0"/>
              <a:t>izričito</a:t>
            </a:r>
            <a:r>
              <a:rPr lang="en-US" dirty="0" smtClean="0"/>
              <a:t> </a:t>
            </a:r>
            <a:r>
              <a:rPr lang="en-US" dirty="0" err="1" smtClean="0"/>
              <a:t>propisano</a:t>
            </a:r>
            <a:r>
              <a:rPr lang="en-US" dirty="0" smtClean="0"/>
              <a:t>)</a:t>
            </a:r>
          </a:p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smtClean="0"/>
              <a:t>I da je BIO SVESTAN ILI JE BIO DUŽAN I MOGAO BITI SVESTAN</a:t>
            </a:r>
          </a:p>
          <a:p>
            <a:r>
              <a:rPr lang="en-US" dirty="0" smtClean="0"/>
              <a:t> </a:t>
            </a:r>
            <a:r>
              <a:rPr lang="en-US" dirty="0" smtClean="0"/>
              <a:t>DA </a:t>
            </a:r>
            <a:r>
              <a:rPr lang="en-US" dirty="0" smtClean="0"/>
              <a:t>JE NJEGOVO DELO ZABRANJENO.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68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4350"/>
            <a:ext cx="10515600" cy="566261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Krivica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tri </a:t>
            </a:r>
            <a:r>
              <a:rPr lang="en-US" dirty="0" err="1" smtClean="0"/>
              <a:t>elementa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1)URAČUNLJIVOST- </a:t>
            </a:r>
            <a:endParaRPr lang="en-US" dirty="0" smtClean="0"/>
          </a:p>
          <a:p>
            <a:r>
              <a:rPr lang="en-US" dirty="0" err="1" smtClean="0"/>
              <a:t>psihičko</a:t>
            </a:r>
            <a:r>
              <a:rPr lang="en-US" dirty="0" smtClean="0"/>
              <a:t> </a:t>
            </a:r>
            <a:r>
              <a:rPr lang="en-US" dirty="0" err="1" smtClean="0"/>
              <a:t>stanje</a:t>
            </a:r>
            <a:r>
              <a:rPr lang="en-US" dirty="0" smtClean="0"/>
              <a:t> </a:t>
            </a:r>
            <a:r>
              <a:rPr lang="en-US" dirty="0" err="1" smtClean="0"/>
              <a:t>učinioca</a:t>
            </a:r>
            <a:r>
              <a:rPr lang="en-US" dirty="0" smtClean="0"/>
              <a:t> u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izvršenja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da je</a:t>
            </a:r>
          </a:p>
          <a:p>
            <a:r>
              <a:rPr lang="en-US" dirty="0" smtClean="0"/>
              <a:t>bio </a:t>
            </a:r>
            <a:r>
              <a:rPr lang="en-US" dirty="0" err="1" smtClean="0"/>
              <a:t>svestan</a:t>
            </a:r>
            <a:r>
              <a:rPr lang="en-US" dirty="0" smtClean="0"/>
              <a:t> </a:t>
            </a:r>
            <a:r>
              <a:rPr lang="en-US" dirty="0" err="1" smtClean="0"/>
              <a:t>onoga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I da je u </a:t>
            </a:r>
            <a:r>
              <a:rPr lang="en-US" dirty="0" err="1" smtClean="0"/>
              <a:t>mogućnosti</a:t>
            </a:r>
            <a:r>
              <a:rPr lang="en-US" dirty="0" smtClean="0"/>
              <a:t> da </a:t>
            </a:r>
            <a:r>
              <a:rPr lang="en-US" dirty="0" err="1" smtClean="0"/>
              <a:t>upravlja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 smtClean="0"/>
              <a:t>postupcima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2)VINOST- </a:t>
            </a:r>
            <a:r>
              <a:rPr lang="en-US" dirty="0" err="1" smtClean="0"/>
              <a:t>psihički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učinioca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delu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,</a:t>
            </a:r>
          </a:p>
          <a:p>
            <a:r>
              <a:rPr lang="en-US" dirty="0" smtClean="0"/>
              <a:t> a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ukazuje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svest</a:t>
            </a:r>
            <a:r>
              <a:rPr lang="en-US" dirty="0" smtClean="0"/>
              <a:t> I </a:t>
            </a:r>
            <a:r>
              <a:rPr lang="en-US" dirty="0" err="1" smtClean="0"/>
              <a:t>volju</a:t>
            </a:r>
            <a:r>
              <a:rPr lang="en-US" dirty="0" smtClean="0"/>
              <a:t> </a:t>
            </a:r>
            <a:r>
              <a:rPr lang="en-US" dirty="0" err="1" smtClean="0"/>
              <a:t>učinioca</a:t>
            </a:r>
            <a:r>
              <a:rPr lang="en-US" dirty="0" smtClean="0"/>
              <a:t> da </a:t>
            </a:r>
            <a:r>
              <a:rPr lang="en-US" dirty="0" err="1" smtClean="0"/>
              <a:t>učini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3)SVEST </a:t>
            </a:r>
            <a:r>
              <a:rPr lang="en-US" dirty="0" smtClean="0"/>
              <a:t>O ZABRANJENOSTI DELA-</a:t>
            </a:r>
          </a:p>
          <a:p>
            <a:r>
              <a:rPr lang="en-US" dirty="0" err="1" smtClean="0"/>
              <a:t>svest</a:t>
            </a:r>
            <a:r>
              <a:rPr lang="en-US" dirty="0" smtClean="0"/>
              <a:t> o </a:t>
            </a:r>
            <a:r>
              <a:rPr lang="en-US" dirty="0" err="1" smtClean="0"/>
              <a:t>protivpravnosti</a:t>
            </a:r>
            <a:r>
              <a:rPr lang="en-US" dirty="0" smtClean="0"/>
              <a:t> I </a:t>
            </a:r>
            <a:r>
              <a:rPr lang="en-US" dirty="0" err="1" smtClean="0"/>
              <a:t>predviđenosti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u </a:t>
            </a:r>
            <a:r>
              <a:rPr lang="en-US" dirty="0" err="1" smtClean="0"/>
              <a:t>zakonu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dužnost</a:t>
            </a:r>
            <a:r>
              <a:rPr lang="en-US" dirty="0" smtClean="0"/>
              <a:t> I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postojanja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svesti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 err="1" smtClean="0"/>
              <a:t>krivice</a:t>
            </a:r>
            <a:r>
              <a:rPr lang="en-US" dirty="0" smtClean="0"/>
              <a:t> </a:t>
            </a:r>
            <a:r>
              <a:rPr lang="en-US" dirty="0" err="1" smtClean="0"/>
              <a:t>potrebno</a:t>
            </a:r>
            <a:r>
              <a:rPr lang="en-US" dirty="0" smtClean="0"/>
              <a:t> je da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sva</a:t>
            </a:r>
            <a:r>
              <a:rPr lang="en-US" dirty="0" smtClean="0"/>
              <a:t> tri </a:t>
            </a:r>
            <a:r>
              <a:rPr lang="en-US" dirty="0" err="1" smtClean="0"/>
              <a:t>elementa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82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4829"/>
            <a:ext cx="10515600" cy="5452134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Vinost</a:t>
            </a:r>
            <a:r>
              <a:rPr lang="en-US" dirty="0" smtClean="0"/>
              <a:t> se </a:t>
            </a:r>
            <a:r>
              <a:rPr lang="en-US" dirty="0" err="1" smtClean="0"/>
              <a:t>utvrđuje</a:t>
            </a:r>
            <a:r>
              <a:rPr lang="en-US" dirty="0" smtClean="0"/>
              <a:t> u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izvršenja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smtClean="0"/>
              <a:t>I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konkretno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Odsustvo</a:t>
            </a:r>
            <a:r>
              <a:rPr lang="en-US" dirty="0" smtClean="0"/>
              <a:t> </a:t>
            </a:r>
            <a:r>
              <a:rPr lang="en-US" dirty="0" err="1" smtClean="0"/>
              <a:t>vinosti</a:t>
            </a:r>
            <a:r>
              <a:rPr lang="en-US" dirty="0" smtClean="0"/>
              <a:t> </a:t>
            </a:r>
            <a:r>
              <a:rPr lang="en-US" dirty="0" err="1" smtClean="0"/>
              <a:t>isključuje</a:t>
            </a:r>
            <a:r>
              <a:rPr lang="en-US" dirty="0" smtClean="0"/>
              <a:t> </a:t>
            </a:r>
            <a:r>
              <a:rPr lang="en-US" dirty="0" err="1" smtClean="0"/>
              <a:t>njegovu</a:t>
            </a:r>
            <a:r>
              <a:rPr lang="en-US" dirty="0" smtClean="0"/>
              <a:t> </a:t>
            </a:r>
            <a:r>
              <a:rPr lang="en-US" dirty="0" err="1" smtClean="0"/>
              <a:t>krivicu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Vinost</a:t>
            </a:r>
            <a:r>
              <a:rPr lang="en-US" dirty="0" smtClean="0"/>
              <a:t> se </a:t>
            </a:r>
            <a:r>
              <a:rPr lang="en-US" dirty="0" err="1" smtClean="0"/>
              <a:t>utvrđuje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na</a:t>
            </a:r>
            <a:r>
              <a:rPr lang="en-US" b="1" dirty="0" smtClean="0"/>
              <a:t> element </a:t>
            </a:r>
            <a:r>
              <a:rPr lang="en-US" b="1" dirty="0" err="1" smtClean="0"/>
              <a:t>svesti</a:t>
            </a:r>
            <a:r>
              <a:rPr lang="en-US" b="1" dirty="0" smtClean="0"/>
              <a:t> </a:t>
            </a:r>
            <a:r>
              <a:rPr lang="en-US" dirty="0" err="1" smtClean="0"/>
              <a:t>učinioca</a:t>
            </a:r>
            <a:r>
              <a:rPr lang="en-US" dirty="0" smtClean="0"/>
              <a:t> o </a:t>
            </a:r>
            <a:r>
              <a:rPr lang="en-US" dirty="0" err="1" smtClean="0"/>
              <a:t>delu</a:t>
            </a:r>
            <a:r>
              <a:rPr lang="en-US" dirty="0" smtClean="0"/>
              <a:t> </a:t>
            </a:r>
          </a:p>
          <a:p>
            <a:r>
              <a:rPr lang="en-US" dirty="0" smtClean="0"/>
              <a:t>I element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b="1" dirty="0" err="1" smtClean="0"/>
              <a:t>volje</a:t>
            </a:r>
            <a:r>
              <a:rPr lang="en-US" dirty="0" smtClean="0"/>
              <a:t> da to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učini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Pošto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svesti</a:t>
            </a:r>
            <a:r>
              <a:rPr lang="en-US" dirty="0" smtClean="0"/>
              <a:t> I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volje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jače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slabije</a:t>
            </a:r>
            <a:r>
              <a:rPr lang="en-US" dirty="0" smtClean="0"/>
              <a:t> </a:t>
            </a:r>
            <a:r>
              <a:rPr lang="en-US" dirty="0" err="1" smtClean="0"/>
              <a:t>izraženi</a:t>
            </a:r>
            <a:r>
              <a:rPr lang="en-US" dirty="0" smtClean="0"/>
              <a:t>,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pojaviti</a:t>
            </a:r>
            <a:r>
              <a:rPr lang="en-US" dirty="0" smtClean="0"/>
              <a:t> </a:t>
            </a:r>
            <a:r>
              <a:rPr lang="en-US" dirty="0" err="1" smtClean="0"/>
              <a:t>različiti</a:t>
            </a:r>
            <a:r>
              <a:rPr lang="en-US" dirty="0" smtClean="0"/>
              <a:t> </a:t>
            </a:r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 err="1" smtClean="0"/>
              <a:t>vinosti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svesti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2 </a:t>
            </a:r>
            <a:r>
              <a:rPr lang="en-US" dirty="0" err="1" smtClean="0"/>
              <a:t>oblika</a:t>
            </a:r>
            <a:r>
              <a:rPr lang="en-US" dirty="0" smtClean="0"/>
              <a:t>: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umišljaj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nehat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92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9795"/>
            <a:ext cx="10515600" cy="5307168"/>
          </a:xfrm>
        </p:spPr>
        <p:txBody>
          <a:bodyPr/>
          <a:lstStyle/>
          <a:p>
            <a:r>
              <a:rPr lang="en-US" dirty="0" smtClean="0"/>
              <a:t>UMIŠLJAJ</a:t>
            </a:r>
          </a:p>
          <a:p>
            <a:endParaRPr lang="en-US" dirty="0" smtClean="0"/>
          </a:p>
          <a:p>
            <a:r>
              <a:rPr lang="en-US" dirty="0" err="1" smtClean="0"/>
              <a:t>Teži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vinosti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odgovara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krivičnih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endParaRPr lang="en-US" dirty="0" smtClean="0"/>
          </a:p>
          <a:p>
            <a:r>
              <a:rPr lang="en-US" dirty="0" smtClean="0"/>
              <a:t>Kao </a:t>
            </a:r>
            <a:r>
              <a:rPr lang="en-US" dirty="0" err="1" smtClean="0"/>
              <a:t>psihički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delu</a:t>
            </a:r>
            <a:r>
              <a:rPr lang="en-US" dirty="0" smtClean="0"/>
              <a:t> </a:t>
            </a:r>
            <a:r>
              <a:rPr lang="en-US" dirty="0" err="1" smtClean="0"/>
              <a:t>karakterišu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psihička</a:t>
            </a:r>
            <a:r>
              <a:rPr lang="en-US" dirty="0" smtClean="0"/>
              <a:t> </a:t>
            </a:r>
            <a:r>
              <a:rPr lang="en-US" dirty="0" err="1" smtClean="0"/>
              <a:t>elementa</a:t>
            </a:r>
            <a:r>
              <a:rPr lang="en-US" dirty="0" smtClean="0"/>
              <a:t>: </a:t>
            </a:r>
            <a:r>
              <a:rPr lang="en-US" b="1" dirty="0" smtClean="0"/>
              <a:t>element </a:t>
            </a:r>
            <a:r>
              <a:rPr lang="en-US" b="1" dirty="0" err="1" smtClean="0"/>
              <a:t>svesti</a:t>
            </a:r>
            <a:r>
              <a:rPr lang="en-US" b="1" dirty="0" smtClean="0"/>
              <a:t> I element </a:t>
            </a:r>
            <a:r>
              <a:rPr lang="en-US" b="1" dirty="0" err="1" smtClean="0"/>
              <a:t>volje</a:t>
            </a:r>
            <a:endParaRPr lang="en-US" b="1" dirty="0" smtClean="0"/>
          </a:p>
          <a:p>
            <a:r>
              <a:rPr lang="en-US" dirty="0" smtClean="0"/>
              <a:t>S </a:t>
            </a:r>
            <a:r>
              <a:rPr lang="en-US" dirty="0" err="1" smtClean="0"/>
              <a:t>obzirom</a:t>
            </a:r>
            <a:r>
              <a:rPr lang="en-US" dirty="0" smtClean="0"/>
              <a:t> da </a:t>
            </a:r>
            <a:r>
              <a:rPr lang="en-US" dirty="0" err="1" smtClean="0"/>
              <a:t>sadržina</a:t>
            </a:r>
            <a:r>
              <a:rPr lang="en-US" dirty="0" smtClean="0"/>
              <a:t> </a:t>
            </a:r>
            <a:r>
              <a:rPr lang="en-US" dirty="0" err="1" smtClean="0"/>
              <a:t>svesti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sadržina</a:t>
            </a:r>
            <a:r>
              <a:rPr lang="en-US" dirty="0" smtClean="0"/>
              <a:t> </a:t>
            </a:r>
            <a:r>
              <a:rPr lang="en-US" dirty="0" err="1" smtClean="0"/>
              <a:t>volje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različiti</a:t>
            </a:r>
            <a:r>
              <a:rPr lang="en-US" dirty="0" smtClean="0"/>
              <a:t>- </a:t>
            </a:r>
            <a:r>
              <a:rPr lang="en-US" dirty="0" err="1" smtClean="0"/>
              <a:t>razlikuju</a:t>
            </a:r>
            <a:r>
              <a:rPr lang="en-US" dirty="0" smtClean="0"/>
              <a:t> se I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umišljaja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DIREKTAN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EVENTUALAN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90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3610"/>
            <a:ext cx="10515600" cy="5363736"/>
          </a:xfrm>
        </p:spPr>
        <p:txBody>
          <a:bodyPr>
            <a:normAutofit/>
          </a:bodyPr>
          <a:lstStyle/>
          <a:p>
            <a:r>
              <a:rPr lang="en-US" dirty="0" smtClean="0"/>
              <a:t>DEFINICIJA KRIVIČNOG DELA :</a:t>
            </a:r>
          </a:p>
          <a:p>
            <a:r>
              <a:rPr lang="en-US" dirty="0" smtClean="0"/>
              <a:t>KRIVIČNO </a:t>
            </a:r>
            <a:r>
              <a:rPr lang="en-US" dirty="0" smtClean="0"/>
              <a:t>DELO JE ONO DELO KOJE JE ZAKONOM PREDVIĐENO KAO KRIVIČNO DELO , KOJE JE PROTIVPRAVNO I KOJE JE </a:t>
            </a:r>
            <a:r>
              <a:rPr lang="en-US" dirty="0" smtClean="0"/>
              <a:t>SKRIVLJENO.</a:t>
            </a:r>
            <a:endParaRPr lang="en-US" dirty="0" smtClean="0"/>
          </a:p>
          <a:p>
            <a:r>
              <a:rPr lang="en-US" dirty="0" smtClean="0"/>
              <a:t>1) DELO ČOVEKA </a:t>
            </a:r>
            <a:r>
              <a:rPr lang="en-US" dirty="0" err="1" smtClean="0"/>
              <a:t>sastoji</a:t>
            </a:r>
            <a:r>
              <a:rPr lang="en-US" dirty="0" smtClean="0"/>
              <a:t> se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radnje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posledice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uzročna</a:t>
            </a:r>
            <a:r>
              <a:rPr lang="en-US" dirty="0" smtClean="0"/>
              <a:t> </a:t>
            </a:r>
            <a:r>
              <a:rPr lang="en-US" dirty="0" err="1" smtClean="0"/>
              <a:t>veza</a:t>
            </a:r>
            <a:r>
              <a:rPr lang="en-US" dirty="0" smtClean="0"/>
              <a:t>,</a:t>
            </a:r>
          </a:p>
          <a:p>
            <a:r>
              <a:rPr lang="en-US" dirty="0" smtClean="0"/>
              <a:t>2)PROTIVPRAVNOST- </a:t>
            </a:r>
            <a:r>
              <a:rPr lang="en-US" dirty="0" err="1" smtClean="0"/>
              <a:t>ukazuje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protivnost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pravnim</a:t>
            </a:r>
            <a:r>
              <a:rPr lang="en-US" dirty="0" smtClean="0"/>
              <a:t> </a:t>
            </a:r>
            <a:r>
              <a:rPr lang="en-US" dirty="0" err="1" smtClean="0"/>
              <a:t>normama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određuju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 u </a:t>
            </a:r>
            <a:r>
              <a:rPr lang="en-US" dirty="0" err="1" smtClean="0"/>
              <a:t>društvu</a:t>
            </a:r>
            <a:endParaRPr lang="en-US" dirty="0" smtClean="0"/>
          </a:p>
          <a:p>
            <a:r>
              <a:rPr lang="en-US" dirty="0" smtClean="0"/>
              <a:t>3)ODREĐENOST </a:t>
            </a:r>
            <a:r>
              <a:rPr lang="en-US" dirty="0" smtClean="0"/>
              <a:t>U </a:t>
            </a:r>
            <a:r>
              <a:rPr lang="en-US" dirty="0" smtClean="0"/>
              <a:t>ZAKONU- </a:t>
            </a:r>
            <a:r>
              <a:rPr lang="en-US" dirty="0" err="1" smtClean="0"/>
              <a:t>ponašanje</a:t>
            </a:r>
            <a:r>
              <a:rPr lang="en-US" dirty="0" smtClean="0"/>
              <a:t> mora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određeno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.</a:t>
            </a:r>
          </a:p>
          <a:p>
            <a:r>
              <a:rPr lang="en-US" dirty="0" smtClean="0"/>
              <a:t>OVO JE </a:t>
            </a:r>
            <a:r>
              <a:rPr lang="en-US" dirty="0" smtClean="0">
                <a:solidFill>
                  <a:srgbClr val="FF0000"/>
                </a:solidFill>
              </a:rPr>
              <a:t>OBJEKTIVNO SHVATANJE </a:t>
            </a:r>
            <a:r>
              <a:rPr lang="en-US" dirty="0" smtClean="0"/>
              <a:t>POJMA KRIVIČNOG DELA</a:t>
            </a:r>
          </a:p>
        </p:txBody>
      </p:sp>
    </p:spTree>
    <p:extLst>
      <p:ext uri="{BB962C8B-B14F-4D97-AF65-F5344CB8AC3E}">
        <p14:creationId xmlns:p14="http://schemas.microsoft.com/office/powerpoint/2010/main" val="928013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3678"/>
            <a:ext cx="10515600" cy="5463285"/>
          </a:xfrm>
        </p:spPr>
        <p:txBody>
          <a:bodyPr/>
          <a:lstStyle/>
          <a:p>
            <a:r>
              <a:rPr lang="en-US" dirty="0" smtClean="0"/>
              <a:t>NEHAT</a:t>
            </a:r>
          </a:p>
          <a:p>
            <a:r>
              <a:rPr lang="en-US" dirty="0" err="1" smtClean="0"/>
              <a:t>Lakši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vinosti</a:t>
            </a:r>
            <a:endParaRPr lang="en-US" dirty="0" smtClean="0"/>
          </a:p>
          <a:p>
            <a:r>
              <a:rPr lang="en-US" dirty="0" err="1" smtClean="0"/>
              <a:t>Učinilac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nehat</a:t>
            </a:r>
            <a:r>
              <a:rPr lang="en-US" dirty="0" smtClean="0"/>
              <a:t> </a:t>
            </a:r>
            <a:r>
              <a:rPr lang="en-US" dirty="0" err="1" smtClean="0"/>
              <a:t>kažnjava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to u </a:t>
            </a:r>
            <a:r>
              <a:rPr lang="en-US" dirty="0" err="1" smtClean="0"/>
              <a:t>zakonu</a:t>
            </a:r>
            <a:r>
              <a:rPr lang="en-US" dirty="0" smtClean="0"/>
              <a:t> </a:t>
            </a:r>
            <a:r>
              <a:rPr lang="en-US" dirty="0" err="1" smtClean="0"/>
              <a:t>izričito</a:t>
            </a:r>
            <a:r>
              <a:rPr lang="en-US" dirty="0" smtClean="0"/>
              <a:t> </a:t>
            </a:r>
            <a:r>
              <a:rPr lang="en-US" dirty="0" err="1" smtClean="0"/>
              <a:t>propisano</a:t>
            </a:r>
            <a:endParaRPr lang="en-US" dirty="0" smtClean="0"/>
          </a:p>
          <a:p>
            <a:r>
              <a:rPr lang="en-US" dirty="0" err="1" smtClean="0"/>
              <a:t>Zbog</a:t>
            </a:r>
            <a:r>
              <a:rPr lang="en-US" dirty="0" smtClean="0"/>
              <a:t> toga se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krivičnih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se </a:t>
            </a:r>
            <a:r>
              <a:rPr lang="en-US" dirty="0" err="1" smtClean="0"/>
              <a:t>nehat</a:t>
            </a:r>
            <a:r>
              <a:rPr lang="en-US" dirty="0" smtClean="0"/>
              <a:t> </a:t>
            </a:r>
            <a:r>
              <a:rPr lang="en-US" dirty="0" err="1" smtClean="0"/>
              <a:t>kažnjava</a:t>
            </a:r>
            <a:r>
              <a:rPr lang="en-US" dirty="0" smtClean="0"/>
              <a:t> </a:t>
            </a:r>
            <a:r>
              <a:rPr lang="en-US" dirty="0" err="1" smtClean="0"/>
              <a:t>izričito</a:t>
            </a:r>
            <a:r>
              <a:rPr lang="en-US" dirty="0" smtClean="0"/>
              <a:t> </a:t>
            </a:r>
            <a:r>
              <a:rPr lang="en-US" dirty="0" err="1" smtClean="0"/>
              <a:t>navodi</a:t>
            </a:r>
            <a:r>
              <a:rPr lang="en-US" dirty="0" smtClean="0"/>
              <a:t> da </a:t>
            </a:r>
            <a:r>
              <a:rPr lang="en-US" dirty="0" err="1" smtClean="0"/>
              <a:t>će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nehat</a:t>
            </a:r>
            <a:r>
              <a:rPr lang="en-US" dirty="0" smtClean="0"/>
              <a:t> </a:t>
            </a:r>
            <a:r>
              <a:rPr lang="en-US" dirty="0" err="1" smtClean="0"/>
              <a:t>učinilac</a:t>
            </a:r>
            <a:r>
              <a:rPr lang="en-US" dirty="0" smtClean="0"/>
              <a:t> </a:t>
            </a:r>
            <a:r>
              <a:rPr lang="en-US" dirty="0" err="1" smtClean="0"/>
              <a:t>kazniti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Propisana</a:t>
            </a:r>
            <a:r>
              <a:rPr lang="en-US" dirty="0" smtClean="0"/>
              <a:t> </a:t>
            </a:r>
            <a:r>
              <a:rPr lang="en-US" dirty="0" err="1" smtClean="0"/>
              <a:t>kazna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nehatno</a:t>
            </a:r>
            <a:r>
              <a:rPr lang="en-US" dirty="0" smtClean="0"/>
              <a:t> </a:t>
            </a:r>
            <a:r>
              <a:rPr lang="en-US" dirty="0" err="1" smtClean="0"/>
              <a:t>izvršenja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znatno</a:t>
            </a:r>
            <a:r>
              <a:rPr lang="en-US" dirty="0" smtClean="0"/>
              <a:t> je </a:t>
            </a:r>
            <a:r>
              <a:rPr lang="en-US" dirty="0" err="1" smtClean="0"/>
              <a:t>manja</a:t>
            </a:r>
            <a:r>
              <a:rPr lang="en-US" dirty="0" smtClean="0"/>
              <a:t> od </a:t>
            </a:r>
            <a:r>
              <a:rPr lang="en-US" dirty="0" err="1" smtClean="0"/>
              <a:t>kazne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propisana</a:t>
            </a:r>
            <a:r>
              <a:rPr lang="en-US" dirty="0" smtClean="0"/>
              <a:t>  </a:t>
            </a:r>
            <a:r>
              <a:rPr lang="en-US" dirty="0" err="1" smtClean="0"/>
              <a:t>za</a:t>
            </a:r>
            <a:r>
              <a:rPr lang="en-US" dirty="0" smtClean="0"/>
              <a:t> to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učinjeno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umišljajem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karakteristika</a:t>
            </a:r>
            <a:r>
              <a:rPr lang="en-US" dirty="0" smtClean="0"/>
              <a:t> </a:t>
            </a:r>
            <a:r>
              <a:rPr lang="en-US" b="1" dirty="0" smtClean="0"/>
              <a:t>ODSUSTVO VOLJNOG ELEMENTA KOD UČINIOCA,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da on </a:t>
            </a:r>
            <a:r>
              <a:rPr lang="en-US" dirty="0" err="1" smtClean="0"/>
              <a:t>niti</a:t>
            </a:r>
            <a:r>
              <a:rPr lang="en-US" dirty="0" smtClean="0"/>
              <a:t> </a:t>
            </a:r>
            <a:r>
              <a:rPr lang="en-US" dirty="0" err="1" smtClean="0"/>
              <a:t>hoće</a:t>
            </a:r>
            <a:r>
              <a:rPr lang="en-US" dirty="0" smtClean="0"/>
              <a:t> </a:t>
            </a:r>
            <a:r>
              <a:rPr lang="en-US" dirty="0" err="1" smtClean="0"/>
              <a:t>posledicu</a:t>
            </a:r>
            <a:r>
              <a:rPr lang="en-US" dirty="0" smtClean="0"/>
              <a:t> , </a:t>
            </a:r>
            <a:r>
              <a:rPr lang="en-US" dirty="0" err="1" smtClean="0"/>
              <a:t>niti</a:t>
            </a:r>
            <a:r>
              <a:rPr lang="en-US" dirty="0" smtClean="0"/>
              <a:t> </a:t>
            </a:r>
            <a:r>
              <a:rPr lang="en-US" dirty="0" err="1" smtClean="0"/>
              <a:t>pristaje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njeno</a:t>
            </a:r>
            <a:r>
              <a:rPr lang="en-US" dirty="0" smtClean="0"/>
              <a:t> </a:t>
            </a:r>
            <a:r>
              <a:rPr lang="en-US" dirty="0" err="1" smtClean="0"/>
              <a:t>nastupanje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0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574" y="724395"/>
            <a:ext cx="10515600" cy="544069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NA PLANU KRIVICE SPECIFIČNOST U MEĐUNARODNOM KRIVIČNOM PRAVU JE TO ŠTO SE KAO JEDINI OBLIK KRIVICE KOD MEĐUNARODNIH KRIVIČNIH DELA JAVLJA UMIŠLJAJ</a:t>
            </a:r>
          </a:p>
          <a:p>
            <a:r>
              <a:rPr lang="en-US" dirty="0" err="1" smtClean="0"/>
              <a:t>specifičnost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 </a:t>
            </a:r>
            <a:r>
              <a:rPr lang="en-US" b="1" dirty="0" err="1" smtClean="0"/>
              <a:t>komandna</a:t>
            </a:r>
            <a:r>
              <a:rPr lang="en-US" b="1" dirty="0" smtClean="0"/>
              <a:t> </a:t>
            </a:r>
            <a:r>
              <a:rPr lang="en-US" b="1" dirty="0" err="1" smtClean="0"/>
              <a:t>odgovornost</a:t>
            </a:r>
            <a:r>
              <a:rPr lang="en-US" b="1" dirty="0" smtClean="0"/>
              <a:t> </a:t>
            </a:r>
            <a:r>
              <a:rPr lang="en-US" dirty="0" err="1" smtClean="0"/>
              <a:t>čija</a:t>
            </a:r>
            <a:r>
              <a:rPr lang="en-US" dirty="0" smtClean="0"/>
              <a:t> je </a:t>
            </a:r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karakteristika</a:t>
            </a:r>
            <a:r>
              <a:rPr lang="en-US" dirty="0" smtClean="0"/>
              <a:t> da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odgovarati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nehat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Važna</a:t>
            </a:r>
            <a:r>
              <a:rPr lang="en-US" dirty="0"/>
              <a:t> </a:t>
            </a:r>
            <a:r>
              <a:rPr lang="en-US" dirty="0" err="1"/>
              <a:t>specifičnost</a:t>
            </a:r>
            <a:r>
              <a:rPr lang="en-US" dirty="0"/>
              <a:t> je I </a:t>
            </a:r>
            <a:r>
              <a:rPr lang="en-US" dirty="0" err="1"/>
              <a:t>zaštitni</a:t>
            </a:r>
            <a:r>
              <a:rPr lang="en-US" dirty="0"/>
              <a:t> </a:t>
            </a:r>
            <a:r>
              <a:rPr lang="en-US" dirty="0" err="1"/>
              <a:t>objekat</a:t>
            </a:r>
            <a:r>
              <a:rPr lang="en-US" dirty="0"/>
              <a:t> MKD-</a:t>
            </a:r>
          </a:p>
          <a:p>
            <a:r>
              <a:rPr lang="en-US" dirty="0">
                <a:solidFill>
                  <a:srgbClr val="FF0000"/>
                </a:solidFill>
              </a:rPr>
              <a:t>dobra od </a:t>
            </a:r>
            <a:r>
              <a:rPr lang="en-US" dirty="0" err="1">
                <a:solidFill>
                  <a:srgbClr val="FF0000"/>
                </a:solidFill>
              </a:rPr>
              <a:t>interesa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celu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međunarodnu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zajednicu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2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1376"/>
            <a:ext cx="10515600" cy="5485587"/>
          </a:xfrm>
        </p:spPr>
        <p:txBody>
          <a:bodyPr>
            <a:normAutofit/>
          </a:bodyPr>
          <a:lstStyle/>
          <a:p>
            <a:r>
              <a:rPr lang="en-US" dirty="0" smtClean="0"/>
              <a:t>MEĐUNARODNA KRIVIČNA DELA U UŽEM SMISLU</a:t>
            </a:r>
            <a:endParaRPr lang="en-US" dirty="0" smtClean="0"/>
          </a:p>
          <a:p>
            <a:r>
              <a:rPr lang="en-US" dirty="0" smtClean="0"/>
              <a:t> U </a:t>
            </a:r>
            <a:r>
              <a:rPr lang="en-US" dirty="0" err="1" smtClean="0"/>
              <a:t>Rimskom</a:t>
            </a:r>
            <a:r>
              <a:rPr lang="en-US" dirty="0" smtClean="0"/>
              <a:t>  </a:t>
            </a:r>
            <a:r>
              <a:rPr lang="en-US" dirty="0" err="1" smtClean="0"/>
              <a:t>statutu</a:t>
            </a:r>
            <a:r>
              <a:rPr lang="en-US" dirty="0" smtClean="0"/>
              <a:t> </a:t>
            </a:r>
            <a:r>
              <a:rPr lang="en-US" dirty="0" err="1" smtClean="0"/>
              <a:t>određena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nadležnost</a:t>
            </a:r>
            <a:r>
              <a:rPr lang="en-US" dirty="0" smtClean="0"/>
              <a:t> </a:t>
            </a:r>
            <a:r>
              <a:rPr lang="en-US" dirty="0" err="1" smtClean="0"/>
              <a:t>suda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,,</a:t>
            </a:r>
            <a:r>
              <a:rPr lang="en-US" dirty="0" err="1" smtClean="0"/>
              <a:t>Sud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nadležan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vođenje</a:t>
            </a:r>
            <a:r>
              <a:rPr lang="en-US" dirty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povodom</a:t>
            </a:r>
            <a:r>
              <a:rPr lang="en-US" dirty="0"/>
              <a:t> </a:t>
            </a:r>
            <a:r>
              <a:rPr lang="en-US" dirty="0" err="1"/>
              <a:t>najtežih</a:t>
            </a:r>
            <a:r>
              <a:rPr lang="en-US" dirty="0"/>
              <a:t> </a:t>
            </a:r>
            <a:r>
              <a:rPr lang="en-US" dirty="0" err="1"/>
              <a:t>krivičnih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proglašena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celokupne</a:t>
            </a:r>
            <a:r>
              <a:rPr lang="en-US" dirty="0"/>
              <a:t>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/>
              <a:t>zajednice</a:t>
            </a:r>
            <a:r>
              <a:rPr lang="en-US" dirty="0"/>
              <a:t>.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, </a:t>
            </a:r>
            <a:r>
              <a:rPr lang="en-US" dirty="0" err="1"/>
              <a:t>Sud</a:t>
            </a:r>
            <a:r>
              <a:rPr lang="en-US" dirty="0"/>
              <a:t> je </a:t>
            </a:r>
            <a:r>
              <a:rPr lang="en-US" dirty="0" err="1"/>
              <a:t>nadležan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sledećih</a:t>
            </a:r>
            <a:r>
              <a:rPr lang="en-US" dirty="0"/>
              <a:t> </a:t>
            </a:r>
            <a:r>
              <a:rPr lang="en-US" dirty="0" err="1"/>
              <a:t>krivičnih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:</a:t>
            </a:r>
          </a:p>
          <a:p>
            <a:r>
              <a:rPr lang="en-US" dirty="0"/>
              <a:t>a) </a:t>
            </a:r>
            <a:r>
              <a:rPr lang="en-US" dirty="0" err="1"/>
              <a:t>Krivično</a:t>
            </a:r>
            <a:r>
              <a:rPr lang="en-US" dirty="0"/>
              <a:t> </a:t>
            </a:r>
            <a:r>
              <a:rPr lang="en-US" dirty="0" err="1"/>
              <a:t>delo</a:t>
            </a:r>
            <a:r>
              <a:rPr lang="en-US" dirty="0"/>
              <a:t> </a:t>
            </a:r>
            <a:r>
              <a:rPr lang="en-US" dirty="0" err="1"/>
              <a:t>genocida</a:t>
            </a:r>
            <a:r>
              <a:rPr lang="en-US" dirty="0"/>
              <a:t>;</a:t>
            </a:r>
          </a:p>
          <a:p>
            <a:r>
              <a:rPr lang="en-US" dirty="0"/>
              <a:t>b) </a:t>
            </a:r>
            <a:r>
              <a:rPr lang="en-US" dirty="0" err="1"/>
              <a:t>Krivična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regulisana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"</a:t>
            </a:r>
            <a:r>
              <a:rPr lang="en-US" dirty="0" err="1"/>
              <a:t>zločini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čovečnosti</a:t>
            </a:r>
            <a:r>
              <a:rPr lang="en-US" dirty="0"/>
              <a:t>";</a:t>
            </a:r>
          </a:p>
          <a:p>
            <a:r>
              <a:rPr lang="en-US" dirty="0"/>
              <a:t>c) </a:t>
            </a:r>
            <a:r>
              <a:rPr lang="en-US" dirty="0" err="1"/>
              <a:t>Krivična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regulisana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"</a:t>
            </a:r>
            <a:r>
              <a:rPr lang="en-US" dirty="0" err="1"/>
              <a:t>ratni</a:t>
            </a:r>
            <a:r>
              <a:rPr lang="en-US" dirty="0"/>
              <a:t> </a:t>
            </a:r>
            <a:r>
              <a:rPr lang="en-US" dirty="0" err="1"/>
              <a:t>zločini</a:t>
            </a:r>
            <a:r>
              <a:rPr lang="en-US" dirty="0"/>
              <a:t>";</a:t>
            </a:r>
          </a:p>
          <a:p>
            <a:r>
              <a:rPr lang="en-US" dirty="0"/>
              <a:t>d) </a:t>
            </a:r>
            <a:r>
              <a:rPr lang="en-US" dirty="0" err="1"/>
              <a:t>Agresija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9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7275"/>
            <a:ext cx="10515600" cy="5119688"/>
          </a:xfrm>
        </p:spPr>
        <p:txBody>
          <a:bodyPr/>
          <a:lstStyle/>
          <a:p>
            <a:r>
              <a:rPr lang="en-US" dirty="0" smtClean="0"/>
              <a:t>SUBJEKTIVNI ELEMENT- SKRIVLJENOST DELA</a:t>
            </a:r>
          </a:p>
          <a:p>
            <a:r>
              <a:rPr lang="en-US" dirty="0" smtClean="0"/>
              <a:t>SAMO ONO ŠTO JE NEKO SKRIVLJENO UČINIO MOŽE BITI TRETIRANO KAO KRIVIČNO DELO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518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7238"/>
            <a:ext cx="10515600" cy="5419725"/>
          </a:xfrm>
        </p:spPr>
        <p:txBody>
          <a:bodyPr>
            <a:normAutofit/>
          </a:bodyPr>
          <a:lstStyle/>
          <a:p>
            <a:r>
              <a:rPr lang="en-US" dirty="0" smtClean="0"/>
              <a:t>RADNJA KRIVIČNOG DELA</a:t>
            </a:r>
          </a:p>
          <a:p>
            <a:r>
              <a:rPr lang="en-US" dirty="0" err="1" smtClean="0"/>
              <a:t>Radnja</a:t>
            </a:r>
            <a:r>
              <a:rPr lang="en-US" dirty="0" smtClean="0"/>
              <a:t> je </a:t>
            </a:r>
            <a:r>
              <a:rPr lang="en-US" dirty="0" err="1" smtClean="0"/>
              <a:t>voljni</a:t>
            </a:r>
            <a:r>
              <a:rPr lang="en-US" dirty="0" smtClean="0"/>
              <a:t> </a:t>
            </a:r>
            <a:r>
              <a:rPr lang="en-US" dirty="0" err="1" smtClean="0"/>
              <a:t>telesni</a:t>
            </a:r>
            <a:r>
              <a:rPr lang="en-US" dirty="0" smtClean="0"/>
              <a:t> </a:t>
            </a:r>
            <a:r>
              <a:rPr lang="en-US" dirty="0" err="1" smtClean="0"/>
              <a:t>pokret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voljno</a:t>
            </a:r>
            <a:r>
              <a:rPr lang="en-US" dirty="0" smtClean="0"/>
              <a:t> </a:t>
            </a:r>
            <a:r>
              <a:rPr lang="en-US" dirty="0" err="1" smtClean="0"/>
              <a:t>propuštanje</a:t>
            </a:r>
            <a:r>
              <a:rPr lang="en-US" dirty="0" smtClean="0"/>
              <a:t> da se </a:t>
            </a:r>
            <a:r>
              <a:rPr lang="en-US" dirty="0" err="1" smtClean="0"/>
              <a:t>učini</a:t>
            </a:r>
            <a:r>
              <a:rPr lang="en-US" dirty="0" smtClean="0"/>
              <a:t> </a:t>
            </a:r>
            <a:r>
              <a:rPr lang="en-US" dirty="0" err="1" smtClean="0"/>
              <a:t>dužni</a:t>
            </a:r>
            <a:r>
              <a:rPr lang="en-US" dirty="0" smtClean="0"/>
              <a:t> </a:t>
            </a:r>
            <a:r>
              <a:rPr lang="en-US" dirty="0" err="1" smtClean="0"/>
              <a:t>telesni</a:t>
            </a:r>
            <a:r>
              <a:rPr lang="en-US" dirty="0" smtClean="0"/>
              <a:t> </a:t>
            </a:r>
            <a:r>
              <a:rPr lang="en-US" dirty="0" err="1" smtClean="0"/>
              <a:t>pokret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Radnja</a:t>
            </a:r>
            <a:r>
              <a:rPr lang="en-US" dirty="0" smtClean="0"/>
              <a:t> se </a:t>
            </a:r>
            <a:r>
              <a:rPr lang="en-US" dirty="0" err="1" smtClean="0"/>
              <a:t>pojavljuje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činjenje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nečinjenje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Podela</a:t>
            </a:r>
            <a:r>
              <a:rPr lang="en-US" dirty="0" smtClean="0"/>
              <a:t>: </a:t>
            </a:r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činjenja</a:t>
            </a:r>
            <a:r>
              <a:rPr lang="en-US" dirty="0" smtClean="0"/>
              <a:t> I </a:t>
            </a:r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nečinjenja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krivična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 smtClean="0"/>
              <a:t>nečinjenja</a:t>
            </a:r>
            <a:r>
              <a:rPr lang="en-US" dirty="0" smtClean="0"/>
              <a:t> </a:t>
            </a:r>
            <a:r>
              <a:rPr lang="en-US" dirty="0" err="1" smtClean="0"/>
              <a:t>bitno</a:t>
            </a:r>
            <a:r>
              <a:rPr lang="en-US" dirty="0" smtClean="0"/>
              <a:t> je da je </a:t>
            </a:r>
            <a:r>
              <a:rPr lang="en-US" dirty="0" err="1" smtClean="0"/>
              <a:t>postojala</a:t>
            </a:r>
            <a:r>
              <a:rPr lang="en-US" dirty="0" smtClean="0"/>
              <a:t> </a:t>
            </a:r>
            <a:r>
              <a:rPr lang="en-US" dirty="0" err="1" smtClean="0"/>
              <a:t>dužnost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činjenje</a:t>
            </a:r>
            <a:r>
              <a:rPr lang="en-US" dirty="0" smtClean="0"/>
              <a:t>,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zakonske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službene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, </a:t>
            </a:r>
            <a:r>
              <a:rPr lang="en-US" dirty="0" err="1" smtClean="0"/>
              <a:t>ugovorne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/>
              <a:t> </a:t>
            </a:r>
            <a:r>
              <a:rPr lang="en-US" dirty="0" smtClean="0"/>
              <a:t>Ili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proizilazi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nekog</a:t>
            </a:r>
            <a:r>
              <a:rPr lang="en-US" dirty="0" smtClean="0"/>
              <a:t> </a:t>
            </a:r>
            <a:r>
              <a:rPr lang="en-US" dirty="0" err="1" smtClean="0"/>
              <a:t>prethodnog</a:t>
            </a:r>
            <a:r>
              <a:rPr lang="en-US" dirty="0" smtClean="0"/>
              <a:t> </a:t>
            </a:r>
            <a:r>
              <a:rPr lang="en-US" dirty="0" err="1" smtClean="0"/>
              <a:t>činjenja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08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0075"/>
            <a:ext cx="10515600" cy="5576888"/>
          </a:xfrm>
        </p:spPr>
        <p:txBody>
          <a:bodyPr/>
          <a:lstStyle/>
          <a:p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značaju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ostvarivanje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razlikujemo</a:t>
            </a:r>
            <a:r>
              <a:rPr lang="en-US" dirty="0" smtClean="0"/>
              <a:t> </a:t>
            </a:r>
            <a:r>
              <a:rPr lang="en-US" dirty="0" err="1" smtClean="0"/>
              <a:t>sledeće</a:t>
            </a:r>
            <a:r>
              <a:rPr lang="en-US" dirty="0" smtClean="0"/>
              <a:t> </a:t>
            </a:r>
            <a:r>
              <a:rPr lang="en-US" dirty="0" err="1" smtClean="0"/>
              <a:t>radnje</a:t>
            </a:r>
            <a:r>
              <a:rPr lang="en-US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RADNJA IZVRŠENJA </a:t>
            </a:r>
            <a:r>
              <a:rPr lang="en-US" dirty="0" smtClean="0"/>
              <a:t>–</a:t>
            </a:r>
            <a:r>
              <a:rPr lang="en-US" dirty="0" err="1" smtClean="0"/>
              <a:t>kojom</a:t>
            </a:r>
            <a:r>
              <a:rPr lang="en-US" dirty="0" smtClean="0"/>
              <a:t> se </a:t>
            </a:r>
            <a:r>
              <a:rPr lang="en-US" dirty="0" err="1" smtClean="0"/>
              <a:t>prouzrokuje</a:t>
            </a:r>
            <a:r>
              <a:rPr lang="en-US" dirty="0" smtClean="0"/>
              <a:t> </a:t>
            </a:r>
            <a:r>
              <a:rPr lang="en-US" dirty="0" err="1" smtClean="0"/>
              <a:t>posledica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PRIPREMNE RADNJE –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priprema</a:t>
            </a:r>
            <a:r>
              <a:rPr lang="en-US" dirty="0" smtClean="0"/>
              <a:t> </a:t>
            </a:r>
            <a:r>
              <a:rPr lang="en-US" dirty="0" err="1" smtClean="0"/>
              <a:t>izvršenje</a:t>
            </a:r>
            <a:r>
              <a:rPr lang="en-US" dirty="0" smtClean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/>
              <a:t>dela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RADNJA SAUČESNIŠTVA –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doprinosi</a:t>
            </a:r>
            <a:r>
              <a:rPr lang="en-US" dirty="0" smtClean="0"/>
              <a:t> da </a:t>
            </a:r>
            <a:r>
              <a:rPr lang="en-US" dirty="0" err="1" smtClean="0"/>
              <a:t>drugi</a:t>
            </a:r>
            <a:r>
              <a:rPr lang="en-US" dirty="0"/>
              <a:t> </a:t>
            </a:r>
            <a:r>
              <a:rPr lang="en-US" dirty="0" err="1" smtClean="0"/>
              <a:t>izvrši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endParaRPr lang="en-US" dirty="0" smtClean="0"/>
          </a:p>
          <a:p>
            <a:r>
              <a:rPr lang="en-US" dirty="0" smtClean="0"/>
              <a:t>( </a:t>
            </a:r>
            <a:r>
              <a:rPr lang="en-US" dirty="0" err="1" smtClean="0"/>
              <a:t>radnje</a:t>
            </a:r>
            <a:r>
              <a:rPr lang="en-US" dirty="0" smtClean="0"/>
              <a:t> </a:t>
            </a:r>
            <a:r>
              <a:rPr lang="en-US" dirty="0" err="1" smtClean="0"/>
              <a:t>podstrekivanja</a:t>
            </a:r>
            <a:r>
              <a:rPr lang="en-US" dirty="0" smtClean="0"/>
              <a:t> I </a:t>
            </a:r>
            <a:r>
              <a:rPr lang="en-US" dirty="0" err="1" smtClean="0"/>
              <a:t>radnje</a:t>
            </a:r>
            <a:r>
              <a:rPr lang="en-US" dirty="0" smtClean="0"/>
              <a:t> </a:t>
            </a:r>
            <a:r>
              <a:rPr lang="en-US" dirty="0" err="1" smtClean="0"/>
              <a:t>pomaganja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85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2956"/>
            <a:ext cx="10515600" cy="5664007"/>
          </a:xfrm>
        </p:spPr>
        <p:txBody>
          <a:bodyPr>
            <a:normAutofit/>
          </a:bodyPr>
          <a:lstStyle/>
          <a:p>
            <a:r>
              <a:rPr lang="en-US" dirty="0" err="1" smtClean="0"/>
              <a:t>Radnja</a:t>
            </a:r>
            <a:r>
              <a:rPr lang="en-US" dirty="0" smtClean="0"/>
              <a:t> </a:t>
            </a:r>
            <a:r>
              <a:rPr lang="en-US" dirty="0" err="1" smtClean="0"/>
              <a:t>izvršenja</a:t>
            </a:r>
            <a:r>
              <a:rPr lang="en-US" dirty="0" smtClean="0"/>
              <a:t> u </a:t>
            </a:r>
            <a:r>
              <a:rPr lang="en-US" dirty="0" err="1" smtClean="0"/>
              <a:t>zakonskom</a:t>
            </a:r>
            <a:r>
              <a:rPr lang="en-US" dirty="0" smtClean="0"/>
              <a:t> </a:t>
            </a:r>
            <a:r>
              <a:rPr lang="en-US" dirty="0" err="1" smtClean="0"/>
              <a:t>opisu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određena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1) </a:t>
            </a:r>
            <a:r>
              <a:rPr lang="en-US" sz="3200" b="1" dirty="0" smtClean="0"/>
              <a:t>IZRIČITO</a:t>
            </a:r>
            <a:r>
              <a:rPr lang="en-US" b="1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smtClean="0"/>
              <a:t>je u </a:t>
            </a:r>
            <a:r>
              <a:rPr lang="en-US" dirty="0" err="1" smtClean="0"/>
              <a:t>zakonu</a:t>
            </a:r>
            <a:r>
              <a:rPr lang="en-US" dirty="0" smtClean="0"/>
              <a:t> </a:t>
            </a:r>
            <a:r>
              <a:rPr lang="en-US" dirty="0" err="1" smtClean="0"/>
              <a:t>navedena</a:t>
            </a:r>
            <a:r>
              <a:rPr lang="en-US" dirty="0" smtClean="0"/>
              <a:t> </a:t>
            </a:r>
            <a:r>
              <a:rPr lang="en-US" dirty="0" err="1" smtClean="0"/>
              <a:t>delatnost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sastoji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delatnosno</a:t>
            </a:r>
            <a:r>
              <a:rPr lang="en-US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 smtClean="0"/>
              <a:t>radnje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Primer </a:t>
            </a:r>
            <a:r>
              <a:rPr lang="en-US" dirty="0" smtClean="0"/>
              <a:t>–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b="1" dirty="0" err="1" smtClean="0"/>
              <a:t>protivpavno</a:t>
            </a:r>
            <a:r>
              <a:rPr lang="en-US" b="1" dirty="0" smtClean="0"/>
              <a:t> </a:t>
            </a:r>
            <a:r>
              <a:rPr lang="en-US" b="1" dirty="0" err="1" smtClean="0"/>
              <a:t>ubijanje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ranjavanje</a:t>
            </a:r>
            <a:r>
              <a:rPr lang="en-US" b="1" dirty="0" smtClean="0"/>
              <a:t> </a:t>
            </a:r>
            <a:r>
              <a:rPr lang="en-US" b="1" dirty="0" err="1" smtClean="0"/>
              <a:t>neprijatelja</a:t>
            </a:r>
            <a:endParaRPr lang="en-US" b="1" dirty="0" smtClean="0"/>
          </a:p>
          <a:p>
            <a:r>
              <a:rPr lang="en-US" dirty="0" smtClean="0"/>
              <a:t>,,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kršeći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međunarodnog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r>
              <a:rPr lang="en-US" dirty="0" smtClean="0"/>
              <a:t> rata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oružanog</a:t>
            </a:r>
            <a:r>
              <a:rPr lang="en-US" dirty="0" smtClean="0"/>
              <a:t> </a:t>
            </a:r>
            <a:r>
              <a:rPr lang="en-US" dirty="0" err="1" smtClean="0"/>
              <a:t>sukoba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ubije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rani </a:t>
            </a:r>
            <a:r>
              <a:rPr lang="en-US" dirty="0" err="1" smtClean="0"/>
              <a:t>neprijatelja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i="1" dirty="0" err="1" smtClean="0"/>
              <a:t>odložio</a:t>
            </a:r>
            <a:r>
              <a:rPr lang="en-US" i="1" dirty="0" smtClean="0"/>
              <a:t> </a:t>
            </a:r>
            <a:r>
              <a:rPr lang="en-US" i="1" dirty="0" err="1" smtClean="0"/>
              <a:t>oružje</a:t>
            </a:r>
            <a:r>
              <a:rPr lang="en-US" i="1" dirty="0" smtClean="0"/>
              <a:t> </a:t>
            </a:r>
            <a:r>
              <a:rPr lang="en-US" i="1" dirty="0" err="1" smtClean="0"/>
              <a:t>ili</a:t>
            </a:r>
            <a:r>
              <a:rPr lang="en-US" i="1" dirty="0" smtClean="0"/>
              <a:t> se  </a:t>
            </a:r>
            <a:r>
              <a:rPr lang="en-US" i="1" dirty="0" err="1" smtClean="0"/>
              <a:t>bezuslovno</a:t>
            </a:r>
            <a:r>
              <a:rPr lang="en-US" i="1" dirty="0" smtClean="0"/>
              <a:t> </a:t>
            </a:r>
            <a:r>
              <a:rPr lang="en-US" dirty="0" err="1" smtClean="0"/>
              <a:t>predao</a:t>
            </a:r>
            <a:r>
              <a:rPr lang="en-US" dirty="0" smtClean="0"/>
              <a:t>”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8895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5912"/>
            <a:ext cx="10515600" cy="5151864"/>
          </a:xfrm>
        </p:spPr>
        <p:txBody>
          <a:bodyPr>
            <a:normAutofit/>
          </a:bodyPr>
          <a:lstStyle/>
          <a:p>
            <a:r>
              <a:rPr lang="en-US" b="1" dirty="0"/>
              <a:t>2)</a:t>
            </a:r>
            <a:r>
              <a:rPr lang="en-US" b="1" dirty="0" err="1"/>
              <a:t>uopšteno</a:t>
            </a:r>
            <a:r>
              <a:rPr lang="en-US" b="1" dirty="0"/>
              <a:t> </a:t>
            </a:r>
            <a:r>
              <a:rPr lang="en-US" b="1" dirty="0" err="1"/>
              <a:t>određena</a:t>
            </a:r>
            <a:r>
              <a:rPr lang="en-US" b="1" dirty="0"/>
              <a:t> </a:t>
            </a:r>
            <a:r>
              <a:rPr lang="en-US" b="1" dirty="0" err="1"/>
              <a:t>zajedno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posledicom</a:t>
            </a:r>
            <a:r>
              <a:rPr lang="en-US" b="1" dirty="0"/>
              <a:t> </a:t>
            </a:r>
            <a:r>
              <a:rPr lang="en-US" dirty="0" smtClean="0"/>
              <a:t>–</a:t>
            </a:r>
          </a:p>
          <a:p>
            <a:r>
              <a:rPr lang="en-US" dirty="0" err="1" smtClean="0"/>
              <a:t>posledično</a:t>
            </a:r>
            <a:r>
              <a:rPr lang="en-US" dirty="0" smtClean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 smtClean="0"/>
              <a:t>radnje</a:t>
            </a:r>
            <a:r>
              <a:rPr lang="en-US" dirty="0" smtClean="0"/>
              <a:t>-</a:t>
            </a:r>
          </a:p>
          <a:p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prouzrokovanje</a:t>
            </a:r>
            <a:r>
              <a:rPr lang="en-US" dirty="0"/>
              <a:t> </a:t>
            </a:r>
            <a:r>
              <a:rPr lang="en-US" dirty="0" err="1"/>
              <a:t>posledice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Primer</a:t>
            </a:r>
          </a:p>
          <a:p>
            <a:r>
              <a:rPr lang="en-US" b="1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Uništavanje</a:t>
            </a:r>
            <a:r>
              <a:rPr lang="en-US" dirty="0" smtClean="0"/>
              <a:t> </a:t>
            </a:r>
            <a:r>
              <a:rPr lang="en-US" dirty="0" err="1" smtClean="0"/>
              <a:t>kulturnih</a:t>
            </a:r>
            <a:r>
              <a:rPr lang="en-US" dirty="0" smtClean="0"/>
              <a:t> </a:t>
            </a:r>
            <a:r>
              <a:rPr lang="en-US" dirty="0" err="1" smtClean="0"/>
              <a:t>dobara</a:t>
            </a:r>
            <a:r>
              <a:rPr lang="en-US" dirty="0" smtClean="0"/>
              <a:t>- </a:t>
            </a:r>
          </a:p>
          <a:p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kršeći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međ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r>
              <a:rPr lang="en-US" dirty="0" smtClean="0"/>
              <a:t> rata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oružanog</a:t>
            </a:r>
            <a:r>
              <a:rPr lang="en-US" dirty="0" smtClean="0"/>
              <a:t> </a:t>
            </a:r>
            <a:r>
              <a:rPr lang="en-US" dirty="0" err="1" smtClean="0"/>
              <a:t>sukoba</a:t>
            </a:r>
            <a:r>
              <a:rPr lang="en-US" dirty="0" smtClean="0"/>
              <a:t> </a:t>
            </a:r>
            <a:r>
              <a:rPr lang="en-US" dirty="0" err="1" smtClean="0"/>
              <a:t>uništava</a:t>
            </a:r>
            <a:r>
              <a:rPr lang="en-US" dirty="0" smtClean="0"/>
              <a:t> </a:t>
            </a:r>
            <a:r>
              <a:rPr lang="en-US" dirty="0" err="1" smtClean="0"/>
              <a:t>kulturne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istorijske</a:t>
            </a:r>
            <a:r>
              <a:rPr lang="en-US" dirty="0" smtClean="0"/>
              <a:t> </a:t>
            </a:r>
            <a:r>
              <a:rPr lang="en-US" dirty="0" err="1" smtClean="0"/>
              <a:t>spomenike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kulturna</a:t>
            </a:r>
            <a:r>
              <a:rPr lang="en-US" dirty="0" smtClean="0"/>
              <a:t> dobra </a:t>
            </a:r>
          </a:p>
          <a:p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verske</a:t>
            </a:r>
            <a:r>
              <a:rPr lang="en-US" dirty="0" smtClean="0"/>
              <a:t> </a:t>
            </a:r>
            <a:r>
              <a:rPr lang="en-US" dirty="0" err="1" smtClean="0"/>
              <a:t>objekte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namenjeni</a:t>
            </a:r>
            <a:r>
              <a:rPr lang="en-US" dirty="0" smtClean="0"/>
              <a:t> </a:t>
            </a:r>
            <a:r>
              <a:rPr lang="en-US" dirty="0" err="1" smtClean="0"/>
              <a:t>nauci</a:t>
            </a:r>
            <a:r>
              <a:rPr lang="en-US" dirty="0" smtClean="0"/>
              <a:t>, </a:t>
            </a:r>
            <a:r>
              <a:rPr lang="en-US" dirty="0" err="1" smtClean="0"/>
              <a:t>umetnosti</a:t>
            </a:r>
            <a:r>
              <a:rPr lang="en-US" dirty="0" smtClean="0"/>
              <a:t>, </a:t>
            </a:r>
            <a:r>
              <a:rPr lang="en-US" dirty="0" err="1" smtClean="0"/>
              <a:t>vaspitanju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humanitarnim</a:t>
            </a:r>
            <a:r>
              <a:rPr lang="en-US" dirty="0" smtClean="0"/>
              <a:t> </a:t>
            </a:r>
            <a:r>
              <a:rPr lang="en-US" dirty="0" err="1" smtClean="0"/>
              <a:t>ciljevima</a:t>
            </a:r>
            <a:r>
              <a:rPr lang="en-US" dirty="0" smtClean="0"/>
              <a:t> </a:t>
            </a:r>
            <a:r>
              <a:rPr lang="en-US" dirty="0" err="1" smtClean="0"/>
              <a:t>kazniće</a:t>
            </a:r>
            <a:r>
              <a:rPr lang="en-US" dirty="0" smtClean="0"/>
              <a:t> se </a:t>
            </a:r>
            <a:r>
              <a:rPr lang="en-US" dirty="0" err="1" smtClean="0"/>
              <a:t>zatvorom</a:t>
            </a:r>
            <a:r>
              <a:rPr lang="en-US" dirty="0" smtClean="0"/>
              <a:t> od 3 </a:t>
            </a:r>
            <a:r>
              <a:rPr lang="en-US" dirty="0" err="1" smtClean="0"/>
              <a:t>meseca</a:t>
            </a:r>
            <a:r>
              <a:rPr lang="en-US" dirty="0" smtClean="0"/>
              <a:t> </a:t>
            </a:r>
            <a:r>
              <a:rPr lang="en-US" dirty="0" smtClean="0"/>
              <a:t>do 3 </a:t>
            </a:r>
            <a:r>
              <a:rPr lang="en-US" dirty="0" err="1" smtClean="0"/>
              <a:t>godina</a:t>
            </a:r>
            <a:endParaRPr lang="en-US" dirty="0"/>
          </a:p>
          <a:p>
            <a:r>
              <a:rPr lang="en-US" dirty="0" err="1"/>
              <a:t>Ovde</a:t>
            </a:r>
            <a:r>
              <a:rPr lang="en-US" dirty="0"/>
              <a:t> je </a:t>
            </a:r>
            <a:r>
              <a:rPr lang="en-US" dirty="0" err="1"/>
              <a:t>radnja</a:t>
            </a:r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delatnost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izazvati</a:t>
            </a:r>
            <a:r>
              <a:rPr lang="en-US" dirty="0"/>
              <a:t> </a:t>
            </a:r>
            <a:r>
              <a:rPr lang="en-US" dirty="0" err="1"/>
              <a:t>posledica</a:t>
            </a:r>
            <a:r>
              <a:rPr lang="en-US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711008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4388"/>
            <a:ext cx="10515600" cy="5362575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 smtClean="0"/>
              <a:t>kd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vise </a:t>
            </a:r>
            <a:r>
              <a:rPr lang="en-US" dirty="0" err="1" smtClean="0"/>
              <a:t>radnji</a:t>
            </a:r>
            <a:r>
              <a:rPr lang="en-US" dirty="0" smtClean="0"/>
              <a:t> </a:t>
            </a:r>
            <a:r>
              <a:rPr lang="en-US" dirty="0" err="1" smtClean="0"/>
              <a:t>izvrsenja</a:t>
            </a:r>
            <a:r>
              <a:rPr lang="en-US" dirty="0" smtClean="0"/>
              <a:t> s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određena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KUMULATIVNO </a:t>
            </a:r>
            <a:r>
              <a:rPr lang="en-US" b="1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izvršene</a:t>
            </a:r>
            <a:r>
              <a:rPr lang="en-US" dirty="0" smtClean="0"/>
              <a:t> da bi </a:t>
            </a:r>
            <a:r>
              <a:rPr lang="en-US" dirty="0" err="1" smtClean="0"/>
              <a:t>postojalo</a:t>
            </a:r>
            <a:r>
              <a:rPr lang="en-US" dirty="0" smtClean="0"/>
              <a:t> </a:t>
            </a:r>
            <a:r>
              <a:rPr lang="en-US" dirty="0" err="1" smtClean="0"/>
              <a:t>konkretno</a:t>
            </a:r>
            <a:r>
              <a:rPr lang="en-US" dirty="0" smtClean="0"/>
              <a:t> </a:t>
            </a:r>
            <a:r>
              <a:rPr lang="en-US" dirty="0" err="1" smtClean="0"/>
              <a:t>izvršeno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Primer </a:t>
            </a:r>
            <a:r>
              <a:rPr lang="en-US" dirty="0" err="1" smtClean="0"/>
              <a:t>razbojnička</a:t>
            </a:r>
            <a:r>
              <a:rPr lang="en-US" dirty="0" smtClean="0"/>
              <a:t> </a:t>
            </a:r>
            <a:r>
              <a:rPr lang="en-US" dirty="0" err="1" smtClean="0"/>
              <a:t>krađa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prinuđivanje,oduzimanje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 I </a:t>
            </a:r>
            <a:r>
              <a:rPr lang="en-US" dirty="0" err="1" smtClean="0"/>
              <a:t>nanošenje</a:t>
            </a:r>
            <a:r>
              <a:rPr lang="en-US" dirty="0" smtClean="0"/>
              <a:t> </a:t>
            </a:r>
            <a:r>
              <a:rPr lang="en-US" dirty="0" err="1" smtClean="0"/>
              <a:t>teške</a:t>
            </a:r>
            <a:r>
              <a:rPr lang="en-US" dirty="0" smtClean="0"/>
              <a:t> </a:t>
            </a:r>
            <a:r>
              <a:rPr lang="en-US" dirty="0" err="1" smtClean="0"/>
              <a:t>telesne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lišenje</a:t>
            </a:r>
            <a:r>
              <a:rPr lang="en-US" dirty="0" smtClean="0"/>
              <a:t> </a:t>
            </a:r>
            <a:r>
              <a:rPr lang="en-US" dirty="0" err="1" smtClean="0"/>
              <a:t>zivota</a:t>
            </a:r>
            <a:endParaRPr lang="en-US" dirty="0" smtClean="0"/>
          </a:p>
          <a:p>
            <a:r>
              <a:rPr lang="en-US" dirty="0" err="1" smtClean="0"/>
              <a:t>Dvoaktna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višedelatnosna</a:t>
            </a:r>
            <a:r>
              <a:rPr lang="en-US" dirty="0" smtClean="0"/>
              <a:t> </a:t>
            </a:r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ALTERNATIVNO- 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nastajanje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je da je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jedna</a:t>
            </a:r>
            <a:r>
              <a:rPr lang="en-US" dirty="0" smtClean="0"/>
              <a:t> od </a:t>
            </a:r>
            <a:r>
              <a:rPr lang="en-US" dirty="0" err="1" smtClean="0"/>
              <a:t>radnji</a:t>
            </a:r>
            <a:r>
              <a:rPr lang="en-US" dirty="0" smtClean="0"/>
              <a:t> </a:t>
            </a:r>
            <a:r>
              <a:rPr lang="en-US" dirty="0" err="1" smtClean="0"/>
              <a:t>izvršena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Primer</a:t>
            </a:r>
            <a:r>
              <a:rPr lang="en-US" dirty="0" smtClean="0"/>
              <a:t>: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genocid</a:t>
            </a:r>
            <a:endParaRPr lang="en-US" dirty="0" smtClean="0"/>
          </a:p>
          <a:p>
            <a:r>
              <a:rPr lang="en-US" dirty="0" err="1"/>
              <a:t>Ko</a:t>
            </a:r>
            <a:r>
              <a:rPr lang="en-US" dirty="0"/>
              <a:t> u </a:t>
            </a:r>
            <a:r>
              <a:rPr lang="en-US" dirty="0" err="1"/>
              <a:t>nameri</a:t>
            </a:r>
            <a:r>
              <a:rPr lang="en-US" dirty="0"/>
              <a:t> da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delimično</a:t>
            </a:r>
            <a:r>
              <a:rPr lang="en-US" dirty="0"/>
              <a:t> </a:t>
            </a:r>
            <a:r>
              <a:rPr lang="en-US" dirty="0" err="1"/>
              <a:t>uništi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nacionalnu</a:t>
            </a:r>
            <a:r>
              <a:rPr lang="en-US" dirty="0"/>
              <a:t>, </a:t>
            </a:r>
            <a:r>
              <a:rPr lang="en-US" dirty="0" err="1"/>
              <a:t>etničku</a:t>
            </a:r>
            <a:r>
              <a:rPr lang="en-US" dirty="0"/>
              <a:t>, </a:t>
            </a:r>
            <a:r>
              <a:rPr lang="en-US" dirty="0" err="1"/>
              <a:t>rasnu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versku</a:t>
            </a:r>
            <a:r>
              <a:rPr lang="en-US" dirty="0"/>
              <a:t> </a:t>
            </a:r>
            <a:r>
              <a:rPr lang="en-US" dirty="0" err="1"/>
              <a:t>grupu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takvu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naredi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ubistva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teške</a:t>
            </a:r>
            <a:r>
              <a:rPr lang="en-US" dirty="0"/>
              <a:t> </a:t>
            </a:r>
            <a:r>
              <a:rPr lang="en-US" dirty="0" err="1"/>
              <a:t>povrede</a:t>
            </a:r>
            <a:r>
              <a:rPr lang="en-US" dirty="0"/>
              <a:t> </a:t>
            </a:r>
            <a:r>
              <a:rPr lang="en-US" dirty="0" err="1" smtClean="0"/>
              <a:t>tela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narušavanje</a:t>
            </a:r>
            <a:r>
              <a:rPr lang="en-US" dirty="0"/>
              <a:t> </a:t>
            </a:r>
            <a:r>
              <a:rPr lang="en-US" dirty="0" err="1"/>
              <a:t>fizičkog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duševnog</a:t>
            </a:r>
            <a:r>
              <a:rPr lang="en-US" dirty="0"/>
              <a:t> </a:t>
            </a:r>
            <a:r>
              <a:rPr lang="en-US" dirty="0" err="1"/>
              <a:t>zdravlja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grupe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da se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stavi</a:t>
            </a:r>
            <a:r>
              <a:rPr lang="en-US" dirty="0"/>
              <a:t> u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dovode</a:t>
            </a:r>
            <a:r>
              <a:rPr lang="en-US" dirty="0"/>
              <a:t> do </a:t>
            </a:r>
            <a:r>
              <a:rPr lang="en-US" dirty="0" err="1"/>
              <a:t>potpunog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delimičnog</a:t>
            </a:r>
            <a:r>
              <a:rPr lang="en-US" dirty="0"/>
              <a:t> </a:t>
            </a:r>
            <a:r>
              <a:rPr lang="en-US" dirty="0" err="1"/>
              <a:t>istrebljenja</a:t>
            </a:r>
            <a:r>
              <a:rPr lang="en-US" dirty="0"/>
              <a:t> </a:t>
            </a:r>
            <a:r>
              <a:rPr lang="en-US" dirty="0" err="1" smtClean="0"/>
              <a:t>grupe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da se </a:t>
            </a:r>
            <a:r>
              <a:rPr lang="en-US" dirty="0" err="1"/>
              <a:t>primene</a:t>
            </a:r>
            <a:r>
              <a:rPr lang="en-US" dirty="0"/>
              <a:t> mere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sprečava</a:t>
            </a:r>
            <a:r>
              <a:rPr lang="en-US" dirty="0"/>
              <a:t> </a:t>
            </a:r>
            <a:r>
              <a:rPr lang="en-US" dirty="0" err="1"/>
              <a:t>rađanje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pripadnika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prinudno</a:t>
            </a:r>
            <a:r>
              <a:rPr lang="en-US" dirty="0"/>
              <a:t> </a:t>
            </a:r>
            <a:r>
              <a:rPr lang="en-US" dirty="0" err="1"/>
              <a:t>preseljavanje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 u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 smtClean="0"/>
              <a:t>grupu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u </a:t>
            </a:r>
            <a:r>
              <a:rPr lang="en-US" dirty="0" err="1"/>
              <a:t>istoj</a:t>
            </a:r>
            <a:r>
              <a:rPr lang="en-US" dirty="0"/>
              <a:t> </a:t>
            </a:r>
            <a:r>
              <a:rPr lang="en-US" dirty="0" err="1"/>
              <a:t>nameri</a:t>
            </a:r>
            <a:r>
              <a:rPr lang="en-US" dirty="0"/>
              <a:t>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od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kazniće</a:t>
            </a:r>
            <a:r>
              <a:rPr lang="en-US" dirty="0"/>
              <a:t> se </a:t>
            </a:r>
            <a:r>
              <a:rPr lang="en-US" dirty="0" err="1"/>
              <a:t>zatvorom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pet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zatvorom</a:t>
            </a:r>
            <a:r>
              <a:rPr lang="en-US" dirty="0"/>
              <a:t> od </a:t>
            </a:r>
            <a:r>
              <a:rPr lang="en-US" dirty="0" err="1"/>
              <a:t>trideset</a:t>
            </a:r>
            <a:r>
              <a:rPr lang="en-US" dirty="0"/>
              <a:t> do </a:t>
            </a:r>
            <a:r>
              <a:rPr lang="en-US" dirty="0" err="1"/>
              <a:t>četrdeset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29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 smtClean="0"/>
              <a:t>POSLEDICA</a:t>
            </a:r>
            <a:endParaRPr lang="en-US" sz="3200" b="1" dirty="0"/>
          </a:p>
          <a:p>
            <a:r>
              <a:rPr lang="en-US" dirty="0" err="1" smtClean="0"/>
              <a:t>Nastaje</a:t>
            </a:r>
            <a:r>
              <a:rPr lang="en-US" dirty="0" smtClean="0"/>
              <a:t> </a:t>
            </a:r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 smtClean="0"/>
              <a:t>preduzete</a:t>
            </a:r>
            <a:r>
              <a:rPr lang="en-US" dirty="0" smtClean="0"/>
              <a:t> </a:t>
            </a:r>
            <a:r>
              <a:rPr lang="en-US" dirty="0" err="1" smtClean="0"/>
              <a:t>radnje</a:t>
            </a:r>
            <a:r>
              <a:rPr lang="en-US" dirty="0" smtClean="0"/>
              <a:t> </a:t>
            </a:r>
            <a:r>
              <a:rPr lang="en-US" dirty="0" err="1" smtClean="0"/>
              <a:t>izvršenja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endParaRPr lang="en-US" dirty="0" smtClean="0"/>
          </a:p>
          <a:p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javiti</a:t>
            </a:r>
            <a:r>
              <a:rPr lang="en-US" dirty="0" smtClean="0"/>
              <a:t> u </a:t>
            </a:r>
            <a:r>
              <a:rPr lang="en-US" dirty="0" err="1" smtClean="0"/>
              <a:t>obliku</a:t>
            </a:r>
            <a:r>
              <a:rPr lang="en-US" dirty="0" smtClean="0"/>
              <a:t> 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Povrede</a:t>
            </a:r>
            <a:r>
              <a:rPr lang="en-US" dirty="0" smtClean="0"/>
              <a:t> –</a:t>
            </a:r>
            <a:r>
              <a:rPr lang="en-US" dirty="0" err="1" smtClean="0"/>
              <a:t>uništenja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oštećenja</a:t>
            </a:r>
            <a:r>
              <a:rPr lang="en-US" dirty="0" smtClean="0"/>
              <a:t> </a:t>
            </a:r>
            <a:r>
              <a:rPr lang="en-US" dirty="0" err="1" smtClean="0"/>
              <a:t>nekog</a:t>
            </a:r>
            <a:r>
              <a:rPr lang="en-US" dirty="0" smtClean="0"/>
              <a:t> dobra</a:t>
            </a:r>
          </a:p>
          <a:p>
            <a:r>
              <a:rPr lang="en-US" dirty="0" err="1" smtClean="0"/>
              <a:t>Primeri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Genocid</a:t>
            </a:r>
            <a:r>
              <a:rPr lang="en-US" dirty="0" smtClean="0"/>
              <a:t> -</a:t>
            </a:r>
            <a:r>
              <a:rPr lang="en-US" dirty="0" err="1" smtClean="0"/>
              <a:t>uništenje</a:t>
            </a:r>
            <a:r>
              <a:rPr lang="en-US" dirty="0" smtClean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, </a:t>
            </a:r>
            <a:r>
              <a:rPr lang="en-US" dirty="0" err="1"/>
              <a:t>etničke</a:t>
            </a:r>
            <a:r>
              <a:rPr lang="en-US" dirty="0"/>
              <a:t> , </a:t>
            </a:r>
            <a:r>
              <a:rPr lang="en-US" dirty="0" err="1"/>
              <a:t>rasne</a:t>
            </a:r>
            <a:r>
              <a:rPr lang="en-US" dirty="0"/>
              <a:t> </a:t>
            </a:r>
            <a:r>
              <a:rPr lang="en-US" dirty="0" err="1"/>
              <a:t>verske</a:t>
            </a:r>
            <a:r>
              <a:rPr lang="en-US" dirty="0"/>
              <a:t> </a:t>
            </a:r>
            <a:r>
              <a:rPr lang="en-US" dirty="0" err="1"/>
              <a:t>grupe</a:t>
            </a:r>
            <a:endParaRPr lang="en-US" dirty="0"/>
          </a:p>
          <a:p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Uništavanje</a:t>
            </a:r>
            <a:r>
              <a:rPr lang="en-US" dirty="0" smtClean="0"/>
              <a:t> </a:t>
            </a:r>
            <a:r>
              <a:rPr lang="en-US" dirty="0" err="1"/>
              <a:t>kulturnih</a:t>
            </a:r>
            <a:r>
              <a:rPr lang="en-US" dirty="0"/>
              <a:t> </a:t>
            </a:r>
            <a:r>
              <a:rPr lang="en-US" dirty="0" err="1" smtClean="0"/>
              <a:t>dobara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err="1" smtClean="0"/>
              <a:t>Ugrožavanja</a:t>
            </a:r>
            <a:r>
              <a:rPr lang="en-US" dirty="0" smtClean="0"/>
              <a:t> –</a:t>
            </a:r>
            <a:r>
              <a:rPr lang="en-US" dirty="0" err="1" smtClean="0"/>
              <a:t>prouzrokovanja</a:t>
            </a:r>
            <a:r>
              <a:rPr lang="en-US" dirty="0" smtClean="0"/>
              <a:t> </a:t>
            </a:r>
            <a:r>
              <a:rPr lang="en-US" b="1" dirty="0" err="1" smtClean="0"/>
              <a:t>opasnosti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neko</a:t>
            </a:r>
            <a:r>
              <a:rPr lang="en-US" dirty="0" smtClean="0"/>
              <a:t> dobro </a:t>
            </a:r>
          </a:p>
          <a:p>
            <a:r>
              <a:rPr lang="en-US" dirty="0" err="1" smtClean="0"/>
              <a:t>Stvaranje</a:t>
            </a:r>
            <a:r>
              <a:rPr lang="en-US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da </a:t>
            </a:r>
            <a:r>
              <a:rPr lang="en-US" dirty="0" err="1" smtClean="0"/>
              <a:t>neko</a:t>
            </a:r>
            <a:r>
              <a:rPr lang="en-US" dirty="0" smtClean="0"/>
              <a:t> dobro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povredjeno</a:t>
            </a:r>
            <a:endParaRPr lang="en-US" dirty="0" smtClean="0"/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Primer: </a:t>
            </a:r>
            <a:r>
              <a:rPr lang="en-US" dirty="0" err="1" smtClean="0"/>
              <a:t>Ugrožavanje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pod </a:t>
            </a:r>
            <a:r>
              <a:rPr lang="en-US" dirty="0" err="1" smtClean="0"/>
              <a:t>međunarodnom</a:t>
            </a:r>
            <a:r>
              <a:rPr lang="en-US" dirty="0" smtClean="0"/>
              <a:t> </a:t>
            </a:r>
            <a:r>
              <a:rPr lang="en-US" dirty="0" err="1" smtClean="0"/>
              <a:t>zaštitom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Podela</a:t>
            </a:r>
            <a:r>
              <a:rPr lang="en-US" dirty="0" smtClean="0"/>
              <a:t> :</a:t>
            </a:r>
            <a:r>
              <a:rPr lang="en-US" dirty="0" smtClean="0"/>
              <a:t>KRIVIČNA </a:t>
            </a:r>
            <a:r>
              <a:rPr lang="en-US" dirty="0" smtClean="0"/>
              <a:t>DELA POVREDE </a:t>
            </a:r>
            <a:r>
              <a:rPr lang="en-US" dirty="0" smtClean="0"/>
              <a:t> I KRIVIČNA </a:t>
            </a:r>
            <a:r>
              <a:rPr lang="en-US" dirty="0" smtClean="0"/>
              <a:t>DELA UGROŽAVANJA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1531</Words>
  <Application>Microsoft Macintosh PowerPoint</Application>
  <PresentationFormat>Widescreen</PresentationFormat>
  <Paragraphs>165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Calibri Light</vt:lpstr>
      <vt:lpstr>Arial</vt:lpstr>
      <vt:lpstr>Office Theme</vt:lpstr>
      <vt:lpstr>PREDAVANJE  MEDJUNARODNO KRIVIČNO DELO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zivankamiladinovic@gmail.com</dc:creator>
  <cp:lastModifiedBy>zivankamiladinovic@gmail.com</cp:lastModifiedBy>
  <cp:revision>45</cp:revision>
  <dcterms:created xsi:type="dcterms:W3CDTF">2018-03-06T13:11:33Z</dcterms:created>
  <dcterms:modified xsi:type="dcterms:W3CDTF">2020-03-22T01:24:43Z</dcterms:modified>
</cp:coreProperties>
</file>