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3" r:id="rId20"/>
    <p:sldId id="274" r:id="rId21"/>
    <p:sldId id="275" r:id="rId22"/>
    <p:sldId id="276" r:id="rId23"/>
    <p:sldId id="277" r:id="rId24"/>
    <p:sldId id="294" r:id="rId25"/>
    <p:sldId id="296" r:id="rId26"/>
    <p:sldId id="278" r:id="rId27"/>
    <p:sldId id="297" r:id="rId28"/>
    <p:sldId id="279" r:id="rId29"/>
    <p:sldId id="280" r:id="rId30"/>
    <p:sldId id="281" r:id="rId31"/>
    <p:sldId id="282" r:id="rId32"/>
    <p:sldId id="284" r:id="rId33"/>
    <p:sldId id="283" r:id="rId34"/>
    <p:sldId id="285" r:id="rId35"/>
    <p:sldId id="286" r:id="rId36"/>
    <p:sldId id="287" r:id="rId37"/>
    <p:sldId id="295" r:id="rId38"/>
    <p:sldId id="288" r:id="rId39"/>
    <p:sldId id="289" r:id="rId40"/>
    <p:sldId id="290" r:id="rId41"/>
    <p:sldId id="291" r:id="rId42"/>
    <p:sldId id="29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51071-1AF9-426C-B4D2-6102721729B8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0CDC8-B5BC-4C2F-A7CA-EF58B4E24E5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294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XML" TargetMode="External"/><Relationship Id="rId3" Type="http://schemas.openxmlformats.org/officeDocument/2006/relationships/hyperlink" Target="https://sr.wikipedia.org/wiki/%D0%9F%D1%80%D0%BE%D0%B3%D1%80%D0%B0%D0%BC%D1%81%D0%BA%D0%B8_%D1%98%D0%B5%D0%B7%D0%B8%D1%86%D0%B8" TargetMode="External"/><Relationship Id="rId7" Type="http://schemas.openxmlformats.org/officeDocument/2006/relationships/hyperlink" Target="https://sr.wikipedia.org/wiki/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r.wikipedia.org/w/index.php?title=Web_server&amp;action=edit&amp;redlink=1" TargetMode="External"/><Relationship Id="rId5" Type="http://schemas.openxmlformats.org/officeDocument/2006/relationships/hyperlink" Target="https://sr.wikipedia.org/wiki/%D0%90%D0%9F%D0%98" TargetMode="External"/><Relationship Id="rId4" Type="http://schemas.openxmlformats.org/officeDocument/2006/relationships/hyperlink" Target="https://sr.wikipedia.org/wiki/%D0%88%D0%B0%D0%B2%D0%B0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cle.com/technetwork/java/javase/downloads/jre8-downloads-2133155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ref/sel_visited.asp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3schools.com/csSref/sel_active.asp" TargetMode="External"/><Relationship Id="rId4" Type="http://schemas.openxmlformats.org/officeDocument/2006/relationships/hyperlink" Target="https://www.w3schools.com/csSref/sel_hover.asp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r-Latn-R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Internet Explorer – browser integrated with the Windows operating system. Mac versions are available.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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Netscape Navigator - available for Windows, Mac, and Unix platforms.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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 – one of the alternatives to the two most popular browser mentioned above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Latn-R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</a:t>
            </a:r>
            <a:r>
              <a:rPr lang="sr-Latn-R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Mozilla</a:t>
            </a:r>
            <a:r>
              <a:rPr lang="sr-Latn-R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r-Latn-R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</a:t>
            </a:r>
            <a:r>
              <a:rPr lang="sr-Latn-R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sr-Latn-R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web </a:t>
            </a:r>
            <a:r>
              <a:rPr lang="sr-Latn-R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browser</a:t>
            </a:r>
            <a:r>
              <a:rPr lang="sr-Latn-R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software </a:t>
            </a:r>
            <a:endParaRPr lang="sr-Latn-R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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Lynx - popular Unix text-based browser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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 Chrome is a Google browser that combines a minimal design with sophisticated technology.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6184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b="1" dirty="0" err="1"/>
              <a:t>Servlet</a:t>
            </a:r>
            <a:r>
              <a:rPr lang="sr-Latn-RS" dirty="0"/>
              <a:t> je objekat </a:t>
            </a:r>
            <a:r>
              <a:rPr lang="sr-Latn-RS" dirty="0">
                <a:hlinkClick r:id="rId3" tooltip="Програмски језици"/>
              </a:rPr>
              <a:t>programskog jezika</a:t>
            </a:r>
            <a:r>
              <a:rPr lang="sr-Latn-RS" dirty="0"/>
              <a:t> </a:t>
            </a:r>
            <a:r>
              <a:rPr lang="sr-Latn-RS" dirty="0">
                <a:hlinkClick r:id="rId4" tooltip="Јава"/>
              </a:rPr>
              <a:t>Java</a:t>
            </a:r>
            <a:r>
              <a:rPr lang="sr-Latn-RS" dirty="0"/>
              <a:t> koji dinamički obrađuje zahteve i konstruiše odgovor na zahtev. </a:t>
            </a:r>
          </a:p>
          <a:p>
            <a:r>
              <a:rPr lang="sr-Latn-RS" dirty="0"/>
              <a:t>Java </a:t>
            </a:r>
            <a:r>
              <a:rPr lang="sr-Latn-RS" dirty="0" err="1"/>
              <a:t>servlet</a:t>
            </a:r>
            <a:r>
              <a:rPr lang="sr-Latn-RS" dirty="0"/>
              <a:t> </a:t>
            </a:r>
            <a:r>
              <a:rPr lang="sr-Latn-RS" dirty="0">
                <a:hlinkClick r:id="rId5" tooltip="АПИ"/>
              </a:rPr>
              <a:t>API</a:t>
            </a:r>
            <a:r>
              <a:rPr lang="sr-Latn-RS" dirty="0"/>
              <a:t> omogućava Java programerima da dodaju dinamički sadržaj </a:t>
            </a:r>
            <a:r>
              <a:rPr lang="sr-Latn-RS" dirty="0">
                <a:hlinkClick r:id="rId6" tooltip="Web server (страница не постоји)"/>
              </a:rPr>
              <a:t>Web serveru</a:t>
            </a:r>
            <a:r>
              <a:rPr lang="sr-Latn-RS" dirty="0"/>
              <a:t> korišćenjem Java platforme. </a:t>
            </a:r>
          </a:p>
          <a:p>
            <a:r>
              <a:rPr lang="sr-Latn-RS" dirty="0" err="1"/>
              <a:t>Servlet</a:t>
            </a:r>
            <a:r>
              <a:rPr lang="sr-Latn-RS" dirty="0"/>
              <a:t> najčešće generiše </a:t>
            </a:r>
            <a:r>
              <a:rPr lang="sr-Latn-RS" dirty="0">
                <a:hlinkClick r:id="rId7" tooltip="HTML"/>
              </a:rPr>
              <a:t>HTML</a:t>
            </a:r>
            <a:r>
              <a:rPr lang="sr-Latn-RS" dirty="0"/>
              <a:t> kod, ali to može biti i </a:t>
            </a:r>
            <a:r>
              <a:rPr lang="sr-Latn-RS" dirty="0">
                <a:hlinkClick r:id="rId8" tooltip="XML"/>
              </a:rPr>
              <a:t>XML</a:t>
            </a:r>
            <a:r>
              <a:rPr lang="sr-Latn-RS" dirty="0"/>
              <a:t> ili nešto slično.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9397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JSP – Java server </a:t>
            </a:r>
            <a:r>
              <a:rPr lang="sr-Latn-RS" dirty="0" err="1"/>
              <a:t>package</a:t>
            </a:r>
            <a:r>
              <a:rPr lang="sr-Latn-RS" dirty="0"/>
              <a:t>; JRE - </a:t>
            </a:r>
            <a:r>
              <a:rPr lang="sr-Latn-RS" b="1" dirty="0">
                <a:hlinkClick r:id="rId3"/>
              </a:rPr>
              <a:t>Java </a:t>
            </a:r>
            <a:r>
              <a:rPr lang="sr-Latn-RS" b="1" dirty="0" err="1">
                <a:hlinkClick r:id="rId3"/>
              </a:rPr>
              <a:t>Runtime</a:t>
            </a:r>
            <a:r>
              <a:rPr lang="sr-Latn-RS" b="1" dirty="0">
                <a:hlinkClick r:id="rId3"/>
              </a:rPr>
              <a:t> </a:t>
            </a:r>
            <a:r>
              <a:rPr lang="sr-Latn-RS" b="1" dirty="0" err="1">
                <a:hlinkClick r:id="rId3"/>
              </a:rPr>
              <a:t>Environment</a:t>
            </a:r>
            <a:r>
              <a:rPr lang="sr-Latn-RS" b="1" dirty="0">
                <a:hlinkClick r:id="rId3"/>
              </a:rPr>
              <a:t> 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8682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&lt;HR&gt; u HTML 4.01 prikazuje horizontalnu liniju. U HTML5 nije podržano za crtanje linije već označava tematski završetak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26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008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27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2091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ASP</a:t>
            </a:r>
            <a:r>
              <a:rPr lang="en-US" dirty="0"/>
              <a:t> stands for Active Server Page. It is a </a:t>
            </a:r>
            <a:r>
              <a:rPr lang="en-US" b="1" dirty="0"/>
              <a:t>technology</a:t>
            </a:r>
            <a:r>
              <a:rPr lang="en-US" dirty="0"/>
              <a:t> that enables you to make dynamic and interactive </a:t>
            </a:r>
            <a:r>
              <a:rPr lang="en-US" b="1" dirty="0"/>
              <a:t>web</a:t>
            </a:r>
            <a:r>
              <a:rPr lang="en-US" dirty="0"/>
              <a:t> pages. </a:t>
            </a:r>
            <a:r>
              <a:rPr lang="en-US" b="1" dirty="0"/>
              <a:t>ASP</a:t>
            </a:r>
            <a:r>
              <a:rPr lang="en-US" dirty="0"/>
              <a:t> uses server-side scripting to dynamically produce webpages that are not affected by the type of browser the visitor is using.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30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7560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1" dirty="0"/>
              <a:t>CGI </a:t>
            </a:r>
            <a:r>
              <a:rPr lang="sr-Latn-RS" dirty="0"/>
              <a:t>- </a:t>
            </a:r>
            <a:r>
              <a:rPr lang="sr-Latn-RS" b="0" dirty="0" err="1"/>
              <a:t>Computer-generated</a:t>
            </a:r>
            <a:r>
              <a:rPr lang="sr-Latn-RS" b="0" dirty="0"/>
              <a:t> </a:t>
            </a:r>
            <a:r>
              <a:rPr lang="sr-Latn-RS" b="0" dirty="0" err="1"/>
              <a:t>imagery</a:t>
            </a:r>
            <a:r>
              <a:rPr lang="sr-Latn-RS" b="0" dirty="0"/>
              <a:t> </a:t>
            </a:r>
            <a:r>
              <a:rPr lang="sr-Latn-RS" b="1" dirty="0"/>
              <a:t>(računarske slike)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34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2626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CSS – </a:t>
            </a:r>
            <a:r>
              <a:rPr lang="en-US" dirty="0"/>
              <a:t>Cascading Style Sheets (CSS) is a style sheet language used for describing the presentation of a document written in a markup language like HTML. CSS is a cornerstone technology of the World Wide Web, alongside HTML and JavaScript.</a:t>
            </a:r>
            <a:endParaRPr lang="sr-Latn-RS" dirty="0"/>
          </a:p>
          <a:p>
            <a:r>
              <a:rPr lang="en-US" dirty="0"/>
              <a:t>The :link selector is used to select unvisited links.</a:t>
            </a:r>
          </a:p>
          <a:p>
            <a:r>
              <a:rPr lang="en-US" b="1" dirty="0"/>
              <a:t>Note:</a:t>
            </a:r>
            <a:r>
              <a:rPr lang="en-US" dirty="0"/>
              <a:t> The :link selector does not style links you have already visited.</a:t>
            </a:r>
          </a:p>
          <a:p>
            <a:r>
              <a:rPr lang="en-US" b="1" dirty="0"/>
              <a:t>Tip:</a:t>
            </a:r>
            <a:r>
              <a:rPr lang="en-US" dirty="0"/>
              <a:t> Use the </a:t>
            </a:r>
            <a:r>
              <a:rPr lang="en-US" dirty="0">
                <a:hlinkClick r:id="rId3"/>
              </a:rPr>
              <a:t>:visited</a:t>
            </a:r>
            <a:r>
              <a:rPr lang="en-US" dirty="0"/>
              <a:t> selector to style links to visited pages, the </a:t>
            </a:r>
            <a:r>
              <a:rPr lang="en-US" dirty="0">
                <a:hlinkClick r:id="rId4"/>
              </a:rPr>
              <a:t>:hover</a:t>
            </a:r>
            <a:r>
              <a:rPr lang="en-US" dirty="0"/>
              <a:t> selector to style links when you mouse over them, and the </a:t>
            </a:r>
            <a:r>
              <a:rPr lang="en-US" dirty="0">
                <a:hlinkClick r:id="rId5"/>
              </a:rPr>
              <a:t>:active</a:t>
            </a:r>
            <a:r>
              <a:rPr lang="en-US" dirty="0"/>
              <a:t> selector to style links when you click on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36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9603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Prva strana je vlasnik domena sajta. Treća strana su domeni koji ne pripadaju vlasniku domena sajta.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0CDC8-B5BC-4C2F-A7CA-EF58B4E24E59}" type="slidenum">
              <a:rPr lang="sr-Latn-RS" smtClean="0"/>
              <a:t>41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8692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181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073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021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42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38117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388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2473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4094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42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05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726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921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7487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4279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836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79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3879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C94E-E6E2-41A9-9026-A0775BF7AFCB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9AB1-5AB8-4784-8F28-1E49B11BC8E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337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TTP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Directory_(computing)" TargetMode="External"/><Relationship Id="rId4" Type="http://schemas.openxmlformats.org/officeDocument/2006/relationships/hyperlink" Target="https://en.wikipedia.org/wiki/Web_brows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88%D0%B0%D0%B2%D0%B0" TargetMode="External"/><Relationship Id="rId7" Type="http://schemas.openxmlformats.org/officeDocument/2006/relationships/hyperlink" Target="https://sr.wikipedia.org/wiki/XML" TargetMode="External"/><Relationship Id="rId2" Type="http://schemas.openxmlformats.org/officeDocument/2006/relationships/hyperlink" Target="https://sr.wikipedia.org/wiki/%D0%9F%D1%80%D0%BE%D0%B3%D1%80%D0%B0%D0%BC%D1%81%D0%BA%D0%B8_%D1%98%D0%B5%D0%B7%D0%B8%D1%86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HTML" TargetMode="External"/><Relationship Id="rId5" Type="http://schemas.openxmlformats.org/officeDocument/2006/relationships/hyperlink" Target="https://sr.wikipedia.org/w/index.php?title=Web_server&amp;action=edit&amp;redlink=1" TargetMode="External"/><Relationship Id="rId4" Type="http://schemas.openxmlformats.org/officeDocument/2006/relationships/hyperlink" Target="https://sr.wikipedia.org/wiki/%D0%90%D0%9F%D0%9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olors/colors_groups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9DEF-8359-41F0-B20E-34C4D3FA2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77921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Klijent-server sistemi,</a:t>
            </a:r>
            <a:br>
              <a:rPr lang="sr-Latn-RS" dirty="0"/>
            </a:br>
            <a:r>
              <a:rPr lang="sr-Latn-RS" dirty="0" err="1"/>
              <a:t>www</a:t>
            </a:r>
            <a:r>
              <a:rPr lang="sr-Latn-RS" dirty="0"/>
              <a:t> i web tehnologije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399E6-5CC2-4CE3-804D-0CE4930B3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62836" y="5165437"/>
            <a:ext cx="2087418" cy="685800"/>
          </a:xfrm>
        </p:spPr>
        <p:txBody>
          <a:bodyPr/>
          <a:lstStyle/>
          <a:p>
            <a:pPr algn="ctr"/>
            <a:r>
              <a:rPr lang="sr-Latn-RS" dirty="0"/>
              <a:t>Uvod u Web</a:t>
            </a:r>
            <a:br>
              <a:rPr lang="sr-Latn-RS" dirty="0"/>
            </a:br>
            <a:r>
              <a:rPr lang="sr-Latn-R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15591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297B-0933-48AA-AE3F-A319E8EB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Šta omogućava da web radi?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5C308-8A19-47FF-BA0E-3F1EE5A6F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endParaRPr lang="sr-Latn-RS" dirty="0"/>
          </a:p>
          <a:p>
            <a:pPr lvl="1"/>
            <a:r>
              <a:rPr lang="sr-Latn-RS" sz="3400" dirty="0"/>
              <a:t>HTTP </a:t>
            </a:r>
          </a:p>
          <a:p>
            <a:pPr lvl="1"/>
            <a:r>
              <a:rPr lang="sr-Latn-RS" sz="3400" dirty="0"/>
              <a:t>URL </a:t>
            </a:r>
          </a:p>
          <a:p>
            <a:pPr lvl="1"/>
            <a:r>
              <a:rPr lang="sr-Latn-RS" sz="3400" dirty="0"/>
              <a:t>HTML </a:t>
            </a:r>
          </a:p>
          <a:p>
            <a:pPr lvl="1"/>
            <a:r>
              <a:rPr lang="sr-Latn-RS" sz="3400" dirty="0"/>
              <a:t>CGI …… </a:t>
            </a:r>
          </a:p>
          <a:p>
            <a:pPr lvl="1"/>
            <a:endParaRPr lang="sr-Latn-RS" sz="34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5349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297B-0933-48AA-AE3F-A319E8EB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78573"/>
            <a:ext cx="8610600" cy="1293028"/>
          </a:xfrm>
        </p:spPr>
        <p:txBody>
          <a:bodyPr/>
          <a:lstStyle/>
          <a:p>
            <a:r>
              <a:rPr lang="sr-Latn-RS" dirty="0"/>
              <a:t>Šta omogućava da web radi?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5C308-8A19-47FF-BA0E-3F1EE5A6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371601"/>
            <a:ext cx="11661058" cy="51275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sz="2800" dirty="0"/>
              <a:t>Veb se oslanja na sledeće mehanizme: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Protokoli - skup standarda koji se koriste za pristup resursima putem Veba 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Univerzalni </a:t>
            </a:r>
            <a:r>
              <a:rPr lang="sr-Latn-RS" sz="2800" dirty="0" err="1"/>
              <a:t>lokator</a:t>
            </a:r>
            <a:r>
              <a:rPr lang="sr-Latn-RS" sz="2800" dirty="0"/>
              <a:t> resursa (URL) - jedinstvena šema za imenovanje Internet resursa 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HTML - Jezik oblikovanja dokumenata koji se koristi za izradu </a:t>
            </a:r>
            <a:r>
              <a:rPr lang="sr-Latn-RS" sz="2800" dirty="0" err="1"/>
              <a:t>većine</a:t>
            </a:r>
            <a:r>
              <a:rPr lang="sr-Latn-RS" sz="2800" dirty="0"/>
              <a:t> Veb stranica 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CGI - </a:t>
            </a:r>
            <a:r>
              <a:rPr lang="sr-Latn-RS" sz="2800" dirty="0" err="1"/>
              <a:t>Common</a:t>
            </a:r>
            <a:r>
              <a:rPr lang="sr-Latn-RS" sz="2800" dirty="0"/>
              <a:t> </a:t>
            </a:r>
            <a:r>
              <a:rPr lang="sr-Latn-RS" sz="2800" dirty="0" err="1"/>
              <a:t>Gateway</a:t>
            </a:r>
            <a:r>
              <a:rPr lang="sr-Latn-RS" sz="2800" dirty="0"/>
              <a:t> </a:t>
            </a:r>
            <a:r>
              <a:rPr lang="sr-Latn-RS" sz="2800" dirty="0" err="1"/>
              <a:t>Interface</a:t>
            </a:r>
            <a:r>
              <a:rPr lang="sr-Latn-RS" sz="2800" dirty="0"/>
              <a:t> </a:t>
            </a:r>
          </a:p>
          <a:p>
            <a:pPr>
              <a:lnSpc>
                <a:spcPct val="100000"/>
              </a:lnSpc>
            </a:pPr>
            <a:r>
              <a:rPr lang="sr-Latn-RS" sz="2800" dirty="0" err="1"/>
              <a:t>Servlet</a:t>
            </a:r>
            <a:r>
              <a:rPr lang="sr-Latn-RS" sz="2800" dirty="0"/>
              <a:t> - Aplikacija koju pokreće server povezan na www. To je danas jedan od najpopularnijih puteva za razvoj Java aplikacija.</a:t>
            </a:r>
          </a:p>
        </p:txBody>
      </p:sp>
    </p:spTree>
    <p:extLst>
      <p:ext uri="{BB962C8B-B14F-4D97-AF65-F5344CB8AC3E}">
        <p14:creationId xmlns:p14="http://schemas.microsoft.com/office/powerpoint/2010/main" val="24914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5B76-5158-43DB-9387-F7D5516E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232" y="-7199"/>
            <a:ext cx="8610600" cy="1293028"/>
          </a:xfrm>
        </p:spPr>
        <p:txBody>
          <a:bodyPr/>
          <a:lstStyle/>
          <a:p>
            <a:r>
              <a:rPr lang="sr-Latn-RS" dirty="0"/>
              <a:t>CGI - </a:t>
            </a:r>
            <a:r>
              <a:rPr lang="sr-Latn-RS" cap="none" dirty="0" err="1"/>
              <a:t>common</a:t>
            </a:r>
            <a:r>
              <a:rPr lang="sr-Latn-RS" cap="none" dirty="0"/>
              <a:t> </a:t>
            </a:r>
            <a:r>
              <a:rPr lang="sr-Latn-RS" cap="none" dirty="0" err="1"/>
              <a:t>gateway</a:t>
            </a:r>
            <a:r>
              <a:rPr lang="sr-Latn-RS" cap="none" dirty="0"/>
              <a:t> </a:t>
            </a:r>
            <a:r>
              <a:rPr lang="sr-Latn-RS" cap="none" dirty="0" err="1"/>
              <a:t>interface</a:t>
            </a:r>
            <a:r>
              <a:rPr lang="sr-Latn-RS" cap="none" dirty="0"/>
              <a:t> </a:t>
            </a:r>
            <a:endParaRPr lang="sr-Latn-R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8D822-8D4E-452F-B1DD-E37E9FB59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3" y="1181205"/>
            <a:ext cx="11117173" cy="4495590"/>
          </a:xfrm>
        </p:spPr>
      </p:pic>
    </p:spTree>
    <p:extLst>
      <p:ext uri="{BB962C8B-B14F-4D97-AF65-F5344CB8AC3E}">
        <p14:creationId xmlns:p14="http://schemas.microsoft.com/office/powerpoint/2010/main" val="238355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8D822-8D4E-452F-B1DD-E37E9FB59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070" y="0"/>
            <a:ext cx="6668729" cy="2696717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9D6C62CA-707C-46C8-976E-34870752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08" y="2696717"/>
            <a:ext cx="12252072" cy="390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Svaki veb server podržava 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HTTP"/>
              </a:rPr>
              <a:t>HTTP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server softver koji reaguje na zahteve 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Web browser"/>
              </a:rPr>
              <a:t>web 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pregledača.</a:t>
            </a:r>
            <a:b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 server ima 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Directory (computing)"/>
              </a:rPr>
              <a:t>directory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Directory (computing)"/>
              </a:rPr>
              <a:t> (folder)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koji je kreiran kao zbirka dokumenata —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fajlova koji mogu da budu prosleđeni web pregledaču povezanom na taj server.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Npr. ako web server ima naziv domena      	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example.com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sz="2400" dirty="0">
                <a:latin typeface="Arial Unicode MS" panose="020B0604020202020204" pitchFamily="34" charset="-128"/>
              </a:rPr>
              <a:t>I ako je zbirka </a:t>
            </a:r>
            <a:r>
              <a:rPr lang="sr-Latn-RS" altLang="sr-Latn-RS" sz="2400" dirty="0" err="1">
                <a:latin typeface="Arial Unicode MS" panose="020B0604020202020204" pitchFamily="34" charset="-128"/>
              </a:rPr>
              <a:t>dokumena</a:t>
            </a:r>
            <a:r>
              <a:rPr lang="sr-Latn-RS" altLang="sr-Latn-RS" sz="2400" dirty="0">
                <a:latin typeface="Arial Unicode MS" panose="020B0604020202020204" pitchFamily="34" charset="-128"/>
              </a:rPr>
              <a:t> smeštena na      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	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usr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local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apache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htdocs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tada će web server odgovoriti na zahtev   	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http://example.com/index.html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RS" altLang="sr-Latn-RS" sz="2400" dirty="0"/>
              <a:t>slanjem prethodno kreiranog fajla 		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usr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local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apache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</a:t>
            </a:r>
            <a:r>
              <a:rPr kumimoji="0" lang="sr-Latn-RS" altLang="sr-Latn-R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htdocs</a:t>
            </a:r>
            <a:r>
              <a:rPr kumimoji="0" lang="sr-Latn-R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/index.html</a:t>
            </a:r>
            <a:endParaRPr kumimoji="0" lang="sr-Latn-RS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930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65E1-905E-4FE3-BD9A-91BE215AB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11045"/>
            <a:ext cx="10820400" cy="51076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RS" sz="2800" b="1" dirty="0" err="1"/>
              <a:t>Servlet</a:t>
            </a:r>
            <a:r>
              <a:rPr lang="sr-Latn-RS" sz="2800" dirty="0"/>
              <a:t> je objekat </a:t>
            </a:r>
            <a:r>
              <a:rPr lang="sr-Latn-RS" sz="2800" dirty="0">
                <a:hlinkClick r:id="rId2" tooltip="Програмски језици"/>
              </a:rPr>
              <a:t>programskog jezika</a:t>
            </a:r>
            <a:r>
              <a:rPr lang="sr-Latn-RS" sz="2800" dirty="0"/>
              <a:t> </a:t>
            </a:r>
            <a:r>
              <a:rPr lang="sr-Latn-RS" sz="2800" dirty="0">
                <a:hlinkClick r:id="rId3" tooltip="Јава"/>
              </a:rPr>
              <a:t>Java</a:t>
            </a:r>
            <a:r>
              <a:rPr lang="sr-Latn-RS" sz="2800" dirty="0"/>
              <a:t> koji dinamički obrađuje zahteve i konstruiše odgovor na zahtev. </a:t>
            </a:r>
          </a:p>
          <a:p>
            <a:pPr>
              <a:lnSpc>
                <a:spcPct val="150000"/>
              </a:lnSpc>
            </a:pPr>
            <a:r>
              <a:rPr lang="sr-Latn-RS" sz="2800" dirty="0"/>
              <a:t>Java </a:t>
            </a:r>
            <a:r>
              <a:rPr lang="sr-Latn-RS" sz="2800" dirty="0" err="1"/>
              <a:t>servlet</a:t>
            </a:r>
            <a:r>
              <a:rPr lang="sr-Latn-RS" sz="2800" dirty="0"/>
              <a:t> </a:t>
            </a:r>
            <a:r>
              <a:rPr lang="sr-Latn-RS" sz="2800" dirty="0">
                <a:hlinkClick r:id="rId4" tooltip="АПИ"/>
              </a:rPr>
              <a:t>API</a:t>
            </a:r>
            <a:r>
              <a:rPr lang="sr-Latn-RS" sz="2800" dirty="0"/>
              <a:t> omogućava Java programerima da dodaju dinamički sadržaj </a:t>
            </a:r>
            <a:r>
              <a:rPr lang="sr-Latn-RS" sz="2800" dirty="0">
                <a:hlinkClick r:id="rId5" tooltip="Web server (страница не постоји)"/>
              </a:rPr>
              <a:t>Web serveru</a:t>
            </a:r>
            <a:r>
              <a:rPr lang="sr-Latn-RS" sz="2800" dirty="0"/>
              <a:t> korišćenjem Java platforme. </a:t>
            </a:r>
          </a:p>
          <a:p>
            <a:pPr>
              <a:lnSpc>
                <a:spcPct val="150000"/>
              </a:lnSpc>
            </a:pPr>
            <a:r>
              <a:rPr lang="sr-Latn-RS" sz="2800" dirty="0" err="1"/>
              <a:t>Servlet</a:t>
            </a:r>
            <a:r>
              <a:rPr lang="sr-Latn-RS" sz="2800" dirty="0"/>
              <a:t> najčešće generiše </a:t>
            </a:r>
            <a:r>
              <a:rPr lang="sr-Latn-RS" sz="2800" dirty="0">
                <a:hlinkClick r:id="rId6" tooltip="HTML"/>
              </a:rPr>
              <a:t>HTML</a:t>
            </a:r>
            <a:r>
              <a:rPr lang="sr-Latn-RS" sz="2800" dirty="0"/>
              <a:t> kod, ali to može biti i </a:t>
            </a:r>
            <a:r>
              <a:rPr lang="sr-Latn-RS" sz="2800" dirty="0">
                <a:hlinkClick r:id="rId7" tooltip="XML"/>
              </a:rPr>
              <a:t>XML</a:t>
            </a:r>
            <a:r>
              <a:rPr lang="sr-Latn-RS" sz="2800" dirty="0"/>
              <a:t> ili nešto slično. </a:t>
            </a:r>
          </a:p>
          <a:p>
            <a:pPr>
              <a:lnSpc>
                <a:spcPct val="150000"/>
              </a:lnSpc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9796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5B8B0C5E-14C8-4A39-A87D-A47D9565E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3" y="501444"/>
            <a:ext cx="10036794" cy="6149893"/>
          </a:xfrm>
        </p:spPr>
      </p:pic>
    </p:spTree>
    <p:extLst>
      <p:ext uri="{BB962C8B-B14F-4D97-AF65-F5344CB8AC3E}">
        <p14:creationId xmlns:p14="http://schemas.microsoft.com/office/powerpoint/2010/main" val="180227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CD42-1CBF-4E71-A2BF-51D1615F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232" y="-7199"/>
            <a:ext cx="8610600" cy="1293028"/>
          </a:xfrm>
        </p:spPr>
        <p:txBody>
          <a:bodyPr/>
          <a:lstStyle/>
          <a:p>
            <a:r>
              <a:rPr lang="sr-Latn-RS" dirty="0"/>
              <a:t>Protokoli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7DA75-A9C2-4C63-838C-D8DD3A64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6012"/>
            <a:ext cx="10820400" cy="48126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r-Latn-RS" sz="2800" dirty="0"/>
              <a:t>Standardni skup pravila koji reguliše način na koji računari komuniciraju međusobno, tj. HTTP, FTP i SMTP. 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HTTP (</a:t>
            </a:r>
            <a:r>
              <a:rPr lang="sr-Latn-RS" sz="2800" dirty="0" err="1"/>
              <a:t>HiperTekst</a:t>
            </a:r>
            <a:r>
              <a:rPr lang="sr-Latn-RS" sz="2800" dirty="0"/>
              <a:t> Transfer Protokol) je osnovni protokol koji se koristi za prenos informacija preko Veba. 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HTTP se zasniva na paradigmi zahteva-odgovora:</a:t>
            </a:r>
          </a:p>
          <a:p>
            <a:pPr lvl="1">
              <a:lnSpc>
                <a:spcPct val="100000"/>
              </a:lnSpc>
            </a:pPr>
            <a:r>
              <a:rPr lang="sr-Latn-RS" sz="2600" dirty="0"/>
              <a:t>Konekcija: Klijent uspostavlja vezu sa Veb serverom.</a:t>
            </a:r>
          </a:p>
          <a:p>
            <a:pPr lvl="1">
              <a:lnSpc>
                <a:spcPct val="100000"/>
              </a:lnSpc>
            </a:pPr>
            <a:r>
              <a:rPr lang="sr-Latn-RS" sz="2600" dirty="0"/>
              <a:t>Zahtev: Klijent šalje zahtev Veb serveru. </a:t>
            </a:r>
          </a:p>
          <a:p>
            <a:pPr lvl="1">
              <a:lnSpc>
                <a:spcPct val="100000"/>
              </a:lnSpc>
            </a:pPr>
            <a:r>
              <a:rPr lang="sr-Latn-RS" sz="2600" dirty="0"/>
              <a:t>Odgovor: Veb server šalje odgovor (HTML dokument) klijentu.</a:t>
            </a:r>
          </a:p>
          <a:p>
            <a:pPr lvl="1">
              <a:lnSpc>
                <a:spcPct val="100000"/>
              </a:lnSpc>
            </a:pPr>
            <a:r>
              <a:rPr lang="sr-Latn-RS" sz="2600" dirty="0"/>
              <a:t>Zatvori: Veza sa veb serverom je zatvorena.</a:t>
            </a:r>
          </a:p>
        </p:txBody>
      </p:sp>
    </p:spTree>
    <p:extLst>
      <p:ext uri="{BB962C8B-B14F-4D97-AF65-F5344CB8AC3E}">
        <p14:creationId xmlns:p14="http://schemas.microsoft.com/office/powerpoint/2010/main" val="399091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EEC29BB-D7AC-4109-9B9F-1270F6AC8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258" y="3913238"/>
            <a:ext cx="6832351" cy="2944761"/>
          </a:xfrm>
        </p:spPr>
        <p:txBody>
          <a:bodyPr/>
          <a:lstStyle/>
          <a:p>
            <a:r>
              <a:rPr lang="sr-Latn-RS" dirty="0"/>
              <a:t>1. Klijent</a:t>
            </a:r>
          </a:p>
          <a:p>
            <a:pPr lvl="1"/>
            <a:r>
              <a:rPr lang="sr-Latn-RS" dirty="0"/>
              <a:t>Postavlja HTTP zahtev za jednom veb stranicom</a:t>
            </a:r>
          </a:p>
          <a:p>
            <a:pPr lvl="1"/>
            <a:r>
              <a:rPr lang="sr-Latn-RS" dirty="0"/>
              <a:t>Uspostavlja TCP/IP vezu</a:t>
            </a:r>
          </a:p>
          <a:p>
            <a:r>
              <a:rPr lang="sr-Latn-RS" dirty="0"/>
              <a:t>2. Server prihvata zahtev</a:t>
            </a:r>
          </a:p>
          <a:p>
            <a:pPr lvl="1"/>
            <a:r>
              <a:rPr lang="sr-Latn-RS" dirty="0"/>
              <a:t>Šalje stranicu kao HTTP</a:t>
            </a:r>
          </a:p>
          <a:p>
            <a:r>
              <a:rPr lang="sr-Latn-RS" dirty="0"/>
              <a:t>3. Klijent preuzima stranicu (</a:t>
            </a:r>
            <a:r>
              <a:rPr lang="sr-Latn-RS" dirty="0" err="1"/>
              <a:t>download</a:t>
            </a:r>
            <a:r>
              <a:rPr lang="sr-Latn-RS" dirty="0"/>
              <a:t>)</a:t>
            </a:r>
          </a:p>
          <a:p>
            <a:r>
              <a:rPr lang="sr-Latn-RS" dirty="0"/>
              <a:t>4. Server prekida vezu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299-79EE-467B-9CB6-73D9D5DE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1" y="1272080"/>
            <a:ext cx="6383593" cy="2326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56E8-C46D-473D-A053-D87A4514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009" y="0"/>
            <a:ext cx="8610600" cy="1293028"/>
          </a:xfrm>
        </p:spPr>
        <p:txBody>
          <a:bodyPr/>
          <a:lstStyle/>
          <a:p>
            <a:r>
              <a:rPr lang="sr-Latn-RS" dirty="0"/>
              <a:t>HTTP </a:t>
            </a:r>
            <a:r>
              <a:rPr lang="sr-Latn-RS" sz="2800" dirty="0"/>
              <a:t>veza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5957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45FE-2FB8-4D2B-AC46-46CFD0B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7199"/>
            <a:ext cx="8610600" cy="1293028"/>
          </a:xfrm>
        </p:spPr>
        <p:txBody>
          <a:bodyPr/>
          <a:lstStyle/>
          <a:p>
            <a:r>
              <a:rPr lang="sr-Latn-RS" dirty="0"/>
              <a:t>URL – </a:t>
            </a:r>
            <a:r>
              <a:rPr lang="sr-Latn-RS" dirty="0" err="1"/>
              <a:t>U</a:t>
            </a:r>
            <a:r>
              <a:rPr lang="sr-Latn-RS" sz="2800" dirty="0" err="1"/>
              <a:t>niform</a:t>
            </a:r>
            <a:r>
              <a:rPr lang="sr-Latn-RS" dirty="0"/>
              <a:t> </a:t>
            </a:r>
            <a:r>
              <a:rPr lang="sr-Latn-RS" dirty="0" err="1"/>
              <a:t>R</a:t>
            </a:r>
            <a:r>
              <a:rPr lang="sr-Latn-RS" sz="2800" dirty="0" err="1"/>
              <a:t>esource</a:t>
            </a:r>
            <a:r>
              <a:rPr lang="sr-Latn-RS" dirty="0"/>
              <a:t> </a:t>
            </a:r>
            <a:r>
              <a:rPr lang="sr-Latn-RS" dirty="0" err="1"/>
              <a:t>L</a:t>
            </a:r>
            <a:r>
              <a:rPr lang="sr-Latn-RS" sz="2800" dirty="0" err="1"/>
              <a:t>ocator</a:t>
            </a:r>
            <a:endParaRPr lang="sr-Latn-R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EDC22-BAB9-45FE-87F2-83987DA2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3" y="2194560"/>
            <a:ext cx="11661058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600" dirty="0"/>
              <a:t>Adresa:</a:t>
            </a:r>
          </a:p>
          <a:p>
            <a:pPr marL="0" indent="0">
              <a:buNone/>
            </a:pPr>
            <a:endParaRPr lang="sr-Latn-RS" sz="2600" dirty="0"/>
          </a:p>
          <a:p>
            <a:pPr marL="0" indent="0">
              <a:buNone/>
            </a:pPr>
            <a:r>
              <a:rPr lang="sr-Latn-RS" sz="2600" dirty="0"/>
              <a:t>http://www.meste.org/fbim/fbim_srpski/FBIM_Najava_clanaka_srp.html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2B6D06-5B62-4992-B016-4728DF9E2271}"/>
              </a:ext>
            </a:extLst>
          </p:cNvPr>
          <p:cNvSpPr/>
          <p:nvPr/>
        </p:nvSpPr>
        <p:spPr>
          <a:xfrm>
            <a:off x="275303" y="3156155"/>
            <a:ext cx="845574" cy="49161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822AEC-68FC-4B38-98CD-168B8EA62D0E}"/>
              </a:ext>
            </a:extLst>
          </p:cNvPr>
          <p:cNvSpPr/>
          <p:nvPr/>
        </p:nvSpPr>
        <p:spPr>
          <a:xfrm>
            <a:off x="1391478" y="3156155"/>
            <a:ext cx="2554357" cy="491613"/>
          </a:xfrm>
          <a:prstGeom prst="roundRect">
            <a:avLst/>
          </a:prstGeom>
          <a:noFill/>
          <a:ln w="508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499041-1D8C-493D-A175-09545BD0872E}"/>
              </a:ext>
            </a:extLst>
          </p:cNvPr>
          <p:cNvSpPr/>
          <p:nvPr/>
        </p:nvSpPr>
        <p:spPr>
          <a:xfrm>
            <a:off x="4075044" y="3156155"/>
            <a:ext cx="2554357" cy="491613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BE57D6-78FD-4853-A0C7-2C5DBB714CAD}"/>
              </a:ext>
            </a:extLst>
          </p:cNvPr>
          <p:cNvSpPr/>
          <p:nvPr/>
        </p:nvSpPr>
        <p:spPr>
          <a:xfrm>
            <a:off x="6758609" y="3156155"/>
            <a:ext cx="5049078" cy="491613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82DF04-3E2B-4ADB-A54C-1B9B9CEA7D91}"/>
              </a:ext>
            </a:extLst>
          </p:cNvPr>
          <p:cNvSpPr txBox="1"/>
          <p:nvPr/>
        </p:nvSpPr>
        <p:spPr>
          <a:xfrm>
            <a:off x="275303" y="5508461"/>
            <a:ext cx="217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Protokol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EE1CC-E4AE-4642-AFA3-D4ACC43FB230}"/>
              </a:ext>
            </a:extLst>
          </p:cNvPr>
          <p:cNvSpPr txBox="1"/>
          <p:nvPr/>
        </p:nvSpPr>
        <p:spPr>
          <a:xfrm>
            <a:off x="1391478" y="5025683"/>
            <a:ext cx="380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FF00"/>
                </a:solidFill>
              </a:rPr>
              <a:t>Host kompjuter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991F8-AA41-4845-9F3E-774AE1500552}"/>
              </a:ext>
            </a:extLst>
          </p:cNvPr>
          <p:cNvSpPr txBox="1"/>
          <p:nvPr/>
        </p:nvSpPr>
        <p:spPr>
          <a:xfrm>
            <a:off x="4075044" y="4502463"/>
            <a:ext cx="4015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00B050"/>
                </a:solidFill>
              </a:rPr>
              <a:t>Direktorijumi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350A24-3780-4CC0-8809-91EA3B215E80}"/>
              </a:ext>
            </a:extLst>
          </p:cNvPr>
          <p:cNvSpPr txBox="1"/>
          <p:nvPr/>
        </p:nvSpPr>
        <p:spPr>
          <a:xfrm>
            <a:off x="6758609" y="4026080"/>
            <a:ext cx="5049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0070C0"/>
                </a:solidFill>
              </a:rPr>
              <a:t>Naziv datoteke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313E04-9137-4343-92B2-F10A2C66F9FB}"/>
              </a:ext>
            </a:extLst>
          </p:cNvPr>
          <p:cNvSpPr txBox="1"/>
          <p:nvPr/>
        </p:nvSpPr>
        <p:spPr>
          <a:xfrm>
            <a:off x="3846443" y="6020371"/>
            <a:ext cx="7812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Nije nužno da adresa ima sve ove elemente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E6E6F-A792-490F-81CA-3B1BA24B012E}"/>
              </a:ext>
            </a:extLst>
          </p:cNvPr>
          <p:cNvSpPr txBox="1"/>
          <p:nvPr/>
        </p:nvSpPr>
        <p:spPr>
          <a:xfrm>
            <a:off x="5029200" y="1073426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/>
              <a:t>Identifikuje zahtevani fajl:</a:t>
            </a:r>
          </a:p>
          <a:p>
            <a:r>
              <a:rPr lang="sr-Latn-RS" sz="2800" dirty="0"/>
              <a:t>Specificira server i fajl</a:t>
            </a:r>
          </a:p>
          <a:p>
            <a:r>
              <a:rPr lang="sr-Latn-RS" sz="2800" dirty="0"/>
              <a:t>index.* je podrazumevani naziv fajla</a:t>
            </a:r>
          </a:p>
        </p:txBody>
      </p:sp>
    </p:spTree>
    <p:extLst>
      <p:ext uri="{BB962C8B-B14F-4D97-AF65-F5344CB8AC3E}">
        <p14:creationId xmlns:p14="http://schemas.microsoft.com/office/powerpoint/2010/main" val="39714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FB8-96D7-43DA-8B03-0C275CA23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dovde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7A4B1-A633-4ABA-8F71-06404B9D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760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53046-43EB-4773-A839-4CE34303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7199"/>
            <a:ext cx="8610600" cy="1293028"/>
          </a:xfrm>
        </p:spPr>
        <p:txBody>
          <a:bodyPr/>
          <a:lstStyle/>
          <a:p>
            <a:r>
              <a:rPr lang="sr-Latn-RS" dirty="0"/>
              <a:t>Okvir rada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78E5-7594-4880-8427-ADB5DA71E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/>
              <a:t>Internet</a:t>
            </a:r>
          </a:p>
          <a:p>
            <a:r>
              <a:rPr lang="sr-Latn-RS" sz="2800" dirty="0"/>
              <a:t>Web</a:t>
            </a:r>
          </a:p>
          <a:p>
            <a:r>
              <a:rPr lang="sr-Latn-RS" sz="2800" dirty="0"/>
              <a:t>Šta sačinjava mrežni rad</a:t>
            </a:r>
          </a:p>
          <a:p>
            <a:pPr lvl="1"/>
            <a:r>
              <a:rPr lang="sr-Latn-RS" sz="2800" dirty="0"/>
              <a:t>HTTP</a:t>
            </a:r>
          </a:p>
          <a:p>
            <a:pPr lvl="1"/>
            <a:r>
              <a:rPr lang="sr-Latn-RS" sz="2800" dirty="0"/>
              <a:t>URL</a:t>
            </a:r>
          </a:p>
          <a:p>
            <a:pPr lvl="1"/>
            <a:r>
              <a:rPr lang="sr-Latn-RS" sz="2800" dirty="0"/>
              <a:t>HTML</a:t>
            </a:r>
          </a:p>
          <a:p>
            <a:pPr lvl="1"/>
            <a:r>
              <a:rPr lang="sr-Latn-RS" sz="2800" dirty="0"/>
              <a:t>CGI</a:t>
            </a:r>
          </a:p>
          <a:p>
            <a:r>
              <a:rPr lang="sr-Latn-RS" sz="2800" dirty="0"/>
              <a:t>Primer web stranice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39065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B125-5783-4D72-B661-3E200DB7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74" y="141888"/>
            <a:ext cx="8922026" cy="994853"/>
          </a:xfrm>
        </p:spPr>
        <p:txBody>
          <a:bodyPr>
            <a:normAutofit fontScale="90000"/>
          </a:bodyPr>
          <a:lstStyle/>
          <a:p>
            <a:r>
              <a:rPr lang="sr-Latn-RS" b="1" dirty="0" err="1"/>
              <a:t>HyperText</a:t>
            </a:r>
            <a:r>
              <a:rPr lang="sr-Latn-RS" b="1" dirty="0"/>
              <a:t> </a:t>
            </a:r>
            <a:r>
              <a:rPr lang="sr-Latn-RS" b="1" dirty="0" err="1"/>
              <a:t>Markup</a:t>
            </a:r>
            <a:r>
              <a:rPr lang="sr-Latn-RS" b="1" dirty="0"/>
              <a:t> </a:t>
            </a:r>
            <a:r>
              <a:rPr lang="sr-Latn-RS" b="1" dirty="0" err="1"/>
              <a:t>Language</a:t>
            </a:r>
            <a:r>
              <a:rPr lang="sr-Latn-RS" b="1" dirty="0"/>
              <a:t> </a:t>
            </a:r>
            <a:r>
              <a:rPr lang="sr-Latn-RS" dirty="0"/>
              <a:t>(HTML)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BB522-5F18-4EC7-A440-D82A5D03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" y="914400"/>
            <a:ext cx="11559209" cy="5304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800" b="1" dirty="0"/>
              <a:t>Hipertekst </a:t>
            </a:r>
          </a:p>
          <a:p>
            <a:r>
              <a:rPr lang="sr-Latn-RS" sz="2800" dirty="0"/>
              <a:t>predstavlja i povezuje informacije kao dokumente sa </a:t>
            </a:r>
            <a:r>
              <a:rPr lang="sr-Latn-RS" sz="2800" dirty="0" err="1"/>
              <a:t>hipervezom</a:t>
            </a:r>
            <a:r>
              <a:rPr lang="sr-Latn-RS" sz="2800" dirty="0"/>
              <a:t> koja ukazuje na druge dokumente ili resurse. </a:t>
            </a:r>
          </a:p>
          <a:p>
            <a:pPr marL="0" indent="0">
              <a:buNone/>
            </a:pPr>
            <a:r>
              <a:rPr lang="sr-Latn-RS" sz="2800" b="1" dirty="0"/>
              <a:t>HTML</a:t>
            </a:r>
            <a:r>
              <a:rPr lang="sr-Latn-RS" sz="2800" dirty="0"/>
              <a:t> </a:t>
            </a:r>
          </a:p>
          <a:p>
            <a:r>
              <a:rPr lang="sr-Latn-RS" sz="2800" dirty="0"/>
              <a:t>Standardni jezik označavanja koji definiše </a:t>
            </a:r>
            <a:r>
              <a:rPr lang="sr-Latn-RS" sz="2800" dirty="0" err="1"/>
              <a:t>hipertekstualni</a:t>
            </a:r>
            <a:r>
              <a:rPr lang="sr-Latn-RS" sz="2800" dirty="0"/>
              <a:t> dokument.</a:t>
            </a:r>
          </a:p>
          <a:p>
            <a:r>
              <a:rPr lang="sr-Latn-RS" sz="2800" dirty="0"/>
              <a:t>Jednostavan, moćan, </a:t>
            </a:r>
            <a:r>
              <a:rPr lang="sr-Latn-RS" sz="2800" dirty="0" err="1"/>
              <a:t>platformski</a:t>
            </a:r>
            <a:r>
              <a:rPr lang="sr-Latn-RS" sz="2800" dirty="0"/>
              <a:t> nezavisan jezik dokumenata. </a:t>
            </a:r>
          </a:p>
          <a:p>
            <a:r>
              <a:rPr lang="sr-Latn-RS" sz="2800" dirty="0"/>
              <a:t>Određuje kako će izgledati prikazi </a:t>
            </a:r>
          </a:p>
          <a:p>
            <a:r>
              <a:rPr lang="sr-Latn-RS" sz="2800" dirty="0"/>
              <a:t>Pregledač interpretira HTML</a:t>
            </a:r>
          </a:p>
          <a:p>
            <a:r>
              <a:rPr lang="sr-Latn-RS" sz="2800" dirty="0"/>
              <a:t>Isti HTML fajl često izgleda drugačije u različitim pregledačima </a:t>
            </a:r>
          </a:p>
          <a:p>
            <a:r>
              <a:rPr lang="sr-Latn-RS" sz="2800" dirty="0"/>
              <a:t>HTML datoteke su izvorne datoteke Veb stranica</a:t>
            </a:r>
          </a:p>
        </p:txBody>
      </p:sp>
    </p:spTree>
    <p:extLst>
      <p:ext uri="{BB962C8B-B14F-4D97-AF65-F5344CB8AC3E}">
        <p14:creationId xmlns:p14="http://schemas.microsoft.com/office/powerpoint/2010/main" val="386682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B6D7-4902-4B2E-8D4A-0F7CAEBF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104" y="0"/>
            <a:ext cx="8610600" cy="957085"/>
          </a:xfrm>
        </p:spPr>
        <p:txBody>
          <a:bodyPr>
            <a:normAutofit/>
          </a:bodyPr>
          <a:lstStyle/>
          <a:p>
            <a:r>
              <a:rPr lang="sr-Latn-RS" b="1" dirty="0"/>
              <a:t>HTML </a:t>
            </a:r>
            <a:r>
              <a:rPr lang="sr-Latn-RS" sz="2800" b="1" dirty="0" err="1"/>
              <a:t>StruKTURA</a:t>
            </a:r>
            <a:r>
              <a:rPr lang="sr-Latn-RS" sz="2800" b="1" dirty="0"/>
              <a:t> </a:t>
            </a:r>
            <a:r>
              <a:rPr lang="sr-Latn-RS" sz="2800" b="1" dirty="0" err="1"/>
              <a:t>FAJlA</a:t>
            </a:r>
            <a:r>
              <a:rPr lang="sr-Latn-RS" sz="2800" b="1" dirty="0"/>
              <a:t> </a:t>
            </a:r>
            <a:endParaRPr lang="sr-Latn-R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3759B-1744-45EE-A74E-B157C0C12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81" y="1071746"/>
            <a:ext cx="10400238" cy="471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9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B6D7-4902-4B2E-8D4A-0F7CAEBF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104" y="0"/>
            <a:ext cx="8610600" cy="957085"/>
          </a:xfrm>
        </p:spPr>
        <p:txBody>
          <a:bodyPr>
            <a:normAutofit/>
          </a:bodyPr>
          <a:lstStyle/>
          <a:p>
            <a:r>
              <a:rPr lang="sr-Latn-RS" b="1" dirty="0"/>
              <a:t>HTML </a:t>
            </a:r>
            <a:r>
              <a:rPr lang="sr-Latn-RS" sz="2800" b="1" dirty="0"/>
              <a:t>poziv slike</a:t>
            </a:r>
            <a:endParaRPr lang="sr-Latn-R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87D9-78DD-42D9-9478-D262D5D4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0" y="1043610"/>
            <a:ext cx="11481086" cy="5175076"/>
          </a:xfrm>
        </p:spPr>
        <p:txBody>
          <a:bodyPr>
            <a:normAutofit/>
          </a:bodyPr>
          <a:lstStyle/>
          <a:p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HTML može ukazati na sliku: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r>
              <a:rPr lang="sr-Latn-RS" sz="3200" dirty="0"/>
              <a:t>&lt;IMG SRC=“Dinamik1.jpg”&gt;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r>
              <a:rPr lang="sr-Latn-RS" sz="2800" dirty="0"/>
              <a:t>Ili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r>
              <a:rPr lang="en-US" sz="3200" dirty="0"/>
              <a:t>&lt;</a:t>
            </a:r>
            <a:r>
              <a:rPr lang="en-US" sz="3200" dirty="0" err="1"/>
              <a:t>img</a:t>
            </a:r>
            <a:r>
              <a:rPr lang="en-US" sz="3200" dirty="0"/>
              <a:t> </a:t>
            </a:r>
            <a:r>
              <a:rPr lang="en-US" sz="3200" dirty="0" err="1"/>
              <a:t>src</a:t>
            </a:r>
            <a:r>
              <a:rPr lang="en-US" sz="3200" dirty="0"/>
              <a:t>=http://www.fbim.meste.org/FBIM_2_2018/K1.jpg width="240" </a:t>
            </a:r>
            <a:r>
              <a:rPr lang="en-US" sz="3200" dirty="0" err="1"/>
              <a:t>vspace</a:t>
            </a:r>
            <a:r>
              <a:rPr lang="en-US" sz="3200" dirty="0"/>
              <a:t>=0 </a:t>
            </a:r>
            <a:r>
              <a:rPr lang="en-US" sz="3200" dirty="0" err="1"/>
              <a:t>hspace</a:t>
            </a:r>
            <a:r>
              <a:rPr lang="en-US" sz="3200" dirty="0"/>
              <a:t>=0%&gt; </a:t>
            </a:r>
          </a:p>
          <a:p>
            <a:pPr marL="0" indent="0">
              <a:buNone/>
            </a:pPr>
            <a:endParaRPr lang="sr-Latn-RS" sz="3600" dirty="0"/>
          </a:p>
          <a:p>
            <a:pPr marL="0" indent="0">
              <a:buNone/>
            </a:pP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296842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5B6D7-4902-4B2E-8D4A-0F7CAEBF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104" y="0"/>
            <a:ext cx="8610600" cy="957085"/>
          </a:xfrm>
        </p:spPr>
        <p:txBody>
          <a:bodyPr>
            <a:normAutofit/>
          </a:bodyPr>
          <a:lstStyle/>
          <a:p>
            <a:r>
              <a:rPr lang="sr-Latn-RS" b="1" dirty="0"/>
              <a:t>HTML </a:t>
            </a:r>
            <a:r>
              <a:rPr lang="sr-Latn-RS" sz="2800" b="1" dirty="0" err="1"/>
              <a:t>hiperlinkovi</a:t>
            </a:r>
            <a:endParaRPr lang="sr-Latn-R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87D9-78DD-42D9-9478-D262D5D4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676181"/>
            <a:ext cx="11635409" cy="59237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2800" dirty="0"/>
              <a:t>HTML može ukazati na drugi HTML fajl:</a:t>
            </a:r>
          </a:p>
          <a:p>
            <a:pPr marL="0" indent="0">
              <a:buNone/>
            </a:pPr>
            <a:endParaRPr lang="sr-Latn-RS" sz="2800" dirty="0"/>
          </a:p>
          <a:p>
            <a:pPr marL="0" indent="0">
              <a:buNone/>
            </a:pPr>
            <a:r>
              <a:rPr lang="en-US" sz="3600" dirty="0"/>
              <a:t>&lt;h2&gt;Teaching&lt;/h2&gt; </a:t>
            </a:r>
            <a:endParaRPr lang="sr-Latn-RS" sz="3600" dirty="0"/>
          </a:p>
          <a:p>
            <a:pPr marL="0" indent="0">
              <a:buNone/>
            </a:pPr>
            <a:r>
              <a:rPr lang="en-US" sz="3600" dirty="0"/>
              <a:t>&lt;p&gt;</a:t>
            </a:r>
            <a:endParaRPr lang="sr-Latn-RS" sz="3600" dirty="0"/>
          </a:p>
          <a:p>
            <a:pPr marL="0" indent="0">
              <a:buNone/>
            </a:pPr>
            <a:r>
              <a:rPr lang="sr-Latn-RS" sz="3600" dirty="0"/>
              <a:t>     </a:t>
            </a:r>
            <a:r>
              <a:rPr lang="en-US" sz="3600" dirty="0"/>
              <a:t>&lt;a </a:t>
            </a:r>
            <a:r>
              <a:rPr lang="en-US" sz="3600" dirty="0" err="1"/>
              <a:t>href</a:t>
            </a:r>
            <a:r>
              <a:rPr lang="en-US" sz="3600" dirty="0"/>
              <a:t>=”</a:t>
            </a:r>
            <a:r>
              <a:rPr lang="sr-Latn-RS" sz="3600" dirty="0" err="1"/>
              <a:t>Nastavni_programi</a:t>
            </a:r>
            <a:r>
              <a:rPr lang="en-US" sz="3600" dirty="0"/>
              <a:t>/3421.html"&gt; </a:t>
            </a:r>
            <a:endParaRPr lang="sr-Latn-RS" sz="3600" dirty="0"/>
          </a:p>
          <a:p>
            <a:pPr marL="0" indent="0">
              <a:buNone/>
            </a:pPr>
            <a:r>
              <a:rPr lang="sr-Latn-RS" sz="3600" dirty="0"/>
              <a:t>     </a:t>
            </a:r>
            <a:r>
              <a:rPr lang="en-US" sz="3600" dirty="0"/>
              <a:t>COSC 3421 </a:t>
            </a:r>
            <a:r>
              <a:rPr lang="sr-Latn-RS" sz="3600" dirty="0"/>
              <a:t>letnji semestar</a:t>
            </a:r>
            <a:r>
              <a:rPr lang="en-US" sz="3600" dirty="0"/>
              <a:t> 20</a:t>
            </a:r>
            <a:r>
              <a:rPr lang="sr-Latn-RS" sz="3600" dirty="0"/>
              <a:t>19</a:t>
            </a:r>
            <a:r>
              <a:rPr lang="en-US" sz="3600" dirty="0"/>
              <a:t>&lt;/a&gt;</a:t>
            </a:r>
            <a:endParaRPr lang="sr-Latn-RS" sz="3600" dirty="0"/>
          </a:p>
          <a:p>
            <a:pPr marL="0" indent="0">
              <a:buNone/>
            </a:pPr>
            <a:r>
              <a:rPr lang="en-US" sz="3600" dirty="0"/>
              <a:t>&lt;/p&gt;</a:t>
            </a:r>
            <a:endParaRPr lang="sr-Latn-RS" sz="3600" dirty="0"/>
          </a:p>
          <a:p>
            <a:pPr marL="0" indent="0">
              <a:buNone/>
            </a:pPr>
            <a:r>
              <a:rPr lang="en-US" sz="3600" dirty="0"/>
              <a:t>&lt;p&gt;</a:t>
            </a:r>
            <a:endParaRPr lang="sr-Latn-RS" sz="3600" dirty="0"/>
          </a:p>
          <a:p>
            <a:pPr marL="0" indent="0">
              <a:buNone/>
            </a:pPr>
            <a:r>
              <a:rPr lang="sr-Latn-RS" sz="3600" dirty="0"/>
              <a:t>     </a:t>
            </a:r>
            <a:r>
              <a:rPr lang="en-US" sz="3600" dirty="0"/>
              <a:t>&lt;a </a:t>
            </a:r>
            <a:r>
              <a:rPr lang="en-US" sz="3600" dirty="0" err="1"/>
              <a:t>href</a:t>
            </a:r>
            <a:r>
              <a:rPr lang="en-US" sz="3600" dirty="0"/>
              <a:t>=”http://</a:t>
            </a:r>
            <a:r>
              <a:rPr lang="sr-Latn-RS" sz="3600" dirty="0"/>
              <a:t>ppf.edu.rs</a:t>
            </a:r>
            <a:r>
              <a:rPr lang="en-US" sz="3600" dirty="0"/>
              <a:t>/</a:t>
            </a:r>
            <a:r>
              <a:rPr lang="sr-Latn-RS" sz="3600" dirty="0" err="1"/>
              <a:t>Nastavni_programi</a:t>
            </a:r>
            <a:r>
              <a:rPr lang="sr-Latn-RS" sz="3600" dirty="0"/>
              <a:t>/</a:t>
            </a:r>
            <a:r>
              <a:rPr lang="en-US" sz="3600" dirty="0"/>
              <a:t>3221.html"&gt;</a:t>
            </a:r>
            <a:endParaRPr lang="sr-Latn-RS" sz="3600" dirty="0"/>
          </a:p>
          <a:p>
            <a:pPr marL="0" indent="0">
              <a:buNone/>
            </a:pPr>
            <a:r>
              <a:rPr lang="sr-Latn-RS" sz="3600" dirty="0"/>
              <a:t>     </a:t>
            </a:r>
            <a:r>
              <a:rPr lang="en-US" sz="3600" dirty="0"/>
              <a:t>COSC 3221 </a:t>
            </a:r>
            <a:r>
              <a:rPr lang="sr-Latn-RS" sz="3600" dirty="0"/>
              <a:t>Zimski semestar</a:t>
            </a:r>
            <a:r>
              <a:rPr lang="en-US" sz="3600" dirty="0"/>
              <a:t> 20</a:t>
            </a:r>
            <a:r>
              <a:rPr lang="sr-Latn-RS" sz="3600" dirty="0"/>
              <a:t>20</a:t>
            </a:r>
            <a:r>
              <a:rPr lang="en-US" sz="3600" dirty="0"/>
              <a:t>&lt;/a&gt;</a:t>
            </a:r>
            <a:endParaRPr lang="sr-Latn-RS" sz="3600" dirty="0"/>
          </a:p>
          <a:p>
            <a:pPr marL="0" indent="0">
              <a:buNone/>
            </a:pPr>
            <a:r>
              <a:rPr lang="en-US" sz="3600" dirty="0"/>
              <a:t>&lt;/p&gt;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2347068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7D1907-6DEB-4F12-BA51-14779F22D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26" y="909303"/>
            <a:ext cx="10543125" cy="51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4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557323-D8B8-4658-967A-336E6FA15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30" y="2415210"/>
            <a:ext cx="11900315" cy="26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3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5B6D7-4902-4B2E-8D4A-0F7CAEBFA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" y="135973"/>
            <a:ext cx="3687417" cy="1169504"/>
          </a:xfrm>
        </p:spPr>
        <p:txBody>
          <a:bodyPr>
            <a:normAutofit/>
          </a:bodyPr>
          <a:lstStyle/>
          <a:p>
            <a:pPr algn="l"/>
            <a:r>
              <a:rPr lang="sr-Latn-RS" sz="3600" b="1">
                <a:solidFill>
                  <a:schemeClr val="bg1"/>
                </a:solidFill>
              </a:rPr>
              <a:t>HTML formatiranje</a:t>
            </a:r>
            <a:endParaRPr lang="sr-Latn-RS" sz="360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87D9-78DD-42D9-9478-D262D5D4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6" y="1305477"/>
            <a:ext cx="4544567" cy="5416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dirty="0">
                <a:solidFill>
                  <a:schemeClr val="bg1"/>
                </a:solidFill>
              </a:rPr>
              <a:t>&lt;H1&gt;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bg1"/>
                </a:solidFill>
              </a:rPr>
              <a:t>&lt;FONT COLOR="#b80000"&gt;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Heading level 1&lt;/FONT&gt;</a:t>
            </a:r>
            <a:endParaRPr lang="sr-Latn-R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&lt;/H1&gt; 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bg1"/>
                </a:solidFill>
              </a:rPr>
              <a:t>&lt;H2&gt;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bg1"/>
                </a:solidFill>
              </a:rPr>
              <a:t>&lt;FONT COLOR="#ff0000"&gt;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Heading level 2 &lt;/FONT&gt; </a:t>
            </a:r>
            <a:endParaRPr lang="sr-Latn-R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&lt;/H2&gt;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&lt;P&gt;Paragraph with &lt;B&gt;bold&lt;/B&gt; </a:t>
            </a:r>
            <a:endParaRPr lang="sr-Latn-R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and &lt;I&gt;italic&lt;/I&gt; text.&lt;/P&gt; 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bg1"/>
                </a:solidFill>
              </a:rPr>
              <a:t>&lt;HR&gt;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AEE70-FD05-4207-A2DD-C093C3D60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159" y="116705"/>
            <a:ext cx="6443068" cy="64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03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46480-F462-4238-A0E2-902CBD6C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070" y="36881"/>
            <a:ext cx="8610600" cy="1293028"/>
          </a:xfrm>
        </p:spPr>
        <p:txBody>
          <a:bodyPr/>
          <a:lstStyle/>
          <a:p>
            <a:r>
              <a:rPr lang="sr-Latn-RS" dirty="0"/>
              <a:t>Kodovi i izgled boja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DC0D-06C9-4F44-85C1-E8162EBF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2800" dirty="0">
                <a:hlinkClick r:id="rId3"/>
              </a:rPr>
              <a:t>https://www.w3schools.com/colors/colors_groups.asp</a:t>
            </a:r>
            <a:endParaRPr lang="sr-Latn-R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83F86-90D5-4D94-8388-B5D5A1233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18" t="14493" r="29484" b="11145"/>
          <a:stretch/>
        </p:blipFill>
        <p:spPr>
          <a:xfrm>
            <a:off x="1459663" y="1049232"/>
            <a:ext cx="7586014" cy="570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21F3D-8065-4341-89CC-E58CB4EDE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7199"/>
            <a:ext cx="8610600" cy="1293028"/>
          </a:xfrm>
        </p:spPr>
        <p:txBody>
          <a:bodyPr/>
          <a:lstStyle/>
          <a:p>
            <a:r>
              <a:rPr lang="sr-Latn-RS" dirty="0"/>
              <a:t>Kreiranje HTML fajla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06E3-B060-42A5-A35B-9BBEC791E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30" y="1476104"/>
            <a:ext cx="10813869" cy="4742582"/>
          </a:xfrm>
        </p:spPr>
        <p:txBody>
          <a:bodyPr/>
          <a:lstStyle/>
          <a:p>
            <a:endParaRPr lang="sr-Latn-RS" dirty="0"/>
          </a:p>
          <a:p>
            <a:endParaRPr lang="sr-Latn-RS" sz="3200" dirty="0"/>
          </a:p>
          <a:p>
            <a:r>
              <a:rPr lang="sr-Latn-RS" sz="3200" dirty="0"/>
              <a:t>Tekst editor (</a:t>
            </a:r>
            <a:r>
              <a:rPr lang="sr-Latn-RS" sz="3200" dirty="0" err="1"/>
              <a:t>Notepad</a:t>
            </a:r>
            <a:r>
              <a:rPr lang="sr-Latn-RS" sz="3200" dirty="0"/>
              <a:t>, Pico)</a:t>
            </a:r>
          </a:p>
          <a:p>
            <a:pPr marL="0" indent="0">
              <a:buNone/>
            </a:pPr>
            <a:r>
              <a:rPr lang="sr-Latn-RS" sz="3200" dirty="0"/>
              <a:t> </a:t>
            </a:r>
          </a:p>
          <a:p>
            <a:r>
              <a:rPr lang="en-US" sz="3200" dirty="0"/>
              <a:t>HTML Editor (FrontPage, Netscape Gold </a:t>
            </a:r>
            <a:r>
              <a:rPr lang="sr-Latn-RS" sz="3200" dirty="0"/>
              <a:t>ili</a:t>
            </a:r>
            <a:r>
              <a:rPr lang="en-US" sz="3200" dirty="0"/>
              <a:t> </a:t>
            </a:r>
            <a:r>
              <a:rPr lang="en-US" sz="3200" dirty="0" err="1"/>
              <a:t>HoTMetaL</a:t>
            </a:r>
            <a:r>
              <a:rPr lang="en-US" sz="3200" dirty="0"/>
              <a:t>)</a:t>
            </a:r>
            <a:endParaRPr lang="sr-Latn-RS" sz="3200" dirty="0"/>
          </a:p>
          <a:p>
            <a:endParaRPr lang="sr-Latn-RS" sz="3200" dirty="0"/>
          </a:p>
          <a:p>
            <a:r>
              <a:rPr lang="sr-Latn-RS" sz="3200" dirty="0"/>
              <a:t>MS Word …</a:t>
            </a:r>
            <a:endParaRPr lang="en-US" sz="32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42875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A139-1628-4E23-BAB1-6538669F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48" y="168025"/>
            <a:ext cx="8610600" cy="786131"/>
          </a:xfrm>
        </p:spPr>
        <p:txBody>
          <a:bodyPr/>
          <a:lstStyle/>
          <a:p>
            <a:r>
              <a:rPr lang="sr-Latn-RS" dirty="0"/>
              <a:t>K</a:t>
            </a:r>
            <a:r>
              <a:rPr lang="sr-Latn-RS" sz="2400" dirty="0"/>
              <a:t>retanje fajla na mreži</a:t>
            </a:r>
            <a:endParaRPr lang="sr-Latn-R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4DB500-123A-4BE2-AA26-BFF717888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446" y="1639957"/>
            <a:ext cx="10259963" cy="4802204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994AA501-696D-4F6C-8805-2E30475015DC}"/>
              </a:ext>
            </a:extLst>
          </p:cNvPr>
          <p:cNvSpPr/>
          <p:nvPr/>
        </p:nvSpPr>
        <p:spPr>
          <a:xfrm>
            <a:off x="11041626" y="4650658"/>
            <a:ext cx="226142" cy="119953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8A86F469-6D4F-45ED-A681-68ACEA575D2B}"/>
              </a:ext>
            </a:extLst>
          </p:cNvPr>
          <p:cNvSpPr/>
          <p:nvPr/>
        </p:nvSpPr>
        <p:spPr>
          <a:xfrm rot="16200000">
            <a:off x="5982929" y="1263445"/>
            <a:ext cx="226142" cy="119953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517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9054-B631-4114-9354-708ACE03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0472" y="437902"/>
            <a:ext cx="2394527" cy="593372"/>
          </a:xfrm>
        </p:spPr>
        <p:txBody>
          <a:bodyPr>
            <a:normAutofit fontScale="90000"/>
          </a:bodyPr>
          <a:lstStyle/>
          <a:p>
            <a:r>
              <a:rPr lang="sr-Latn-RS" dirty="0"/>
              <a:t>Internet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687E9-B2DF-423A-848C-372D2A076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57" y="457664"/>
            <a:ext cx="5844208" cy="6292240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C2B4B0AE-39A5-4280-85CD-0000889408DC}"/>
              </a:ext>
            </a:extLst>
          </p:cNvPr>
          <p:cNvSpPr/>
          <p:nvPr/>
        </p:nvSpPr>
        <p:spPr>
          <a:xfrm>
            <a:off x="3306618" y="5661891"/>
            <a:ext cx="295564" cy="3140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DDA6B7-00BC-403E-82E4-463C2A67735A}"/>
              </a:ext>
            </a:extLst>
          </p:cNvPr>
          <p:cNvSpPr/>
          <p:nvPr/>
        </p:nvSpPr>
        <p:spPr>
          <a:xfrm>
            <a:off x="4969164" y="2198255"/>
            <a:ext cx="304800" cy="249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19675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3435-A1A7-4B64-893B-6861FBB6A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sr-Latn-RS" dirty="0"/>
              <a:t>Klijent – server sistemi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6197CA-8A92-4CD3-96A7-516AA86F4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5918" y="875211"/>
            <a:ext cx="8974183" cy="58594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500C52-BAFF-4169-A6C5-3091A355CFFE}"/>
              </a:ext>
            </a:extLst>
          </p:cNvPr>
          <p:cNvSpPr/>
          <p:nvPr/>
        </p:nvSpPr>
        <p:spPr>
          <a:xfrm>
            <a:off x="5778513" y="2682199"/>
            <a:ext cx="30203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sr-Latn-R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Predaja putem FTP </a:t>
            </a:r>
            <a:br>
              <a:rPr lang="sr-Latn-R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sr-Latn-R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protokola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523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21D-27FD-49FC-A89E-4FDEBCFD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sr-Latn-RS" dirty="0"/>
              <a:t>Internet Klijent – server sistemi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D295E3-43B7-4EC4-A163-4FFF0FDAE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600" y="1031966"/>
            <a:ext cx="8610600" cy="57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62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735C-18EC-4F27-88D7-0669D292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7199"/>
            <a:ext cx="8610600" cy="1293028"/>
          </a:xfrm>
        </p:spPr>
        <p:txBody>
          <a:bodyPr/>
          <a:lstStyle/>
          <a:p>
            <a:r>
              <a:rPr lang="sr-Latn-RS" dirty="0"/>
              <a:t>S</a:t>
            </a:r>
            <a:r>
              <a:rPr lang="sr-Latn-RS" sz="2000" dirty="0"/>
              <a:t>tatičke i dinamičke veb stranice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1234-DCD4-434D-BB6B-65F4DCED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dirty="0"/>
              <a:t>Statičke veb stranice su spremne i pre nego što im se pristupi</a:t>
            </a:r>
          </a:p>
          <a:p>
            <a:pPr marL="0" indent="0">
              <a:buNone/>
            </a:pPr>
            <a:endParaRPr lang="sr-Latn-RS" sz="3200" dirty="0"/>
          </a:p>
          <a:p>
            <a:r>
              <a:rPr lang="sr-Latn-RS" sz="3200" dirty="0"/>
              <a:t>Sadržaj dinamičkih stranica se menja svaki put kad im se pristupi</a:t>
            </a:r>
          </a:p>
        </p:txBody>
      </p:sp>
    </p:spTree>
    <p:extLst>
      <p:ext uri="{BB962C8B-B14F-4D97-AF65-F5344CB8AC3E}">
        <p14:creationId xmlns:p14="http://schemas.microsoft.com/office/powerpoint/2010/main" val="308893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5861-260A-45E7-8846-55044FA7E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04" y="-7199"/>
            <a:ext cx="9269896" cy="1293028"/>
          </a:xfrm>
        </p:spPr>
        <p:txBody>
          <a:bodyPr/>
          <a:lstStyle/>
          <a:p>
            <a:r>
              <a:rPr lang="sr-Latn-RS" dirty="0"/>
              <a:t>S</a:t>
            </a:r>
            <a:r>
              <a:rPr lang="sr-Latn-RS" sz="2800" dirty="0"/>
              <a:t>tatičke i dinamičke veb stranice</a:t>
            </a:r>
            <a:endParaRPr lang="sr-Latn-RS" dirty="0"/>
          </a:p>
        </p:txBody>
      </p:sp>
      <p:pic>
        <p:nvPicPr>
          <p:cNvPr id="5" name="Content Placeholder 4" descr="A circuit board&#10;&#10;Description automatically generated">
            <a:extLst>
              <a:ext uri="{FF2B5EF4-FFF2-40B4-BE49-F238E27FC236}">
                <a16:creationId xmlns:a16="http://schemas.microsoft.com/office/drawing/2014/main" id="{01206CDB-80E2-406E-B6E2-DBB2C4223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6" y="1123122"/>
            <a:ext cx="10631388" cy="5556688"/>
          </a:xfrm>
        </p:spPr>
      </p:pic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785C8AC7-6B62-4CB2-A060-F30D65E7C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6" y="1123122"/>
            <a:ext cx="10631388" cy="55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9735C-18EC-4F27-88D7-0669D292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7199"/>
            <a:ext cx="8610600" cy="1293028"/>
          </a:xfrm>
        </p:spPr>
        <p:txBody>
          <a:bodyPr/>
          <a:lstStyle/>
          <a:p>
            <a:r>
              <a:rPr lang="sr-Latn-RS" dirty="0"/>
              <a:t>S</a:t>
            </a:r>
            <a:r>
              <a:rPr lang="sr-Latn-RS" sz="2000" dirty="0"/>
              <a:t>tatičke i dinamičke veb stranice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1234-DCD4-434D-BB6B-65F4DCED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CGI </a:t>
            </a:r>
            <a:r>
              <a:rPr lang="sr-Latn-RS" sz="3200" dirty="0"/>
              <a:t>programske tehnike su uvedene da bi se obezbedile dinamičke veb stranice kroz interakciju sa serverom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Postale su standardni </a:t>
            </a:r>
            <a:r>
              <a:rPr lang="en-US" sz="3200" dirty="0"/>
              <a:t>method </a:t>
            </a:r>
            <a:r>
              <a:rPr lang="sr-Latn-RS" sz="3200" dirty="0"/>
              <a:t>da se poveća funkcionalnost veb servera</a:t>
            </a:r>
            <a:r>
              <a:rPr lang="en-US" sz="3200" dirty="0"/>
              <a:t>. 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Može da se koristi bilo koji programski jezik, ali najčešći su</a:t>
            </a:r>
            <a:r>
              <a:rPr lang="en-US" sz="3200" dirty="0"/>
              <a:t>: Perl, C++, Visual Basic.</a:t>
            </a:r>
          </a:p>
        </p:txBody>
      </p:sp>
    </p:spTree>
    <p:extLst>
      <p:ext uri="{BB962C8B-B14F-4D97-AF65-F5344CB8AC3E}">
        <p14:creationId xmlns:p14="http://schemas.microsoft.com/office/powerpoint/2010/main" val="2302591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CFBB-48E3-4FAB-8327-EF20C6FE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sr-Latn-RS" dirty="0"/>
              <a:t>CGI-</a:t>
            </a:r>
            <a:r>
              <a:rPr lang="sr-Latn-RS" sz="2800" dirty="0"/>
              <a:t>bazirane veb aplikacije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9EA841-80F9-4F61-81DE-7124FD835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815" y="1293028"/>
            <a:ext cx="9648369" cy="54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98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A989EE-9681-497C-8D1E-88C355370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24" y="998883"/>
            <a:ext cx="6796088" cy="5449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7D4C71-E336-4520-8712-0ABF92C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7199"/>
            <a:ext cx="8610600" cy="1293028"/>
          </a:xfrm>
        </p:spPr>
        <p:txBody>
          <a:bodyPr/>
          <a:lstStyle/>
          <a:p>
            <a:r>
              <a:rPr lang="sr-Latn-RS" dirty="0"/>
              <a:t>K</a:t>
            </a:r>
            <a:r>
              <a:rPr lang="sr-Latn-RS" sz="2800" dirty="0"/>
              <a:t>ako radi veb stranica</a:t>
            </a:r>
            <a:r>
              <a:rPr lang="sr-Latn-RS" dirty="0"/>
              <a:t>?</a:t>
            </a:r>
            <a:endParaRPr lang="sr-Latn-R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3A34C-2B07-40BA-A392-5CCB9B95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22" y="1285829"/>
            <a:ext cx="4880113" cy="5313754"/>
          </a:xfrm>
        </p:spPr>
        <p:txBody>
          <a:bodyPr>
            <a:normAutofit/>
          </a:bodyPr>
          <a:lstStyle/>
          <a:p>
            <a:r>
              <a:rPr lang="sr-Latn-RS" sz="2800" dirty="0"/>
              <a:t>Izvorni kod sadrži instrukcije koje definišu sadržaj, izgled i strukturu veb stranice</a:t>
            </a:r>
          </a:p>
          <a:p>
            <a:r>
              <a:rPr lang="sr-Latn-RS" sz="2800" dirty="0"/>
              <a:t>Instrukcije su pisane u HTML-u ili nekom odgovarajućem alatu za kreiranje veb stranica.</a:t>
            </a:r>
          </a:p>
          <a:p>
            <a:r>
              <a:rPr lang="sr-Latn-RS" sz="2800" dirty="0"/>
              <a:t>Pregledač koristi te instrukcije da prikaže veb stranicu na ekranu</a:t>
            </a:r>
          </a:p>
        </p:txBody>
      </p:sp>
      <p:pic>
        <p:nvPicPr>
          <p:cNvPr id="7" name="Picture 6" descr="A screenshot of text&#10;&#10;Description automatically generated">
            <a:extLst>
              <a:ext uri="{FF2B5EF4-FFF2-40B4-BE49-F238E27FC236}">
                <a16:creationId xmlns:a16="http://schemas.microsoft.com/office/drawing/2014/main" id="{2007DC89-55FA-4F2C-87B1-27B9D11B4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2" y="144902"/>
            <a:ext cx="7994378" cy="65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39346F-3F31-4807-9971-E28747377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378" y="1152936"/>
            <a:ext cx="10501243" cy="464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923D7E-D779-47E5-B6EB-39A6AF218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79" y="1142961"/>
            <a:ext cx="10501242" cy="47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AFF6-5862-46AF-A2F0-304CFD70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sr-Latn-RS" dirty="0"/>
              <a:t>K</a:t>
            </a:r>
            <a:r>
              <a:rPr lang="sr-Latn-RS" sz="2800" dirty="0"/>
              <a:t>ako radi veb stranica</a:t>
            </a:r>
            <a:r>
              <a:rPr lang="sr-Latn-RS" dirty="0"/>
              <a:t>?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CEFD2A59-8C19-401B-A29D-BE67B4E4B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63" y="862149"/>
            <a:ext cx="9876474" cy="5995851"/>
          </a:xfrm>
        </p:spPr>
      </p:pic>
    </p:spTree>
    <p:extLst>
      <p:ext uri="{BB962C8B-B14F-4D97-AF65-F5344CB8AC3E}">
        <p14:creationId xmlns:p14="http://schemas.microsoft.com/office/powerpoint/2010/main" val="2992619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CB39-C777-4A09-B883-7ADE2129B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-7199"/>
            <a:ext cx="8610600" cy="1293028"/>
          </a:xfrm>
        </p:spPr>
        <p:txBody>
          <a:bodyPr/>
          <a:lstStyle/>
          <a:p>
            <a:r>
              <a:rPr lang="sr-Latn-RS" dirty="0" err="1"/>
              <a:t>C</a:t>
            </a:r>
            <a:r>
              <a:rPr lang="sr-Latn-RS" sz="2800" dirty="0" err="1"/>
              <a:t>ookies</a:t>
            </a:r>
            <a:r>
              <a:rPr lang="sr-Latn-RS" dirty="0"/>
              <a:t> - K</a:t>
            </a:r>
            <a:r>
              <a:rPr lang="sr-Latn-RS" sz="2800" dirty="0"/>
              <a:t>olačići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637F-F484-43F8-B578-B9D4784A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r-Latn-RS" sz="2800" dirty="0"/>
              <a:t>Deo informacije generisan od strane veb-servera i sačuvan na strani klijenta spreman za budući pristup.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Kolačići mogu učiniti CGI skripte </a:t>
            </a:r>
            <a:r>
              <a:rPr lang="sr-Latn-RS" sz="2800" dirty="0" err="1"/>
              <a:t>interaktivnijim</a:t>
            </a:r>
            <a:r>
              <a:rPr lang="sr-Latn-R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CGI skripta kreira kolačić i veb server ga šalje klijentovom pretraživaču da bi se skladištio na hard disku.</a:t>
            </a:r>
          </a:p>
          <a:p>
            <a:pPr>
              <a:lnSpc>
                <a:spcPct val="100000"/>
              </a:lnSpc>
            </a:pPr>
            <a:r>
              <a:rPr lang="sr-Latn-RS" sz="2800" dirty="0"/>
              <a:t>Kasnije, kada se klijent vrati na Veb lokaciju i koristi CGI skriptu koja traži ovaj kolačić, klijentov pretraživač šalje informacije pohranjene u kolačić.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8534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6D22C-30F9-4268-97DB-A95C4735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8086"/>
            <a:ext cx="8610600" cy="786131"/>
          </a:xfrm>
        </p:spPr>
        <p:txBody>
          <a:bodyPr/>
          <a:lstStyle/>
          <a:p>
            <a:r>
              <a:rPr lang="sr-Latn-RS" dirty="0"/>
              <a:t>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8A228-C7FF-4ECF-BF80-B8B4006A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72209"/>
            <a:ext cx="10820400" cy="4946477"/>
          </a:xfrm>
        </p:spPr>
        <p:txBody>
          <a:bodyPr>
            <a:noAutofit/>
          </a:bodyPr>
          <a:lstStyle/>
          <a:p>
            <a:r>
              <a:rPr lang="sr-Latn-RS" sz="2800" dirty="0"/>
              <a:t>World-Wide Web (Vorld-Vide Veb, Web, WWW) </a:t>
            </a:r>
          </a:p>
          <a:p>
            <a:r>
              <a:rPr lang="sr-Latn-RS" sz="2800" dirty="0"/>
              <a:t>Mrežni informacioni sistem koji obezbeđuje jednostavan način pretraživanja različitih vrsta (tekst, slike, video, audio, itd.) informacija na Internetu pomoću </a:t>
            </a:r>
            <a:r>
              <a:rPr lang="sr-Latn-RS" sz="2800" dirty="0" err="1"/>
              <a:t>hiperlinkova</a:t>
            </a:r>
            <a:r>
              <a:rPr lang="sr-Latn-RS" sz="2800" dirty="0"/>
              <a:t>.</a:t>
            </a:r>
          </a:p>
          <a:p>
            <a:r>
              <a:rPr lang="sr-Latn-RS" sz="2800" dirty="0"/>
              <a:t>Veb stranice </a:t>
            </a:r>
          </a:p>
          <a:p>
            <a:pPr lvl="1"/>
            <a:r>
              <a:rPr lang="sr-Latn-RS" sz="2800" dirty="0"/>
              <a:t>Elektronski dokumenti koji obično sadrže nekoliko vrsta informacija dostupnih preko Vorld Vide Veb-a </a:t>
            </a:r>
          </a:p>
          <a:p>
            <a:r>
              <a:rPr lang="sr-Latn-RS" sz="2800" dirty="0"/>
              <a:t>Veb sajtovi </a:t>
            </a:r>
          </a:p>
          <a:p>
            <a:pPr lvl="1"/>
            <a:r>
              <a:rPr lang="sr-Latn-RS" sz="2800" dirty="0"/>
              <a:t>Zbirka srodnih veb stranica određene osobe, grupe ili organizacije. </a:t>
            </a:r>
          </a:p>
          <a:p>
            <a:r>
              <a:rPr lang="sr-Latn-RS" sz="2800" dirty="0"/>
              <a:t>Veb koristi model klijent/server</a:t>
            </a:r>
          </a:p>
        </p:txBody>
      </p:sp>
    </p:spTree>
    <p:extLst>
      <p:ext uri="{BB962C8B-B14F-4D97-AF65-F5344CB8AC3E}">
        <p14:creationId xmlns:p14="http://schemas.microsoft.com/office/powerpoint/2010/main" val="5707165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0D98-EFEF-4E28-9C48-C99DF371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562" y="0"/>
            <a:ext cx="8610600" cy="1293028"/>
          </a:xfrm>
        </p:spPr>
        <p:txBody>
          <a:bodyPr/>
          <a:lstStyle/>
          <a:p>
            <a:r>
              <a:rPr lang="sr-Latn-RS" dirty="0"/>
              <a:t>K</a:t>
            </a:r>
            <a:r>
              <a:rPr lang="sr-Latn-RS" sz="2800" dirty="0"/>
              <a:t>ako kolačići rade</a:t>
            </a:r>
            <a:r>
              <a:rPr lang="sr-Latn-RS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751925-CB1F-4ED7-9C92-1B4BAD344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550" y="1841862"/>
            <a:ext cx="10731576" cy="472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5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0D98-EFEF-4E28-9C48-C99DF371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562" y="0"/>
            <a:ext cx="8610600" cy="1293028"/>
          </a:xfrm>
        </p:spPr>
        <p:txBody>
          <a:bodyPr/>
          <a:lstStyle/>
          <a:p>
            <a:r>
              <a:rPr lang="sr-Latn-RS" dirty="0"/>
              <a:t>G</a:t>
            </a:r>
            <a:r>
              <a:rPr lang="sr-Latn-RS" sz="2800" dirty="0"/>
              <a:t>de se koriste kolačići</a:t>
            </a:r>
            <a:r>
              <a:rPr lang="sr-Latn-RS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27B913-5464-4A16-ABE2-D6DD14E8A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75658"/>
            <a:ext cx="10820400" cy="5043028"/>
          </a:xfrm>
        </p:spPr>
        <p:txBody>
          <a:bodyPr>
            <a:normAutofit/>
          </a:bodyPr>
          <a:lstStyle/>
          <a:p>
            <a:r>
              <a:rPr lang="sr-Latn-RS" sz="3200" dirty="0"/>
              <a:t>Aplikacije za kupovinu i prodaju</a:t>
            </a:r>
          </a:p>
          <a:p>
            <a:r>
              <a:rPr lang="sr-Latn-RS" sz="3200" dirty="0"/>
              <a:t>Čuvanje informacija za logovanje</a:t>
            </a:r>
          </a:p>
          <a:p>
            <a:r>
              <a:rPr lang="sr-Latn-RS" sz="3200" dirty="0"/>
              <a:t>Praćenje stranica koje korisnik posećuje:</a:t>
            </a:r>
          </a:p>
          <a:p>
            <a:pPr lvl="1"/>
            <a:r>
              <a:rPr lang="sr-Latn-RS" sz="3000" dirty="0" err="1"/>
              <a:t>Sesijski</a:t>
            </a:r>
            <a:r>
              <a:rPr lang="sr-Latn-RS" sz="3000" dirty="0"/>
              <a:t> kolačići</a:t>
            </a:r>
          </a:p>
          <a:p>
            <a:pPr lvl="1"/>
            <a:r>
              <a:rPr lang="sr-Latn-RS" sz="3000" dirty="0"/>
              <a:t>Trajni kolačići</a:t>
            </a:r>
          </a:p>
          <a:p>
            <a:pPr lvl="1"/>
            <a:r>
              <a:rPr lang="sr-Latn-RS" sz="3000" dirty="0"/>
              <a:t>HTTPS kolačići (za šifrovane stranice)</a:t>
            </a:r>
          </a:p>
          <a:p>
            <a:pPr lvl="1"/>
            <a:r>
              <a:rPr lang="sr-Latn-RS" sz="3000" dirty="0" err="1"/>
              <a:t>HttpOnly</a:t>
            </a:r>
            <a:r>
              <a:rPr lang="sr-Latn-RS" sz="3000" dirty="0"/>
              <a:t> kolačići (sprečava pristup ne-HTTP API-ja kao što je </a:t>
            </a:r>
            <a:r>
              <a:rPr lang="sr-Latn-RS" sz="3000" dirty="0" err="1"/>
              <a:t>JavaScript</a:t>
            </a:r>
            <a:r>
              <a:rPr lang="sr-Latn-RS" sz="3000" dirty="0"/>
              <a:t>). Smanjuje mogućnost krađe kolačića</a:t>
            </a:r>
          </a:p>
          <a:p>
            <a:pPr lvl="1"/>
            <a:r>
              <a:rPr lang="sr-Latn-RS" sz="3000" dirty="0"/>
              <a:t>Kolačići trećih strana</a:t>
            </a:r>
          </a:p>
        </p:txBody>
      </p:sp>
    </p:spTree>
    <p:extLst>
      <p:ext uri="{BB962C8B-B14F-4D97-AF65-F5344CB8AC3E}">
        <p14:creationId xmlns:p14="http://schemas.microsoft.com/office/powerpoint/2010/main" val="2484137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721A-07FD-4F2E-A5F2-A911AF920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sr-Latn-RS" b="1" dirty="0"/>
              <a:t>R</a:t>
            </a:r>
            <a:r>
              <a:rPr lang="sr-Latn-RS" sz="2800" b="1" dirty="0"/>
              <a:t>ezime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007A-7576-43B2-BCA5-A134AB083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3028"/>
            <a:ext cx="10820400" cy="492565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r-Latn-RS" sz="3200" dirty="0"/>
              <a:t>Web je umreženi informacioni sistem koji sadrži ogromnu zbirku datoteka 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Veb se oslanja na klijente i servere 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HTML i drugi fajlovi se šalju sa servera klijentima 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Datoteke se prepoznaju po URL-ovima 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Serveri šalju datoteke pretraživačima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Pretraživači interpretiraju HTML </a:t>
            </a:r>
          </a:p>
          <a:p>
            <a:pPr>
              <a:lnSpc>
                <a:spcPct val="100000"/>
              </a:lnSpc>
            </a:pPr>
            <a:r>
              <a:rPr lang="sr-Latn-RS" sz="3200" dirty="0"/>
              <a:t>Kolačići su deo informacije generisane od strane veb-servera i sačuvane na strani klijenta.</a:t>
            </a:r>
          </a:p>
        </p:txBody>
      </p:sp>
    </p:spTree>
    <p:extLst>
      <p:ext uri="{BB962C8B-B14F-4D97-AF65-F5344CB8AC3E}">
        <p14:creationId xmlns:p14="http://schemas.microsoft.com/office/powerpoint/2010/main" val="70513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EEC29BB-D7AC-4109-9B9F-1270F6AC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F6E299-79EE-467B-9CB6-73D9D5DE2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49" y="2215560"/>
            <a:ext cx="10911655" cy="3976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056E8-C46D-473D-A053-D87A4514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009" y="0"/>
            <a:ext cx="8610600" cy="1293028"/>
          </a:xfrm>
        </p:spPr>
        <p:txBody>
          <a:bodyPr/>
          <a:lstStyle/>
          <a:p>
            <a:r>
              <a:rPr lang="sr-Latn-RS" dirty="0"/>
              <a:t>Klijent – Server model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449A3-5FE2-4E4F-A867-5E3E498BB356}"/>
              </a:ext>
            </a:extLst>
          </p:cNvPr>
          <p:cNvSpPr/>
          <p:nvPr/>
        </p:nvSpPr>
        <p:spPr>
          <a:xfrm>
            <a:off x="-395930" y="1089373"/>
            <a:ext cx="64919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Pregledač, softver za interakciju</a:t>
            </a:r>
            <a:br>
              <a:rPr lang="sr-Latn-R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r-Latn-R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klijenta sa Internetom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6C86A-48D7-4980-8308-CCA6ED9C86B4}"/>
              </a:ext>
            </a:extLst>
          </p:cNvPr>
          <p:cNvSpPr/>
          <p:nvPr/>
        </p:nvSpPr>
        <p:spPr>
          <a:xfrm>
            <a:off x="1024831" y="5810865"/>
            <a:ext cx="64919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Mašina koja inicira zahtev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8C61AC-6B83-4866-BD72-EB2927392D2F}"/>
              </a:ext>
            </a:extLst>
          </p:cNvPr>
          <p:cNvCxnSpPr/>
          <p:nvPr/>
        </p:nvCxnSpPr>
        <p:spPr>
          <a:xfrm>
            <a:off x="1024831" y="2043480"/>
            <a:ext cx="0" cy="53257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D4D1F4-6449-44E3-8030-DDAEBE39F4D0}"/>
              </a:ext>
            </a:extLst>
          </p:cNvPr>
          <p:cNvCxnSpPr>
            <a:cxnSpLocks/>
          </p:cNvCxnSpPr>
          <p:nvPr/>
        </p:nvCxnSpPr>
        <p:spPr>
          <a:xfrm>
            <a:off x="9773920" y="2043480"/>
            <a:ext cx="425392" cy="1065144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00B228-5530-4D7D-92DE-FA79E513DE0C}"/>
              </a:ext>
            </a:extLst>
          </p:cNvPr>
          <p:cNvCxnSpPr>
            <a:cxnSpLocks/>
          </p:cNvCxnSpPr>
          <p:nvPr/>
        </p:nvCxnSpPr>
        <p:spPr>
          <a:xfrm flipH="1" flipV="1">
            <a:off x="3519778" y="5468676"/>
            <a:ext cx="526991" cy="477673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67C52-B1C3-4BC5-ACAA-4F41E15074A4}"/>
              </a:ext>
            </a:extLst>
          </p:cNvPr>
          <p:cNvSpPr/>
          <p:nvPr/>
        </p:nvSpPr>
        <p:spPr>
          <a:xfrm>
            <a:off x="6651986" y="1110373"/>
            <a:ext cx="454847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R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Mašina koja opslužuje</a:t>
            </a:r>
            <a:br>
              <a:rPr lang="sr-Latn-R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sr-Latn-R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 zahteve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63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BD98-10DE-40F7-A1D9-F99A3461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Klijent – server interakcija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9D3808-C7A6-44E3-A848-455452E5B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91" y="2448534"/>
            <a:ext cx="11804231" cy="38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3D91-31EA-4F48-BCF8-D1ED7FD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03" y="0"/>
            <a:ext cx="8610600" cy="1293028"/>
          </a:xfrm>
        </p:spPr>
        <p:txBody>
          <a:bodyPr/>
          <a:lstStyle/>
          <a:p>
            <a:r>
              <a:rPr lang="sr-Latn-RS" dirty="0"/>
              <a:t>Šta je web server?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B4DF-5158-45AC-AA6A-5A6D0C4F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3028"/>
            <a:ext cx="11034252" cy="49256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3200" b="1" dirty="0"/>
              <a:t>Web server: </a:t>
            </a:r>
          </a:p>
          <a:p>
            <a:pPr marL="0" indent="0">
              <a:buNone/>
            </a:pPr>
            <a:endParaRPr lang="sr-Latn-RS" sz="3200" dirty="0"/>
          </a:p>
          <a:p>
            <a:pPr>
              <a:lnSpc>
                <a:spcPct val="110000"/>
              </a:lnSpc>
            </a:pPr>
            <a:r>
              <a:rPr lang="sr-Latn-RS" sz="3200" dirty="0"/>
              <a:t>aplikativni softver računara koji osluškuje mrežu i odgovara na zahtev klijentskog računara koji je napravljen preko veb pregledača </a:t>
            </a:r>
          </a:p>
          <a:p>
            <a:endParaRPr lang="sr-Latn-RS" sz="3200" dirty="0"/>
          </a:p>
          <a:p>
            <a:r>
              <a:rPr lang="sr-Latn-RS" sz="3200" dirty="0"/>
              <a:t>mašina koja </a:t>
            </a:r>
            <a:r>
              <a:rPr lang="sr-Latn-RS" sz="3200" dirty="0" err="1"/>
              <a:t>hostuje</a:t>
            </a:r>
            <a:r>
              <a:rPr lang="sr-Latn-RS" sz="3200" dirty="0"/>
              <a:t> veb stranice i druge veb dokumente </a:t>
            </a:r>
          </a:p>
          <a:p>
            <a:endParaRPr lang="sr-Latn-RS" sz="3200" dirty="0"/>
          </a:p>
          <a:p>
            <a:pPr>
              <a:lnSpc>
                <a:spcPct val="110000"/>
              </a:lnSpc>
            </a:pPr>
            <a:r>
              <a:rPr lang="sr-Latn-RS" sz="3200" dirty="0"/>
              <a:t>obezbeđuje veb dokumente i druge onlajn usluge pomoću HTTP-a</a:t>
            </a:r>
          </a:p>
        </p:txBody>
      </p:sp>
    </p:spTree>
    <p:extLst>
      <p:ext uri="{BB962C8B-B14F-4D97-AF65-F5344CB8AC3E}">
        <p14:creationId xmlns:p14="http://schemas.microsoft.com/office/powerpoint/2010/main" val="115212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3D91-31EA-4F48-BCF8-D1ED7FD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03" y="0"/>
            <a:ext cx="8610600" cy="1293028"/>
          </a:xfrm>
        </p:spPr>
        <p:txBody>
          <a:bodyPr/>
          <a:lstStyle/>
          <a:p>
            <a:r>
              <a:rPr lang="sr-Latn-RS" dirty="0"/>
              <a:t>Šta je web PREGLEDAČ?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EB4DF-5158-45AC-AA6A-5A6D0C4F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3028"/>
            <a:ext cx="11034252" cy="492565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RS" sz="3200" b="1" dirty="0"/>
              <a:t>Web </a:t>
            </a:r>
            <a:r>
              <a:rPr lang="sr-Latn-RS" sz="3200" b="1" dirty="0" err="1"/>
              <a:t>browser</a:t>
            </a:r>
            <a:r>
              <a:rPr lang="sr-Latn-RS" sz="3200" b="1" dirty="0"/>
              <a:t> (pregledač, pretraživač): </a:t>
            </a:r>
          </a:p>
          <a:p>
            <a:pPr marL="0" indent="0">
              <a:buNone/>
            </a:pPr>
            <a:endParaRPr lang="sr-Latn-RS" sz="3200" dirty="0"/>
          </a:p>
          <a:p>
            <a:pPr>
              <a:lnSpc>
                <a:spcPct val="110000"/>
              </a:lnSpc>
            </a:pPr>
            <a:r>
              <a:rPr lang="sr-Latn-RS" sz="3200" dirty="0"/>
              <a:t>aplikativni softver koji se koristi za lociranje i izdavanje zahteva za veb stranicu koja  se nalazi na serveru koji je </a:t>
            </a:r>
            <a:r>
              <a:rPr lang="sr-Latn-RS" sz="3200" dirty="0" err="1"/>
              <a:t>hostuje</a:t>
            </a:r>
            <a:endParaRPr lang="sr-Latn-RS" sz="3200" dirty="0"/>
          </a:p>
          <a:p>
            <a:endParaRPr lang="sr-Latn-RS" sz="3200" dirty="0"/>
          </a:p>
          <a:p>
            <a:pPr>
              <a:lnSpc>
                <a:spcPct val="120000"/>
              </a:lnSpc>
            </a:pPr>
            <a:r>
              <a:rPr lang="sr-Latn-RS" sz="3200" dirty="0"/>
              <a:t>interpretira stranicu koju šalje veb server i prikazuje je na monitoru klijentskog računara </a:t>
            </a:r>
          </a:p>
          <a:p>
            <a:endParaRPr lang="sr-Latn-RS" sz="3200" dirty="0"/>
          </a:p>
          <a:p>
            <a:pPr>
              <a:lnSpc>
                <a:spcPct val="110000"/>
              </a:lnSpc>
            </a:pPr>
            <a:r>
              <a:rPr lang="sr-Latn-RS" sz="3200" dirty="0"/>
              <a:t>Kompjuterski program koji omogućava gledanje i istraživanje informacija na www.</a:t>
            </a:r>
          </a:p>
        </p:txBody>
      </p:sp>
    </p:spTree>
    <p:extLst>
      <p:ext uri="{BB962C8B-B14F-4D97-AF65-F5344CB8AC3E}">
        <p14:creationId xmlns:p14="http://schemas.microsoft.com/office/powerpoint/2010/main" val="221376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33D91-31EA-4F48-BCF8-D1ED7FD8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703" y="0"/>
            <a:ext cx="8610600" cy="1293028"/>
          </a:xfrm>
        </p:spPr>
        <p:txBody>
          <a:bodyPr/>
          <a:lstStyle/>
          <a:p>
            <a:r>
              <a:rPr lang="sr-Latn-RS" dirty="0"/>
              <a:t>web PREGLEDAČI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B78054-D725-44B6-B00A-1EDC8A62B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" y="422787"/>
            <a:ext cx="5853502" cy="62632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D0A632-D93C-4A04-8EDC-0F0000B79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705" y="4325750"/>
            <a:ext cx="3026005" cy="23602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28D9C6-7482-4490-8E8D-3B7AB35232A9}"/>
              </a:ext>
            </a:extLst>
          </p:cNvPr>
          <p:cNvSpPr txBox="1"/>
          <p:nvPr/>
        </p:nvSpPr>
        <p:spPr>
          <a:xfrm>
            <a:off x="8419704" y="3611817"/>
            <a:ext cx="3026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/>
              <a:t>Najčešće korišćeni</a:t>
            </a:r>
          </a:p>
        </p:txBody>
      </p:sp>
    </p:spTree>
    <p:extLst>
      <p:ext uri="{BB962C8B-B14F-4D97-AF65-F5344CB8AC3E}">
        <p14:creationId xmlns:p14="http://schemas.microsoft.com/office/powerpoint/2010/main" val="66944081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1652</Words>
  <Application>Microsoft Office PowerPoint</Application>
  <PresentationFormat>Widescreen</PresentationFormat>
  <Paragraphs>222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 Unicode MS</vt:lpstr>
      <vt:lpstr>Arial</vt:lpstr>
      <vt:lpstr>Calibri</vt:lpstr>
      <vt:lpstr>Century Gothic</vt:lpstr>
      <vt:lpstr>Vapor Trail</vt:lpstr>
      <vt:lpstr>Klijent-server sistemi, www i web tehnologije</vt:lpstr>
      <vt:lpstr>Okvir rada</vt:lpstr>
      <vt:lpstr>Internet</vt:lpstr>
      <vt:lpstr>Web</vt:lpstr>
      <vt:lpstr>Klijent – Server model</vt:lpstr>
      <vt:lpstr>Klijent – server interakcija</vt:lpstr>
      <vt:lpstr>Šta je web server?</vt:lpstr>
      <vt:lpstr>Šta je web PREGLEDAČ?</vt:lpstr>
      <vt:lpstr>web PREGLEDAČI</vt:lpstr>
      <vt:lpstr>Šta omogućava da web radi?</vt:lpstr>
      <vt:lpstr>Šta omogućava da web radi?</vt:lpstr>
      <vt:lpstr>CGI - common gateway interface </vt:lpstr>
      <vt:lpstr>PowerPoint Presentation</vt:lpstr>
      <vt:lpstr>PowerPoint Presentation</vt:lpstr>
      <vt:lpstr>PowerPoint Presentation</vt:lpstr>
      <vt:lpstr>Protokoli</vt:lpstr>
      <vt:lpstr>HTTP veza</vt:lpstr>
      <vt:lpstr>URL – Uniform Resource Locator</vt:lpstr>
      <vt:lpstr>dovde</vt:lpstr>
      <vt:lpstr>HyperText Markup Language (HTML)</vt:lpstr>
      <vt:lpstr>HTML StruKTURA FAJlA </vt:lpstr>
      <vt:lpstr>HTML poziv slike</vt:lpstr>
      <vt:lpstr>HTML hiperlinkovi</vt:lpstr>
      <vt:lpstr>PowerPoint Presentation</vt:lpstr>
      <vt:lpstr>PowerPoint Presentation</vt:lpstr>
      <vt:lpstr>HTML formatiranje</vt:lpstr>
      <vt:lpstr>Kodovi i izgled boja </vt:lpstr>
      <vt:lpstr>Kreiranje HTML fajla</vt:lpstr>
      <vt:lpstr>Kretanje fajla na mreži</vt:lpstr>
      <vt:lpstr>Klijent – server sistemi</vt:lpstr>
      <vt:lpstr>Internet Klijent – server sistemi</vt:lpstr>
      <vt:lpstr>Statičke i dinamičke veb stranice</vt:lpstr>
      <vt:lpstr>Statičke i dinamičke veb stranice</vt:lpstr>
      <vt:lpstr>Statičke i dinamičke veb stranice</vt:lpstr>
      <vt:lpstr>CGI-bazirane veb aplikacije</vt:lpstr>
      <vt:lpstr>Kako radi veb stranica?</vt:lpstr>
      <vt:lpstr>PowerPoint Presentation</vt:lpstr>
      <vt:lpstr>Kako radi veb stranica?</vt:lpstr>
      <vt:lpstr>Cookies - Kolačići</vt:lpstr>
      <vt:lpstr>Kako kolačići rade?</vt:lpstr>
      <vt:lpstr>Gde se koriste kolačići?</vt:lpstr>
      <vt:lpstr>Rezime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Klijent-server sistemi, www i web tehnologije</dc:title>
  <dc:creator>Zoran Cekerevac</dc:creator>
  <cp:lastModifiedBy>Zoran Cekerevac</cp:lastModifiedBy>
  <cp:revision>52</cp:revision>
  <dcterms:created xsi:type="dcterms:W3CDTF">2019-03-20T23:10:24Z</dcterms:created>
  <dcterms:modified xsi:type="dcterms:W3CDTF">2020-03-25T10:34:44Z</dcterms:modified>
</cp:coreProperties>
</file>