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80" r:id="rId3"/>
    <p:sldId id="281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65D15-ADE4-4507-9B81-4F07C6D655F4}" type="datetimeFigureOut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C14C7-364D-4A6C-83A9-61373BF16B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5F580D-4DAF-4F5D-AA0D-08436DBC95BC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06E8B1-18BD-4238-A515-21CA10CED625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A91D058-BC74-4ADE-B76A-B65AF98530AB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A01805A-6FD9-4F47-B0E1-19CFFB044E68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9020AB-F9FF-48B4-8B3E-EE8E1FE9ADCB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2FD6C7-0D40-461D-B8ED-3FEB6A45C703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11B633-4BF5-4133-8C24-C4A655E32082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3FD199-32B6-4271-AACD-443846E64C08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076ECB-4CFB-43E1-9A3D-E4EF38DD4F71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13518-587E-4395-A5B2-CCAF0EBFB40D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237562E-33AD-47C9-83C3-4D4568F7337E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76DAF6-96D7-47D9-9057-07F25A3C2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Upravljanje organizacionim promena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C9CD-3BD0-4E72-AF0D-F13AC8F72222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Strateške promene organizacije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Teorija strateških promena ili organizacione transformacije ove promene posmatra kao sredstvo adaptacije preduzeća okruženju.</a:t>
            </a:r>
          </a:p>
          <a:p>
            <a:r>
              <a:rPr lang="sr-Latn-RS" sz="3200" dirty="0" smtClean="0"/>
              <a:t>Adaptacija se vrši kroz radikalne, sveobuhvatne i revolutivne promene strategije, a zatim i organizacije predizeća. 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Strateške promene su promene drugog reda i za njih je karakteristično da uključuju promene kako ponašanja tako i mišljenja zaposlenih.</a:t>
            </a:r>
          </a:p>
          <a:p>
            <a:r>
              <a:rPr lang="sr-Latn-RS" sz="3200" dirty="0" smtClean="0"/>
              <a:t>Promene mišljenja zaposlenih ostvaruje se kroz promenu njihovih interpretativnih šema tako da organizaciona transformacija uključuje i kognitivne promene.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Strateške promene su kvantne promene organizacije što znači da se sve komponente i delovi organizacije menjaju odjednom i istovremeno.</a:t>
            </a:r>
          </a:p>
          <a:p>
            <a:r>
              <a:rPr lang="sr-Latn-RS" sz="3200" dirty="0" smtClean="0"/>
              <a:t>Razlog je u tome što su organizacije zapravo konfiguracije čvrsto spregnutih, interno konzistentnih komponenti te ih je nemoguće odvojeno menjati.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Propadanje, zaokret i smanjivanje organizacije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Propadanje organizacije se može definisati kao smanjenje resursa organizacije koje nastaje kao posledica slabljenja njene adaptacije segmentu okruženja u kome posluje.</a:t>
            </a:r>
          </a:p>
          <a:p>
            <a:r>
              <a:rPr lang="sr-Latn-RS" sz="3200" dirty="0" smtClean="0"/>
              <a:t>Uzroci propadanja organizacije su eksterni i interni.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Eksterni uzroci su promene u ekonomiji, promene na tržištu, promena ukusa potrošača, promena cena, promena tehnologije.</a:t>
            </a:r>
          </a:p>
          <a:p>
            <a:r>
              <a:rPr lang="sr-Latn-RS" sz="3200" dirty="0" smtClean="0"/>
              <a:t>Interni uzroci je najčešće loš menadžment ali su pored njega značajni i nedostatak finansijske kontrole, loša marketing strategija, loše operativno upravljanje, visoki troškovi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/>
          <a:lstStyle/>
          <a:p>
            <a:r>
              <a:rPr lang="sr-Latn-RS" sz="3600" dirty="0" smtClean="0"/>
              <a:t>Posledice propadanja organizacije se manifestuju kako na individualnom tako i na organizacionom nivou.</a:t>
            </a:r>
          </a:p>
          <a:p>
            <a:r>
              <a:rPr lang="sr-Latn-RS" sz="3600" dirty="0" smtClean="0"/>
              <a:t>Propadanje organizacije vodi u krizu koja se manifestuje tržišnim, finansijskim i menadžerskim simptomima.</a:t>
            </a:r>
            <a:r>
              <a:rPr lang="sr-Latn-R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Strategija zaokreta predstavlja skup menadžerskih aktivnosti i odluka kojima se uvode promene usmerene u pravcu zaustavljanja procesa propadanja i oporavka preduzeća.</a:t>
            </a:r>
          </a:p>
          <a:p>
            <a:r>
              <a:rPr lang="sr-Latn-RS" sz="3200" dirty="0" smtClean="0"/>
              <a:t>Smanjivanje organizacije predstavlja plansko smanjivanje veličine organizacije kroz smanjenje radnih mesta i/ili broja zaposlenih.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Institucionalne promene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Prema institucionalnoj teoriji organizovanje i način funkcionisanja organizacije odražava ideje i pravila nastala van same organizacije, u njenom institucionalnom okruzenju.</a:t>
            </a:r>
          </a:p>
          <a:p>
            <a:r>
              <a:rPr lang="sr-Latn-RS" sz="3200" dirty="0" smtClean="0"/>
              <a:t>Pod institucionalnim okruženjem podrazumevaju se institucije i organizacije koje učestvuju u kreiranju određenih standarda.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Pored standarda, kreiraju se norme, politike, procedure i pravila o tome kako treba da izgledaju proizvodi u određenom sektoru privrede i društva i još važnije, kako ti proizvodi treba da se proizvode i kako treba da budu strukturirane organizacije koje ih proizvode.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Osnovni uzrok transformacionih promena prema institucionalnoj teoriji je promena u institucionalnom okruzenju organizacije.</a:t>
            </a:r>
          </a:p>
          <a:p>
            <a:r>
              <a:rPr lang="sr-Latn-RS" sz="3200" dirty="0" smtClean="0"/>
              <a:t>Tim promenama se menja idealni obrazac organizovanja i funkcionisanja čemu se moraju prilagoditi sve organizacije u odnosnom sektoru.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239000" cy="4855536"/>
          </a:xfrm>
        </p:spPr>
        <p:txBody>
          <a:bodyPr/>
          <a:lstStyle/>
          <a:p>
            <a:r>
              <a:rPr lang="sr-Latn-RS" dirty="0" smtClean="0"/>
              <a:t>Korišćena literatura:</a:t>
            </a:r>
          </a:p>
          <a:p>
            <a:r>
              <a:rPr lang="sr-Latn-RS" dirty="0" smtClean="0"/>
              <a:t>Živanović, N., Živanović, V., (2014), Upravljanje promenama, Beograd.</a:t>
            </a:r>
          </a:p>
          <a:p>
            <a:r>
              <a:rPr lang="sr-Latn-RS" dirty="0" smtClean="0"/>
              <a:t>Janićijević, N.,(2011), Upravljanje organizacionim promenama, Centar za izdavačku delatnost Ekonomskog fakulteta, Beograd.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Do promene može doći samo ako postoji interes određenih grupa u organizaciji da se one izvedu, ako te grupe imaju reformsku vrednosnu orjentaciju i ako raspolažu dovoljnom količinom moći da izvedu promene uz znanje o novom modelu kome teže i o metodu vođenja promena.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Životni ciklus organizacije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Teorija životnog ciklusa organizacije organizacione promene objašnjavaju koristeći analogije sa živim organizmima odnosno sa čovekom. Kao što čovek i druga živa bića prolaze kroz određene razvojne faze, tako se i organizacija menja prolazeći kroz svoje razvojne faze.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239000" cy="5617536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Osnovne predpostavke teorije životnog ciklusa preduzeća jesu da je uzrok promena organizacije njena prirodna težnja za rastom i razvojem, da je tok organizacionih promena tokom života organizacije unapred zadat, da sve organizacije prolaze kroz slične razvojne faze, uz iste probleme, doživljavaju slične promene, a faze u životnom ciklusu preduzeća su sekvencionalne i kumulativne.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Prema Grejnerovom modelu životnog ciklusa organizacije, razvoj organizacije vrši se kroz smenjivanje perioda evolutivnih i revolutivnih promena.</a:t>
            </a:r>
          </a:p>
          <a:p>
            <a:r>
              <a:rPr lang="sr-Latn-RS" sz="3200" dirty="0" smtClean="0"/>
              <a:t>Kada se ti periodi iscrpe, organizacija doživljava krizu koja može se rešiti samo radikalnim promenama u kojima se menja čitav organizacioni model i usvaja novi koji nudi nove potencijale za rast.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Organizaciona adaptacija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>Predpostavka organizacione adaptacije obuhvata teorije organizacionih promena koje fokusiraju kontinuelne promene organizacije u culju njihove adaptacije okruženju.</a:t>
            </a:r>
          </a:p>
          <a:p>
            <a:r>
              <a:rPr lang="sr-Latn-RS" sz="3200" dirty="0" smtClean="0"/>
              <a:t>Organizacione promene kroz improvizaciju se posmatraju kao niz varijacija u svakodnevnom poslovanju.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r>
              <a:rPr lang="sr-Latn-RS" sz="3600" dirty="0" smtClean="0"/>
              <a:t>Prema teoriji donošenja odluka u uslovima neizvesnosti, organizacije se adaptiraju okruženju kroz kontinuelne i inkrementalne promene ali te promene nisu često onakve kakve su zamišljene od strane donosilaca odluka</a:t>
            </a:r>
            <a:r>
              <a:rPr lang="sr-Latn-RS" dirty="0" smtClean="0"/>
              <a:t>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Logički inkrementalizam tvrdi da se organizacione promene dešavaju kroz niz inkrementalnih aktivnosti menadžmenta vođenih njihovom unutrašnjom logikom.</a:t>
            </a:r>
          </a:p>
          <a:p>
            <a:r>
              <a:rPr lang="sr-Latn-RS" sz="3200" dirty="0" smtClean="0"/>
              <a:t>Proces promena unutar populacija organizacije sledi darvinijansku logiku: varijacija ili pojava novih formi u populaciji organizacija.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Organiyaciono</a:t>
            </a:r>
            <a:r>
              <a:rPr lang="en-US" dirty="0" smtClean="0"/>
              <a:t> u</a:t>
            </a:r>
            <a:r>
              <a:rPr lang="sr-Latn-RS" dirty="0" smtClean="0"/>
              <a:t>č</a:t>
            </a:r>
            <a:r>
              <a:rPr lang="en-US" dirty="0" err="1" smtClean="0"/>
              <a:t>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3200" dirty="0" smtClean="0"/>
              <a:t>U savremenoj tržišnoj utakmici trajnu konkurentsku prednost u organizaciji prestavlja organizaciono učenje.</a:t>
            </a:r>
          </a:p>
          <a:p>
            <a:r>
              <a:rPr lang="sr-Latn-RS" sz="3200" dirty="0" smtClean="0"/>
              <a:t>Organizaciono učenje predstavlja promenu u kognitivnim strukturama i ponašanju članova organizacije koje omogućava organizaciji da se uspešno prilagodi okruženju.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Definišemo dva osnovna principa učenja: u čenje pre delovanja (learning before doing) i učenje tokom procesa promene ( learning by doing ).</a:t>
            </a:r>
          </a:p>
          <a:p>
            <a:r>
              <a:rPr lang="sr-Latn-RS" sz="3200" dirty="0" smtClean="0"/>
              <a:t>Postoje dve osnovne vrste organizacionog učenja i to: adaptivno (učenje u jednom krugu) i generičko učenje ( učenje u dva kruga).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58461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Proces organizacionog učenja se odvijaju kroz konverziju eksplicitnog i implicitnog znanja.</a:t>
            </a:r>
          </a:p>
          <a:p>
            <a:r>
              <a:rPr lang="sr-Latn-RS" sz="3200" dirty="0" smtClean="0"/>
              <a:t>Postoje sledeći oblici konverzije: socijalizacija, artikulacija, kombinacija i internalizacija.</a:t>
            </a:r>
          </a:p>
          <a:p>
            <a:r>
              <a:rPr lang="sr-Latn-RS" sz="3200" dirty="0" smtClean="0"/>
              <a:t>Učeća organizacija se odlikuje brojnim praksama koje imaju za cilj da pospeše sticanje i korišćenje znanja.  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/>
          <a:lstStyle/>
          <a:p>
            <a:r>
              <a:rPr lang="sr-Latn-RS" dirty="0" smtClean="0"/>
              <a:t>Sva prava pridržava Prof.dr Milan Stamatović</a:t>
            </a:r>
          </a:p>
          <a:p>
            <a:endParaRPr lang="sr-Latn-RS" dirty="0" smtClean="0"/>
          </a:p>
          <a:p>
            <a:pPr>
              <a:buNone/>
            </a:pPr>
            <a:endParaRPr lang="sr-Latn-RS" dirty="0" smtClean="0"/>
          </a:p>
          <a:p>
            <a:r>
              <a:rPr lang="sr-Latn-RS" dirty="0" smtClean="0"/>
              <a:t>Ni jedan deo ovog nastavnog materijala ne može biti reprodukovan ili prenesen u bilo kojoj formi ili na bilo koji način, elektronski ili mehanički, uključiv fotokopiranje, snimanje, ili bilo kakvo pohranjivanje u smislu skladištenja i izvlačenje podataka, bez pismene saglasnosti autora. ( Iz deklaracije o principima koje su zajedno usvojili Komitet američke asocijacije advokata i Komitet izdavača SAD).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Motivisanje za promenu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Promene uvek podrazumevaju promenu u ponašanju zaposlenih uključujući i top menadžmet.</a:t>
            </a:r>
          </a:p>
          <a:p>
            <a:r>
              <a:rPr lang="sr-Latn-RS" sz="3600" dirty="0" smtClean="0"/>
              <a:t>Zaposleni moraju biti motivisani na pravi način jer bez njihove uložene energije promene neće uspeti.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Motivacija za promene se nemože nametnuti ili narediti.</a:t>
            </a:r>
          </a:p>
          <a:p>
            <a:r>
              <a:rPr lang="sr-Latn-RS" sz="3200" dirty="0" smtClean="0"/>
              <a:t>Ako zaposleni nisu motivisani da sami promene svoj način i odnos prema radu niko ga ne može naterati.</a:t>
            </a:r>
          </a:p>
          <a:p>
            <a:r>
              <a:rPr lang="en-US" sz="3200" dirty="0" smtClean="0"/>
              <a:t>V</a:t>
            </a:r>
            <a:r>
              <a:rPr lang="sr-Latn-RS" sz="3200" dirty="0" smtClean="0"/>
              <a:t>eliki i ozbiljan zadatak menadžmenta je da pre početka procesa promena motivišu zaposlene.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239000" cy="5693736"/>
          </a:xfrm>
        </p:spPr>
        <p:txBody>
          <a:bodyPr>
            <a:noAutofit/>
          </a:bodyPr>
          <a:lstStyle/>
          <a:p>
            <a:r>
              <a:rPr lang="sr-Latn-RS" sz="2800" dirty="0" smtClean="0"/>
              <a:t>Dve su strategije motivisanja zaposlenih za promene u organizaciji i to: strategija razvoja nezadovoljstva postojećim stanjem u organizaciji i strategija razvoja pozitivnih očekivanja od organizacionih promena. </a:t>
            </a:r>
          </a:p>
          <a:p>
            <a:r>
              <a:rPr lang="sr-Latn-RS" sz="2800" dirty="0" smtClean="0"/>
              <a:t>Svaka od gore pomenutih strategija može doneti pozitivan rezultat, a ponekad je najbolje kombinovati obe da bi zaposleni u organizaciji sproveli organizacionu promenu.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Nezadovoljstvo postojećim stanjem se može izazvati izlaganjem zaposlenih informacijama o realnom stanju organizacije i konkurencije i njenim performansama.</a:t>
            </a:r>
          </a:p>
          <a:p>
            <a:r>
              <a:rPr lang="sr-Latn-RS" sz="3200" dirty="0" smtClean="0"/>
              <a:t>Pozitivna očekivanja od promene se mogu kreirati putem buduće stabilnosti i očekivane nagrade ako se promena sprovede.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Sprovođenje promena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</a:t>
            </a:r>
            <a:r>
              <a:rPr lang="sr-Latn-RS" sz="2800" dirty="0" smtClean="0"/>
              <a:t>roces sprovođenja promena sastoji se od šest osnovnih koraka ili planiranih aktivnosti </a:t>
            </a:r>
            <a:r>
              <a:rPr lang="sr-Latn-RS" sz="2800" dirty="0" smtClean="0"/>
              <a:t>koje treba </a:t>
            </a:r>
            <a:r>
              <a:rPr lang="sr-Latn-RS" sz="2800" dirty="0" smtClean="0"/>
              <a:t>obaviti: planiranje sprovođenja promena, sprovođenje promena u prvom ciklusu, ostvarivanje i korišćenje početnih uspeha, sprovođenje sledeći ciklusa promena, praćenje promena, podrška i ubrzavanje promena. 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/>
          </a:bodyPr>
          <a:lstStyle/>
          <a:p>
            <a:r>
              <a:rPr lang="sr-Latn-RS" sz="3200" dirty="0" smtClean="0"/>
              <a:t>Sprovođenje promena ima ciklični karakter jer se promene odvijaju u ciklusima koji traju od nekoliko dana do nekoliko meseci.</a:t>
            </a:r>
          </a:p>
          <a:p>
            <a:r>
              <a:rPr lang="sr-Latn-RS" sz="3200" dirty="0" smtClean="0"/>
              <a:t>Ciklus promena može da obuhvati sve potrebne promene u jednom organizacionom delu i/ili poslovnoj jedinici. 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239000" cy="5769936"/>
          </a:xfrm>
        </p:spPr>
        <p:txBody>
          <a:bodyPr>
            <a:normAutofit/>
          </a:bodyPr>
          <a:lstStyle/>
          <a:p>
            <a:r>
              <a:rPr lang="sr-Latn-RS" sz="2800" dirty="0" smtClean="0"/>
              <a:t>Na početku sprovođenja promena neophodno je ostvariti brz i vidljiv uspeh. Povećava se motivacija za promene, slabi otpor promenama, povećava podrška višeg rukovodstva, kreditori veruju u uspeh.</a:t>
            </a:r>
          </a:p>
          <a:p>
            <a:r>
              <a:rPr lang="sr-Latn-RS" sz="2800" dirty="0" smtClean="0"/>
              <a:t>Promene u sledećim ciklusima postaju sve šire i u njih se uključuje </a:t>
            </a:r>
            <a:r>
              <a:rPr lang="sr-Latn-RS" sz="2800" dirty="0" smtClean="0"/>
              <a:t>sve </a:t>
            </a:r>
            <a:r>
              <a:rPr lang="sr-Latn-RS" sz="2800" dirty="0" smtClean="0"/>
              <a:t>veći broj zaposlenih i menadžera.</a:t>
            </a:r>
          </a:p>
          <a:p>
            <a:r>
              <a:rPr lang="sr-Latn-RS" sz="2800" dirty="0" smtClean="0"/>
              <a:t>Neophodno je aktivno komunicirati sa zazaposlenima i obaveštavati ih o rezultatima promena.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Teorija organizacionih promena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/>
              <a:t>Organizacione promene možemo prema kriterijumu cilja podeliti na organizacionu adaptaciju i organizacioni razvoj.Takođe, prema sadržaju ih delimo na promene organizacije i promene poslovnih procesa.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Autofit/>
          </a:bodyPr>
          <a:lstStyle/>
          <a:p>
            <a:r>
              <a:rPr lang="sr-Latn-RS" sz="3600" dirty="0" smtClean="0"/>
              <a:t>Prema karakteru promene se dele na diskontinuelne ili duboke, sveobuhvatne i rgrupne i organizacione.evolitivne i kontinuelne ili evolutivne, inkrementalne i parcijalne. </a:t>
            </a:r>
          </a:p>
          <a:p>
            <a:r>
              <a:rPr lang="sr-Latn-RS" sz="3600" dirty="0" smtClean="0"/>
              <a:t>Promene se još dle na spontane i planirane, direkne i participativne i idndividualne,     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Organizacioni razvoj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Latn-RS" sz="3200" dirty="0" smtClean="0"/>
              <a:t>Organizacioni razvoj predstavlja perspektivu, teoriju i program promena koji fokusira kontinuelne, planirane, parcijalne promene organizacije koje se izvode uz pomoć primenjene nauke o ljudskom ponašanju i koje imaju za cilj da unaprede efikasnost organizacije kao i zadovolj</a:t>
            </a:r>
            <a:r>
              <a:rPr lang="sr-Latn-RS" sz="3600" dirty="0" smtClean="0"/>
              <a:t>stvo zaposlenih.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7963"/>
            <a:ext cx="7239000" cy="6047773"/>
          </a:xfrm>
        </p:spPr>
        <p:txBody>
          <a:bodyPr>
            <a:normAutofit/>
          </a:bodyPr>
          <a:lstStyle/>
          <a:p>
            <a:r>
              <a:rPr lang="sr-Latn-RS" sz="3600" dirty="0" smtClean="0"/>
              <a:t>Proces organiuacionog razvoja obuhvata faze: dijagnoza stanja, planiranje promena, sprovođenje promena i stabilizacije stanja nakon promena.</a:t>
            </a:r>
          </a:p>
          <a:p>
            <a:r>
              <a:rPr lang="sr-Latn-RS" sz="3600" dirty="0" smtClean="0"/>
              <a:t>Svaka od navedenih faza sastoji se od velikog broja aktivnosti u zavisnosti od odluke menadžmenta. 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>
            <a:noAutofit/>
          </a:bodyPr>
          <a:lstStyle/>
          <a:p>
            <a:r>
              <a:rPr lang="en-US" sz="3600" dirty="0" err="1" smtClean="0"/>
              <a:t>Intervencije</a:t>
            </a:r>
            <a:r>
              <a:rPr lang="en-US" sz="3600" dirty="0" smtClean="0"/>
              <a:t> </a:t>
            </a:r>
            <a:r>
              <a:rPr lang="en-US" sz="3600" dirty="0" err="1" smtClean="0"/>
              <a:t>organi</a:t>
            </a:r>
            <a:r>
              <a:rPr lang="sr-Latn-RS" sz="3600" dirty="0" smtClean="0"/>
              <a:t>z</a:t>
            </a:r>
            <a:r>
              <a:rPr lang="en-US" sz="3600" dirty="0" err="1" smtClean="0"/>
              <a:t>acionog</a:t>
            </a:r>
            <a:r>
              <a:rPr lang="en-US" sz="3600" dirty="0" smtClean="0"/>
              <a:t> </a:t>
            </a:r>
            <a:r>
              <a:rPr lang="en-US" sz="3600" dirty="0" err="1" smtClean="0"/>
              <a:t>ra</a:t>
            </a:r>
            <a:r>
              <a:rPr lang="sr-Latn-RS" sz="3600" dirty="0" smtClean="0"/>
              <a:t>z</a:t>
            </a:r>
            <a:r>
              <a:rPr lang="en-US" sz="3600" dirty="0" err="1" smtClean="0"/>
              <a:t>voja</a:t>
            </a:r>
            <a:r>
              <a:rPr lang="sr-Latn-RS" sz="3600" dirty="0" smtClean="0"/>
              <a:t> su strukturne aktivnosti koje agenti promena preduzimaju kako bi razvili željene promene u organizaciji.</a:t>
            </a:r>
          </a:p>
          <a:p>
            <a:r>
              <a:rPr lang="sr-Latn-RS" sz="3600" dirty="0" smtClean="0"/>
              <a:t>Intervencije su: izgradnja timova i intergrupne intervencije, tehnostrukturalne i intervencije u sistemima ljudskih resursa. 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286"/>
            <a:ext cx="7239000" cy="6188450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>Organizacioni razvoj je ograničen u svom širenju iz sledećeh razloga: </a:t>
            </a:r>
          </a:p>
          <a:p>
            <a:r>
              <a:rPr lang="sr-Latn-RS" sz="3200" dirty="0" smtClean="0"/>
              <a:t>- Konsultati koji rade na OD moraju da imaju znanje i iskustvo organizacije ali i veštine interpersonalne komunikacije.</a:t>
            </a:r>
          </a:p>
          <a:p>
            <a:r>
              <a:rPr lang="sr-Latn-RS" sz="3200" dirty="0" smtClean="0"/>
              <a:t>- Kulturna ograničenost OD. Ovaj program podrazumeva određene vrednosti nacionalne kulture koje su prisutne u relativno malom broju zemalja.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4E9A0-1582-4C9D-99B6-9D08979D1307}" type="datetime1">
              <a:rPr lang="en-US" smtClean="0"/>
              <a:pPr/>
              <a:t>21-Mar-20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POSLOVNI I PRAVNI FAKULTET                                       Prof. dr Milan Stamatović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6DAF6-96D7-47D9-9057-07F25A3C2C9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288</TotalTime>
  <Words>1873</Words>
  <Application>Microsoft Office PowerPoint</Application>
  <PresentationFormat>On-screen Show (4:3)</PresentationFormat>
  <Paragraphs>188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Opulent</vt:lpstr>
      <vt:lpstr>Upravljanje organizacionim promena</vt:lpstr>
      <vt:lpstr>Slide 2</vt:lpstr>
      <vt:lpstr>Slide 3</vt:lpstr>
      <vt:lpstr>Teorija organizacionih promena</vt:lpstr>
      <vt:lpstr>Slide 5</vt:lpstr>
      <vt:lpstr>Organizacioni razvoj</vt:lpstr>
      <vt:lpstr>Slide 7</vt:lpstr>
      <vt:lpstr>Slide 8</vt:lpstr>
      <vt:lpstr>Slide 9</vt:lpstr>
      <vt:lpstr>Strateške promene organizacije</vt:lpstr>
      <vt:lpstr>Slide 11</vt:lpstr>
      <vt:lpstr>Slide 12</vt:lpstr>
      <vt:lpstr>Propadanje, zaokret i smanjivanje organizacije </vt:lpstr>
      <vt:lpstr>Slide 14</vt:lpstr>
      <vt:lpstr>Slide 15</vt:lpstr>
      <vt:lpstr>Slide 16</vt:lpstr>
      <vt:lpstr>Institucionalne promene</vt:lpstr>
      <vt:lpstr>Slide 18</vt:lpstr>
      <vt:lpstr>Slide 19</vt:lpstr>
      <vt:lpstr>Slide 20</vt:lpstr>
      <vt:lpstr>Životni ciklus organizacije</vt:lpstr>
      <vt:lpstr>Slide 22</vt:lpstr>
      <vt:lpstr>Slide 23</vt:lpstr>
      <vt:lpstr>Organizaciona adaptacija</vt:lpstr>
      <vt:lpstr>Slide 25</vt:lpstr>
      <vt:lpstr>Slide 26</vt:lpstr>
      <vt:lpstr>Organiyaciono učenje</vt:lpstr>
      <vt:lpstr>Slide 28</vt:lpstr>
      <vt:lpstr>Slide 29</vt:lpstr>
      <vt:lpstr>Motivisanje za promenu</vt:lpstr>
      <vt:lpstr>Slide 31</vt:lpstr>
      <vt:lpstr>Slide 32</vt:lpstr>
      <vt:lpstr>Slide 33</vt:lpstr>
      <vt:lpstr>Sprovođenje promena </vt:lpstr>
      <vt:lpstr>Slide 35</vt:lpstr>
      <vt:lpstr>Slide 36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Upravljanje organizacionim promena</dc:title>
  <dc:creator>milan</dc:creator>
  <cp:lastModifiedBy>milan</cp:lastModifiedBy>
  <cp:revision>28</cp:revision>
  <dcterms:created xsi:type="dcterms:W3CDTF">2020-03-20T14:18:45Z</dcterms:created>
  <dcterms:modified xsi:type="dcterms:W3CDTF">2020-03-21T16:41:02Z</dcterms:modified>
</cp:coreProperties>
</file>