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sldIdLst>
    <p:sldId id="256" r:id="rId2"/>
    <p:sldId id="292" r:id="rId3"/>
    <p:sldId id="293" r:id="rId4"/>
    <p:sldId id="29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56DA4-761B-41AB-A6F1-64864C6FBB7E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128D0-67D4-4371-8019-A470F951B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BF6E-937A-4630-B034-D030C864BCB1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25F8-C432-4282-8402-69F51332D3B6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1AAC-5118-42A7-80B8-601000816FD9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F084-B3FD-4C29-92DD-EF6FBF2A9662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DC85-C4F5-4B2F-B9AB-CA5751176C55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ACE4-0B8F-42E1-9443-6237F37EB02A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0F8-DFA6-41C9-983D-8D8A3D95E58B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B3CC-3FB5-4DC5-8E03-B0038BC2C7E4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9E5A-FB71-4297-A7EB-035A079677F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0246-F934-4D75-8D68-E2A08CA22C2C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0A75-3D86-4EF7-B5C8-6C8DE4662405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2A9C1-C561-4951-A880-57E0831FC1C0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CE713-9754-4E8E-BDAA-F03A4C71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UPRAVLJANJE ORGANIZACIONIM PROMENAMA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MOTIVISANJE </a:t>
            </a:r>
            <a:r>
              <a:rPr lang="sr-Latn-RS" dirty="0" smtClean="0">
                <a:solidFill>
                  <a:schemeClr val="tx1"/>
                </a:solidFill>
              </a:rPr>
              <a:t>Z</a:t>
            </a:r>
            <a:r>
              <a:rPr lang="en-US" dirty="0" smtClean="0">
                <a:solidFill>
                  <a:schemeClr val="tx1"/>
                </a:solidFill>
              </a:rPr>
              <a:t>A PROMENE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Zamka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ako</a:t>
            </a:r>
            <a:r>
              <a:rPr lang="en-US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nešto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jasno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očigledno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</a:t>
            </a:r>
            <a:r>
              <a:rPr lang="en-US" dirty="0">
                <a:latin typeface="Arial" pitchFamily="34" charset="0"/>
                <a:cs typeface="Arial" pitchFamily="34" charset="0"/>
              </a:rPr>
              <a:t> ne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znači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jasno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očigledno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dirty="0">
                <a:latin typeface="Arial" pitchFamily="34" charset="0"/>
                <a:cs typeface="Arial" pitchFamily="34" charset="0"/>
              </a:rPr>
              <a:t> vas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Menadžment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druge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ubedi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stvari</a:t>
            </a:r>
            <a:r>
              <a:rPr lang="en-US" dirty="0">
                <a:latin typeface="Arial" pitchFamily="34" charset="0"/>
                <a:cs typeface="Arial" pitchFamily="34" charset="0"/>
              </a:rPr>
              <a:t> vide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njihovim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očima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Menadžment</a:t>
            </a:r>
            <a:r>
              <a:rPr lang="en-US" dirty="0">
                <a:latin typeface="Arial" pitchFamily="34" charset="0"/>
                <a:cs typeface="Arial" pitchFamily="34" charset="0"/>
              </a:rPr>
              <a:t> ne  bi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smeo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podceni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ljudsku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težnju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inercijom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otpor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prema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promenama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Menadžeri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stalnom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okruženjem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imaju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drugu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interpretaciju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okruženja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obrazovaniji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njihov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posao</a:t>
            </a:r>
            <a:r>
              <a:rPr lang="en-US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kreativniji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više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razmišljaju</a:t>
            </a:r>
            <a:r>
              <a:rPr lang="en-US" dirty="0">
                <a:latin typeface="Arial" pitchFamily="34" charset="0"/>
                <a:cs typeface="Arial" pitchFamily="34" charset="0"/>
              </a:rPr>
              <a:t> 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razvoju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organizacije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Zaposleni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ponekad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izvršavaju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dve</a:t>
            </a:r>
            <a:r>
              <a:rPr lang="en-US" dirty="0">
                <a:latin typeface="Arial" pitchFamily="34" charset="0"/>
                <a:cs typeface="Arial" pitchFamily="34" charset="0"/>
              </a:rPr>
              <a:t> tri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jednostavne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operacije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nisu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zainteresovani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edukaciju</a:t>
            </a:r>
            <a:r>
              <a:rPr lang="en-US" dirty="0">
                <a:latin typeface="Arial" pitchFamily="34" charset="0"/>
                <a:cs typeface="Arial" pitchFamily="34" charset="0"/>
              </a:rPr>
              <a:t>, 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još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400" b="1" dirty="0" err="1">
                <a:solidFill>
                  <a:srgbClr val="FF0000"/>
                </a:solidFill>
              </a:rPr>
              <a:t>Svaki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proces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promene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započinje</a:t>
            </a:r>
            <a:r>
              <a:rPr lang="en-US" sz="4400" b="1" dirty="0">
                <a:solidFill>
                  <a:srgbClr val="FF0000"/>
                </a:solidFill>
              </a:rPr>
              <a:t> se </a:t>
            </a:r>
            <a:r>
              <a:rPr lang="en-US" sz="4400" b="1" dirty="0" err="1">
                <a:solidFill>
                  <a:srgbClr val="FF0000"/>
                </a:solidFill>
              </a:rPr>
              <a:t>dokazivanjem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koje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benefite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promena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donosi</a:t>
            </a:r>
            <a:r>
              <a:rPr lang="en-US" sz="4400" b="1" dirty="0">
                <a:solidFill>
                  <a:srgbClr val="FF0000"/>
                </a:solidFill>
              </a:rPr>
              <a:t>, a </a:t>
            </a:r>
            <a:r>
              <a:rPr lang="en-US" sz="4400" b="1" dirty="0" err="1">
                <a:solidFill>
                  <a:srgbClr val="FF0000"/>
                </a:solidFill>
              </a:rPr>
              <a:t>šta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će</a:t>
            </a:r>
            <a:r>
              <a:rPr lang="en-US" sz="4400" b="1" dirty="0">
                <a:solidFill>
                  <a:srgbClr val="FF0000"/>
                </a:solidFill>
              </a:rPr>
              <a:t> se </a:t>
            </a:r>
            <a:r>
              <a:rPr lang="en-US" sz="4400" b="1" dirty="0" err="1">
                <a:solidFill>
                  <a:srgbClr val="FF0000"/>
                </a:solidFill>
              </a:rPr>
              <a:t>desiti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ukoliko</a:t>
            </a:r>
            <a:r>
              <a:rPr lang="en-US" sz="4400" b="1" dirty="0">
                <a:solidFill>
                  <a:srgbClr val="FF0000"/>
                </a:solidFill>
              </a:rPr>
              <a:t> do </a:t>
            </a:r>
            <a:r>
              <a:rPr lang="en-US" sz="4400" b="1" dirty="0" err="1">
                <a:solidFill>
                  <a:srgbClr val="FF0000"/>
                </a:solidFill>
              </a:rPr>
              <a:t>promena</a:t>
            </a:r>
            <a:r>
              <a:rPr lang="en-US" sz="4400" b="1" dirty="0">
                <a:solidFill>
                  <a:srgbClr val="FF0000"/>
                </a:solidFill>
              </a:rPr>
              <a:t> ne </a:t>
            </a:r>
            <a:r>
              <a:rPr lang="en-US" sz="4400" b="1" dirty="0" err="1">
                <a:solidFill>
                  <a:srgbClr val="FF0000"/>
                </a:solidFill>
              </a:rPr>
              <a:t>dođe</a:t>
            </a:r>
            <a:r>
              <a:rPr lang="en-US" sz="4400" b="1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/>
              <a:t>Teorije</a:t>
            </a:r>
            <a:r>
              <a:rPr lang="en-US" b="1" dirty="0"/>
              <a:t> </a:t>
            </a:r>
            <a:r>
              <a:rPr lang="en-US" b="1" dirty="0" err="1"/>
              <a:t>motivacije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motivisanje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promene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Dve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teorije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veoma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korisne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motivisanju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prihvate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, a to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Latn-RS" sz="32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eorija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oč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kivanja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sr-Latn-RS" sz="32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eorija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jednakosti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Teorija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očekivanja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kaže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motivišu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sledećim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očekivanjima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Očekivanja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će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napori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ulože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zaista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dovesti</a:t>
            </a:r>
            <a:r>
              <a:rPr lang="en-US" dirty="0">
                <a:latin typeface="Arial" pitchFamily="34" charset="0"/>
                <a:cs typeface="Arial" pitchFamily="34" charset="0"/>
              </a:rPr>
              <a:t> do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ostvarenja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željenog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rezultata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Očekivanja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će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postignuti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rezultat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dovesti</a:t>
            </a:r>
            <a:r>
              <a:rPr lang="en-US" dirty="0">
                <a:latin typeface="Arial" pitchFamily="34" charset="0"/>
                <a:cs typeface="Arial" pitchFamily="34" charset="0"/>
              </a:rPr>
              <a:t> do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nagrade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Očekivanja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nagrada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nešto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vredno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napora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poželjno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r>
              <a:rPr lang="en-US" sz="3500" dirty="0" err="1">
                <a:latin typeface="Arial" pitchFamily="34" charset="0"/>
                <a:cs typeface="Arial" pitchFamily="34" charset="0"/>
              </a:rPr>
              <a:t>Kada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teorija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očekivanja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primeni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motivisanje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zaposlenih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dobijamo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sledeće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zaključke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preporuke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err="1">
                <a:latin typeface="Arial" pitchFamily="34" charset="0"/>
                <a:cs typeface="Arial" pitchFamily="34" charset="0"/>
              </a:rPr>
              <a:t>Menadžeri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moraju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razviti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očekivanje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zaposlenih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će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biti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stanju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ostvare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ciljeve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promena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err="1">
                <a:latin typeface="Arial" pitchFamily="34" charset="0"/>
                <a:cs typeface="Arial" pitchFamily="34" charset="0"/>
              </a:rPr>
              <a:t>Zaposleni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će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uložen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napor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postignut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rezultat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obavezno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biti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nagrađeni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err="1">
                <a:latin typeface="Arial" pitchFamily="34" charset="0"/>
                <a:cs typeface="Arial" pitchFamily="34" charset="0"/>
              </a:rPr>
              <a:t>Nagrade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koje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slede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će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biti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adekvatne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uloženom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trudu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Ukupna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motivacija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zaposlenih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izvedu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promene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biće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zbir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sva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tri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opisana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očekivanja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Teorija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jednakosti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definiše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dve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vrste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odnosa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Odnos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između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uloženih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napora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nagrada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Odnos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između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uloženog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napora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nagrade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zaposlenog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isto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takvog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napora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nagrade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njegovih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kolega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kojima</a:t>
            </a:r>
            <a:r>
              <a:rPr lang="en-US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upoređuje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Kada</a:t>
            </a:r>
            <a:r>
              <a:rPr lang="en-US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teorija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jednakosti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primeni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motivisanje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dobijamo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sledeće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zaključke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preporuke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Zaposlene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treba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uveriti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nagrade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posledica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uloženog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truda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organizacione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adekvatne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njihovom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uloženom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trudu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Zaposlene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treba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uveriti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će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efekti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dobici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raspoređeni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srazmerno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naporu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različiti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učesnici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uložili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njihovu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realizaciju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/>
              <a:t>Strategije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metodi</a:t>
            </a:r>
            <a:r>
              <a:rPr lang="en-US" b="1" dirty="0"/>
              <a:t> </a:t>
            </a:r>
            <a:r>
              <a:rPr lang="en-US" b="1" dirty="0" err="1"/>
              <a:t>motivisanja</a:t>
            </a:r>
            <a:r>
              <a:rPr lang="en-US" b="1" dirty="0"/>
              <a:t> </a:t>
            </a:r>
            <a:r>
              <a:rPr lang="en-US" b="1" dirty="0" err="1"/>
              <a:t>zaposlenih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promene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Dva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osnovna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izvora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motivacija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nezadovoljstvo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postojećim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stanjem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organizacije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njenim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performansama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pozitivna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očekivanja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novog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organizacije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očekivanih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performansi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sr-Latn-RS" dirty="0" smtClean="0"/>
              <a:t>Korišćena literatura: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Živanović, N., Živanović, V., (2014), Upravljanje promenama, Beograd.</a:t>
            </a:r>
          </a:p>
          <a:p>
            <a:r>
              <a:rPr lang="sr-Latn-RS" dirty="0" smtClean="0"/>
              <a:t>Janićijević, N.,(2011), Upravljanje organizacionim promenama, Centar za izdavačku delatnost Ekonomskog fakulteta, Beograd.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sz="3600" u="sng" dirty="0" err="1"/>
              <a:t>Strategija</a:t>
            </a:r>
            <a:r>
              <a:rPr lang="en-US" sz="3600" u="sng" dirty="0"/>
              <a:t> </a:t>
            </a:r>
            <a:r>
              <a:rPr lang="en-US" sz="3600" u="sng" dirty="0" err="1"/>
              <a:t>i</a:t>
            </a:r>
            <a:r>
              <a:rPr lang="en-US" sz="3600" u="sng" dirty="0"/>
              <a:t> </a:t>
            </a:r>
            <a:r>
              <a:rPr lang="en-US" sz="3600" u="sng" dirty="0" err="1"/>
              <a:t>metodi</a:t>
            </a:r>
            <a:r>
              <a:rPr lang="en-US" sz="3600" u="sng" dirty="0"/>
              <a:t> </a:t>
            </a:r>
            <a:r>
              <a:rPr lang="en-US" sz="3600" u="sng" dirty="0" err="1"/>
              <a:t>razvijanja</a:t>
            </a:r>
            <a:r>
              <a:rPr lang="en-US" sz="3600" u="sng" dirty="0"/>
              <a:t> </a:t>
            </a:r>
            <a:r>
              <a:rPr lang="en-US" sz="3600" u="sng" dirty="0" err="1"/>
              <a:t>nezadovoljstva</a:t>
            </a:r>
            <a:r>
              <a:rPr lang="en-US" sz="3600" u="sng" dirty="0"/>
              <a:t> </a:t>
            </a:r>
            <a:r>
              <a:rPr lang="en-US" sz="3600" u="sng" dirty="0" err="1"/>
              <a:t>postojećim</a:t>
            </a:r>
            <a:r>
              <a:rPr lang="en-US" sz="3600" u="sng" dirty="0"/>
              <a:t> </a:t>
            </a:r>
            <a:r>
              <a:rPr lang="en-US" sz="3600" u="sng" dirty="0" err="1"/>
              <a:t>stanjem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Ova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strategija</a:t>
            </a:r>
            <a:r>
              <a:rPr lang="en-US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jednostavna</a:t>
            </a:r>
            <a:r>
              <a:rPr lang="en-US" dirty="0">
                <a:latin typeface="Arial" pitchFamily="34" charset="0"/>
                <a:cs typeface="Arial" pitchFamily="34" charset="0"/>
              </a:rPr>
              <a:t>, a to je: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spremni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učestvuju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ako</a:t>
            </a:r>
            <a:r>
              <a:rPr lang="en-US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uvere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postojeće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organizacije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loše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nezadovoljavajuće</a:t>
            </a:r>
            <a:r>
              <a:rPr lang="en-US" dirty="0">
                <a:latin typeface="Arial" pitchFamily="34" charset="0"/>
                <a:cs typeface="Arial" pitchFamily="34" charset="0"/>
              </a:rPr>
              <a:t>, 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može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bolje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Inercija</a:t>
            </a:r>
            <a:r>
              <a:rPr lang="en-US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ključni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slomiti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inerciju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zaposlenih</a:t>
            </a:r>
            <a:r>
              <a:rPr lang="en-US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ozbiljan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projekat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Čak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kada</a:t>
            </a:r>
            <a:r>
              <a:rPr lang="en-US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pragu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bankrot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stečaj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organizacije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veoma</a:t>
            </a:r>
            <a:r>
              <a:rPr lang="en-US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teško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uveriti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nešto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treba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menjati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err="1">
                <a:latin typeface="Arial" pitchFamily="34" charset="0"/>
                <a:cs typeface="Arial" pitchFamily="34" charset="0"/>
              </a:rPr>
              <a:t>Razlozi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err="1">
                <a:latin typeface="Arial" pitchFamily="34" charset="0"/>
                <a:cs typeface="Arial" pitchFamily="34" charset="0"/>
              </a:rPr>
              <a:t>Zaposleni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organizaciji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možda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ne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znaju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organizaciji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loše</a:t>
            </a:r>
            <a:endParaRPr lang="en-US" sz="35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err="1">
                <a:latin typeface="Arial" pitchFamily="34" charset="0"/>
                <a:cs typeface="Arial" pitchFamily="34" charset="0"/>
              </a:rPr>
              <a:t>Čak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zaposleni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znaju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organizaciji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loše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razvijaju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razne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psihološke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mehanizme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samoodbrane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loših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vesti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err="1">
                <a:latin typeface="Arial" pitchFamily="34" charset="0"/>
                <a:cs typeface="Arial" pitchFamily="34" charset="0"/>
              </a:rPr>
              <a:t>Zaposleni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zadovoljavaju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niskim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performansama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organizacije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zato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nisu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spremni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Bolje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vrabac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ruci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nego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golub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grani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>
                <a:latin typeface="Arial" pitchFamily="34" charset="0"/>
                <a:cs typeface="Arial" pitchFamily="34" charset="0"/>
              </a:rPr>
              <a:t>Pokretanje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zaposlenih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možemo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postići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korišćenjem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sledećih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metoda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Informisanje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realnoj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situaciji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perspektivi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preduzeća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treba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informisati</a:t>
            </a:r>
            <a:r>
              <a:rPr lang="en-US" dirty="0">
                <a:latin typeface="Arial" pitchFamily="34" charset="0"/>
                <a:cs typeface="Arial" pitchFamily="34" charset="0"/>
              </a:rPr>
              <a:t> 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svemu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upućuje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moguće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uzroke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Trendovi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okruženju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Stanje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tržištu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konkurentska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pozicija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preduzeća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Realne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performanse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preduzeća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Interni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organizacioni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problemi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Postojeće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šanse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jaz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između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postojećeg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mogućeg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nivoa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performansi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None/>
            </a:pPr>
            <a:r>
              <a:rPr lang="sr-Latn-RS" dirty="0" smtClean="0"/>
              <a:t>	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Postavljanjem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visokih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standarda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performansi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Menadžment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organizacije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treba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podigne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nivo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očekivanja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zaposlenih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organizaciji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pogledu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prodaje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tržišnog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učešća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profita</a:t>
            </a:r>
            <a:r>
              <a:rPr lang="en-US" dirty="0">
                <a:latin typeface="Arial" pitchFamily="34" charset="0"/>
                <a:cs typeface="Arial" pitchFamily="34" charset="0"/>
              </a:rPr>
              <a:t>, 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posebno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zarada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nagrada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uslova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rada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lvl="0" indent="-51435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	3.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Razvoj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krivice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za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odsustvo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promena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u="sng" dirty="0" err="1"/>
              <a:t>Strategija</a:t>
            </a:r>
            <a:r>
              <a:rPr lang="en-US" sz="3600" u="sng" dirty="0"/>
              <a:t> </a:t>
            </a:r>
            <a:r>
              <a:rPr lang="en-US" sz="3600" u="sng" dirty="0" err="1"/>
              <a:t>i</a:t>
            </a:r>
            <a:r>
              <a:rPr lang="en-US" sz="3600" u="sng" dirty="0"/>
              <a:t> </a:t>
            </a:r>
            <a:r>
              <a:rPr lang="en-US" sz="3600" u="sng" dirty="0" err="1"/>
              <a:t>metodi</a:t>
            </a:r>
            <a:r>
              <a:rPr lang="en-US" sz="3600" u="sng" dirty="0"/>
              <a:t> </a:t>
            </a:r>
            <a:r>
              <a:rPr lang="en-US" sz="3600" u="sng" dirty="0" err="1"/>
              <a:t>razvoja</a:t>
            </a:r>
            <a:r>
              <a:rPr lang="en-US" sz="3600" u="sng" dirty="0"/>
              <a:t> </a:t>
            </a:r>
            <a:r>
              <a:rPr lang="en-US" sz="3600" u="sng" dirty="0" err="1"/>
              <a:t>pozitivnih</a:t>
            </a:r>
            <a:r>
              <a:rPr lang="en-US" sz="3600" u="sng" dirty="0"/>
              <a:t> </a:t>
            </a:r>
            <a:r>
              <a:rPr lang="en-US" sz="3600" u="sng" dirty="0" err="1"/>
              <a:t>očekivanja</a:t>
            </a:r>
            <a:r>
              <a:rPr lang="en-US" sz="3600" u="sng" dirty="0"/>
              <a:t> </a:t>
            </a:r>
            <a:r>
              <a:rPr lang="en-US" sz="3600" u="sng" dirty="0" err="1"/>
              <a:t>od</a:t>
            </a:r>
            <a:r>
              <a:rPr lang="en-US" sz="3600" u="sng" dirty="0"/>
              <a:t> </a:t>
            </a:r>
            <a:r>
              <a:rPr lang="en-US" sz="3600" u="sng" dirty="0" err="1"/>
              <a:t>promena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Velika</a:t>
            </a:r>
            <a:r>
              <a:rPr lang="en-US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greška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misliti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će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spremni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prihvate</a:t>
            </a:r>
            <a:r>
              <a:rPr lang="en-US" dirty="0">
                <a:latin typeface="Arial" pitchFamily="34" charset="0"/>
                <a:cs typeface="Arial" pitchFamily="34" charset="0"/>
              </a:rPr>
              <a:t> novo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zato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pokazali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sve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loše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strane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nedostatke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postojećeg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sistema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funkcionisanja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Zaposlenima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ponuđena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prihvatljiva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vizija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novog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stanja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očekivanja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novčanim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stimulacijama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Neophodno</a:t>
            </a:r>
            <a:r>
              <a:rPr lang="en-US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menadžment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razvija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psihološku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sigurnost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će</a:t>
            </a:r>
            <a:r>
              <a:rPr lang="en-US" dirty="0">
                <a:latin typeface="Arial" pitchFamily="34" charset="0"/>
                <a:cs typeface="Arial" pitchFamily="34" charset="0"/>
              </a:rPr>
              <a:t> nova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organizacija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doneti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nešto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dobro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organizaciji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njima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lično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Treba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jasno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objasniti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prednosti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nove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organizacije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sve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benefiti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zaposlene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Dobro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je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imati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više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benefite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novčane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nagrade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bonuse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pohvale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nagradna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letovanja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konferencije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edukaciju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sl.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Ukoliko</a:t>
            </a:r>
            <a:r>
              <a:rPr lang="en-US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traže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žrtve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odricanja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zarad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će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nekoj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sledećoj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organizaciji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doneti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koristi</a:t>
            </a:r>
            <a:r>
              <a:rPr lang="en-US" dirty="0">
                <a:latin typeface="Arial" pitchFamily="34" charset="0"/>
                <a:cs typeface="Arial" pitchFamily="34" charset="0"/>
              </a:rPr>
              <a:t>, to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dobro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motivaciju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neizvesnost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zaposleni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 toga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plaše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Ponekad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radnog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mesta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organizaciji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zastrašujuća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Čak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kada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zabrinuti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neznaju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rezultat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promena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menadžeri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agenti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promena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smeju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takva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saznanja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dele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zaposlenima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b="1" dirty="0" err="1"/>
              <a:t>Tehnike</a:t>
            </a:r>
            <a:r>
              <a:rPr lang="en-US" sz="3600" b="1" dirty="0"/>
              <a:t> </a:t>
            </a:r>
            <a:r>
              <a:rPr lang="en-US" sz="3600" b="1" dirty="0" err="1"/>
              <a:t>motivisanja</a:t>
            </a:r>
            <a:r>
              <a:rPr lang="en-US" sz="3600" b="1" dirty="0"/>
              <a:t> </a:t>
            </a:r>
            <a:r>
              <a:rPr lang="en-US" sz="3600" b="1" dirty="0" err="1"/>
              <a:t>za</a:t>
            </a:r>
            <a:r>
              <a:rPr lang="en-US" sz="3600" b="1" dirty="0"/>
              <a:t> </a:t>
            </a:r>
            <a:r>
              <a:rPr lang="en-US" sz="3600" b="1" dirty="0" err="1"/>
              <a:t>promene</a:t>
            </a:r>
            <a:r>
              <a:rPr lang="en-US" sz="3600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Literatura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praksa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uspešnih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programa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>
                <a:latin typeface="Arial" pitchFamily="34" charset="0"/>
                <a:cs typeface="Arial" pitchFamily="34" charset="0"/>
              </a:rPr>
              <a:t> nude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nekoliko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osnovneh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grupa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tehnika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ostvarivanje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uspešnih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>
                <a:latin typeface="Arial" pitchFamily="34" charset="0"/>
                <a:cs typeface="Arial" pitchFamily="34" charset="0"/>
              </a:rPr>
              <a:t>, a to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komuniciranje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zaposlenima</a:t>
            </a:r>
            <a:r>
              <a:rPr lang="en-US" dirty="0">
                <a:latin typeface="Arial" pitchFamily="34" charset="0"/>
                <a:cs typeface="Arial" pitchFamily="34" charset="0"/>
              </a:rPr>
              <a:t>,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prezentovanje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zaposlenima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objektivne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informacije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timovi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participacija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promenama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sistema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ocenjivanja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nagrađivanja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nagrađivanje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ranih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pristalica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modeliranje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ponašanja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kroz</a:t>
            </a:r>
            <a:r>
              <a:rPr lang="en-US" dirty="0">
                <a:latin typeface="Arial" pitchFamily="34" charset="0"/>
                <a:cs typeface="Arial" pitchFamily="34" charset="0"/>
              </a:rPr>
              <a:t> pilot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projekat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sz="4400" b="1" dirty="0" smtClean="0"/>
              <a:t>Pitanja za proveru znanja: </a:t>
            </a:r>
          </a:p>
          <a:p>
            <a:pPr>
              <a:buNone/>
            </a:pPr>
            <a:r>
              <a:rPr lang="sr-Latn-RS" sz="4400" b="1" dirty="0" smtClean="0"/>
              <a:t>	slajd 39</a:t>
            </a:r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>
                <a:latin typeface="Arial" pitchFamily="34" charset="0"/>
                <a:cs typeface="Arial" pitchFamily="34" charset="0"/>
              </a:rPr>
              <a:t>Komuniciranje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sa zapolsenima je najznačajnija tehnika motivisanja za promene koja menadžmentu stoji na raspolaganja.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endParaRPr lang="sr-Latn-RS" dirty="0">
              <a:latin typeface="Arial" pitchFamily="34" charset="0"/>
              <a:cs typeface="Arial" pitchFamily="34" charset="0"/>
            </a:endParaRPr>
          </a:p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Osnovni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oblici komuniciranja sa zapolsenima su: verbalno, neverbalno i simboličko.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>
                <a:latin typeface="Arial" pitchFamily="34" charset="0"/>
                <a:cs typeface="Arial" pitchFamily="34" charset="0"/>
              </a:rPr>
              <a:t>Verbalno komuniciranje možemo podeliti na direkno (sastanci i ubeđivanje) i indirekno (pisano) komuniciranje.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>
                <a:latin typeface="Arial" pitchFamily="34" charset="0"/>
                <a:cs typeface="Arial" pitchFamily="34" charset="0"/>
              </a:rPr>
              <a:t>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Latn-RS" dirty="0">
                <a:latin typeface="Arial" pitchFamily="34" charset="0"/>
                <a:cs typeface="Arial" pitchFamily="34" charset="0"/>
              </a:rPr>
              <a:t>Neverbalno komuniciranje podrazumeva ponašanje menadžera u svakodnevnom radu.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>
                <a:latin typeface="Arial" pitchFamily="34" charset="0"/>
                <a:cs typeface="Arial" pitchFamily="34" charset="0"/>
              </a:rPr>
              <a:t>Simbolička komunikacija podrazumeva slanje poruka preko simbola, a to su: jezički simboli (žargon, metafore i legende o preduzeću), rituali i ceremonije, materijalni simboli.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sr-Latn-RS" b="1" dirty="0">
                <a:latin typeface="Arial" pitchFamily="34" charset="0"/>
                <a:cs typeface="Arial" pitchFamily="34" charset="0"/>
              </a:rPr>
              <a:t>Prezentovanje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zaposlenima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objektivne informacije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počiva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na predpostavci da povratna informacija o performansama iz </a:t>
            </a:r>
            <a:r>
              <a:rPr lang="sr-Latn-R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spoljnih izvora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može delovati otrežnjujuće na zaposlene i motivisati ih za promene.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Primenjuju se sledeće tehnike: sastanci sa klijentima, partnerima i potrošačima, prezentacija rezultata konsalting projekta, povratna informacija o rezultatima ankete, benchmarking analiza, fokusirana analiza.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sr-Latn-RS" dirty="0">
                <a:latin typeface="Arial" pitchFamily="34" charset="0"/>
                <a:cs typeface="Arial" pitchFamily="34" charset="0"/>
              </a:rPr>
              <a:t>Posebnu grupu tehnika motivisanja zaposlenih na promene čine tehnike u kojima se upotrbljavaju </a:t>
            </a:r>
            <a:r>
              <a:rPr lang="sr-Latn-RS" b="1" dirty="0">
                <a:latin typeface="Arial" pitchFamily="34" charset="0"/>
                <a:cs typeface="Arial" pitchFamily="34" charset="0"/>
              </a:rPr>
              <a:t>timovi i podstiče participacija zaposlenih.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Klučna ideja je da se kroz timski rad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zapo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lenih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oslobodi njihova kreativna energija i usmeri u pravcu sprovođenja promena. Ova tehnika obuhvata radionice, seminare, okrugle stolove i sl.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sr-Latn-RS" b="1" dirty="0">
                <a:latin typeface="Arial" pitchFamily="34" charset="0"/>
                <a:cs typeface="Arial" pitchFamily="34" charset="0"/>
              </a:rPr>
              <a:t>Promena sistema ocenjivanja i nagrađivanja je tehnika motivisanja zaposlenih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na promene dovodi da se zaposleni menjaju kroz promenu navika i ponašanja u budućnosti, a to direkno utiče na materijalni položaj.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Ovom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tehnikom možemo direkno kreirati nezadovoljstvo postojećim stanjem kao i pozitivna očekivanja promena.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sr-Latn-RS" b="1" dirty="0">
                <a:latin typeface="Arial" pitchFamily="34" charset="0"/>
                <a:cs typeface="Arial" pitchFamily="34" charset="0"/>
              </a:rPr>
              <a:t>Nagrađivanje ranih pristalica promena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obuhvata davanje nagrada onima koji u ranoj fazi prihvate promene, a na taj način se mogu i ostali stimulisati da prihvate promene.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>
                <a:latin typeface="Arial" pitchFamily="34" charset="0"/>
                <a:cs typeface="Arial" pitchFamily="34" charset="0"/>
              </a:rPr>
              <a:t>Modeliranje željenog ponašanja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kroz pilot projekat je tehnika davanja studije slučaja uspešnih promena i rezultata koji su posledica istih. Najednostavnije je promena u delu organizacije kroz pilot projekat.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Pitanja za proveru znanja: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Z</a:t>
            </a:r>
            <a:r>
              <a:rPr lang="sr-Latn-RS" b="1" dirty="0" smtClean="0"/>
              <a:t>aposleni i motivacija za promene.</a:t>
            </a:r>
          </a:p>
          <a:p>
            <a:r>
              <a:rPr lang="sr-Latn-RS" b="1" dirty="0" smtClean="0"/>
              <a:t>Šta očekuju zaposleni da bi bili motivisani za promene?</a:t>
            </a:r>
          </a:p>
          <a:p>
            <a:r>
              <a:rPr lang="sr-Latn-RS" b="1" dirty="0" smtClean="0"/>
              <a:t>Strategije motivacije zaposlenih</a:t>
            </a:r>
            <a:r>
              <a:rPr lang="sr-Latn-RS" b="1" dirty="0" smtClean="0"/>
              <a:t>.</a:t>
            </a:r>
            <a:endParaRPr lang="en-US" b="1" dirty="0" smtClean="0"/>
          </a:p>
          <a:p>
            <a:r>
              <a:rPr lang="sr-Latn-RS" b="1" dirty="0" smtClean="0">
                <a:solidFill>
                  <a:srgbClr val="FF0000"/>
                </a:solidFill>
              </a:rPr>
              <a:t>Postavite Vi pitanje iz prezentacije i dajte odgovor .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 smtClean="0"/>
              <a:t>Sva prava pridržava Prof.dr Milan Stamatović</a:t>
            </a:r>
          </a:p>
          <a:p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Ni jedan deo ovog nastavnog materijala ne može biti reprodukovan ili prenesen u bilo kojoj formi ili na bilo koji način, elektronski ili mehanički, uključiv fotokopiranje, snimanje, ili bilo kakvo pohranjivanje u smislu skladištenja i izvlačenje podataka, bez pismene saglasnosti autora. ( Iz deklaracije o principima koje su zajedno usvojili Komitet američke asocijacije advokata i Komitet izdavača SAD).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Motivisanje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zadatak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menadžeri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imaju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ulozi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agenta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Bez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uverenja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menadžera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potrebne</a:t>
            </a:r>
            <a:r>
              <a:rPr lang="en-US" dirty="0">
                <a:latin typeface="Arial" pitchFamily="34" charset="0"/>
                <a:cs typeface="Arial" pitchFamily="34" charset="0"/>
              </a:rPr>
              <a:t>, do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njih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sigurno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neće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doći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uvek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zahtevaju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ponašanju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zaposlenih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većoj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manjoj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meri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Prof.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M.Stamatović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Gotovo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svaka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organizaciji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zahteva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neku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svojih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rutina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operacija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načina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obavljaju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posao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svoje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ponašanje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bi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prihvatili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sproveli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moraju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budu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zaista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uvereni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će</a:t>
            </a:r>
            <a:r>
              <a:rPr lang="en-US" dirty="0">
                <a:latin typeface="Arial" pitchFamily="34" charset="0"/>
                <a:cs typeface="Arial" pitchFamily="34" charset="0"/>
              </a:rPr>
              <a:t> one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doneti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nešto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dobro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kako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njima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lično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tako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organizaciji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kojoj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rade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/>
              <a:t>Značaj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potreba</a:t>
            </a:r>
            <a:r>
              <a:rPr lang="en-US" b="1" dirty="0"/>
              <a:t> </a:t>
            </a:r>
            <a:r>
              <a:rPr lang="en-US" b="1" dirty="0" err="1"/>
              <a:t>motivisanja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promene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Bez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prave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motivacije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neće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dovoljno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energije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se one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izvedu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Manje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mogu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nametnuti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uz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nazor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kontrolu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menadžmenta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Ozbiljnije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organizaciji</a:t>
            </a:r>
            <a:r>
              <a:rPr lang="en-US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mogu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obezbediti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motivacijom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Menadžer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započetih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motiviše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zaposlene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podigne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njihove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želje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promenama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energije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imaju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nemeru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ulože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proces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Problem je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jer</a:t>
            </a:r>
            <a:r>
              <a:rPr lang="en-US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motivacija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 ne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može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narediti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imaju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hiljadu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načina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kako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opstruiraju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Menadžeri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nisu</a:t>
            </a:r>
            <a:r>
              <a:rPr lang="en-US" dirty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mogućnosti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kotrolišu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svaki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stepen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Ukoliko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</a:t>
            </a:r>
            <a:r>
              <a:rPr lang="en-US" dirty="0">
                <a:latin typeface="Arial" pitchFamily="34" charset="0"/>
                <a:cs typeface="Arial" pitchFamily="34" charset="0"/>
              </a:rPr>
              <a:t> ne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žele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svoj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način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teško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neko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može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naterati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Velika</a:t>
            </a:r>
            <a:r>
              <a:rPr lang="en-US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greška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menadžmenta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umisli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sami</a:t>
            </a:r>
            <a:r>
              <a:rPr lang="en-US" dirty="0">
                <a:latin typeface="Arial" pitchFamily="34" charset="0"/>
                <a:cs typeface="Arial" pitchFamily="34" charset="0"/>
              </a:rPr>
              <a:t> vide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razloge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promena</a:t>
            </a:r>
            <a:r>
              <a:rPr lang="en-US" dirty="0">
                <a:latin typeface="Arial" pitchFamily="34" charset="0"/>
                <a:cs typeface="Arial" pitchFamily="34" charset="0"/>
              </a:rPr>
              <a:t> to vide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svi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zaposleni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 M.Stamatović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E713-9754-4E8E-BDAA-F03A4C71674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1676</Words>
  <Application>Microsoft Office PowerPoint</Application>
  <PresentationFormat>On-screen Show (4:3)</PresentationFormat>
  <Paragraphs>182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UPRAVLJANJE ORGANIZACIONIM PROMENAMA</vt:lpstr>
      <vt:lpstr>Slide 2</vt:lpstr>
      <vt:lpstr>Slide 3</vt:lpstr>
      <vt:lpstr>Slide 4</vt:lpstr>
      <vt:lpstr>Slide 5</vt:lpstr>
      <vt:lpstr>Slide 6</vt:lpstr>
      <vt:lpstr>Značaj i potreba motivisanja za promene</vt:lpstr>
      <vt:lpstr>Slide 8</vt:lpstr>
      <vt:lpstr>Slide 9</vt:lpstr>
      <vt:lpstr>Slide 10</vt:lpstr>
      <vt:lpstr>Slide 11</vt:lpstr>
      <vt:lpstr>Slide 12</vt:lpstr>
      <vt:lpstr>Teorije motivacije i motivisanje za promene</vt:lpstr>
      <vt:lpstr>Slide 14</vt:lpstr>
      <vt:lpstr>Slide 15</vt:lpstr>
      <vt:lpstr>Slide 16</vt:lpstr>
      <vt:lpstr>Slide 17</vt:lpstr>
      <vt:lpstr>Slide 18</vt:lpstr>
      <vt:lpstr>Strategije i metodi motivisanja zaposlenih za promene</vt:lpstr>
      <vt:lpstr>Strategija i metodi razvijanja nezadovoljstva postojećim stanjem </vt:lpstr>
      <vt:lpstr>Slide 21</vt:lpstr>
      <vt:lpstr>Slide 22</vt:lpstr>
      <vt:lpstr>Slide 23</vt:lpstr>
      <vt:lpstr>Slide 24</vt:lpstr>
      <vt:lpstr>Strategija i metodi razvoja pozitivnih očekivanja od promena </vt:lpstr>
      <vt:lpstr>Slide 26</vt:lpstr>
      <vt:lpstr>Slide 27</vt:lpstr>
      <vt:lpstr>Slide 28</vt:lpstr>
      <vt:lpstr>Tehnike motivisanja za promene  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Pitanja za proveru znanja: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UPRAVLJANJE ORGANIZACIONIM PROMENAMA</dc:title>
  <dc:creator>milan</dc:creator>
  <cp:lastModifiedBy>milan</cp:lastModifiedBy>
  <cp:revision>20</cp:revision>
  <dcterms:created xsi:type="dcterms:W3CDTF">2016-05-03T11:28:24Z</dcterms:created>
  <dcterms:modified xsi:type="dcterms:W3CDTF">2020-03-21T15:42:24Z</dcterms:modified>
</cp:coreProperties>
</file>