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1138" y="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sr-Latn-C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sr-Latn-CS"/>
          </a:p>
        </p:txBody>
      </p:sp>
      <p:sp>
        <p:nvSpPr>
          <p:cNvPr id="4" name="Date Placeholder 3"/>
          <p:cNvSpPr>
            <a:spLocks noGrp="1"/>
          </p:cNvSpPr>
          <p:nvPr>
            <p:ph type="dt" sz="half" idx="10"/>
          </p:nvPr>
        </p:nvSpPr>
        <p:spPr/>
        <p:txBody>
          <a:bodyPr/>
          <a:lstStyle/>
          <a:p>
            <a:fld id="{C8837995-6C28-443C-9E10-DC0CDDA3E3FA}" type="datetimeFigureOut">
              <a:rPr lang="sr-Latn-CS" smtClean="0"/>
              <a:pPr/>
              <a:t>21.3.2020.</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EE0CC02B-82BF-4966-9513-F553C3BD7B0A}" type="slidenum">
              <a:rPr lang="sr-Latn-CS" smtClean="0"/>
              <a:pPr/>
              <a:t>‹#›</a:t>
            </a:fld>
            <a:endParaRPr lang="sr-Latn-C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CS"/>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Date Placeholder 3"/>
          <p:cNvSpPr>
            <a:spLocks noGrp="1"/>
          </p:cNvSpPr>
          <p:nvPr>
            <p:ph type="dt" sz="half" idx="10"/>
          </p:nvPr>
        </p:nvSpPr>
        <p:spPr/>
        <p:txBody>
          <a:bodyPr/>
          <a:lstStyle/>
          <a:p>
            <a:fld id="{C8837995-6C28-443C-9E10-DC0CDDA3E3FA}" type="datetimeFigureOut">
              <a:rPr lang="sr-Latn-CS" smtClean="0"/>
              <a:pPr/>
              <a:t>21.3.2020.</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EE0CC02B-82BF-4966-9513-F553C3BD7B0A}" type="slidenum">
              <a:rPr lang="sr-Latn-CS" smtClean="0"/>
              <a:pPr/>
              <a:t>‹#›</a:t>
            </a:fld>
            <a:endParaRPr lang="sr-Latn-C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sr-Latn-C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Date Placeholder 3"/>
          <p:cNvSpPr>
            <a:spLocks noGrp="1"/>
          </p:cNvSpPr>
          <p:nvPr>
            <p:ph type="dt" sz="half" idx="10"/>
          </p:nvPr>
        </p:nvSpPr>
        <p:spPr/>
        <p:txBody>
          <a:bodyPr/>
          <a:lstStyle/>
          <a:p>
            <a:fld id="{C8837995-6C28-443C-9E10-DC0CDDA3E3FA}" type="datetimeFigureOut">
              <a:rPr lang="sr-Latn-CS" smtClean="0"/>
              <a:pPr/>
              <a:t>21.3.2020.</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EE0CC02B-82BF-4966-9513-F553C3BD7B0A}" type="slidenum">
              <a:rPr lang="sr-Latn-CS" smtClean="0"/>
              <a:pPr/>
              <a:t>‹#›</a:t>
            </a:fld>
            <a:endParaRPr lang="sr-Latn-C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C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Date Placeholder 3"/>
          <p:cNvSpPr>
            <a:spLocks noGrp="1"/>
          </p:cNvSpPr>
          <p:nvPr>
            <p:ph type="dt" sz="half" idx="10"/>
          </p:nvPr>
        </p:nvSpPr>
        <p:spPr/>
        <p:txBody>
          <a:bodyPr/>
          <a:lstStyle/>
          <a:p>
            <a:fld id="{C8837995-6C28-443C-9E10-DC0CDDA3E3FA}" type="datetimeFigureOut">
              <a:rPr lang="sr-Latn-CS" smtClean="0"/>
              <a:pPr/>
              <a:t>21.3.2020.</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EE0CC02B-82BF-4966-9513-F553C3BD7B0A}" type="slidenum">
              <a:rPr lang="sr-Latn-CS" smtClean="0"/>
              <a:pPr/>
              <a:t>‹#›</a:t>
            </a:fld>
            <a:endParaRPr lang="sr-Latn-C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sr-Latn-C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837995-6C28-443C-9E10-DC0CDDA3E3FA}" type="datetimeFigureOut">
              <a:rPr lang="sr-Latn-CS" smtClean="0"/>
              <a:pPr/>
              <a:t>21.3.2020.</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EE0CC02B-82BF-4966-9513-F553C3BD7B0A}" type="slidenum">
              <a:rPr lang="sr-Latn-CS" smtClean="0"/>
              <a:pPr/>
              <a:t>‹#›</a:t>
            </a:fld>
            <a:endParaRPr lang="sr-Latn-C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C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5" name="Date Placeholder 4"/>
          <p:cNvSpPr>
            <a:spLocks noGrp="1"/>
          </p:cNvSpPr>
          <p:nvPr>
            <p:ph type="dt" sz="half" idx="10"/>
          </p:nvPr>
        </p:nvSpPr>
        <p:spPr/>
        <p:txBody>
          <a:bodyPr/>
          <a:lstStyle/>
          <a:p>
            <a:fld id="{C8837995-6C28-443C-9E10-DC0CDDA3E3FA}" type="datetimeFigureOut">
              <a:rPr lang="sr-Latn-CS" smtClean="0"/>
              <a:pPr/>
              <a:t>21.3.2020.</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EE0CC02B-82BF-4966-9513-F553C3BD7B0A}" type="slidenum">
              <a:rPr lang="sr-Latn-CS" smtClean="0"/>
              <a:pPr/>
              <a:t>‹#›</a:t>
            </a:fld>
            <a:endParaRPr lang="sr-Latn-C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sr-Latn-C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7" name="Date Placeholder 6"/>
          <p:cNvSpPr>
            <a:spLocks noGrp="1"/>
          </p:cNvSpPr>
          <p:nvPr>
            <p:ph type="dt" sz="half" idx="10"/>
          </p:nvPr>
        </p:nvSpPr>
        <p:spPr/>
        <p:txBody>
          <a:bodyPr/>
          <a:lstStyle/>
          <a:p>
            <a:fld id="{C8837995-6C28-443C-9E10-DC0CDDA3E3FA}" type="datetimeFigureOut">
              <a:rPr lang="sr-Latn-CS" smtClean="0"/>
              <a:pPr/>
              <a:t>21.3.2020.</a:t>
            </a:fld>
            <a:endParaRPr lang="sr-Latn-CS"/>
          </a:p>
        </p:txBody>
      </p:sp>
      <p:sp>
        <p:nvSpPr>
          <p:cNvPr id="8" name="Footer Placeholder 7"/>
          <p:cNvSpPr>
            <a:spLocks noGrp="1"/>
          </p:cNvSpPr>
          <p:nvPr>
            <p:ph type="ftr" sz="quarter" idx="11"/>
          </p:nvPr>
        </p:nvSpPr>
        <p:spPr/>
        <p:txBody>
          <a:bodyPr/>
          <a:lstStyle/>
          <a:p>
            <a:endParaRPr lang="sr-Latn-CS"/>
          </a:p>
        </p:txBody>
      </p:sp>
      <p:sp>
        <p:nvSpPr>
          <p:cNvPr id="9" name="Slide Number Placeholder 8"/>
          <p:cNvSpPr>
            <a:spLocks noGrp="1"/>
          </p:cNvSpPr>
          <p:nvPr>
            <p:ph type="sldNum" sz="quarter" idx="12"/>
          </p:nvPr>
        </p:nvSpPr>
        <p:spPr/>
        <p:txBody>
          <a:bodyPr/>
          <a:lstStyle/>
          <a:p>
            <a:fld id="{EE0CC02B-82BF-4966-9513-F553C3BD7B0A}" type="slidenum">
              <a:rPr lang="sr-Latn-CS" smtClean="0"/>
              <a:pPr/>
              <a:t>‹#›</a:t>
            </a:fld>
            <a:endParaRPr lang="sr-Latn-C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CS"/>
          </a:p>
        </p:txBody>
      </p:sp>
      <p:sp>
        <p:nvSpPr>
          <p:cNvPr id="3" name="Date Placeholder 2"/>
          <p:cNvSpPr>
            <a:spLocks noGrp="1"/>
          </p:cNvSpPr>
          <p:nvPr>
            <p:ph type="dt" sz="half" idx="10"/>
          </p:nvPr>
        </p:nvSpPr>
        <p:spPr/>
        <p:txBody>
          <a:bodyPr/>
          <a:lstStyle/>
          <a:p>
            <a:fld id="{C8837995-6C28-443C-9E10-DC0CDDA3E3FA}" type="datetimeFigureOut">
              <a:rPr lang="sr-Latn-CS" smtClean="0"/>
              <a:pPr/>
              <a:t>21.3.2020.</a:t>
            </a:fld>
            <a:endParaRPr lang="sr-Latn-CS"/>
          </a:p>
        </p:txBody>
      </p:sp>
      <p:sp>
        <p:nvSpPr>
          <p:cNvPr id="4" name="Footer Placeholder 3"/>
          <p:cNvSpPr>
            <a:spLocks noGrp="1"/>
          </p:cNvSpPr>
          <p:nvPr>
            <p:ph type="ftr" sz="quarter" idx="11"/>
          </p:nvPr>
        </p:nvSpPr>
        <p:spPr/>
        <p:txBody>
          <a:bodyPr/>
          <a:lstStyle/>
          <a:p>
            <a:endParaRPr lang="sr-Latn-CS"/>
          </a:p>
        </p:txBody>
      </p:sp>
      <p:sp>
        <p:nvSpPr>
          <p:cNvPr id="5" name="Slide Number Placeholder 4"/>
          <p:cNvSpPr>
            <a:spLocks noGrp="1"/>
          </p:cNvSpPr>
          <p:nvPr>
            <p:ph type="sldNum" sz="quarter" idx="12"/>
          </p:nvPr>
        </p:nvSpPr>
        <p:spPr/>
        <p:txBody>
          <a:bodyPr/>
          <a:lstStyle/>
          <a:p>
            <a:fld id="{EE0CC02B-82BF-4966-9513-F553C3BD7B0A}" type="slidenum">
              <a:rPr lang="sr-Latn-CS" smtClean="0"/>
              <a:pPr/>
              <a:t>‹#›</a:t>
            </a:fld>
            <a:endParaRPr lang="sr-Latn-C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837995-6C28-443C-9E10-DC0CDDA3E3FA}" type="datetimeFigureOut">
              <a:rPr lang="sr-Latn-CS" smtClean="0"/>
              <a:pPr/>
              <a:t>21.3.2020.</a:t>
            </a:fld>
            <a:endParaRPr lang="sr-Latn-CS"/>
          </a:p>
        </p:txBody>
      </p:sp>
      <p:sp>
        <p:nvSpPr>
          <p:cNvPr id="3" name="Footer Placeholder 2"/>
          <p:cNvSpPr>
            <a:spLocks noGrp="1"/>
          </p:cNvSpPr>
          <p:nvPr>
            <p:ph type="ftr" sz="quarter" idx="11"/>
          </p:nvPr>
        </p:nvSpPr>
        <p:spPr/>
        <p:txBody>
          <a:bodyPr/>
          <a:lstStyle/>
          <a:p>
            <a:endParaRPr lang="sr-Latn-CS"/>
          </a:p>
        </p:txBody>
      </p:sp>
      <p:sp>
        <p:nvSpPr>
          <p:cNvPr id="4" name="Slide Number Placeholder 3"/>
          <p:cNvSpPr>
            <a:spLocks noGrp="1"/>
          </p:cNvSpPr>
          <p:nvPr>
            <p:ph type="sldNum" sz="quarter" idx="12"/>
          </p:nvPr>
        </p:nvSpPr>
        <p:spPr/>
        <p:txBody>
          <a:bodyPr/>
          <a:lstStyle/>
          <a:p>
            <a:fld id="{EE0CC02B-82BF-4966-9513-F553C3BD7B0A}" type="slidenum">
              <a:rPr lang="sr-Latn-CS" smtClean="0"/>
              <a:pPr/>
              <a:t>‹#›</a:t>
            </a:fld>
            <a:endParaRPr lang="sr-Latn-C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sr-Latn-C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8837995-6C28-443C-9E10-DC0CDDA3E3FA}" type="datetimeFigureOut">
              <a:rPr lang="sr-Latn-CS" smtClean="0"/>
              <a:pPr/>
              <a:t>21.3.2020.</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EE0CC02B-82BF-4966-9513-F553C3BD7B0A}" type="slidenum">
              <a:rPr lang="sr-Latn-CS" smtClean="0"/>
              <a:pPr/>
              <a:t>‹#›</a:t>
            </a:fld>
            <a:endParaRPr lang="sr-Latn-C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sr-Latn-C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C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8837995-6C28-443C-9E10-DC0CDDA3E3FA}" type="datetimeFigureOut">
              <a:rPr lang="sr-Latn-CS" smtClean="0"/>
              <a:pPr/>
              <a:t>21.3.2020.</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EE0CC02B-82BF-4966-9513-F553C3BD7B0A}" type="slidenum">
              <a:rPr lang="sr-Latn-CS" smtClean="0"/>
              <a:pPr/>
              <a:t>‹#›</a:t>
            </a:fld>
            <a:endParaRPr lang="sr-Latn-C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sr-Latn-C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837995-6C28-443C-9E10-DC0CDDA3E3FA}" type="datetimeFigureOut">
              <a:rPr lang="sr-Latn-CS" smtClean="0"/>
              <a:pPr/>
              <a:t>21.3.2020.</a:t>
            </a:fld>
            <a:endParaRPr lang="sr-Latn-C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C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0CC02B-82BF-4966-9513-F553C3BD7B0A}" type="slidenum">
              <a:rPr lang="sr-Latn-CS" smtClean="0"/>
              <a:pPr/>
              <a:t>‹#›</a:t>
            </a:fld>
            <a:endParaRPr lang="sr-Latn-C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52737"/>
            <a:ext cx="7772400" cy="3600400"/>
          </a:xfrm>
        </p:spPr>
        <p:txBody>
          <a:bodyPr>
            <a:normAutofit/>
          </a:bodyPr>
          <a:lstStyle/>
          <a:p>
            <a:r>
              <a:rPr lang="en-US" sz="2800" b="1">
                <a:latin typeface="Arial" pitchFamily="34" charset="0"/>
                <a:cs typeface="Arial" pitchFamily="34" charset="0"/>
              </a:rPr>
              <a:t>POSLOVNI I PRAVNI FAKULTET</a:t>
            </a:r>
            <a:br>
              <a:rPr lang="sr-Latn-CS" sz="2800" b="1" dirty="0">
                <a:latin typeface="Arial" pitchFamily="34" charset="0"/>
                <a:cs typeface="Arial" pitchFamily="34" charset="0"/>
              </a:rPr>
            </a:br>
            <a:br>
              <a:rPr lang="sr-Latn-CS" sz="2800" b="1" dirty="0">
                <a:latin typeface="Arial" pitchFamily="34" charset="0"/>
                <a:cs typeface="Arial" pitchFamily="34" charset="0"/>
              </a:rPr>
            </a:br>
            <a:r>
              <a:rPr lang="sr-Latn-CS" sz="2800" b="1" dirty="0">
                <a:latin typeface="Arial" pitchFamily="34" charset="0"/>
                <a:cs typeface="Arial" pitchFamily="34" charset="0"/>
              </a:rPr>
              <a:t>PORODIČNO PRAVO</a:t>
            </a:r>
          </a:p>
        </p:txBody>
      </p:sp>
      <p:sp>
        <p:nvSpPr>
          <p:cNvPr id="3" name="Subtitle 2"/>
          <p:cNvSpPr>
            <a:spLocks noGrp="1"/>
          </p:cNvSpPr>
          <p:nvPr>
            <p:ph type="subTitle" idx="1"/>
          </p:nvPr>
        </p:nvSpPr>
        <p:spPr>
          <a:xfrm>
            <a:off x="1371600" y="5085184"/>
            <a:ext cx="6400800" cy="553616"/>
          </a:xfrm>
        </p:spPr>
        <p:txBody>
          <a:bodyPr>
            <a:normAutofit lnSpcReduction="10000"/>
          </a:bodyPr>
          <a:lstStyle/>
          <a:p>
            <a:endParaRPr lang="sr-Latn-C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CS" sz="2400" dirty="0">
                <a:latin typeface="Arial" pitchFamily="34" charset="0"/>
                <a:cs typeface="Arial" pitchFamily="34" charset="0"/>
              </a:rPr>
              <a:t>PORODIČNO PRAVO</a:t>
            </a:r>
          </a:p>
        </p:txBody>
      </p:sp>
      <p:sp>
        <p:nvSpPr>
          <p:cNvPr id="3" name="Content Placeholder 2"/>
          <p:cNvSpPr>
            <a:spLocks noGrp="1"/>
          </p:cNvSpPr>
          <p:nvPr>
            <p:ph idx="1"/>
          </p:nvPr>
        </p:nvSpPr>
        <p:spPr/>
        <p:txBody>
          <a:bodyPr>
            <a:normAutofit/>
          </a:bodyPr>
          <a:lstStyle/>
          <a:p>
            <a:r>
              <a:rPr lang="sr-Latn-CS" sz="1600" b="1" dirty="0">
                <a:latin typeface="Arial" pitchFamily="34" charset="0"/>
                <a:cs typeface="Arial" pitchFamily="34" charset="0"/>
              </a:rPr>
              <a:t>Predmet: Porodično pravo</a:t>
            </a:r>
          </a:p>
          <a:p>
            <a:r>
              <a:rPr lang="sr-Latn-CS" sz="1600" b="1" dirty="0">
                <a:latin typeface="Arial" pitchFamily="34" charset="0"/>
                <a:cs typeface="Arial" pitchFamily="34" charset="0"/>
              </a:rPr>
              <a:t>Lekcija 7. Dečja prava i roditeljska prava</a:t>
            </a:r>
          </a:p>
          <a:p>
            <a:r>
              <a:rPr lang="sr-Latn-CS" sz="1600" b="1" dirty="0">
                <a:latin typeface="Arial" pitchFamily="34" charset="0"/>
                <a:cs typeface="Arial" pitchFamily="34" charset="0"/>
              </a:rPr>
              <a:t>Čas 1. </a:t>
            </a:r>
          </a:p>
          <a:p>
            <a:r>
              <a:rPr lang="sr-Latn-CS" sz="1600" b="1" dirty="0">
                <a:latin typeface="Arial" pitchFamily="34" charset="0"/>
                <a:cs typeface="Arial" pitchFamily="34" charset="0"/>
              </a:rPr>
              <a:t>- Pojam i predmet dečjih i roditeljskih prava</a:t>
            </a:r>
          </a:p>
          <a:p>
            <a:r>
              <a:rPr lang="sr-Latn-CS" sz="1600" b="1" dirty="0">
                <a:latin typeface="Arial" pitchFamily="34" charset="0"/>
                <a:cs typeface="Arial" pitchFamily="34" charset="0"/>
              </a:rPr>
              <a:t>- Načela dečjeg i roditeljskog prava</a:t>
            </a:r>
          </a:p>
          <a:p>
            <a:r>
              <a:rPr lang="sr-Latn-CS" sz="1600" b="1" dirty="0">
                <a:latin typeface="Arial" pitchFamily="34" charset="0"/>
                <a:cs typeface="Arial" pitchFamily="34" charset="0"/>
              </a:rPr>
              <a:t>Čas 2. </a:t>
            </a:r>
          </a:p>
          <a:p>
            <a:r>
              <a:rPr lang="sr-Latn-CS" sz="1600" b="1" dirty="0">
                <a:latin typeface="Arial" pitchFamily="34" charset="0"/>
                <a:cs typeface="Arial" pitchFamily="34" charset="0"/>
              </a:rPr>
              <a:t>- Porodični status deteta</a:t>
            </a:r>
          </a:p>
          <a:p>
            <a:r>
              <a:rPr lang="sr-Latn-CS" sz="1600" b="1" dirty="0">
                <a:latin typeface="Arial" pitchFamily="34" charset="0"/>
                <a:cs typeface="Arial" pitchFamily="34" charset="0"/>
              </a:rPr>
              <a:t>- Materinstvo</a:t>
            </a:r>
          </a:p>
          <a:p>
            <a:r>
              <a:rPr lang="sr-Latn-CS" sz="1600" b="1" dirty="0">
                <a:latin typeface="Arial" pitchFamily="34" charset="0"/>
                <a:cs typeface="Arial" pitchFamily="34" charset="0"/>
              </a:rPr>
              <a:t>Čas 3. </a:t>
            </a:r>
          </a:p>
          <a:p>
            <a:r>
              <a:rPr lang="sr-Latn-CS" sz="1600" b="1" dirty="0">
                <a:latin typeface="Arial" pitchFamily="34" charset="0"/>
                <a:cs typeface="Arial" pitchFamily="34" charset="0"/>
              </a:rPr>
              <a:t>- Očinstvo</a:t>
            </a:r>
          </a:p>
          <a:p>
            <a:r>
              <a:rPr lang="sr-Latn-CS" sz="1600" b="1" dirty="0">
                <a:latin typeface="Arial" pitchFamily="34" charset="0"/>
                <a:cs typeface="Arial" pitchFamily="34" charset="0"/>
              </a:rPr>
              <a:t>- </a:t>
            </a:r>
            <a:r>
              <a:rPr lang="sr-Latn-CS" sz="1600" b="1" dirty="0" err="1">
                <a:latin typeface="Arial" pitchFamily="34" charset="0"/>
                <a:cs typeface="Arial" pitchFamily="34" charset="0"/>
              </a:rPr>
              <a:t>Roditeljstvo</a:t>
            </a:r>
            <a:r>
              <a:rPr lang="sr-Latn-CS" sz="1600" b="1" dirty="0">
                <a:latin typeface="Arial" pitchFamily="34" charset="0"/>
                <a:cs typeface="Arial" pitchFamily="34" charset="0"/>
              </a:rPr>
              <a:t> u slučaju začeća uz </a:t>
            </a:r>
            <a:r>
              <a:rPr lang="sr-Latn-CS" sz="1600" b="1" dirty="0" err="1">
                <a:latin typeface="Arial" pitchFamily="34" charset="0"/>
                <a:cs typeface="Arial" pitchFamily="34" charset="0"/>
              </a:rPr>
              <a:t>biomedicinsku</a:t>
            </a:r>
            <a:r>
              <a:rPr lang="sr-Latn-CS" sz="1600" b="1" dirty="0">
                <a:latin typeface="Arial" pitchFamily="34" charset="0"/>
                <a:cs typeface="Arial" pitchFamily="34" charset="0"/>
              </a:rPr>
              <a:t> pomoć</a:t>
            </a:r>
          </a:p>
          <a:p>
            <a:r>
              <a:rPr lang="sr-Latn-CS" sz="1600" b="1" dirty="0">
                <a:latin typeface="Arial" pitchFamily="34" charset="0"/>
                <a:cs typeface="Arial" pitchFamily="34" charset="0"/>
              </a:rPr>
              <a:t>- </a:t>
            </a:r>
            <a:r>
              <a:rPr lang="sr-Latn-CS" sz="1600" b="1" dirty="0" err="1">
                <a:latin typeface="Arial" pitchFamily="34" charset="0"/>
                <a:cs typeface="Arial" pitchFamily="34" charset="0"/>
              </a:rPr>
              <a:t>Maternitetski</a:t>
            </a:r>
            <a:r>
              <a:rPr lang="sr-Latn-CS" sz="1600" b="1" dirty="0">
                <a:latin typeface="Arial" pitchFamily="34" charset="0"/>
                <a:cs typeface="Arial" pitchFamily="34" charset="0"/>
              </a:rPr>
              <a:t> i </a:t>
            </a:r>
            <a:r>
              <a:rPr lang="sr-Latn-CS" sz="1600" b="1">
                <a:latin typeface="Arial" pitchFamily="34" charset="0"/>
                <a:cs typeface="Arial" pitchFamily="34" charset="0"/>
              </a:rPr>
              <a:t>paternitetski sporovi</a:t>
            </a:r>
            <a:endParaRPr lang="sr-Latn-CS" sz="1600" b="1"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a:t>PORODIČNO PRAVO</a:t>
            </a:r>
          </a:p>
        </p:txBody>
      </p:sp>
      <p:sp>
        <p:nvSpPr>
          <p:cNvPr id="3" name="Content Placeholder 2"/>
          <p:cNvSpPr>
            <a:spLocks noGrp="1"/>
          </p:cNvSpPr>
          <p:nvPr>
            <p:ph idx="1"/>
          </p:nvPr>
        </p:nvSpPr>
        <p:spPr/>
        <p:txBody>
          <a:bodyPr>
            <a:normAutofit lnSpcReduction="10000"/>
          </a:bodyPr>
          <a:lstStyle/>
          <a:p>
            <a:pPr marL="0" indent="0">
              <a:buNone/>
            </a:pPr>
            <a:r>
              <a:rPr lang="sr-Latn-CS" sz="1600" b="1" dirty="0"/>
              <a:t>Predmet: Porodično pravo</a:t>
            </a:r>
          </a:p>
          <a:p>
            <a:pPr marL="0" indent="0">
              <a:buNone/>
            </a:pPr>
            <a:r>
              <a:rPr lang="sr-Latn-CS" sz="1600" b="1" dirty="0"/>
              <a:t>Lekcija 7. Prava dece i roditelja – </a:t>
            </a:r>
          </a:p>
          <a:p>
            <a:pPr marL="0" indent="0">
              <a:buNone/>
            </a:pPr>
            <a:r>
              <a:rPr lang="sr-Latn-CS" sz="1600" b="1" dirty="0"/>
              <a:t>Uspostavljanje roditeljskih prava je putem biološke osnove kao činjenice rađanja deteta i putem zakonski uređenog usvojenja.</a:t>
            </a:r>
          </a:p>
          <a:p>
            <a:pPr marL="0" indent="0" algn="just">
              <a:buNone/>
            </a:pPr>
            <a:r>
              <a:rPr lang="sr-Latn-CS" sz="1600" b="1" dirty="0"/>
              <a:t>Dečje pravo prestavlja skup individualnih prava,  apsolutnih prava deteta utvrđenih zakonom  u smislu davanja ovlašćenja detetu da traži od roditelja da izvršavaju svoje roditeljsko pravo i njegovih prava kao ličnosti i individue koja uživa samostalnu , pojačanu i posebnu zaštitu društva u odnosu na sve ostale članove društva. </a:t>
            </a:r>
          </a:p>
          <a:p>
            <a:pPr marL="0" indent="0" algn="just">
              <a:buNone/>
            </a:pPr>
            <a:r>
              <a:rPr lang="sr-Latn-CS" sz="1600" b="1" dirty="0"/>
              <a:t>Roditeljsko pravo je subjektivno pravo oca i majke, nastalo rođenjem ili na osnovu prava  (usvojenjem) prema detetu.</a:t>
            </a:r>
          </a:p>
          <a:p>
            <a:pPr marL="0" indent="0" algn="just">
              <a:buNone/>
            </a:pPr>
            <a:r>
              <a:rPr lang="sr-Latn-CS" sz="1600" b="1" dirty="0"/>
              <a:t>Radi se o dužnostima, obavezama roditelja prema detetu: Sastoji se u pravu roditelja prema ličnosti deteta i u pravu roditelja prema imovini deteta. </a:t>
            </a:r>
          </a:p>
          <a:p>
            <a:pPr marL="0" indent="0" algn="just">
              <a:buNone/>
            </a:pPr>
            <a:r>
              <a:rPr lang="sr-Latn-CS" sz="1600" b="1" dirty="0"/>
              <a:t>Vršenje roditeljskih prava koje je društvo poverilo ocu i majci deteta ograničeno je na način da su roditelji u zakonskoj obavezi da ga vrše, ne u svom interesu nego u najboljem interesu deteta. </a:t>
            </a:r>
          </a:p>
          <a:p>
            <a:pPr marL="0" indent="0" algn="just">
              <a:buNone/>
            </a:pPr>
            <a:r>
              <a:rPr lang="sr-Latn-CS" sz="1600" b="1" dirty="0"/>
              <a:t>Deklaracija o pravima deteta</a:t>
            </a:r>
          </a:p>
          <a:p>
            <a:pPr marL="0" indent="0" algn="just">
              <a:buNone/>
            </a:pPr>
            <a:r>
              <a:rPr lang="sr-Latn-CS" sz="1600" b="1" dirty="0"/>
              <a:t>Konvencija o pravima deteta iz 1989.g.</a:t>
            </a:r>
          </a:p>
        </p:txBody>
      </p:sp>
    </p:spTree>
    <p:extLst>
      <p:ext uri="{BB962C8B-B14F-4D97-AF65-F5344CB8AC3E}">
        <p14:creationId xmlns:p14="http://schemas.microsoft.com/office/powerpoint/2010/main" val="3729155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a:t>PORODIČNO PRAVO</a:t>
            </a:r>
          </a:p>
        </p:txBody>
      </p:sp>
      <p:sp>
        <p:nvSpPr>
          <p:cNvPr id="3" name="Content Placeholder 2"/>
          <p:cNvSpPr>
            <a:spLocks noGrp="1"/>
          </p:cNvSpPr>
          <p:nvPr>
            <p:ph idx="1"/>
          </p:nvPr>
        </p:nvSpPr>
        <p:spPr/>
        <p:txBody>
          <a:bodyPr>
            <a:normAutofit lnSpcReduction="10000"/>
          </a:bodyPr>
          <a:lstStyle/>
          <a:p>
            <a:r>
              <a:rPr lang="sr-Latn-CS" sz="1600" b="1" dirty="0"/>
              <a:t>Predmet: Porodično pravo</a:t>
            </a:r>
          </a:p>
          <a:p>
            <a:r>
              <a:rPr lang="sr-Latn-CS" sz="1600" b="1" dirty="0"/>
              <a:t>Lekcija 7. Načela roditeljskog prava</a:t>
            </a:r>
          </a:p>
          <a:p>
            <a:r>
              <a:rPr lang="sr-Latn-CS" sz="1600" b="1" dirty="0"/>
              <a:t>Ustav Srbije i Porodični zakon utvrdili su načela na kojim se zasnivaju porodični odnosi. </a:t>
            </a:r>
          </a:p>
          <a:p>
            <a:r>
              <a:rPr lang="sr-Latn-CS" sz="1600" b="1" dirty="0"/>
              <a:t>1. – Načelo posebne zaštite majke i deteta</a:t>
            </a:r>
          </a:p>
          <a:p>
            <a:r>
              <a:rPr lang="sr-Latn-CS" sz="1600" b="1" dirty="0"/>
              <a:t>2. – </a:t>
            </a:r>
            <a:r>
              <a:rPr lang="sr-Latn-CS" sz="1600" b="1" dirty="0" err="1"/>
              <a:t>Nečelo</a:t>
            </a:r>
            <a:r>
              <a:rPr lang="sr-Latn-CS" sz="1600" b="1" dirty="0"/>
              <a:t> ravnopravnosti roditelja i jednakosti roditelja i </a:t>
            </a:r>
            <a:r>
              <a:rPr lang="sr-Latn-CS" sz="1600" b="1" dirty="0" err="1"/>
              <a:t>usvojitelja</a:t>
            </a:r>
            <a:endParaRPr lang="sr-Latn-CS" sz="1600" b="1" dirty="0"/>
          </a:p>
          <a:p>
            <a:r>
              <a:rPr lang="sr-Latn-CS" sz="1600" b="1" dirty="0"/>
              <a:t>3. – Načelo posebne zaštite dece bez roditeljskog staranja i dece ometene u razvoju </a:t>
            </a:r>
          </a:p>
          <a:p>
            <a:r>
              <a:rPr lang="sr-Latn-CS" sz="1600" b="1" dirty="0"/>
              <a:t>4. – Načelo ravnopravnosti bračne, vanbračne i usvojene dece</a:t>
            </a:r>
          </a:p>
          <a:p>
            <a:r>
              <a:rPr lang="sr-Latn-CS" sz="1600" b="1" dirty="0"/>
              <a:t>5. – Načelo prava i obaveze staranja roditelja o svojoj </a:t>
            </a:r>
            <a:r>
              <a:rPr lang="sr-Latn-CS" sz="1600" b="1" dirty="0" err="1"/>
              <a:t>deeci</a:t>
            </a:r>
            <a:r>
              <a:rPr lang="sr-Latn-CS" sz="1600" b="1" dirty="0"/>
              <a:t>.</a:t>
            </a:r>
          </a:p>
          <a:p>
            <a:endParaRPr lang="sr-Latn-CS" sz="1600" b="1" dirty="0"/>
          </a:p>
          <a:p>
            <a:r>
              <a:rPr lang="sr-Latn-CS" sz="1600" b="1" dirty="0"/>
              <a:t>Bračno i vanbračno dete</a:t>
            </a:r>
          </a:p>
          <a:p>
            <a:r>
              <a:rPr lang="sr-Latn-CS" sz="1600" b="1" dirty="0"/>
              <a:t>Porodični zakon je potpuno izjednačio decu rođene u braku i dece rođene van braka</a:t>
            </a:r>
          </a:p>
          <a:p>
            <a:r>
              <a:rPr lang="sr-Latn-CS" sz="1600" b="1" dirty="0"/>
              <a:t>Dete je rođeno u braku pod uslovom da postoji brak roditelja deteta, mora ga roditi majka u braku i mora postojati pretpostavka bračnog očinstva.</a:t>
            </a:r>
          </a:p>
          <a:p>
            <a:r>
              <a:rPr lang="sr-Latn-CS" sz="1600" b="1" dirty="0"/>
              <a:t>Dete je bračno ako je rođeno u braku svojih roditelja ili pre isteka roka od 300 dana od dana prestanka braka. Za dete rođeno u braku smatra se i dete koje je rođeno u nevažećem  ili poništenom braku. </a:t>
            </a:r>
          </a:p>
        </p:txBody>
      </p:sp>
    </p:spTree>
    <p:extLst>
      <p:ext uri="{BB962C8B-B14F-4D97-AF65-F5344CB8AC3E}">
        <p14:creationId xmlns:p14="http://schemas.microsoft.com/office/powerpoint/2010/main" val="190981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a:t>PORODIČNO PRAVO</a:t>
            </a:r>
            <a:br>
              <a:rPr lang="sr-Latn-CS" dirty="0"/>
            </a:br>
            <a:endParaRPr lang="sr-Latn-CS" dirty="0"/>
          </a:p>
        </p:txBody>
      </p:sp>
      <p:sp>
        <p:nvSpPr>
          <p:cNvPr id="3" name="Content Placeholder 2"/>
          <p:cNvSpPr>
            <a:spLocks noGrp="1"/>
          </p:cNvSpPr>
          <p:nvPr>
            <p:ph idx="1"/>
          </p:nvPr>
        </p:nvSpPr>
        <p:spPr/>
        <p:txBody>
          <a:bodyPr>
            <a:normAutofit fontScale="92500" lnSpcReduction="10000"/>
          </a:bodyPr>
          <a:lstStyle/>
          <a:p>
            <a:r>
              <a:rPr lang="sr-Latn-CS" sz="1600" b="1" dirty="0"/>
              <a:t>Predmet: porodično pravo</a:t>
            </a:r>
          </a:p>
          <a:p>
            <a:r>
              <a:rPr lang="sr-Latn-CS" sz="1600" b="1" dirty="0"/>
              <a:t>Lekcija 7. Materinstvo</a:t>
            </a:r>
          </a:p>
          <a:p>
            <a:r>
              <a:rPr lang="sr-Latn-CS" sz="1600" b="1" dirty="0"/>
              <a:t>Majka deteta je žena koja ga  je rodila. </a:t>
            </a:r>
          </a:p>
          <a:p>
            <a:pPr algn="just"/>
            <a:r>
              <a:rPr lang="sr-Latn-CS" sz="1600" b="1" dirty="0"/>
              <a:t>Dete se upisuje u knjigu rođenih u roku od 15 dana od rađanja. Materinstvo se može utvrditi i sudskom odlukom. U situaciji kada je iz nekog razloga propušten upis rođenja deteta u matične knjige, Zakon dozvoljava majci da putem sudske odluke u postupku utvrđivanja materinstva stekne status majke i izvrši se upis u knjige rođenih. </a:t>
            </a:r>
          </a:p>
          <a:p>
            <a:pPr algn="just"/>
            <a:r>
              <a:rPr lang="sr-Latn-CS" sz="1600" b="1" dirty="0"/>
              <a:t>Dete može podneti tužbu radi utvrđivanja materinstva i nije vezano nikakvim </a:t>
            </a:r>
            <a:r>
              <a:rPr lang="sr-Latn-CS" sz="1600" b="1" dirty="0" err="1"/>
              <a:t>protekom</a:t>
            </a:r>
            <a:r>
              <a:rPr lang="sr-Latn-CS" sz="1600" b="1" dirty="0"/>
              <a:t> roka niti subjektivnog niti objektivnog. </a:t>
            </a:r>
          </a:p>
          <a:p>
            <a:pPr algn="just"/>
            <a:r>
              <a:rPr lang="sr-Latn-CS" sz="1600" b="1" dirty="0"/>
              <a:t>Tužbu za utvrđivanje materinstva može podneti i žena koja tvrdi da je majka deteta. Tužba se može podneti u roku od godinu dana od dana saznanja da je ona rodila dete, najkasnije u roku od 10 godina od rađanja deteta.</a:t>
            </a:r>
          </a:p>
          <a:p>
            <a:pPr algn="just"/>
            <a:r>
              <a:rPr lang="sr-Latn-CS" sz="1600" b="1" dirty="0"/>
              <a:t>Tužbu može podneti i žena koja tvrdi da je majka deteta na način da osporava </a:t>
            </a:r>
            <a:r>
              <a:rPr lang="sr-Latn-CS" sz="1600" b="1" dirty="0" err="1"/>
              <a:t>majčinstvo</a:t>
            </a:r>
            <a:r>
              <a:rPr lang="sr-Latn-CS" sz="1600" b="1" dirty="0"/>
              <a:t> druge žene. U ovom slučaju </a:t>
            </a:r>
            <a:r>
              <a:rPr lang="sr-Latn-CS" sz="1600" b="1" dirty="0" err="1"/>
              <a:t>majčinstvo</a:t>
            </a:r>
            <a:r>
              <a:rPr lang="sr-Latn-CS" sz="1600" b="1" dirty="0"/>
              <a:t> se može osporavati samo ako je upisano u matične knjige rođenih. </a:t>
            </a:r>
          </a:p>
          <a:p>
            <a:pPr algn="just"/>
            <a:r>
              <a:rPr lang="sr-Latn-CS" sz="1600" b="1" dirty="0"/>
              <a:t>Pravne posledice pravosnažne sudske odluke imaju deklarativan značaj i njome se utvrđuje poreklo deteta od majke i zasnivaju se međusobna </a:t>
            </a:r>
            <a:r>
              <a:rPr lang="sr-Latn-CS" sz="1600" b="1" dirty="0" err="1"/>
              <a:t>pravaa</a:t>
            </a:r>
            <a:r>
              <a:rPr lang="sr-Latn-CS" sz="1600" b="1" dirty="0"/>
              <a:t> i dužnosti koja proističu iz roditeljskih prava. Pravo se utvrđuje od momenta </a:t>
            </a:r>
            <a:r>
              <a:rPr lang="sr-Latn-CS" sz="1600" b="1" dirty="0" err="1"/>
              <a:t>raađaanja</a:t>
            </a:r>
            <a:r>
              <a:rPr lang="sr-Latn-CS" sz="1600" b="1" dirty="0"/>
              <a:t> deteta, a ne od momenta donošenja sudske odluke i njene pravosnažnosti. </a:t>
            </a:r>
          </a:p>
          <a:p>
            <a:pPr algn="just"/>
            <a:endParaRPr lang="sr-Latn-CS" sz="1600" b="1" dirty="0"/>
          </a:p>
        </p:txBody>
      </p:sp>
    </p:spTree>
    <p:extLst>
      <p:ext uri="{BB962C8B-B14F-4D97-AF65-F5344CB8AC3E}">
        <p14:creationId xmlns:p14="http://schemas.microsoft.com/office/powerpoint/2010/main" val="2360488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a:t>PORODIČNO PRAVO</a:t>
            </a:r>
          </a:p>
        </p:txBody>
      </p:sp>
      <p:sp>
        <p:nvSpPr>
          <p:cNvPr id="3" name="Content Placeholder 2"/>
          <p:cNvSpPr>
            <a:spLocks noGrp="1"/>
          </p:cNvSpPr>
          <p:nvPr>
            <p:ph idx="1"/>
          </p:nvPr>
        </p:nvSpPr>
        <p:spPr/>
        <p:txBody>
          <a:bodyPr>
            <a:normAutofit/>
          </a:bodyPr>
          <a:lstStyle/>
          <a:p>
            <a:r>
              <a:rPr lang="sr-Latn-CS" sz="1600" b="1" dirty="0"/>
              <a:t>Lekcija 7. Osporavanje materinstva</a:t>
            </a:r>
          </a:p>
          <a:p>
            <a:r>
              <a:rPr lang="sr-Latn-CS" sz="1600" b="1" dirty="0"/>
              <a:t>Osporavanje materinstva nije dopušteno:</a:t>
            </a:r>
          </a:p>
          <a:p>
            <a:r>
              <a:rPr lang="sr-Latn-CS" sz="1600" b="1" dirty="0"/>
              <a:t>1. – Ukoliko je materinstvo utvrđeno pravosnažnom sudskom presudom</a:t>
            </a:r>
          </a:p>
          <a:p>
            <a:r>
              <a:rPr lang="sr-Latn-CS" sz="1600" b="1" dirty="0"/>
              <a:t>2. – Nije dopušteno osporavanje materinstva nakon usvojenja deteta</a:t>
            </a:r>
          </a:p>
          <a:p>
            <a:r>
              <a:rPr lang="sr-Latn-CS" sz="1600" b="1" dirty="0"/>
              <a:t>3. – Nije dopušteno osporavanje materinstva nakon smrti deteta.</a:t>
            </a:r>
          </a:p>
          <a:p>
            <a:r>
              <a:rPr lang="sr-Latn-CS" sz="1600" b="1" dirty="0"/>
              <a:t>Pravo na podnošenje tužbe je lične prirode i ne može se preneti na naslednike, sem u slučaju smrti </a:t>
            </a:r>
            <a:r>
              <a:rPr lang="sr-Latn-CS" sz="1600" b="1" dirty="0" err="1"/>
              <a:t>tužiuoca</a:t>
            </a:r>
            <a:r>
              <a:rPr lang="sr-Latn-CS" sz="1600" b="1" dirty="0"/>
              <a:t> a postupak nije okončana, </a:t>
            </a:r>
            <a:r>
              <a:rPr lang="sr-Latn-CS" sz="1600" b="1" dirty="0" err="1"/>
              <a:t>taada</a:t>
            </a:r>
            <a:r>
              <a:rPr lang="sr-Latn-CS" sz="1600" b="1" dirty="0"/>
              <a:t> </a:t>
            </a:r>
            <a:r>
              <a:rPr lang="sr-Latn-CS" sz="1600" b="1" dirty="0" err="1"/>
              <a:t>nasslednici</a:t>
            </a:r>
            <a:r>
              <a:rPr lang="sr-Latn-CS" sz="1600" b="1" dirty="0"/>
              <a:t> imaju pravo da nastave parnicu za utvrđivanje </a:t>
            </a:r>
            <a:r>
              <a:rPr lang="sr-Latn-CS" sz="1600" b="1" dirty="0" err="1"/>
              <a:t>materinsstva</a:t>
            </a:r>
            <a:r>
              <a:rPr lang="sr-Latn-CS" sz="1600" b="1" dirty="0"/>
              <a:t>.</a:t>
            </a:r>
          </a:p>
          <a:p>
            <a:pPr algn="just"/>
            <a:r>
              <a:rPr lang="sr-Latn-CS" sz="1600" b="1" dirty="0"/>
              <a:t>Pravo na osporavanje materinstva imaju: dete, žena koja je upisana u matičnu knjigu rođenih kao </a:t>
            </a:r>
            <a:r>
              <a:rPr lang="sr-Latn-CS" sz="1600" b="1" dirty="0" err="1"/>
              <a:t>majkaa</a:t>
            </a:r>
            <a:r>
              <a:rPr lang="sr-Latn-CS" sz="1600" b="1" dirty="0"/>
              <a:t> </a:t>
            </a:r>
            <a:r>
              <a:rPr lang="sr-Latn-CS" sz="1600" b="1" dirty="0" err="1"/>
              <a:t>detetaA</a:t>
            </a:r>
            <a:r>
              <a:rPr lang="sr-Latn-CS" sz="1600" b="1" dirty="0"/>
              <a:t>, ŽENA KOJA TVRDI DA JE MAJKA DETETA I MUŠKARAC KOJI SE PO ZAKONU SMATRA OCEM DETETA</a:t>
            </a:r>
          </a:p>
          <a:p>
            <a:pPr algn="just"/>
            <a:endParaRPr lang="sr-Latn-CS" sz="1600" b="1" dirty="0"/>
          </a:p>
          <a:p>
            <a:endParaRPr lang="sr-Latn-CS" sz="1600" b="1" dirty="0"/>
          </a:p>
        </p:txBody>
      </p:sp>
    </p:spTree>
    <p:extLst>
      <p:ext uri="{BB962C8B-B14F-4D97-AF65-F5344CB8AC3E}">
        <p14:creationId xmlns:p14="http://schemas.microsoft.com/office/powerpoint/2010/main" val="2789002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a:t>PORODIČNO PRAVO</a:t>
            </a:r>
          </a:p>
        </p:txBody>
      </p:sp>
      <p:sp>
        <p:nvSpPr>
          <p:cNvPr id="3" name="Content Placeholder 2"/>
          <p:cNvSpPr>
            <a:spLocks noGrp="1"/>
          </p:cNvSpPr>
          <p:nvPr>
            <p:ph idx="1"/>
          </p:nvPr>
        </p:nvSpPr>
        <p:spPr/>
        <p:txBody>
          <a:bodyPr>
            <a:normAutofit/>
          </a:bodyPr>
          <a:lstStyle/>
          <a:p>
            <a:r>
              <a:rPr lang="sr-Latn-CS" sz="1600" b="1" dirty="0"/>
              <a:t>Lekcija 7. Očinstvo</a:t>
            </a:r>
          </a:p>
          <a:p>
            <a:r>
              <a:rPr lang="sr-Latn-CS" sz="1600" b="1" dirty="0"/>
              <a:t>Očinstvo deteta utvrđuje se prema činjenici da li je dete rođeno u braku ili van braka</a:t>
            </a:r>
          </a:p>
          <a:p>
            <a:r>
              <a:rPr lang="sr-Latn-CS" sz="1600" b="1" dirty="0"/>
              <a:t>Dete rođeno u braku polazi od </a:t>
            </a:r>
            <a:r>
              <a:rPr lang="sr-Latn-CS" sz="1600" b="1" dirty="0" err="1"/>
              <a:t>prezumpcije</a:t>
            </a:r>
            <a:r>
              <a:rPr lang="sr-Latn-CS" sz="1600" b="1" dirty="0"/>
              <a:t> očinstva, odnosno da se otac deteta rođenog u braku smatra otac deteta koji je muž majke deteta.</a:t>
            </a:r>
          </a:p>
          <a:p>
            <a:pPr algn="just"/>
            <a:r>
              <a:rPr lang="sr-Latn-CS" sz="1600" b="1" dirty="0"/>
              <a:t>Očinstvo nad detetom rođenim van braka smatra utvrđuje se na osnovu priznanja muškarca koji sebe smatra ocem deteta, odnosno čije je očinstvo utvrđeno pravosnažnom sudskom odlukom. </a:t>
            </a:r>
          </a:p>
          <a:p>
            <a:r>
              <a:rPr lang="sr-Latn-CS" sz="1600" b="1" dirty="0"/>
              <a:t>Utvrđivanje očinstva</a:t>
            </a:r>
          </a:p>
          <a:p>
            <a:r>
              <a:rPr lang="sr-Latn-CS" sz="1600" b="1" dirty="0"/>
              <a:t>Očinstvo može biti ustanovljeno u braku i van braka</a:t>
            </a:r>
          </a:p>
          <a:p>
            <a:pPr algn="just"/>
            <a:r>
              <a:rPr lang="sr-Latn-CS" sz="1600" b="1" dirty="0"/>
              <a:t>Utvrđivanje bračnog očinstva – Da je dete rodila žena koja je bila u braku u vreme njegovog rođenja ili začeća, i da dete potiče od muža majke u vreme njegovog rođenja, odnosno začeća. Dete rođeno trista dana od dana prestanka braka smatra se detetom rođenim u braku. </a:t>
            </a:r>
          </a:p>
          <a:p>
            <a:pPr algn="just"/>
            <a:endParaRPr lang="sr-Latn-CS" sz="1600" b="1" dirty="0"/>
          </a:p>
        </p:txBody>
      </p:sp>
    </p:spTree>
    <p:extLst>
      <p:ext uri="{BB962C8B-B14F-4D97-AF65-F5344CB8AC3E}">
        <p14:creationId xmlns:p14="http://schemas.microsoft.com/office/powerpoint/2010/main" val="1698246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a:t>PORODIČNO PRAVO</a:t>
            </a:r>
          </a:p>
        </p:txBody>
      </p:sp>
      <p:sp>
        <p:nvSpPr>
          <p:cNvPr id="3" name="Content Placeholder 2"/>
          <p:cNvSpPr>
            <a:spLocks noGrp="1"/>
          </p:cNvSpPr>
          <p:nvPr>
            <p:ph idx="1"/>
          </p:nvPr>
        </p:nvSpPr>
        <p:spPr/>
        <p:txBody>
          <a:bodyPr>
            <a:normAutofit/>
          </a:bodyPr>
          <a:lstStyle/>
          <a:p>
            <a:r>
              <a:rPr lang="sr-Latn-CS" sz="1600" b="1" dirty="0"/>
              <a:t>Lekcija 7. Utvrđivanje vanbračnog očinstva</a:t>
            </a:r>
          </a:p>
          <a:p>
            <a:pPr algn="just"/>
            <a:r>
              <a:rPr lang="sr-Latn-CS" sz="1600" b="1" dirty="0"/>
              <a:t>Utvrđivanje očinstva priznanjem oca – priznanje oca prestavlja lični i dobrovoljni čin kojim jedno lice na zakonom propisani način daje neopozivu izjavu volje kojom neko dete priznaje za svoje. Izjava se može dati pred matičarem, organom starateljstva ili sudom. Pravno je valjana i izjava data u testamentu. </a:t>
            </a:r>
          </a:p>
          <a:p>
            <a:pPr algn="just"/>
            <a:r>
              <a:rPr lang="sr-Latn-CS" sz="1600" b="1" dirty="0"/>
              <a:t>Prvi uslov za priznanje je da je muškarac stariji od 16 godina i da je </a:t>
            </a:r>
            <a:r>
              <a:rPr lang="sr-Latn-CS" sz="1600" b="1" dirty="0" err="1"/>
              <a:t>ssposobaan</a:t>
            </a:r>
            <a:r>
              <a:rPr lang="sr-Latn-CS" sz="1600" b="1" dirty="0"/>
              <a:t> za </a:t>
            </a:r>
            <a:r>
              <a:rPr lang="sr-Latn-CS" sz="1600" b="1" dirty="0" err="1"/>
              <a:t>raasuđivanje</a:t>
            </a:r>
            <a:r>
              <a:rPr lang="sr-Latn-CS" sz="1600" b="1" dirty="0"/>
              <a:t>. Drugi je uslov da je dete živo u momentu </a:t>
            </a:r>
            <a:r>
              <a:rPr lang="sr-Latn-CS" sz="1600" b="1" dirty="0" err="1"/>
              <a:t>davaanja</a:t>
            </a:r>
            <a:r>
              <a:rPr lang="sr-Latn-CS" sz="1600" b="1" dirty="0"/>
              <a:t> izjave o priznanju </a:t>
            </a:r>
            <a:r>
              <a:rPr lang="sr-Latn-CS" sz="1600" b="1" dirty="0" err="1"/>
              <a:t>deteeta</a:t>
            </a:r>
            <a:r>
              <a:rPr lang="sr-Latn-CS" sz="1600" b="1" dirty="0"/>
              <a:t>, </a:t>
            </a:r>
            <a:r>
              <a:rPr lang="sr-Latn-CS" sz="1600" b="1" dirty="0" err="1"/>
              <a:t>izuzetaak</a:t>
            </a:r>
            <a:r>
              <a:rPr lang="sr-Latn-CS" sz="1600" b="1" dirty="0"/>
              <a:t> je ako je </a:t>
            </a:r>
            <a:r>
              <a:rPr lang="sr-Latn-CS" sz="1600" b="1" dirty="0" err="1"/>
              <a:t>ddete</a:t>
            </a:r>
            <a:r>
              <a:rPr lang="sr-Latn-CS" sz="1600" b="1" dirty="0"/>
              <a:t> bilo začeto a kasnije rođeno živo. Treći uslov je postojanje izjave o </a:t>
            </a:r>
            <a:r>
              <a:rPr lang="sr-Latn-CS" sz="1600" b="1" dirty="0" err="1"/>
              <a:t>davaanju</a:t>
            </a:r>
            <a:r>
              <a:rPr lang="sr-Latn-CS" sz="1600" b="1" dirty="0"/>
              <a:t> saglasnosti od strane </a:t>
            </a:r>
            <a:r>
              <a:rPr lang="sr-Latn-CS" sz="1600" b="1" dirty="0" err="1"/>
              <a:t>maajke</a:t>
            </a:r>
            <a:r>
              <a:rPr lang="sr-Latn-CS" sz="1600" b="1" dirty="0"/>
              <a:t> i deteta na priznanje očinstva, kako bi priznanje bilo </a:t>
            </a:r>
            <a:r>
              <a:rPr lang="sr-Latn-CS" sz="1600" b="1" dirty="0" err="1"/>
              <a:t>pravovaaljano</a:t>
            </a:r>
            <a:r>
              <a:rPr lang="sr-Latn-CS" sz="1600" b="1" dirty="0"/>
              <a:t>. </a:t>
            </a:r>
          </a:p>
          <a:p>
            <a:pPr algn="just"/>
            <a:r>
              <a:rPr lang="sr-Latn-CS" sz="1600" b="1" dirty="0"/>
              <a:t>Priznanje očinstva pred matičarem – </a:t>
            </a:r>
          </a:p>
          <a:p>
            <a:pPr algn="just"/>
            <a:r>
              <a:rPr lang="sr-Latn-CS" sz="1600" b="1" dirty="0"/>
              <a:t>Jednom </a:t>
            </a:r>
            <a:r>
              <a:rPr lang="sr-Latn-CS" sz="1600" b="1" dirty="0" err="1"/>
              <a:t>dataa</a:t>
            </a:r>
            <a:r>
              <a:rPr lang="sr-Latn-CS" sz="1600" b="1" dirty="0"/>
              <a:t> izjava o priznanju očinstva više se </a:t>
            </a:r>
            <a:r>
              <a:rPr lang="sr-Latn-CS" sz="1600" b="1" dirty="0" err="1"/>
              <a:t>nee</a:t>
            </a:r>
            <a:r>
              <a:rPr lang="sr-Latn-CS" sz="1600" b="1" dirty="0"/>
              <a:t> može opozvati, jedino se može tražiti poništaj izjave ako je data usled prevare, zablude ili prinude. </a:t>
            </a:r>
          </a:p>
          <a:p>
            <a:pPr algn="just"/>
            <a:r>
              <a:rPr lang="sr-Latn-CS" sz="1600" b="1" dirty="0"/>
              <a:t>Pre sudom postupak se može učiniti u </a:t>
            </a:r>
            <a:r>
              <a:rPr lang="sr-Latn-CS" sz="1600" b="1" dirty="0" err="1"/>
              <a:t>vanprarničnom</a:t>
            </a:r>
            <a:r>
              <a:rPr lang="sr-Latn-CS" sz="1600" b="1" dirty="0"/>
              <a:t> postupku ili </a:t>
            </a:r>
            <a:r>
              <a:rPr lang="sr-Latn-CS" sz="1600" b="1"/>
              <a:t>parničnom postupku. </a:t>
            </a:r>
            <a:endParaRPr lang="sr-Latn-CS" sz="1600" b="1" dirty="0"/>
          </a:p>
        </p:txBody>
      </p:sp>
    </p:spTree>
    <p:extLst>
      <p:ext uri="{BB962C8B-B14F-4D97-AF65-F5344CB8AC3E}">
        <p14:creationId xmlns:p14="http://schemas.microsoft.com/office/powerpoint/2010/main" val="40666436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1062</Words>
  <Application>Microsoft Office PowerPoint</Application>
  <PresentationFormat>On-screen Show (4:3)</PresentationFormat>
  <Paragraphs>70</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POSLOVNI I PRAVNI FAKULTET  PORODIČNO PRAVO</vt:lpstr>
      <vt:lpstr>PORODIČNO PRAVO</vt:lpstr>
      <vt:lpstr>PORODIČNO PRAVO</vt:lpstr>
      <vt:lpstr>PORODIČNO PRAVO</vt:lpstr>
      <vt:lpstr>PORODIČNO PRAVO </vt:lpstr>
      <vt:lpstr>PORODIČNO PRAVO</vt:lpstr>
      <vt:lpstr>PORODIČNO PRAVO</vt:lpstr>
      <vt:lpstr>PORODIČNO PRAVO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FAKULTET ZA POSLOVNO INDUSTRIJSKI MENADŽMENT I PRAVO  PORODIČNO PRAVO</dc:title>
  <dc:creator>dragan covic</dc:creator>
  <cp:lastModifiedBy>Dragan Covic</cp:lastModifiedBy>
  <cp:revision>20</cp:revision>
  <dcterms:created xsi:type="dcterms:W3CDTF">2016-02-25T17:49:19Z</dcterms:created>
  <dcterms:modified xsi:type="dcterms:W3CDTF">2020-03-21T13:21:09Z</dcterms:modified>
</cp:coreProperties>
</file>