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7995-6C28-443C-9E10-DC0CDDA3E3FA}" type="datetimeFigureOut">
              <a:rPr lang="sr-Latn-CS" smtClean="0"/>
              <a:pPr/>
              <a:t>21.3.2020.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3600400"/>
          </a:xfrm>
        </p:spPr>
        <p:txBody>
          <a:bodyPr>
            <a:normAutofit/>
          </a:bodyPr>
          <a:lstStyle/>
          <a:p>
            <a:r>
              <a:rPr lang="en-US" sz="2800" b="1">
                <a:latin typeface="Arial" pitchFamily="34" charset="0"/>
                <a:cs typeface="Arial" pitchFamily="34" charset="0"/>
              </a:rPr>
              <a:t>POSLOVNI I PRAVNI FAKULTET</a:t>
            </a:r>
            <a:br>
              <a:rPr lang="sr-Latn-CS" sz="2800" b="1">
                <a:latin typeface="Arial" pitchFamily="34" charset="0"/>
                <a:cs typeface="Arial" pitchFamily="34" charset="0"/>
              </a:rPr>
            </a:br>
            <a:br>
              <a:rPr lang="sr-Latn-CS" sz="2800" b="1">
                <a:latin typeface="Arial" pitchFamily="34" charset="0"/>
                <a:cs typeface="Arial" pitchFamily="34" charset="0"/>
              </a:rPr>
            </a:br>
            <a:r>
              <a:rPr lang="sr-Latn-CS" sz="2800" b="1">
                <a:latin typeface="Arial" pitchFamily="34" charset="0"/>
                <a:cs typeface="Arial" pitchFamily="34" charset="0"/>
              </a:rPr>
              <a:t>PORODIČNO PRAVO</a:t>
            </a:r>
            <a:endParaRPr lang="sr-Latn-C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dirty="0">
                <a:latin typeface="Arial" pitchFamily="34" charset="0"/>
                <a:cs typeface="Arial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Lekcija 6. Prestanak braka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1. 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Prestanak braka smrću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Prestanak braka proglašenjem nestalog lica umrlim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2.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Poništenje braka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Razvod braka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Postupak prestanka braka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3. 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Posledice prestanka braka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Vanbračna zajednica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1600" b="1">
                <a:latin typeface="Arial" pitchFamily="34" charset="0"/>
                <a:cs typeface="Arial" pitchFamily="34" charset="0"/>
              </a:rPr>
              <a:t>Vanbračna zajednica</a:t>
            </a:r>
            <a:endParaRPr lang="sr-Latn-CS" sz="1600" b="1" dirty="0">
              <a:latin typeface="Arial" pitchFamily="34" charset="0"/>
              <a:cs typeface="Arial" pitchFamily="34" charset="0"/>
            </a:endParaRPr>
          </a:p>
          <a:p>
            <a:endParaRPr lang="sr-Latn-C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CS" dirty="0"/>
              <a:t>Predmet: Porodično pravo</a:t>
            </a:r>
          </a:p>
          <a:p>
            <a:pPr marL="0" indent="0">
              <a:buNone/>
            </a:pPr>
            <a:r>
              <a:rPr lang="sr-Latn-CS" dirty="0"/>
              <a:t>Lekcija 6. Prestanak braka</a:t>
            </a:r>
          </a:p>
          <a:p>
            <a:pPr marL="0" indent="0">
              <a:buNone/>
            </a:pPr>
            <a:r>
              <a:rPr lang="sr-Latn-CS" dirty="0"/>
              <a:t>Brak prestaje smrću, proglašenjem nestalog lica za umrlo, poništenjem braka i razvodom braka</a:t>
            </a:r>
          </a:p>
          <a:p>
            <a:pPr marL="0" indent="0" algn="just">
              <a:buNone/>
            </a:pPr>
            <a:r>
              <a:rPr lang="sr-Latn-CS" dirty="0"/>
              <a:t>Prestanak braka smrću – Brak je zakonom zasnovana zajednica života muškarca i žene. Smrću jednog supružnika prestaje takva zajednica i automatski prestaju sva prava i obaveze između supružnika u braku. Činjenica smrti dokazuje se izvodom iz  matične knjige umrlih ili pravosnažnim rešenjem vanparničnog suda o utvrđivanju činjenice smrti. </a:t>
            </a:r>
          </a:p>
        </p:txBody>
      </p:sp>
    </p:spTree>
    <p:extLst>
      <p:ext uri="{BB962C8B-B14F-4D97-AF65-F5344CB8AC3E}">
        <p14:creationId xmlns:p14="http://schemas.microsoft.com/office/powerpoint/2010/main" val="142251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6388"/>
            <a:ext cx="8229600" cy="1143000"/>
          </a:xfrm>
        </p:spPr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5034"/>
          </a:xfrm>
        </p:spPr>
        <p:txBody>
          <a:bodyPr>
            <a:noAutofit/>
          </a:bodyPr>
          <a:lstStyle/>
          <a:p>
            <a:r>
              <a:rPr lang="sr-Latn-CS" sz="1800" dirty="0"/>
              <a:t>Lekcija 6. prestanak braka – proglašenjem nestalog lica za umrlim</a:t>
            </a:r>
          </a:p>
          <a:p>
            <a:pPr algn="just"/>
            <a:r>
              <a:rPr lang="sr-Latn-CS" sz="1800" dirty="0"/>
              <a:t>Činjenica nestanka jednog lica nije dovoljan razlog za prestanak braka. Mora se pokrenuti vanparnični postupak kojim kada se ispune zakonom propisane pretpostavke, sud </a:t>
            </a:r>
            <a:r>
              <a:rPr lang="sr-Latn-CS" sz="1800" dirty="0" err="1"/>
              <a:t>proglašavaa</a:t>
            </a:r>
            <a:r>
              <a:rPr lang="sr-Latn-CS" sz="1800" dirty="0"/>
              <a:t> nestalo lice umrlim. Uslovi za proglašenje umrlim su:</a:t>
            </a:r>
          </a:p>
          <a:p>
            <a:pPr algn="just"/>
            <a:r>
              <a:rPr lang="sr-Latn-CS" sz="1800" dirty="0"/>
              <a:t>- ako o licu starijem više od 70 g. života, nije bilo nikakvih vesti u poslednjih pet godina</a:t>
            </a:r>
          </a:p>
          <a:p>
            <a:pPr algn="just"/>
            <a:r>
              <a:rPr lang="sr-Latn-CS" sz="1800" dirty="0"/>
              <a:t>- ako o životu nekom  licu u poslednjih pet godina nije bilo nikakvih vesti, a nestalo je u </a:t>
            </a:r>
            <a:r>
              <a:rPr lang="sr-Latn-CS" sz="1800" dirty="0" err="1"/>
              <a:t>oklonostima</a:t>
            </a:r>
            <a:r>
              <a:rPr lang="sr-Latn-CS" sz="1800" dirty="0"/>
              <a:t> koje čine verovatnim da više nije u životu</a:t>
            </a:r>
          </a:p>
          <a:p>
            <a:pPr algn="just"/>
            <a:r>
              <a:rPr lang="sr-Latn-CS" sz="1800" dirty="0"/>
              <a:t>- ako je lice nestalo u neposrednoj smrtnoj opasnosti, a o čijem životu nije bilo nikakvih vesti najmanje šest meseci od dana prestanka opasnosti</a:t>
            </a:r>
          </a:p>
          <a:p>
            <a:pPr algn="just"/>
            <a:r>
              <a:rPr lang="sr-Latn-CS" sz="1800" dirty="0"/>
              <a:t>- ako je lice nestalo u toku rata ili u vezi sa ratnim događajima, a o njegovom životu nije bilo nikakvih vesti godinu dana od prestanka neprijateljstva</a:t>
            </a:r>
          </a:p>
          <a:p>
            <a:pPr algn="just"/>
            <a:r>
              <a:rPr lang="sr-Latn-CS" sz="1800" dirty="0"/>
              <a:t>Procedure kojima se konstatuje činjenica smrti, ako je lice umrlo u bolnici, sačinjava se umrlica – poseban obrazac kojim se konstatuju svi detalji o smrti lica. Kada neko lice umre van bolnice, odnosno kod kuće, njega pregleda lekar – </a:t>
            </a:r>
            <a:r>
              <a:rPr lang="sr-Latn-CS" sz="1800" dirty="0" err="1"/>
              <a:t>mrtvozornik</a:t>
            </a:r>
            <a:r>
              <a:rPr lang="sr-Latn-CS" sz="1800" dirty="0"/>
              <a:t> koji sačinjava izveštaj o smrti, ako postoji bilo kakva sumnja o načinu kako je lice umrlo, </a:t>
            </a:r>
            <a:r>
              <a:rPr lang="sr-Latn-CS" sz="1800" dirty="0" err="1"/>
              <a:t>mrtvozornik</a:t>
            </a:r>
            <a:r>
              <a:rPr lang="sr-Latn-CS" sz="1800" dirty="0"/>
              <a:t> o tome obaveštava nadležne institucije koje postupaju u skladu sa procedurama </a:t>
            </a:r>
            <a:r>
              <a:rPr lang="sr-Latn-CS" sz="1800" dirty="0" err="1"/>
              <a:t>predviđenim</a:t>
            </a:r>
            <a:r>
              <a:rPr lang="sr-Latn-CS" sz="1800" dirty="0"/>
              <a:t> zakonom..</a:t>
            </a:r>
          </a:p>
          <a:p>
            <a:pPr algn="just"/>
            <a:r>
              <a:rPr lang="sr-Latn-CS" sz="1800" dirty="0"/>
              <a:t>Činjenica smrti u pogledu datuma, odnosno vremena smrti je od izuzetne važnosti i time ona postaje pravna činjenica sa pravnim dejstvom, dok se ne dokaže </a:t>
            </a:r>
            <a:r>
              <a:rPr lang="sr-Latn-CS" sz="1800" dirty="0" err="1"/>
              <a:t>ssuprotno</a:t>
            </a:r>
            <a:endParaRPr lang="sr-Latn-CS" sz="1800" dirty="0"/>
          </a:p>
        </p:txBody>
      </p:sp>
    </p:spTree>
    <p:extLst>
      <p:ext uri="{BB962C8B-B14F-4D97-AF65-F5344CB8AC3E}">
        <p14:creationId xmlns:p14="http://schemas.microsoft.com/office/powerpoint/2010/main" val="79708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sr-Latn-CS" sz="1800" dirty="0"/>
              <a:t>Lekcija 6. Poništenje braka</a:t>
            </a:r>
          </a:p>
          <a:p>
            <a:pPr algn="just"/>
            <a:r>
              <a:rPr lang="sr-Latn-CS" sz="1800" dirty="0"/>
              <a:t>U slučajevima kada nisu ispunjene zakonske pretpostavke za postojanje braka: različitost polova, saglasna izjava volje za zaključenje braka, i ako nije zaključen u zakonskoj formi pred matičarem </a:t>
            </a:r>
          </a:p>
          <a:p>
            <a:pPr algn="just"/>
            <a:r>
              <a:rPr lang="sr-Latn-CS" sz="1800" dirty="0"/>
              <a:t>Ukoliko postoje bračne smetnje</a:t>
            </a:r>
          </a:p>
          <a:p>
            <a:pPr algn="just"/>
            <a:r>
              <a:rPr lang="sr-Latn-CS" sz="1800" dirty="0"/>
              <a:t>Ukoliko je fiktivan, ne postoji činjenica i cilj zajednice života.</a:t>
            </a:r>
          </a:p>
          <a:p>
            <a:pPr algn="just"/>
            <a:r>
              <a:rPr lang="sr-Latn-CS" sz="1800" dirty="0"/>
              <a:t>Ništavost dejstvuje </a:t>
            </a:r>
            <a:r>
              <a:rPr lang="sr-Latn-CS" sz="1800" dirty="0" err="1"/>
              <a:t>ex</a:t>
            </a:r>
            <a:r>
              <a:rPr lang="sr-Latn-CS" sz="1800" dirty="0"/>
              <a:t> </a:t>
            </a:r>
            <a:r>
              <a:rPr lang="sr-Latn-CS" sz="1800" dirty="0" err="1"/>
              <a:t>nunc</a:t>
            </a:r>
            <a:r>
              <a:rPr lang="sr-Latn-CS" sz="1800" dirty="0"/>
              <a:t> od momenta pravosnažnosti odluke o poništaju braka. Razlozi ništavosti su: 1. nepostojanje različitosti polova, 2. nepostojanje saglasnosti izjava volje, 3. nepostojanja zakonom propisane forme sklapanja braka, 4. nepostojanje namere za stvaranje zajednice života supružnika, 5. bračnost, nesposobnost rasuđivanja, 7. srodstvo, i 8. starateljstvo.</a:t>
            </a:r>
          </a:p>
          <a:p>
            <a:pPr algn="just"/>
            <a:r>
              <a:rPr lang="sr-Latn-CS" sz="1800" dirty="0" err="1"/>
              <a:t>Konvalidacija</a:t>
            </a:r>
            <a:r>
              <a:rPr lang="sr-Latn-CS" sz="1800" dirty="0"/>
              <a:t> je moguća ako do okončanja glavnog ročišta za poništaj se utvrdi činjenica namere zajednice života, </a:t>
            </a:r>
            <a:r>
              <a:rPr lang="sr-Latn-CS" sz="1800" dirty="0" err="1"/>
              <a:t>tazbinski</a:t>
            </a:r>
            <a:r>
              <a:rPr lang="sr-Latn-CS" sz="1800" dirty="0"/>
              <a:t> razlozi ako sud utvrdi da su opravdani ili ako je postojala bračnost ali je prestala pre okončanja glavnog ročišta za poništaj braka.</a:t>
            </a:r>
          </a:p>
          <a:p>
            <a:pPr algn="just"/>
            <a:r>
              <a:rPr lang="sr-Latn-CS" sz="1800" dirty="0" err="1"/>
              <a:t>Rušljivost</a:t>
            </a:r>
            <a:r>
              <a:rPr lang="sr-Latn-CS" sz="1800" dirty="0"/>
              <a:t> braka – Glavni razlozi su maloletstvo, mane volje (prinuda, zabluda), nesposobnost za rasuđivanje, koja je prestala tokom braka.</a:t>
            </a:r>
          </a:p>
          <a:p>
            <a:pPr algn="just"/>
            <a:endParaRPr lang="sr-Latn-CS" sz="1600" dirty="0"/>
          </a:p>
          <a:p>
            <a:pPr algn="just"/>
            <a:endParaRPr lang="sr-Latn-C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25437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dirty="0"/>
              <a:t>Lekcija 6. Razvod braka</a:t>
            </a:r>
          </a:p>
          <a:p>
            <a:r>
              <a:rPr lang="sr-Latn-CS" sz="1600" dirty="0"/>
              <a:t>Uzroci za razvod braka jesu činjenice ili </a:t>
            </a:r>
            <a:r>
              <a:rPr lang="sr-Latn-CS" sz="1600" dirty="0" err="1"/>
              <a:t>oklnosti</a:t>
            </a:r>
            <a:r>
              <a:rPr lang="sr-Latn-CS" sz="1600" dirty="0"/>
              <a:t> koje su izrazito predviđene zakonom kao podobne da dovedu do prestanka punovažnog braka oba supružnika.</a:t>
            </a:r>
          </a:p>
          <a:p>
            <a:r>
              <a:rPr lang="sr-Latn-CS" sz="1600" dirty="0"/>
              <a:t>Ozbiljna i trajna poremećenost bračnih odnosa, nepovratna propast braka, nepostojanje duhovne i materijalne zajednice itd. </a:t>
            </a:r>
          </a:p>
          <a:p>
            <a:r>
              <a:rPr lang="sr-Latn-CS" sz="1600" dirty="0"/>
              <a:t>Postoje: Apsolutni i relativni uzroci za razvod braka: odvojen život bračnih partnera</a:t>
            </a:r>
          </a:p>
          <a:p>
            <a:r>
              <a:rPr lang="sr-Latn-CS" sz="1600" dirty="0"/>
              <a:t>1. ozbiljna i trajna poremećenost odnosa u braku</a:t>
            </a:r>
          </a:p>
          <a:p>
            <a:r>
              <a:rPr lang="sr-Latn-CS" sz="1600" dirty="0"/>
              <a:t>2. ukoliko se objektivno ne može ostvariti zajednica života. </a:t>
            </a:r>
          </a:p>
          <a:p>
            <a:endParaRPr lang="sr-Latn-CS" sz="1600" dirty="0"/>
          </a:p>
          <a:p>
            <a:r>
              <a:rPr lang="sr-Latn-CS" sz="1600" dirty="0"/>
              <a:t>Razvod na osnovu sporazuma supružnika</a:t>
            </a:r>
          </a:p>
          <a:p>
            <a:r>
              <a:rPr lang="sr-Latn-CS" sz="1600" dirty="0"/>
              <a:t>Razvod na osnovu tužbe </a:t>
            </a:r>
            <a:r>
              <a:rPr lang="sr-Latn-CS" sz="1600"/>
              <a:t>za razvod</a:t>
            </a:r>
            <a:endParaRPr lang="sr-Latn-CS" sz="1600" dirty="0"/>
          </a:p>
        </p:txBody>
      </p:sp>
    </p:spTree>
    <p:extLst>
      <p:ext uri="{BB962C8B-B14F-4D97-AF65-F5344CB8AC3E}">
        <p14:creationId xmlns:p14="http://schemas.microsoft.com/office/powerpoint/2010/main" val="197001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663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POSLOVNI I PRAVNI FAKULTET  PORODIČNO PRAVO</vt:lpstr>
      <vt:lpstr>PORODIČNO PRAVO</vt:lpstr>
      <vt:lpstr>PORODIČNO PRAVO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ZA POSLOVNO INDUSTRIJSKI MENADŽMENT I PRAVO  PORODIČNO PRAVO</dc:title>
  <dc:creator>dragan covic</dc:creator>
  <cp:lastModifiedBy>Dragan Covic</cp:lastModifiedBy>
  <cp:revision>17</cp:revision>
  <dcterms:created xsi:type="dcterms:W3CDTF">2016-02-25T17:49:19Z</dcterms:created>
  <dcterms:modified xsi:type="dcterms:W3CDTF">2020-03-21T13:20:22Z</dcterms:modified>
</cp:coreProperties>
</file>