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565650" cy="6851650"/>
          </a:xfrm>
          <a:custGeom>
            <a:avLst/>
            <a:gdLst/>
            <a:ahLst/>
            <a:cxnLst/>
            <a:rect l="l" t="t" r="r" b="b"/>
            <a:pathLst>
              <a:path w="4565650" h="6851650">
                <a:moveTo>
                  <a:pt x="4565650" y="0"/>
                </a:moveTo>
                <a:lnTo>
                  <a:pt x="0" y="0"/>
                </a:lnTo>
                <a:lnTo>
                  <a:pt x="0" y="6851650"/>
                </a:lnTo>
                <a:lnTo>
                  <a:pt x="4565650" y="6851650"/>
                </a:lnTo>
                <a:lnTo>
                  <a:pt x="4565650" y="0"/>
                </a:lnTo>
                <a:close/>
              </a:path>
            </a:pathLst>
          </a:custGeom>
          <a:solidFill>
            <a:srgbClr val="99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5800" y="990600"/>
            <a:ext cx="5175250" cy="1898650"/>
          </a:xfrm>
          <a:custGeom>
            <a:avLst/>
            <a:gdLst/>
            <a:ahLst/>
            <a:cxnLst/>
            <a:rect l="l" t="t" r="r" b="b"/>
            <a:pathLst>
              <a:path w="5175250" h="1898650">
                <a:moveTo>
                  <a:pt x="4226560" y="0"/>
                </a:moveTo>
                <a:lnTo>
                  <a:pt x="948689" y="0"/>
                </a:lnTo>
                <a:lnTo>
                  <a:pt x="904290" y="1377"/>
                </a:lnTo>
                <a:lnTo>
                  <a:pt x="859970" y="5450"/>
                </a:lnTo>
                <a:lnTo>
                  <a:pt x="815817" y="12132"/>
                </a:lnTo>
                <a:lnTo>
                  <a:pt x="771919" y="21336"/>
                </a:lnTo>
                <a:lnTo>
                  <a:pt x="728362" y="32976"/>
                </a:lnTo>
                <a:lnTo>
                  <a:pt x="685233" y="46964"/>
                </a:lnTo>
                <a:lnTo>
                  <a:pt x="642620" y="63213"/>
                </a:lnTo>
                <a:lnTo>
                  <a:pt x="600610" y="81637"/>
                </a:lnTo>
                <a:lnTo>
                  <a:pt x="559291" y="102147"/>
                </a:lnTo>
                <a:lnTo>
                  <a:pt x="518748" y="124659"/>
                </a:lnTo>
                <a:lnTo>
                  <a:pt x="479071" y="149083"/>
                </a:lnTo>
                <a:lnTo>
                  <a:pt x="440345" y="175334"/>
                </a:lnTo>
                <a:lnTo>
                  <a:pt x="402658" y="203324"/>
                </a:lnTo>
                <a:lnTo>
                  <a:pt x="366097" y="232967"/>
                </a:lnTo>
                <a:lnTo>
                  <a:pt x="330750" y="264175"/>
                </a:lnTo>
                <a:lnTo>
                  <a:pt x="296703" y="296862"/>
                </a:lnTo>
                <a:lnTo>
                  <a:pt x="264044" y="330940"/>
                </a:lnTo>
                <a:lnTo>
                  <a:pt x="232861" y="366323"/>
                </a:lnTo>
                <a:lnTo>
                  <a:pt x="203239" y="402924"/>
                </a:lnTo>
                <a:lnTo>
                  <a:pt x="175267" y="440655"/>
                </a:lnTo>
                <a:lnTo>
                  <a:pt x="149031" y="479430"/>
                </a:lnTo>
                <a:lnTo>
                  <a:pt x="124620" y="519161"/>
                </a:lnTo>
                <a:lnTo>
                  <a:pt x="102119" y="559762"/>
                </a:lnTo>
                <a:lnTo>
                  <a:pt x="81617" y="601146"/>
                </a:lnTo>
                <a:lnTo>
                  <a:pt x="63200" y="643226"/>
                </a:lnTo>
                <a:lnTo>
                  <a:pt x="46956" y="685914"/>
                </a:lnTo>
                <a:lnTo>
                  <a:pt x="32971" y="729125"/>
                </a:lnTo>
                <a:lnTo>
                  <a:pt x="21334" y="772770"/>
                </a:lnTo>
                <a:lnTo>
                  <a:pt x="12131" y="816763"/>
                </a:lnTo>
                <a:lnTo>
                  <a:pt x="5449" y="861017"/>
                </a:lnTo>
                <a:lnTo>
                  <a:pt x="1377" y="905445"/>
                </a:lnTo>
                <a:lnTo>
                  <a:pt x="0" y="949960"/>
                </a:lnTo>
                <a:lnTo>
                  <a:pt x="1377" y="994359"/>
                </a:lnTo>
                <a:lnTo>
                  <a:pt x="5449" y="1038679"/>
                </a:lnTo>
                <a:lnTo>
                  <a:pt x="12131" y="1082832"/>
                </a:lnTo>
                <a:lnTo>
                  <a:pt x="21334" y="1126730"/>
                </a:lnTo>
                <a:lnTo>
                  <a:pt x="32971" y="1170287"/>
                </a:lnTo>
                <a:lnTo>
                  <a:pt x="46956" y="1213416"/>
                </a:lnTo>
                <a:lnTo>
                  <a:pt x="63200" y="1256029"/>
                </a:lnTo>
                <a:lnTo>
                  <a:pt x="81617" y="1298039"/>
                </a:lnTo>
                <a:lnTo>
                  <a:pt x="102119" y="1339358"/>
                </a:lnTo>
                <a:lnTo>
                  <a:pt x="124620" y="1379901"/>
                </a:lnTo>
                <a:lnTo>
                  <a:pt x="149031" y="1419578"/>
                </a:lnTo>
                <a:lnTo>
                  <a:pt x="175267" y="1458304"/>
                </a:lnTo>
                <a:lnTo>
                  <a:pt x="203239" y="1495991"/>
                </a:lnTo>
                <a:lnTo>
                  <a:pt x="232861" y="1532552"/>
                </a:lnTo>
                <a:lnTo>
                  <a:pt x="264044" y="1567899"/>
                </a:lnTo>
                <a:lnTo>
                  <a:pt x="296703" y="1601946"/>
                </a:lnTo>
                <a:lnTo>
                  <a:pt x="330750" y="1634605"/>
                </a:lnTo>
                <a:lnTo>
                  <a:pt x="366097" y="1665788"/>
                </a:lnTo>
                <a:lnTo>
                  <a:pt x="402658" y="1695410"/>
                </a:lnTo>
                <a:lnTo>
                  <a:pt x="440345" y="1723382"/>
                </a:lnTo>
                <a:lnTo>
                  <a:pt x="479071" y="1749618"/>
                </a:lnTo>
                <a:lnTo>
                  <a:pt x="518748" y="1774029"/>
                </a:lnTo>
                <a:lnTo>
                  <a:pt x="559291" y="1796530"/>
                </a:lnTo>
                <a:lnTo>
                  <a:pt x="600610" y="1817032"/>
                </a:lnTo>
                <a:lnTo>
                  <a:pt x="642620" y="1835449"/>
                </a:lnTo>
                <a:lnTo>
                  <a:pt x="685233" y="1851693"/>
                </a:lnTo>
                <a:lnTo>
                  <a:pt x="728362" y="1865678"/>
                </a:lnTo>
                <a:lnTo>
                  <a:pt x="771919" y="1877315"/>
                </a:lnTo>
                <a:lnTo>
                  <a:pt x="815817" y="1886518"/>
                </a:lnTo>
                <a:lnTo>
                  <a:pt x="859970" y="1893200"/>
                </a:lnTo>
                <a:lnTo>
                  <a:pt x="904290" y="1897272"/>
                </a:lnTo>
                <a:lnTo>
                  <a:pt x="948689" y="1898650"/>
                </a:lnTo>
                <a:lnTo>
                  <a:pt x="4226560" y="1898650"/>
                </a:lnTo>
                <a:lnTo>
                  <a:pt x="4270959" y="1897272"/>
                </a:lnTo>
                <a:lnTo>
                  <a:pt x="4315279" y="1893200"/>
                </a:lnTo>
                <a:lnTo>
                  <a:pt x="4359432" y="1886518"/>
                </a:lnTo>
                <a:lnTo>
                  <a:pt x="4403330" y="1877315"/>
                </a:lnTo>
                <a:lnTo>
                  <a:pt x="4446887" y="1865678"/>
                </a:lnTo>
                <a:lnTo>
                  <a:pt x="4490016" y="1851693"/>
                </a:lnTo>
                <a:lnTo>
                  <a:pt x="4532629" y="1835449"/>
                </a:lnTo>
                <a:lnTo>
                  <a:pt x="4574639" y="1817032"/>
                </a:lnTo>
                <a:lnTo>
                  <a:pt x="4615958" y="1796530"/>
                </a:lnTo>
                <a:lnTo>
                  <a:pt x="4656501" y="1774029"/>
                </a:lnTo>
                <a:lnTo>
                  <a:pt x="4696178" y="1749618"/>
                </a:lnTo>
                <a:lnTo>
                  <a:pt x="4734904" y="1723382"/>
                </a:lnTo>
                <a:lnTo>
                  <a:pt x="4772591" y="1695410"/>
                </a:lnTo>
                <a:lnTo>
                  <a:pt x="4809152" y="1665788"/>
                </a:lnTo>
                <a:lnTo>
                  <a:pt x="4844499" y="1634605"/>
                </a:lnTo>
                <a:lnTo>
                  <a:pt x="4878546" y="1601946"/>
                </a:lnTo>
                <a:lnTo>
                  <a:pt x="4911205" y="1567899"/>
                </a:lnTo>
                <a:lnTo>
                  <a:pt x="4942388" y="1532552"/>
                </a:lnTo>
                <a:lnTo>
                  <a:pt x="4972010" y="1495991"/>
                </a:lnTo>
                <a:lnTo>
                  <a:pt x="4999982" y="1458304"/>
                </a:lnTo>
                <a:lnTo>
                  <a:pt x="5026218" y="1419578"/>
                </a:lnTo>
                <a:lnTo>
                  <a:pt x="5050629" y="1379901"/>
                </a:lnTo>
                <a:lnTo>
                  <a:pt x="5073130" y="1339358"/>
                </a:lnTo>
                <a:lnTo>
                  <a:pt x="5093632" y="1298039"/>
                </a:lnTo>
                <a:lnTo>
                  <a:pt x="5112049" y="1256029"/>
                </a:lnTo>
                <a:lnTo>
                  <a:pt x="5128293" y="1213416"/>
                </a:lnTo>
                <a:lnTo>
                  <a:pt x="5142278" y="1170287"/>
                </a:lnTo>
                <a:lnTo>
                  <a:pt x="5153915" y="1126730"/>
                </a:lnTo>
                <a:lnTo>
                  <a:pt x="5163118" y="1082832"/>
                </a:lnTo>
                <a:lnTo>
                  <a:pt x="5169800" y="1038679"/>
                </a:lnTo>
                <a:lnTo>
                  <a:pt x="5173872" y="994359"/>
                </a:lnTo>
                <a:lnTo>
                  <a:pt x="5175250" y="949960"/>
                </a:lnTo>
                <a:lnTo>
                  <a:pt x="5173872" y="905445"/>
                </a:lnTo>
                <a:lnTo>
                  <a:pt x="5169800" y="861017"/>
                </a:lnTo>
                <a:lnTo>
                  <a:pt x="5163118" y="816763"/>
                </a:lnTo>
                <a:lnTo>
                  <a:pt x="5153915" y="772770"/>
                </a:lnTo>
                <a:lnTo>
                  <a:pt x="5142278" y="729125"/>
                </a:lnTo>
                <a:lnTo>
                  <a:pt x="5128293" y="685914"/>
                </a:lnTo>
                <a:lnTo>
                  <a:pt x="5112049" y="643226"/>
                </a:lnTo>
                <a:lnTo>
                  <a:pt x="5093632" y="601146"/>
                </a:lnTo>
                <a:lnTo>
                  <a:pt x="5073130" y="559762"/>
                </a:lnTo>
                <a:lnTo>
                  <a:pt x="5050629" y="519161"/>
                </a:lnTo>
                <a:lnTo>
                  <a:pt x="5026218" y="479430"/>
                </a:lnTo>
                <a:lnTo>
                  <a:pt x="4999982" y="440655"/>
                </a:lnTo>
                <a:lnTo>
                  <a:pt x="4972010" y="402924"/>
                </a:lnTo>
                <a:lnTo>
                  <a:pt x="4942388" y="366323"/>
                </a:lnTo>
                <a:lnTo>
                  <a:pt x="4911205" y="330940"/>
                </a:lnTo>
                <a:lnTo>
                  <a:pt x="4878546" y="296862"/>
                </a:lnTo>
                <a:lnTo>
                  <a:pt x="4844499" y="264175"/>
                </a:lnTo>
                <a:lnTo>
                  <a:pt x="4809152" y="232967"/>
                </a:lnTo>
                <a:lnTo>
                  <a:pt x="4772591" y="203324"/>
                </a:lnTo>
                <a:lnTo>
                  <a:pt x="4734904" y="175334"/>
                </a:lnTo>
                <a:lnTo>
                  <a:pt x="4696178" y="149083"/>
                </a:lnTo>
                <a:lnTo>
                  <a:pt x="4656501" y="124659"/>
                </a:lnTo>
                <a:lnTo>
                  <a:pt x="4615958" y="102147"/>
                </a:lnTo>
                <a:lnTo>
                  <a:pt x="4574639" y="81637"/>
                </a:lnTo>
                <a:lnTo>
                  <a:pt x="4532629" y="63213"/>
                </a:lnTo>
                <a:lnTo>
                  <a:pt x="4490016" y="46964"/>
                </a:lnTo>
                <a:lnTo>
                  <a:pt x="4446887" y="32976"/>
                </a:lnTo>
                <a:lnTo>
                  <a:pt x="4403330" y="21336"/>
                </a:lnTo>
                <a:lnTo>
                  <a:pt x="4359432" y="12132"/>
                </a:lnTo>
                <a:lnTo>
                  <a:pt x="4315279" y="5450"/>
                </a:lnTo>
                <a:lnTo>
                  <a:pt x="4270959" y="1377"/>
                </a:lnTo>
                <a:lnTo>
                  <a:pt x="42265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632200" y="4889500"/>
            <a:ext cx="4617720" cy="311150"/>
          </a:xfrm>
          <a:custGeom>
            <a:avLst/>
            <a:gdLst/>
            <a:ahLst/>
            <a:cxnLst/>
            <a:rect l="l" t="t" r="r" b="b"/>
            <a:pathLst>
              <a:path w="4617720" h="311150">
                <a:moveTo>
                  <a:pt x="4617720" y="0"/>
                </a:moveTo>
                <a:lnTo>
                  <a:pt x="4617720" y="311150"/>
                </a:lnTo>
                <a:lnTo>
                  <a:pt x="0" y="311150"/>
                </a:lnTo>
                <a:lnTo>
                  <a:pt x="0" y="0"/>
                </a:lnTo>
                <a:lnTo>
                  <a:pt x="461772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48650" y="4889500"/>
            <a:ext cx="254000" cy="312420"/>
          </a:xfrm>
          <a:custGeom>
            <a:avLst/>
            <a:gdLst/>
            <a:ahLst/>
            <a:cxnLst/>
            <a:rect l="l" t="t" r="r" b="b"/>
            <a:pathLst>
              <a:path w="254000" h="312420">
                <a:moveTo>
                  <a:pt x="127000" y="0"/>
                </a:moveTo>
                <a:lnTo>
                  <a:pt x="0" y="0"/>
                </a:lnTo>
                <a:lnTo>
                  <a:pt x="0" y="312419"/>
                </a:lnTo>
                <a:lnTo>
                  <a:pt x="127000" y="312419"/>
                </a:lnTo>
                <a:lnTo>
                  <a:pt x="164592" y="303733"/>
                </a:lnTo>
                <a:lnTo>
                  <a:pt x="199136" y="280111"/>
                </a:lnTo>
                <a:lnTo>
                  <a:pt x="227584" y="245211"/>
                </a:lnTo>
                <a:lnTo>
                  <a:pt x="246888" y="202692"/>
                </a:lnTo>
                <a:lnTo>
                  <a:pt x="254000" y="156210"/>
                </a:lnTo>
                <a:lnTo>
                  <a:pt x="246888" y="109728"/>
                </a:lnTo>
                <a:lnTo>
                  <a:pt x="227584" y="67208"/>
                </a:lnTo>
                <a:lnTo>
                  <a:pt x="199136" y="32308"/>
                </a:lnTo>
                <a:lnTo>
                  <a:pt x="164592" y="8686"/>
                </a:lnTo>
                <a:lnTo>
                  <a:pt x="1270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3939" y="1437640"/>
            <a:ext cx="436372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36" y="6308629"/>
            <a:ext cx="3422650" cy="508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108961" y="6297283"/>
            <a:ext cx="3215640" cy="477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650" cy="6851650"/>
          </a:xfrm>
          <a:custGeom>
            <a:avLst/>
            <a:gdLst/>
            <a:ahLst/>
            <a:cxnLst/>
            <a:rect l="l" t="t" r="r" b="b"/>
            <a:pathLst>
              <a:path w="755650" h="6851650">
                <a:moveTo>
                  <a:pt x="755650" y="0"/>
                </a:moveTo>
                <a:lnTo>
                  <a:pt x="0" y="0"/>
                </a:lnTo>
                <a:lnTo>
                  <a:pt x="0" y="6851650"/>
                </a:lnTo>
                <a:lnTo>
                  <a:pt x="755650" y="6851650"/>
                </a:lnTo>
                <a:lnTo>
                  <a:pt x="755650" y="0"/>
                </a:lnTo>
                <a:close/>
              </a:path>
            </a:pathLst>
          </a:custGeom>
          <a:solidFill>
            <a:srgbClr val="99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2736850" cy="1160780"/>
          </a:xfrm>
          <a:custGeom>
            <a:avLst/>
            <a:gdLst/>
            <a:ahLst/>
            <a:cxnLst/>
            <a:rect l="l" t="t" r="r" b="b"/>
            <a:pathLst>
              <a:path w="2736850" h="1160780">
                <a:moveTo>
                  <a:pt x="2736850" y="0"/>
                </a:moveTo>
                <a:lnTo>
                  <a:pt x="0" y="0"/>
                </a:lnTo>
                <a:lnTo>
                  <a:pt x="0" y="1160779"/>
                </a:lnTo>
                <a:lnTo>
                  <a:pt x="303530" y="1160779"/>
                </a:lnTo>
                <a:lnTo>
                  <a:pt x="303530" y="1051560"/>
                </a:lnTo>
                <a:lnTo>
                  <a:pt x="306566" y="1024671"/>
                </a:lnTo>
                <a:lnTo>
                  <a:pt x="316924" y="969942"/>
                </a:lnTo>
                <a:lnTo>
                  <a:pt x="338276" y="915173"/>
                </a:lnTo>
                <a:lnTo>
                  <a:pt x="370145" y="861794"/>
                </a:lnTo>
                <a:lnTo>
                  <a:pt x="412313" y="818058"/>
                </a:lnTo>
                <a:lnTo>
                  <a:pt x="463827" y="784443"/>
                </a:lnTo>
                <a:lnTo>
                  <a:pt x="560069" y="758189"/>
                </a:lnTo>
                <a:lnTo>
                  <a:pt x="2736850" y="758189"/>
                </a:lnTo>
                <a:lnTo>
                  <a:pt x="2736850" y="0"/>
                </a:lnTo>
                <a:close/>
              </a:path>
              <a:path w="2736850" h="1160780">
                <a:moveTo>
                  <a:pt x="2736850" y="758189"/>
                </a:moveTo>
                <a:lnTo>
                  <a:pt x="560069" y="758189"/>
                </a:lnTo>
                <a:lnTo>
                  <a:pt x="601980" y="760729"/>
                </a:lnTo>
                <a:lnTo>
                  <a:pt x="2736850" y="758189"/>
                </a:lnTo>
                <a:close/>
              </a:path>
            </a:pathLst>
          </a:custGeom>
          <a:solidFill>
            <a:srgbClr val="99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9600" y="1981200"/>
            <a:ext cx="7004050" cy="311150"/>
          </a:xfrm>
          <a:custGeom>
            <a:avLst/>
            <a:gdLst/>
            <a:ahLst/>
            <a:cxnLst/>
            <a:rect l="l" t="t" r="r" b="b"/>
            <a:pathLst>
              <a:path w="7004050" h="311150">
                <a:moveTo>
                  <a:pt x="0" y="0"/>
                </a:moveTo>
                <a:lnTo>
                  <a:pt x="0" y="311150"/>
                </a:lnTo>
                <a:lnTo>
                  <a:pt x="7004050" y="311150"/>
                </a:lnTo>
                <a:lnTo>
                  <a:pt x="70040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28600" y="1981200"/>
            <a:ext cx="387350" cy="312420"/>
          </a:xfrm>
          <a:custGeom>
            <a:avLst/>
            <a:gdLst/>
            <a:ahLst/>
            <a:cxnLst/>
            <a:rect l="l" t="t" r="r" b="b"/>
            <a:pathLst>
              <a:path w="387350" h="312419">
                <a:moveTo>
                  <a:pt x="387350" y="0"/>
                </a:moveTo>
                <a:lnTo>
                  <a:pt x="194309" y="0"/>
                </a:lnTo>
                <a:lnTo>
                  <a:pt x="145961" y="6103"/>
                </a:lnTo>
                <a:lnTo>
                  <a:pt x="100471" y="23001"/>
                </a:lnTo>
                <a:lnTo>
                  <a:pt x="60483" y="48577"/>
                </a:lnTo>
                <a:lnTo>
                  <a:pt x="28645" y="80715"/>
                </a:lnTo>
                <a:lnTo>
                  <a:pt x="7602" y="117298"/>
                </a:lnTo>
                <a:lnTo>
                  <a:pt x="0" y="156210"/>
                </a:lnTo>
                <a:lnTo>
                  <a:pt x="7602" y="194680"/>
                </a:lnTo>
                <a:lnTo>
                  <a:pt x="28645" y="231139"/>
                </a:lnTo>
                <a:lnTo>
                  <a:pt x="60483" y="263366"/>
                </a:lnTo>
                <a:lnTo>
                  <a:pt x="100471" y="289136"/>
                </a:lnTo>
                <a:lnTo>
                  <a:pt x="145961" y="306228"/>
                </a:lnTo>
                <a:lnTo>
                  <a:pt x="194309" y="312420"/>
                </a:lnTo>
                <a:lnTo>
                  <a:pt x="387350" y="312420"/>
                </a:lnTo>
                <a:lnTo>
                  <a:pt x="38735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860" y="732790"/>
            <a:ext cx="7320279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905" y="2319020"/>
            <a:ext cx="7362189" cy="3055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1450" y="6407482"/>
            <a:ext cx="48260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‹#›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Produkcioni</a:t>
            </a:r>
            <a:r>
              <a:rPr spc="-55" dirty="0"/>
              <a:t> </a:t>
            </a:r>
            <a:r>
              <a:rPr spc="-5" dirty="0"/>
              <a:t>sistemi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3939" y="1943100"/>
            <a:ext cx="55156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6666"/>
                </a:solidFill>
                <a:latin typeface="Arial"/>
                <a:cs typeface="Arial"/>
              </a:rPr>
              <a:t>-Sistemi zasnovani </a:t>
            </a:r>
            <a:r>
              <a:rPr sz="2800" b="1" spc="-10" dirty="0">
                <a:solidFill>
                  <a:srgbClr val="006666"/>
                </a:solidFill>
                <a:latin typeface="Arial"/>
                <a:cs typeface="Arial"/>
              </a:rPr>
              <a:t>na</a:t>
            </a:r>
            <a:r>
              <a:rPr sz="2800" b="1" spc="-4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6666"/>
                </a:solidFill>
                <a:latin typeface="Arial"/>
                <a:cs typeface="Arial"/>
              </a:rPr>
              <a:t>pravilima-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63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Produkcioni</a:t>
            </a:r>
            <a:r>
              <a:rPr spc="-55" dirty="0"/>
              <a:t> </a:t>
            </a:r>
            <a:r>
              <a:rPr spc="-5" dirty="0"/>
              <a:t>sistemi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140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58390"/>
            <a:ext cx="652462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Opšti model ekspertnog sistema zasnovanog na  pravilima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5002" y="3589240"/>
            <a:ext cx="5697774" cy="1989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10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150" y="6390640"/>
            <a:ext cx="4699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3366"/>
                </a:solidFill>
                <a:latin typeface="Arial"/>
                <a:cs typeface="Arial"/>
              </a:rPr>
              <a:t>1</a:t>
            </a:r>
            <a:r>
              <a:rPr sz="1400" dirty="0">
                <a:solidFill>
                  <a:srgbClr val="003366"/>
                </a:solidFill>
                <a:latin typeface="Arial"/>
                <a:cs typeface="Arial"/>
              </a:rPr>
              <a:t>1</a:t>
            </a:r>
            <a:r>
              <a:rPr sz="1400" spc="-10" dirty="0">
                <a:solidFill>
                  <a:srgbClr val="00336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003366"/>
                </a:solidFill>
                <a:latin typeface="Arial"/>
                <a:cs typeface="Arial"/>
              </a:rPr>
              <a:t>45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63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Produkcioni</a:t>
            </a:r>
            <a:r>
              <a:rPr spc="-55" dirty="0"/>
              <a:t> </a:t>
            </a:r>
            <a:r>
              <a:rPr spc="-5" dirty="0"/>
              <a:t>sistemi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24282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489" y="2395220"/>
            <a:ext cx="6168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Arhitektura ekspertnih sistema zasnovanih na  pravilima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0450" y="3526790"/>
            <a:ext cx="1224280" cy="504190"/>
          </a:xfrm>
          <a:prstGeom prst="rect">
            <a:avLst/>
          </a:prstGeom>
          <a:ln w="10614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06045" marR="100965" indent="45720">
              <a:lnSpc>
                <a:spcPct val="100000"/>
              </a:lnSpc>
              <a:spcBef>
                <a:spcPts val="310"/>
              </a:spcBef>
            </a:pPr>
            <a:r>
              <a:rPr sz="1400" spc="-5" dirty="0">
                <a:latin typeface="Arial"/>
                <a:cs typeface="Arial"/>
              </a:rPr>
              <a:t>Mehanizam  </a:t>
            </a:r>
            <a:r>
              <a:rPr sz="1400" spc="5" dirty="0">
                <a:latin typeface="Arial"/>
                <a:cs typeface="Arial"/>
              </a:rPr>
              <a:t>z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k</a:t>
            </a:r>
            <a:r>
              <a:rPr sz="1400" spc="-5" dirty="0">
                <a:latin typeface="Arial"/>
                <a:cs typeface="Arial"/>
              </a:rPr>
              <a:t>lju</a:t>
            </a:r>
            <a:r>
              <a:rPr sz="1400" spc="5" dirty="0">
                <a:latin typeface="Arial"/>
                <a:cs typeface="Arial"/>
              </a:rPr>
              <a:t>č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spc="5" dirty="0">
                <a:latin typeface="Arial"/>
                <a:cs typeface="Arial"/>
              </a:rPr>
              <a:t>j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1010" y="4560570"/>
            <a:ext cx="448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5609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8470" y="4535170"/>
            <a:ext cx="1224280" cy="502920"/>
          </a:xfrm>
          <a:prstGeom prst="rect">
            <a:avLst/>
          </a:prstGeom>
          <a:ln w="1061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46379" marR="239395" indent="104139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Arial"/>
                <a:cs typeface="Arial"/>
              </a:rPr>
              <a:t>Radna  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ij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5670" y="4535170"/>
            <a:ext cx="1369060" cy="502920"/>
          </a:xfrm>
          <a:prstGeom prst="rect">
            <a:avLst/>
          </a:prstGeom>
          <a:ln w="10614">
            <a:solidFill>
              <a:srgbClr val="000000"/>
            </a:solidFill>
          </a:ln>
        </p:spPr>
        <p:txBody>
          <a:bodyPr vert="horz" wrap="square" lIns="0" tIns="144780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1140"/>
              </a:spcBef>
            </a:pPr>
            <a:r>
              <a:rPr sz="1400" spc="-5" dirty="0">
                <a:latin typeface="Arial"/>
                <a:cs typeface="Arial"/>
              </a:rPr>
              <a:t>Objašnjavanje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01309" y="4535170"/>
            <a:ext cx="1223010" cy="50292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44780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140"/>
              </a:spcBef>
            </a:pPr>
            <a:r>
              <a:rPr sz="1400" dirty="0">
                <a:latin typeface="Arial"/>
                <a:cs typeface="Arial"/>
              </a:rPr>
              <a:t>Baza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znanja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99630" y="4535170"/>
            <a:ext cx="1728470" cy="502920"/>
          </a:xfrm>
          <a:prstGeom prst="rect">
            <a:avLst/>
          </a:prstGeom>
          <a:ln w="10614">
            <a:solidFill>
              <a:srgbClr val="000000"/>
            </a:solidFill>
          </a:ln>
        </p:spPr>
        <p:txBody>
          <a:bodyPr vert="horz" wrap="square" lIns="0" tIns="144780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1140"/>
              </a:spcBef>
            </a:pPr>
            <a:r>
              <a:rPr sz="1400" spc="-5" dirty="0">
                <a:latin typeface="Arial"/>
                <a:cs typeface="Arial"/>
              </a:rPr>
              <a:t>Spoljni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programi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92679" y="3810000"/>
            <a:ext cx="1155700" cy="694690"/>
          </a:xfrm>
          <a:custGeom>
            <a:avLst/>
            <a:gdLst/>
            <a:ahLst/>
            <a:cxnLst/>
            <a:rect l="l" t="t" r="r" b="b"/>
            <a:pathLst>
              <a:path w="1155700" h="694689">
                <a:moveTo>
                  <a:pt x="0" y="694689"/>
                </a:moveTo>
                <a:lnTo>
                  <a:pt x="1155699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40610" y="4464050"/>
            <a:ext cx="83820" cy="71120"/>
          </a:xfrm>
          <a:custGeom>
            <a:avLst/>
            <a:gdLst/>
            <a:ahLst/>
            <a:cxnLst/>
            <a:rect l="l" t="t" r="r" b="b"/>
            <a:pathLst>
              <a:path w="83819" h="71120">
                <a:moveTo>
                  <a:pt x="45719" y="0"/>
                </a:moveTo>
                <a:lnTo>
                  <a:pt x="0" y="71119"/>
                </a:lnTo>
                <a:lnTo>
                  <a:pt x="83819" y="64769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16629" y="3779520"/>
            <a:ext cx="83820" cy="71120"/>
          </a:xfrm>
          <a:custGeom>
            <a:avLst/>
            <a:gdLst/>
            <a:ahLst/>
            <a:cxnLst/>
            <a:rect l="l" t="t" r="r" b="b"/>
            <a:pathLst>
              <a:path w="83820" h="71120">
                <a:moveTo>
                  <a:pt x="83820" y="0"/>
                </a:moveTo>
                <a:lnTo>
                  <a:pt x="0" y="6349"/>
                </a:lnTo>
                <a:lnTo>
                  <a:pt x="38100" y="71119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75529" y="3811270"/>
            <a:ext cx="1085850" cy="692150"/>
          </a:xfrm>
          <a:custGeom>
            <a:avLst/>
            <a:gdLst/>
            <a:ahLst/>
            <a:cxnLst/>
            <a:rect l="l" t="t" r="r" b="b"/>
            <a:pathLst>
              <a:path w="1085850" h="692150">
                <a:moveTo>
                  <a:pt x="1085850" y="692149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8359" y="4462779"/>
            <a:ext cx="83820" cy="72390"/>
          </a:xfrm>
          <a:custGeom>
            <a:avLst/>
            <a:gdLst/>
            <a:ahLst/>
            <a:cxnLst/>
            <a:rect l="l" t="t" r="r" b="b"/>
            <a:pathLst>
              <a:path w="83820" h="72389">
                <a:moveTo>
                  <a:pt x="40639" y="0"/>
                </a:moveTo>
                <a:lnTo>
                  <a:pt x="0" y="64770"/>
                </a:lnTo>
                <a:lnTo>
                  <a:pt x="83819" y="72390"/>
                </a:lnTo>
                <a:lnTo>
                  <a:pt x="4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24729" y="3779520"/>
            <a:ext cx="83820" cy="72390"/>
          </a:xfrm>
          <a:custGeom>
            <a:avLst/>
            <a:gdLst/>
            <a:ahLst/>
            <a:cxnLst/>
            <a:rect l="l" t="t" r="r" b="b"/>
            <a:pathLst>
              <a:path w="83820" h="72389">
                <a:moveTo>
                  <a:pt x="0" y="0"/>
                </a:moveTo>
                <a:lnTo>
                  <a:pt x="43180" y="72389"/>
                </a:lnTo>
                <a:lnTo>
                  <a:pt x="83820" y="76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52750" y="47485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80740" y="4748529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0" y="0"/>
                </a:moveTo>
                <a:lnTo>
                  <a:pt x="0" y="76200"/>
                </a:lnTo>
                <a:lnTo>
                  <a:pt x="7493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84420" y="47866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929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24729" y="4748529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74930" y="0"/>
                </a:moveTo>
                <a:lnTo>
                  <a:pt x="0" y="38100"/>
                </a:lnTo>
                <a:lnTo>
                  <a:pt x="74930" y="76200"/>
                </a:lnTo>
                <a:lnTo>
                  <a:pt x="74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25109" y="47485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85280" y="4786629"/>
            <a:ext cx="453390" cy="0"/>
          </a:xfrm>
          <a:custGeom>
            <a:avLst/>
            <a:gdLst/>
            <a:ahLst/>
            <a:cxnLst/>
            <a:rect l="l" t="t" r="r" b="b"/>
            <a:pathLst>
              <a:path w="453390">
                <a:moveTo>
                  <a:pt x="0" y="0"/>
                </a:moveTo>
                <a:lnTo>
                  <a:pt x="45339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4319" y="47485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23430" y="47485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60270" y="5543550"/>
            <a:ext cx="1800860" cy="504190"/>
          </a:xfrm>
          <a:custGeom>
            <a:avLst/>
            <a:gdLst/>
            <a:ahLst/>
            <a:cxnLst/>
            <a:rect l="l" t="t" r="r" b="b"/>
            <a:pathLst>
              <a:path w="1800860" h="504189">
                <a:moveTo>
                  <a:pt x="1269" y="0"/>
                </a:moveTo>
                <a:lnTo>
                  <a:pt x="0" y="1269"/>
                </a:lnTo>
                <a:lnTo>
                  <a:pt x="0" y="501650"/>
                </a:lnTo>
                <a:lnTo>
                  <a:pt x="0" y="502920"/>
                </a:lnTo>
                <a:lnTo>
                  <a:pt x="1269" y="504190"/>
                </a:lnTo>
                <a:lnTo>
                  <a:pt x="1799590" y="504190"/>
                </a:lnTo>
                <a:lnTo>
                  <a:pt x="1800859" y="502920"/>
                </a:lnTo>
                <a:lnTo>
                  <a:pt x="1800859" y="501650"/>
                </a:lnTo>
                <a:lnTo>
                  <a:pt x="1800859" y="1269"/>
                </a:lnTo>
                <a:lnTo>
                  <a:pt x="1799590" y="0"/>
                </a:lnTo>
                <a:lnTo>
                  <a:pt x="126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2989" y="5568950"/>
            <a:ext cx="14528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93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Interfejs </a:t>
            </a:r>
            <a:r>
              <a:rPr sz="1400" spc="-5" dirty="0">
                <a:latin typeface="Arial"/>
                <a:cs typeface="Arial"/>
              </a:rPr>
              <a:t>prema  krajnjem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korisniku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15310" y="5063490"/>
            <a:ext cx="970280" cy="454659"/>
          </a:xfrm>
          <a:custGeom>
            <a:avLst/>
            <a:gdLst/>
            <a:ahLst/>
            <a:cxnLst/>
            <a:rect l="l" t="t" r="r" b="b"/>
            <a:pathLst>
              <a:path w="970279" h="454660">
                <a:moveTo>
                  <a:pt x="0" y="454660"/>
                </a:moveTo>
                <a:lnTo>
                  <a:pt x="970279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60700" y="5477509"/>
            <a:ext cx="85090" cy="68580"/>
          </a:xfrm>
          <a:custGeom>
            <a:avLst/>
            <a:gdLst/>
            <a:ahLst/>
            <a:cxnLst/>
            <a:rect l="l" t="t" r="r" b="b"/>
            <a:pathLst>
              <a:path w="85089" h="68579">
                <a:moveTo>
                  <a:pt x="52069" y="0"/>
                </a:moveTo>
                <a:lnTo>
                  <a:pt x="0" y="66039"/>
                </a:lnTo>
                <a:lnTo>
                  <a:pt x="85089" y="68579"/>
                </a:lnTo>
                <a:lnTo>
                  <a:pt x="52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55109" y="5036820"/>
            <a:ext cx="85090" cy="68580"/>
          </a:xfrm>
          <a:custGeom>
            <a:avLst/>
            <a:gdLst/>
            <a:ahLst/>
            <a:cxnLst/>
            <a:rect l="l" t="t" r="r" b="b"/>
            <a:pathLst>
              <a:path w="85089" h="68579">
                <a:moveTo>
                  <a:pt x="0" y="0"/>
                </a:moveTo>
                <a:lnTo>
                  <a:pt x="31750" y="68579"/>
                </a:lnTo>
                <a:lnTo>
                  <a:pt x="85089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03829" y="6441440"/>
            <a:ext cx="6597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Korisnik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21329" y="6046470"/>
            <a:ext cx="76200" cy="361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111750" y="5543550"/>
            <a:ext cx="1800860" cy="504190"/>
          </a:xfrm>
          <a:prstGeom prst="rect">
            <a:avLst/>
          </a:prstGeom>
          <a:ln w="1061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43204" marR="240029" indent="59690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Arial"/>
                <a:cs typeface="Arial"/>
              </a:rPr>
              <a:t>Interfejs </a:t>
            </a:r>
            <a:r>
              <a:rPr sz="1400" spc="-5" dirty="0">
                <a:latin typeface="Arial"/>
                <a:cs typeface="Arial"/>
              </a:rPr>
              <a:t>prema  Inženjeru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znanja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12179" y="5099050"/>
            <a:ext cx="0" cy="383540"/>
          </a:xfrm>
          <a:custGeom>
            <a:avLst/>
            <a:gdLst/>
            <a:ahLst/>
            <a:cxnLst/>
            <a:rect l="l" t="t" r="r" b="b"/>
            <a:pathLst>
              <a:path h="383539">
                <a:moveTo>
                  <a:pt x="0" y="38354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74079" y="546862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74930" y="0"/>
                </a:moveTo>
                <a:lnTo>
                  <a:pt x="0" y="0"/>
                </a:lnTo>
                <a:lnTo>
                  <a:pt x="38100" y="74929"/>
                </a:lnTo>
                <a:lnTo>
                  <a:pt x="74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75350" y="5038090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36829" y="0"/>
                </a:moveTo>
                <a:lnTo>
                  <a:pt x="0" y="76200"/>
                </a:lnTo>
                <a:lnTo>
                  <a:pt x="74929" y="76200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297170" y="6424929"/>
            <a:ext cx="12338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Inženjer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znanja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974079" y="6046470"/>
            <a:ext cx="74930" cy="3467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0180" y="3779520"/>
            <a:ext cx="2030730" cy="2015489"/>
          </a:xfrm>
          <a:custGeom>
            <a:avLst/>
            <a:gdLst/>
            <a:ahLst/>
            <a:cxnLst/>
            <a:rect l="l" t="t" r="r" b="b"/>
            <a:pathLst>
              <a:path w="2030729" h="2015489">
                <a:moveTo>
                  <a:pt x="590550" y="2015489"/>
                </a:moveTo>
                <a:lnTo>
                  <a:pt x="0" y="2015489"/>
                </a:lnTo>
                <a:lnTo>
                  <a:pt x="0" y="0"/>
                </a:lnTo>
                <a:lnTo>
                  <a:pt x="20307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98979" y="5741670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0" y="0"/>
                </a:moveTo>
                <a:lnTo>
                  <a:pt x="0" y="107949"/>
                </a:lnTo>
                <a:lnTo>
                  <a:pt x="161289" y="533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37890" y="372490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0" y="0"/>
                </a:moveTo>
                <a:lnTo>
                  <a:pt x="0" y="107950"/>
                </a:lnTo>
                <a:lnTo>
                  <a:pt x="162560" y="546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517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Sistemi zasnovni na</a:t>
            </a:r>
            <a:r>
              <a:rPr spc="-80" dirty="0"/>
              <a:t> </a:t>
            </a:r>
            <a:r>
              <a:rPr spc="-10" dirty="0"/>
              <a:t>pravilima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2395220"/>
            <a:ext cx="54946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................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onda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.................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3750" y="2825750"/>
            <a:ext cx="1524000" cy="228600"/>
          </a:xfrm>
          <a:custGeom>
            <a:avLst/>
            <a:gdLst/>
            <a:ahLst/>
            <a:cxnLst/>
            <a:rect l="l" t="t" r="r" b="b"/>
            <a:pathLst>
              <a:path w="1524000" h="228600">
                <a:moveTo>
                  <a:pt x="1524000" y="0"/>
                </a:moveTo>
                <a:lnTo>
                  <a:pt x="1513085" y="41969"/>
                </a:lnTo>
                <a:lnTo>
                  <a:pt x="1484312" y="78581"/>
                </a:lnTo>
                <a:lnTo>
                  <a:pt x="1443632" y="104477"/>
                </a:lnTo>
                <a:lnTo>
                  <a:pt x="1397000" y="114300"/>
                </a:lnTo>
                <a:lnTo>
                  <a:pt x="889000" y="114300"/>
                </a:lnTo>
                <a:lnTo>
                  <a:pt x="842367" y="124122"/>
                </a:lnTo>
                <a:lnTo>
                  <a:pt x="801687" y="150018"/>
                </a:lnTo>
                <a:lnTo>
                  <a:pt x="772914" y="186630"/>
                </a:lnTo>
                <a:lnTo>
                  <a:pt x="762000" y="228600"/>
                </a:lnTo>
                <a:lnTo>
                  <a:pt x="751085" y="186630"/>
                </a:lnTo>
                <a:lnTo>
                  <a:pt x="722312" y="150018"/>
                </a:lnTo>
                <a:lnTo>
                  <a:pt x="681632" y="124122"/>
                </a:lnTo>
                <a:lnTo>
                  <a:pt x="635000" y="114300"/>
                </a:lnTo>
                <a:lnTo>
                  <a:pt x="127000" y="114300"/>
                </a:lnTo>
                <a:lnTo>
                  <a:pt x="80367" y="104477"/>
                </a:lnTo>
                <a:lnTo>
                  <a:pt x="39687" y="78581"/>
                </a:lnTo>
                <a:lnTo>
                  <a:pt x="10914" y="41969"/>
                </a:lnTo>
                <a:lnTo>
                  <a:pt x="0" y="0"/>
                </a:lnTo>
              </a:path>
            </a:pathLst>
          </a:custGeom>
          <a:ln w="9344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9479" y="2825750"/>
            <a:ext cx="1525270" cy="228600"/>
          </a:xfrm>
          <a:custGeom>
            <a:avLst/>
            <a:gdLst/>
            <a:ahLst/>
            <a:cxnLst/>
            <a:rect l="l" t="t" r="r" b="b"/>
            <a:pathLst>
              <a:path w="1525270" h="228600">
                <a:moveTo>
                  <a:pt x="1525270" y="0"/>
                </a:moveTo>
                <a:lnTo>
                  <a:pt x="1514355" y="41969"/>
                </a:lnTo>
                <a:lnTo>
                  <a:pt x="1485582" y="78581"/>
                </a:lnTo>
                <a:lnTo>
                  <a:pt x="1444902" y="104477"/>
                </a:lnTo>
                <a:lnTo>
                  <a:pt x="1398270" y="114300"/>
                </a:lnTo>
                <a:lnTo>
                  <a:pt x="890270" y="114300"/>
                </a:lnTo>
                <a:lnTo>
                  <a:pt x="843637" y="124122"/>
                </a:lnTo>
                <a:lnTo>
                  <a:pt x="802957" y="150018"/>
                </a:lnTo>
                <a:lnTo>
                  <a:pt x="774184" y="186630"/>
                </a:lnTo>
                <a:lnTo>
                  <a:pt x="763270" y="228600"/>
                </a:lnTo>
                <a:lnTo>
                  <a:pt x="752355" y="186630"/>
                </a:lnTo>
                <a:lnTo>
                  <a:pt x="723582" y="150018"/>
                </a:lnTo>
                <a:lnTo>
                  <a:pt x="682902" y="124122"/>
                </a:lnTo>
                <a:lnTo>
                  <a:pt x="636270" y="114300"/>
                </a:lnTo>
                <a:lnTo>
                  <a:pt x="128270" y="114300"/>
                </a:lnTo>
                <a:lnTo>
                  <a:pt x="81438" y="104477"/>
                </a:lnTo>
                <a:lnTo>
                  <a:pt x="40322" y="78581"/>
                </a:lnTo>
                <a:lnTo>
                  <a:pt x="11112" y="41969"/>
                </a:lnTo>
                <a:lnTo>
                  <a:pt x="0" y="0"/>
                </a:lnTo>
              </a:path>
            </a:pathLst>
          </a:custGeom>
          <a:ln w="9344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2600" y="3276600"/>
            <a:ext cx="2286000" cy="916940"/>
          </a:xfrm>
          <a:prstGeom prst="rect">
            <a:avLst/>
          </a:prstGeom>
          <a:ln w="9344">
            <a:solidFill>
              <a:srgbClr val="003366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122555">
              <a:lnSpc>
                <a:spcPct val="100000"/>
              </a:lnSpc>
              <a:spcBef>
                <a:spcPts val="370"/>
              </a:spcBef>
            </a:pP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uslov,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stanje 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(engl.</a:t>
            </a:r>
            <a:r>
              <a:rPr sz="1800" i="1" spc="-10" dirty="0">
                <a:solidFill>
                  <a:srgbClr val="003366"/>
                </a:solidFill>
                <a:latin typeface="Arial"/>
                <a:cs typeface="Arial"/>
              </a:rPr>
              <a:t>condition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) 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premisa,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antecedent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12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43400" y="3276600"/>
            <a:ext cx="2590800" cy="916940"/>
          </a:xfrm>
          <a:prstGeom prst="rect">
            <a:avLst/>
          </a:prstGeom>
          <a:ln w="9344">
            <a:solidFill>
              <a:srgbClr val="003366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akcija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,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posledica</a:t>
            </a:r>
            <a:endParaRPr sz="1800">
              <a:latin typeface="Arial"/>
              <a:cs typeface="Arial"/>
            </a:endParaRPr>
          </a:p>
          <a:p>
            <a:pPr marL="90170" marR="110489">
              <a:lnSpc>
                <a:spcPct val="100000"/>
              </a:lnSpc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(engl. </a:t>
            </a:r>
            <a:r>
              <a:rPr sz="1800" i="1" spc="-5" dirty="0">
                <a:solidFill>
                  <a:srgbClr val="003366"/>
                </a:solidFill>
                <a:latin typeface="Arial"/>
                <a:cs typeface="Arial"/>
              </a:rPr>
              <a:t>action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) zaključak,  konsekvens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319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Primeri</a:t>
            </a:r>
            <a:r>
              <a:rPr spc="-60" dirty="0"/>
              <a:t> </a:t>
            </a:r>
            <a:r>
              <a:rPr spc="-10" dirty="0"/>
              <a:t>pravila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13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2306320"/>
            <a:ext cx="5171440" cy="13512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74650" indent="-336550">
              <a:lnSpc>
                <a:spcPct val="100000"/>
              </a:lnSpc>
              <a:spcBef>
                <a:spcPts val="800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Uslov-akcija</a:t>
            </a:r>
            <a:endParaRPr sz="28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600"/>
              </a:spcBef>
              <a:tabLst>
                <a:tab pos="774065" algn="l"/>
              </a:tabLst>
            </a:pPr>
            <a:r>
              <a:rPr sz="2700" baseline="10802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Primer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958215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pada kiša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ponesi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kišobran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41097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3539" y="3999229"/>
            <a:ext cx="5422265" cy="15722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Primer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96850" marR="90805">
              <a:lnSpc>
                <a:spcPct val="120800"/>
              </a:lnSpc>
            </a:pP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motor automobila ne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može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startovati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  ako nema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svetla</a:t>
            </a:r>
            <a:endParaRPr sz="200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problem 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akumulatoru ili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kablovima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319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Primeri</a:t>
            </a:r>
            <a:r>
              <a:rPr spc="-60" dirty="0"/>
              <a:t> </a:t>
            </a:r>
            <a:r>
              <a:rPr spc="-10" dirty="0"/>
              <a:t>pravila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14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21559"/>
            <a:ext cx="3002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Premisa-zaključak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716529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68630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3489" y="2689859"/>
            <a:ext cx="5259705" cy="235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Primer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 marL="1053465" marR="60325" indent="-457200">
              <a:lnSpc>
                <a:spcPts val="2180"/>
              </a:lnSpc>
              <a:spcBef>
                <a:spcPts val="65"/>
              </a:spcBef>
            </a:pP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pacijent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hronično lošeg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opšteg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stanja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 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pol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pacijenta je ženski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1053465">
              <a:lnSpc>
                <a:spcPts val="2095"/>
              </a:lnSpc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godine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starosti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&lt;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30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1053465">
              <a:lnSpc>
                <a:spcPct val="100000"/>
              </a:lnSpc>
              <a:spcBef>
                <a:spcPts val="20"/>
              </a:spcBef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pacijent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ima simptom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marL="1053465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biohemijski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test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pokazuje vrednost</a:t>
            </a:r>
            <a:r>
              <a:rPr sz="18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C,</a:t>
            </a:r>
            <a:endParaRPr sz="1800">
              <a:latin typeface="Arial"/>
              <a:cs typeface="Arial"/>
            </a:endParaRPr>
          </a:p>
          <a:p>
            <a:pPr marL="596265">
              <a:lnSpc>
                <a:spcPct val="100000"/>
              </a:lnSpc>
              <a:spcBef>
                <a:spcPts val="2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dijagnoza autoimuni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hronični</a:t>
            </a:r>
            <a:r>
              <a:rPr sz="18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hepatitis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Stanje-posledica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139" y="5021579"/>
            <a:ext cx="542353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2250" baseline="11111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Primer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20"/>
              </a:spcBef>
            </a:pP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Marko student FON-a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8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Beogradu</a:t>
            </a:r>
            <a:endParaRPr sz="180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Marko student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Beogradskog</a:t>
            </a:r>
            <a:r>
              <a:rPr sz="1800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univerziteta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3800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Analogija </a:t>
            </a:r>
            <a:r>
              <a:rPr dirty="0"/>
              <a:t>u</a:t>
            </a:r>
            <a:r>
              <a:rPr spc="-70" dirty="0"/>
              <a:t> </a:t>
            </a:r>
            <a:r>
              <a:rPr spc="-10" dirty="0"/>
              <a:t>logici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15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31896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Implikacija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→</a:t>
            </a:r>
            <a:r>
              <a:rPr sz="2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931159"/>
            <a:ext cx="15303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3539" y="2823210"/>
            <a:ext cx="3207385" cy="90678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je 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onda sledi</a:t>
            </a:r>
            <a:r>
              <a:rPr sz="24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A i B su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logičke</a:t>
            </a:r>
            <a:r>
              <a:rPr sz="2400" spc="-9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formule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2717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Vrste</a:t>
            </a:r>
            <a:r>
              <a:rPr spc="-70" dirty="0"/>
              <a:t> </a:t>
            </a:r>
            <a:r>
              <a:rPr spc="-5" dirty="0"/>
              <a:t>znanja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16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33320"/>
            <a:ext cx="224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95220"/>
            <a:ext cx="6283960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Produkcioni sistemi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su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kombinacija dve 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vrste</a:t>
            </a:r>
            <a:r>
              <a:rPr sz="2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znanja: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69265" algn="l"/>
              </a:tabLst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1.	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činjeničnog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(A je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istinito)</a:t>
            </a:r>
            <a:r>
              <a:rPr sz="24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3689350"/>
            <a:ext cx="464883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0765" marR="5080" indent="-1028700">
              <a:lnSpc>
                <a:spcPct val="120800"/>
              </a:lnSpc>
              <a:spcBef>
                <a:spcPts val="100"/>
              </a:spcBef>
              <a:tabLst>
                <a:tab pos="469265" algn="l"/>
                <a:tab pos="2889885" algn="l"/>
              </a:tabLst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2.	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uslovnog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(važi pravilo) </a:t>
            </a:r>
            <a:r>
              <a:rPr sz="2400" b="1" u="sng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A </a:t>
            </a:r>
            <a:r>
              <a:rPr sz="2400" u="sng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→ </a:t>
            </a:r>
            <a:r>
              <a:rPr sz="2400" b="1" u="sng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</a:rPr>
              <a:t>B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(B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je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istinito)	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7000" y="3810000"/>
            <a:ext cx="1219200" cy="642620"/>
          </a:xfrm>
          <a:prstGeom prst="rect">
            <a:avLst/>
          </a:prstGeom>
          <a:ln w="9344">
            <a:solidFill>
              <a:srgbClr val="003366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0170" marR="158115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MODUS 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PONE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86509"/>
            <a:ext cx="70408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Opšti koncept produkcionih</a:t>
            </a:r>
            <a:r>
              <a:rPr sz="3200" spc="-90" dirty="0"/>
              <a:t> </a:t>
            </a:r>
            <a:r>
              <a:rPr sz="3200" spc="-5" dirty="0"/>
              <a:t>sistema</a:t>
            </a:r>
            <a:endParaRPr sz="32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17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19020"/>
            <a:ext cx="4848225" cy="8356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700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Produkcioni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 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određen: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469265" algn="l"/>
              </a:tabLst>
            </a:pP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1.	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SKUPOM PRODUKCIONIH</a:t>
            </a: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1339" y="3210559"/>
            <a:ext cx="15367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7579" y="3186429"/>
            <a:ext cx="2952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produkcija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par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uslov-akcija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139" y="3524250"/>
            <a:ext cx="32956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2.	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RADNOM</a:t>
            </a:r>
            <a:r>
              <a:rPr sz="2000" b="1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MEMORIJOM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339" y="3909059"/>
            <a:ext cx="15367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4139" y="3884929"/>
            <a:ext cx="6292850" cy="94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614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baza činjenica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koja sadrži opis tekućeg stanja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sveta u 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postupku zaključivanja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469265" algn="l"/>
              </a:tabLst>
            </a:pP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3.	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CIKLUSOM</a:t>
            </a:r>
            <a:r>
              <a:rPr sz="20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PODUDARANJE-DELOVANJE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1339" y="4883150"/>
            <a:ext cx="15367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35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7579" y="4859020"/>
            <a:ext cx="58566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upravljački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mahanizam koji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sastoji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od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toka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akcija:  podudaranje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pattern-a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(engl. </a:t>
            </a:r>
            <a:r>
              <a:rPr sz="1800" i="1" spc="-5" dirty="0">
                <a:solidFill>
                  <a:srgbClr val="003366"/>
                </a:solidFill>
                <a:latin typeface="Arial"/>
                <a:cs typeface="Arial"/>
              </a:rPr>
              <a:t>pattern </a:t>
            </a:r>
            <a:r>
              <a:rPr sz="1800" i="1" spc="-10" dirty="0">
                <a:solidFill>
                  <a:srgbClr val="003366"/>
                </a:solidFill>
                <a:latin typeface="Arial"/>
                <a:cs typeface="Arial"/>
              </a:rPr>
              <a:t>matching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)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rešavanje  konflikata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izborom pravila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izvršavanje</a:t>
            </a:r>
            <a:r>
              <a:rPr sz="1800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339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Model </a:t>
            </a:r>
            <a:r>
              <a:rPr spc="-10" dirty="0"/>
              <a:t>produkcionog</a:t>
            </a:r>
            <a:r>
              <a:rPr spc="-55" dirty="0"/>
              <a:t> </a:t>
            </a:r>
            <a:r>
              <a:rPr spc="-5" dirty="0"/>
              <a:t>sistema</a:t>
            </a:r>
          </a:p>
        </p:txBody>
      </p:sp>
      <p:sp>
        <p:nvSpPr>
          <p:cNvPr id="3" name="object 3"/>
          <p:cNvSpPr/>
          <p:nvPr/>
        </p:nvSpPr>
        <p:spPr>
          <a:xfrm>
            <a:off x="287020" y="3049270"/>
            <a:ext cx="8601710" cy="2439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18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46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produkcionog</a:t>
            </a:r>
            <a:r>
              <a:rPr spc="-65" dirty="0"/>
              <a:t> </a:t>
            </a:r>
            <a:r>
              <a:rPr spc="-5" dirty="0"/>
              <a:t>sistema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19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82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95220"/>
            <a:ext cx="9220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285115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139" y="352425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8789" y="2824479"/>
            <a:ext cx="6701790" cy="282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877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Produkcioni sistem za sortiranje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stringova koji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sastoje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od slova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,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b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Pravila:</a:t>
            </a:r>
            <a:endParaRPr sz="2000">
              <a:latin typeface="Arial"/>
              <a:cs typeface="Arial"/>
            </a:endParaRPr>
          </a:p>
          <a:p>
            <a:pPr marL="431800" marR="433705" indent="-336550">
              <a:lnSpc>
                <a:spcPct val="100000"/>
              </a:lnSpc>
              <a:spcBef>
                <a:spcPts val="450"/>
              </a:spcBef>
              <a:buSzPct val="75000"/>
              <a:buAutoNum type="arabicPeriod"/>
              <a:tabLst>
                <a:tab pos="431165" algn="l"/>
                <a:tab pos="431800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Produkciono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pravilo je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konfliktnom skupu ako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uslovni  deo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podudara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stringom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radnoj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memoriji</a:t>
            </a:r>
            <a:endParaRPr sz="1800">
              <a:latin typeface="Arial"/>
              <a:cs typeface="Arial"/>
            </a:endParaRPr>
          </a:p>
          <a:p>
            <a:pPr marL="431800" indent="-336550">
              <a:lnSpc>
                <a:spcPct val="100000"/>
              </a:lnSpc>
              <a:spcBef>
                <a:spcPts val="450"/>
              </a:spcBef>
              <a:buSzPct val="75000"/>
              <a:buAutoNum type="arabicPeriod"/>
              <a:tabLst>
                <a:tab pos="431165" algn="l"/>
                <a:tab pos="431800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koje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pali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bira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prema prioritetu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(redni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broj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pravila)</a:t>
            </a:r>
            <a:endParaRPr sz="1800">
              <a:latin typeface="Arial"/>
              <a:cs typeface="Arial"/>
            </a:endParaRPr>
          </a:p>
          <a:p>
            <a:pPr marL="431800" marR="5080" indent="-336550">
              <a:lnSpc>
                <a:spcPct val="100000"/>
              </a:lnSpc>
              <a:spcBef>
                <a:spcPts val="450"/>
              </a:spcBef>
              <a:buSzPct val="75000"/>
              <a:buAutoNum type="arabicPeriod"/>
              <a:tabLst>
                <a:tab pos="431165" algn="l"/>
                <a:tab pos="431800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Paljenjem pravila, podniz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radnoj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memoriji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koji se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podudara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 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podnizom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iz uslovnog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dela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pravila zamenjen je podstringom 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desnog dela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pravila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1169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U</a:t>
            </a:r>
            <a:r>
              <a:rPr spc="-5" dirty="0"/>
              <a:t>vod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743965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508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spc="-10" dirty="0">
                <a:solidFill>
                  <a:srgbClr val="003366"/>
                </a:solidFill>
                <a:latin typeface="Arial"/>
                <a:cs typeface="Arial"/>
              </a:rPr>
              <a:t>Rana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faza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razvoja </a:t>
            </a:r>
            <a:r>
              <a:rPr sz="2800" spc="-10" dirty="0">
                <a:solidFill>
                  <a:srgbClr val="003366"/>
                </a:solidFill>
                <a:latin typeface="Arial"/>
                <a:cs typeface="Arial"/>
              </a:rPr>
              <a:t>AI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(50-tih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i 60-tih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godina)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- 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razvoj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tehnike</a:t>
            </a:r>
            <a:r>
              <a:rPr sz="2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zaključivanja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3357879"/>
            <a:ext cx="15303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139" y="3249930"/>
            <a:ext cx="4986020" cy="127508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Nisu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oslanjale na</a:t>
            </a:r>
            <a:r>
              <a:rPr sz="24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znanje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Opšti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rešavanje</a:t>
            </a:r>
            <a:r>
              <a:rPr sz="24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</a:t>
            </a:r>
            <a:endParaRPr sz="2400">
              <a:latin typeface="Arial"/>
              <a:cs typeface="Arial"/>
            </a:endParaRPr>
          </a:p>
          <a:p>
            <a:pPr marL="444500" indent="-228600">
              <a:lnSpc>
                <a:spcPct val="100000"/>
              </a:lnSpc>
              <a:spcBef>
                <a:spcPts val="50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General Problem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Solver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(GPS)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539" y="4499610"/>
            <a:ext cx="6225540" cy="13487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74650" indent="-336550">
              <a:lnSpc>
                <a:spcPct val="100000"/>
              </a:lnSpc>
              <a:spcBef>
                <a:spcPts val="800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Ovi sistemi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su bili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neuspešni</a:t>
            </a:r>
            <a:endParaRPr sz="2800">
              <a:latin typeface="Arial"/>
              <a:cs typeface="Arial"/>
            </a:endParaRPr>
          </a:p>
          <a:p>
            <a:pPr marL="774065" marR="43180" indent="-279400">
              <a:lnSpc>
                <a:spcPct val="100000"/>
              </a:lnSpc>
              <a:spcBef>
                <a:spcPts val="600"/>
              </a:spcBef>
              <a:tabLst>
                <a:tab pos="774065" algn="l"/>
              </a:tabLst>
            </a:pPr>
            <a:r>
              <a:rPr sz="2700" baseline="10802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Nova faza: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Sistemi zasnovani na znanju 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(Knowledge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Based System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-</a:t>
            </a:r>
            <a:r>
              <a:rPr sz="24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KBS)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652779"/>
            <a:ext cx="646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produkcionog</a:t>
            </a:r>
            <a:r>
              <a:rPr spc="-65" dirty="0"/>
              <a:t> </a:t>
            </a:r>
            <a:r>
              <a:rPr spc="-5" dirty="0"/>
              <a:t>sistema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20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580" y="1108709"/>
            <a:ext cx="5482590" cy="8356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1950" indent="-336550">
              <a:lnSpc>
                <a:spcPct val="100000"/>
              </a:lnSpc>
              <a:spcBef>
                <a:spcPts val="700"/>
              </a:spcBef>
              <a:buSzPct val="75000"/>
              <a:buFont typeface="Wingdings"/>
              <a:buChar char=""/>
              <a:tabLst>
                <a:tab pos="361315" algn="l"/>
                <a:tab pos="361950" algn="l"/>
              </a:tabLst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Primer</a:t>
            </a:r>
            <a:endParaRPr sz="2400">
              <a:latin typeface="Arial"/>
              <a:cs typeface="Arial"/>
            </a:endParaRPr>
          </a:p>
          <a:p>
            <a:pPr marL="482600">
              <a:lnSpc>
                <a:spcPct val="100000"/>
              </a:lnSpc>
              <a:spcBef>
                <a:spcPts val="500"/>
              </a:spcBef>
              <a:tabLst>
                <a:tab pos="761365" algn="l"/>
              </a:tabLst>
            </a:pPr>
            <a:r>
              <a:rPr sz="2250" baseline="11111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Produkcioni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sistem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sortiranje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stringova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5819" y="2407920"/>
          <a:ext cx="7692390" cy="3465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165"/>
                <a:gridCol w="2592070"/>
                <a:gridCol w="530860"/>
                <a:gridCol w="1965325"/>
                <a:gridCol w="1537970"/>
              </a:tblGrid>
              <a:tr h="6184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Iteracija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Radna</a:t>
                      </a:r>
                      <a:r>
                        <a:rPr sz="18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memorija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065" marR="175260" indent="-462280">
                        <a:lnSpc>
                          <a:spcPts val="1760"/>
                        </a:lnSpc>
                        <a:spcBef>
                          <a:spcPts val="935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Skup</a:t>
                      </a:r>
                      <a:r>
                        <a:rPr sz="1800" spc="-7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konfliktnih 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pravila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874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 marR="139700" indent="-204470">
                        <a:lnSpc>
                          <a:spcPts val="1760"/>
                        </a:lnSpc>
                        <a:spcBef>
                          <a:spcPts val="935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Izbor</a:t>
                      </a:r>
                      <a:r>
                        <a:rPr sz="1800" spc="-7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pravila  koje</a:t>
                      </a:r>
                      <a:r>
                        <a:rPr sz="18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8745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56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cbaca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3,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cabca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acbca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acbac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56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acabc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aacbc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3175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aabcc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6350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3366"/>
                      </a:solidFill>
                      <a:prstDash val="solid"/>
                    </a:lnL>
                    <a:lnR w="3175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Stop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3175">
                      <a:solidFill>
                        <a:srgbClr val="003366"/>
                      </a:solidFill>
                      <a:prstDash val="solid"/>
                    </a:lnL>
                    <a:lnR w="6350">
                      <a:solidFill>
                        <a:srgbClr val="003366"/>
                      </a:solidFill>
                      <a:prstDash val="solid"/>
                    </a:lnR>
                    <a:lnT w="3175">
                      <a:solidFill>
                        <a:srgbClr val="003366"/>
                      </a:solidFill>
                      <a:prstDash val="solid"/>
                    </a:lnT>
                    <a:lnB w="6350">
                      <a:solidFill>
                        <a:srgbClr val="0033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5376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Dodavanje </a:t>
            </a:r>
            <a:r>
              <a:rPr spc="-10" dirty="0"/>
              <a:t>novog</a:t>
            </a:r>
            <a:r>
              <a:rPr spc="-95" dirty="0"/>
              <a:t> </a:t>
            </a:r>
            <a:r>
              <a:rPr spc="-5" dirty="0"/>
              <a:t>znanja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21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0140"/>
            <a:ext cx="167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64740"/>
            <a:ext cx="773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ri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4644390"/>
            <a:ext cx="1212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8739" y="2670175"/>
            <a:ext cx="6448425" cy="22498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R="5265420" algn="ctr">
              <a:lnSpc>
                <a:spcPct val="100000"/>
              </a:lnSpc>
              <a:spcBef>
                <a:spcPts val="325"/>
              </a:spcBef>
              <a:tabLst>
                <a:tab pos="278765" algn="l"/>
              </a:tabLst>
            </a:pPr>
            <a:r>
              <a:rPr sz="2025" baseline="10288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Pravila:</a:t>
            </a:r>
            <a:endParaRPr sz="1800">
              <a:latin typeface="Arial"/>
              <a:cs typeface="Arial"/>
            </a:endParaRPr>
          </a:p>
          <a:p>
            <a:pPr marR="1686560" algn="ctr">
              <a:lnSpc>
                <a:spcPct val="100000"/>
              </a:lnSpc>
              <a:spcBef>
                <a:spcPts val="200"/>
              </a:spcBef>
            </a:pP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[Pravilo 1] </a:t>
            </a:r>
            <a:r>
              <a:rPr sz="16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temperatura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iznad</a:t>
            </a:r>
            <a:r>
              <a:rPr sz="1600" spc="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30°C</a:t>
            </a:r>
            <a:endParaRPr sz="1600">
              <a:latin typeface="Arial"/>
              <a:cs typeface="Arial"/>
            </a:endParaRPr>
          </a:p>
          <a:p>
            <a:pPr marR="1047115" algn="ctr">
              <a:lnSpc>
                <a:spcPct val="100000"/>
              </a:lnSpc>
              <a:spcBef>
                <a:spcPts val="210"/>
              </a:spcBef>
            </a:pPr>
            <a:r>
              <a:rPr sz="16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temperatura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visoka</a:t>
            </a:r>
            <a:endParaRPr sz="1600">
              <a:latin typeface="Arial"/>
              <a:cs typeface="Arial"/>
            </a:endParaRPr>
          </a:p>
          <a:p>
            <a:pPr marR="1029969" algn="ctr">
              <a:lnSpc>
                <a:spcPct val="100000"/>
              </a:lnSpc>
              <a:spcBef>
                <a:spcPts val="200"/>
              </a:spcBef>
            </a:pP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[Pravilo 2] </a:t>
            </a:r>
            <a:r>
              <a:rPr sz="16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relativna vlažnost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veća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od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65%</a:t>
            </a:r>
            <a:endParaRPr sz="1600">
              <a:latin typeface="Arial"/>
              <a:cs typeface="Arial"/>
            </a:endParaRPr>
          </a:p>
          <a:p>
            <a:pPr marR="568960" algn="ctr">
              <a:lnSpc>
                <a:spcPct val="100000"/>
              </a:lnSpc>
              <a:spcBef>
                <a:spcPts val="200"/>
              </a:spcBef>
            </a:pPr>
            <a:r>
              <a:rPr sz="16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vlažnost vazduha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</a:t>
            </a:r>
            <a:r>
              <a:rPr sz="16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visoka</a:t>
            </a:r>
            <a:endParaRPr sz="1600">
              <a:latin typeface="Arial"/>
              <a:cs typeface="Arial"/>
            </a:endParaRPr>
          </a:p>
          <a:p>
            <a:pPr marL="462915" algn="ctr">
              <a:lnSpc>
                <a:spcPct val="100000"/>
              </a:lnSpc>
              <a:spcBef>
                <a:spcPts val="210"/>
              </a:spcBef>
            </a:pP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[Pravilo 3] </a:t>
            </a:r>
            <a:r>
              <a:rPr sz="16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temperatura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visoka i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vlažnost vazduha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</a:t>
            </a:r>
            <a:r>
              <a:rPr sz="1600" spc="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visoka</a:t>
            </a:r>
            <a:endParaRPr sz="1600">
              <a:latin typeface="Arial"/>
              <a:cs typeface="Arial"/>
            </a:endParaRPr>
          </a:p>
          <a:p>
            <a:pPr marR="751205" algn="ctr">
              <a:lnSpc>
                <a:spcPct val="100000"/>
              </a:lnSpc>
              <a:spcBef>
                <a:spcPts val="200"/>
              </a:spcBef>
            </a:pPr>
            <a:r>
              <a:rPr sz="16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postoji verovatnoća oluje</a:t>
            </a:r>
            <a:endParaRPr sz="1600">
              <a:latin typeface="Arial"/>
              <a:cs typeface="Arial"/>
            </a:endParaRPr>
          </a:p>
          <a:p>
            <a:pPr marR="4789170" algn="ctr">
              <a:lnSpc>
                <a:spcPct val="100000"/>
              </a:lnSpc>
              <a:spcBef>
                <a:spcPts val="229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Činjenice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7689" y="4855210"/>
            <a:ext cx="139700" cy="56388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2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9939" y="4893309"/>
            <a:ext cx="443420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0"/>
              </a:spcBef>
            </a:pP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Temperatura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35°C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→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Temperatura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iznad 30°C  Vlaga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70%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→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Relativna vlažnost veća od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65%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4139" y="5486400"/>
            <a:ext cx="1212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28139" y="5432266"/>
            <a:ext cx="2741295" cy="60071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800" b="1" spc="-15" dirty="0">
                <a:solidFill>
                  <a:srgbClr val="003366"/>
                </a:solidFill>
                <a:latin typeface="Arial"/>
                <a:cs typeface="Arial"/>
              </a:rPr>
              <a:t>Nova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činjenica</a:t>
            </a:r>
            <a:endParaRPr sz="1800">
              <a:latin typeface="Arial"/>
              <a:cs typeface="Arial"/>
            </a:endParaRPr>
          </a:p>
          <a:p>
            <a:pPr marL="444500" indent="-222250">
              <a:lnSpc>
                <a:spcPct val="100000"/>
              </a:lnSpc>
              <a:spcBef>
                <a:spcPts val="21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Postoji verovatnoća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oluje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86509"/>
            <a:ext cx="7015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Karatkeristike </a:t>
            </a:r>
            <a:r>
              <a:rPr sz="3200" spc="-5" dirty="0"/>
              <a:t>produkcionih</a:t>
            </a:r>
            <a:r>
              <a:rPr sz="3200" spc="-50" dirty="0"/>
              <a:t> </a:t>
            </a:r>
            <a:r>
              <a:rPr sz="3200" spc="-5" dirty="0"/>
              <a:t>sistema</a:t>
            </a:r>
            <a:endParaRPr sz="32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22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21559"/>
            <a:ext cx="2983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Produkcioni</a:t>
            </a:r>
            <a:r>
              <a:rPr sz="24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637789"/>
            <a:ext cx="131445" cy="6400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3539" y="2689859"/>
            <a:ext cx="4252595" cy="6375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su nemonotoni (engl.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nonmonotonic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)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prihvataju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određeni stepen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netačnosti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333629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489" y="3304540"/>
            <a:ext cx="5980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Monotona logika (propoziciona logika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4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FOL)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139" y="3619500"/>
            <a:ext cx="131445" cy="6400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3539" y="3671570"/>
            <a:ext cx="6684645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Zaključci dobijeni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valjanim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zaključivanjem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ostaju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valjani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50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Dodavanjem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novog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znanja (činjenica) povećava se količina  znanja dok valjanost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starog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znanja ostaje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ista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39" y="456310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3489" y="4530090"/>
            <a:ext cx="2647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Nemonotona</a:t>
            </a:r>
            <a:r>
              <a:rPr sz="2400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logika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6039" y="4898390"/>
            <a:ext cx="6416040" cy="88138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29565" marR="43180" indent="-279400">
              <a:lnSpc>
                <a:spcPts val="1920"/>
              </a:lnSpc>
              <a:spcBef>
                <a:spcPts val="560"/>
              </a:spcBef>
              <a:buSzPct val="75000"/>
              <a:buChar char="–"/>
              <a:tabLst>
                <a:tab pos="329565" algn="l"/>
                <a:tab pos="33020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Nove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činjenice koje 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dodaju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bazi znanja mogu biti u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kontradikciji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 postojećim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znanjem</a:t>
            </a:r>
            <a:endParaRPr sz="2000">
              <a:latin typeface="Arial"/>
              <a:cs typeface="Arial"/>
            </a:endParaRPr>
          </a:p>
          <a:p>
            <a:pPr marL="330200" indent="-279400">
              <a:lnSpc>
                <a:spcPct val="100000"/>
              </a:lnSpc>
              <a:spcBef>
                <a:spcPts val="40"/>
              </a:spcBef>
              <a:buSzPct val="75000"/>
              <a:buChar char="–"/>
              <a:tabLst>
                <a:tab pos="329565" algn="l"/>
                <a:tab pos="33020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Time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obezvređuje staro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2887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Oblici</a:t>
            </a:r>
            <a:r>
              <a:rPr spc="-100" dirty="0"/>
              <a:t> </a:t>
            </a:r>
            <a:r>
              <a:rPr spc="-5" dirty="0"/>
              <a:t>pravila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23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23469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899" rIns="0" bIns="0" rtlCol="0">
            <a:spAutoFit/>
          </a:bodyPr>
          <a:lstStyle/>
          <a:p>
            <a:pPr marL="37465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Sintaksa jezika </a:t>
            </a:r>
            <a:r>
              <a:rPr dirty="0"/>
              <a:t>za </a:t>
            </a:r>
            <a:r>
              <a:rPr spc="-5" dirty="0"/>
              <a:t>razvoj </a:t>
            </a:r>
            <a:r>
              <a:rPr spc="-10" dirty="0"/>
              <a:t>produkcionih </a:t>
            </a:r>
            <a:r>
              <a:rPr spc="-5" dirty="0"/>
              <a:t>sistema </a:t>
            </a:r>
            <a:r>
              <a:rPr dirty="0"/>
              <a:t>vrlo  je</a:t>
            </a:r>
            <a:r>
              <a:rPr spc="-10" dirty="0"/>
              <a:t> </a:t>
            </a:r>
            <a:r>
              <a:rPr spc="-5" dirty="0"/>
              <a:t>različita.</a:t>
            </a:r>
          </a:p>
          <a:p>
            <a:pPr marL="374650" marR="802640">
              <a:lnSpc>
                <a:spcPct val="100000"/>
              </a:lnSpc>
              <a:spcBef>
                <a:spcPts val="600"/>
              </a:spcBef>
            </a:pPr>
            <a:r>
              <a:rPr spc="-5" dirty="0"/>
              <a:t>Primeri nekih sintaksnih oblika </a:t>
            </a:r>
            <a:r>
              <a:rPr dirty="0"/>
              <a:t>za </a:t>
            </a:r>
            <a:r>
              <a:rPr spc="-5" dirty="0"/>
              <a:t>informacije  smeštene </a:t>
            </a:r>
            <a:r>
              <a:rPr dirty="0"/>
              <a:t>u </a:t>
            </a:r>
            <a:r>
              <a:rPr spc="-5" dirty="0"/>
              <a:t>radnoj memoriji: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4139" y="4723129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139" y="542290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8739" y="3935871"/>
            <a:ext cx="6610984" cy="20955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17500" indent="-279400">
              <a:lnSpc>
                <a:spcPct val="100000"/>
              </a:lnSpc>
              <a:spcBef>
                <a:spcPts val="585"/>
              </a:spcBef>
              <a:buSzPct val="75000"/>
              <a:buChar char="–"/>
              <a:tabLst>
                <a:tab pos="316865" algn="l"/>
                <a:tab pos="31750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(OBJEKAT, ATRIBUT,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VREDNOST)</a:t>
            </a:r>
            <a:endParaRPr sz="2000">
              <a:latin typeface="Arial"/>
              <a:cs typeface="Arial"/>
            </a:endParaRPr>
          </a:p>
          <a:p>
            <a:pPr marL="723900" lvl="1" indent="-229235">
              <a:lnSpc>
                <a:spcPct val="100000"/>
              </a:lnSpc>
              <a:spcBef>
                <a:spcPts val="440"/>
              </a:spcBef>
              <a:buSzPct val="75000"/>
              <a:buFont typeface="Wingdings"/>
              <a:buChar char=""/>
              <a:tabLst>
                <a:tab pos="723900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Npr.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(moj_automobil, boja,</a:t>
            </a:r>
            <a:r>
              <a:rPr sz="1800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crvena)</a:t>
            </a:r>
            <a:endParaRPr sz="18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(ATRIBUT, RELACIJA,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VREDNOST)</a:t>
            </a:r>
            <a:endParaRPr sz="2000">
              <a:latin typeface="Arial"/>
              <a:cs typeface="Arial"/>
            </a:endParaRPr>
          </a:p>
          <a:p>
            <a:pPr marL="723900" lvl="1" indent="-229235">
              <a:lnSpc>
                <a:spcPct val="100000"/>
              </a:lnSpc>
              <a:spcBef>
                <a:spcPts val="450"/>
              </a:spcBef>
              <a:buSzPct val="75000"/>
              <a:buFont typeface="Wingdings"/>
              <a:buChar char=""/>
              <a:tabLst>
                <a:tab pos="723900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Npr. (TEMPERATURA,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VEĆA_OD,</a:t>
            </a:r>
            <a:r>
              <a:rPr sz="1800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20)</a:t>
            </a:r>
            <a:endParaRPr sz="1800">
              <a:latin typeface="Arial"/>
              <a:cs typeface="Arial"/>
            </a:endParaRPr>
          </a:p>
          <a:p>
            <a:pPr marL="316865" marR="43180">
              <a:lnSpc>
                <a:spcPct val="100000"/>
              </a:lnSpc>
              <a:spcBef>
                <a:spcPts val="500"/>
              </a:spcBef>
            </a:pP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...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(u zavisnosti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od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sistema za razvoj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ES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– Jess,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CLIPS,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Argenon,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Lisp,...)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2887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Oblici</a:t>
            </a:r>
            <a:r>
              <a:rPr spc="-100" dirty="0"/>
              <a:t> </a:t>
            </a:r>
            <a:r>
              <a:rPr spc="-5" dirty="0"/>
              <a:t>pravila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24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38227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Najčešće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razlike su</a:t>
            </a:r>
            <a:r>
              <a:rPr sz="28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u: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931159"/>
            <a:ext cx="15303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139" y="2823210"/>
            <a:ext cx="6628765" cy="281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05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akcijama koje su dozvoljene na desnoj strani,  broju premisa koje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dozvoljene na levoj strani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38100" marR="55753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mogućnosti pojavljivanja promenljivih na obe  strane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>
              <a:latin typeface="Arial"/>
              <a:cs typeface="Arial"/>
            </a:endParaRPr>
          </a:p>
          <a:p>
            <a:pPr marL="444500" indent="-228600">
              <a:lnSpc>
                <a:spcPct val="100000"/>
              </a:lnSpc>
              <a:spcBef>
                <a:spcPts val="50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Propoziciona logika –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ne dozvoljava promenljive</a:t>
            </a:r>
            <a:endParaRPr sz="2000">
              <a:latin typeface="Arial"/>
              <a:cs typeface="Arial"/>
            </a:endParaRPr>
          </a:p>
          <a:p>
            <a:pPr marL="444500" indent="-228600">
              <a:lnSpc>
                <a:spcPct val="100000"/>
              </a:lnSpc>
              <a:spcBef>
                <a:spcPts val="50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Predikatska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logika –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dozvoljava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promenljive</a:t>
            </a:r>
            <a:endParaRPr sz="2000">
              <a:latin typeface="Arial"/>
              <a:cs typeface="Arial"/>
            </a:endParaRPr>
          </a:p>
          <a:p>
            <a:pPr marL="444500" indent="-228600">
              <a:lnSpc>
                <a:spcPct val="100000"/>
              </a:lnSpc>
              <a:spcBef>
                <a:spcPts val="50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Vezivanje promenljivih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491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</a:t>
            </a:r>
            <a:r>
              <a:rPr spc="-95" dirty="0"/>
              <a:t> </a:t>
            </a:r>
            <a:r>
              <a:rPr spc="-5" dirty="0"/>
              <a:t>zaključivanja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95220"/>
            <a:ext cx="70700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Niz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sastavljen od višestrukih zaključaka koji  povezuju zadati početni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opis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 (činjenica,  podataka)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rešenjem (ciljem, zaključkom) naziva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LANAC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8615" y="3980608"/>
            <a:ext cx="6408598" cy="2439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25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1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Vrste</a:t>
            </a:r>
            <a:r>
              <a:rPr spc="-80" dirty="0"/>
              <a:t> </a:t>
            </a:r>
            <a:r>
              <a:rPr spc="-5" dirty="0"/>
              <a:t>zaključivanja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26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0140"/>
            <a:ext cx="224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06108"/>
            <a:ext cx="5158740" cy="9036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459"/>
              </a:spcBef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Dve osnovne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vrste</a:t>
            </a:r>
            <a:r>
              <a:rPr sz="28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zaključivanja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69265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1.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Ulančavanje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unapred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1339" y="3242309"/>
            <a:ext cx="167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339" y="3854450"/>
            <a:ext cx="167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5989" y="3216909"/>
            <a:ext cx="5878195" cy="9423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Polazi 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od zadatih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podataka i napreduje se prema  zaključku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engl. </a:t>
            </a:r>
            <a:r>
              <a:rPr sz="2000" b="1" spc="5" dirty="0">
                <a:solidFill>
                  <a:srgbClr val="003366"/>
                </a:solidFill>
                <a:latin typeface="Arial"/>
                <a:cs typeface="Arial"/>
              </a:rPr>
              <a:t>forward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chaining</a:t>
            </a:r>
            <a:r>
              <a:rPr sz="20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(forchaining)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139" y="4173220"/>
            <a:ext cx="3240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2.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Ulančavanje</a:t>
            </a:r>
            <a:r>
              <a:rPr sz="24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unazad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1339" y="4596129"/>
            <a:ext cx="167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1339" y="5482590"/>
            <a:ext cx="167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5989" y="4570729"/>
            <a:ext cx="5807075" cy="12166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izbor mogućeg zaključka (hipoteza) i pokušaj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dokazivanja ispravnosti hipoteze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traženjem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valjanih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dokaza (engl.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366"/>
                </a:solidFill>
                <a:latin typeface="Arial"/>
                <a:cs typeface="Arial"/>
              </a:rPr>
              <a:t>evidence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engl. </a:t>
            </a:r>
            <a:r>
              <a:rPr sz="2000" b="1" spc="5" dirty="0">
                <a:solidFill>
                  <a:srgbClr val="003366"/>
                </a:solidFill>
                <a:latin typeface="Arial"/>
                <a:cs typeface="Arial"/>
              </a:rPr>
              <a:t>backward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chaining</a:t>
            </a: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(backchaining)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1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Vrste</a:t>
            </a:r>
            <a:r>
              <a:rPr spc="-80" dirty="0"/>
              <a:t> </a:t>
            </a:r>
            <a:r>
              <a:rPr spc="-5" dirty="0"/>
              <a:t>zaključivanja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27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01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58390"/>
            <a:ext cx="2901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Ulančavanje</a:t>
            </a:r>
            <a:r>
              <a:rPr sz="24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unapred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278384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340740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489" y="2757170"/>
            <a:ext cx="6316345" cy="100965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12115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kada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ima malo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podataka i puno mogućih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prihvatljivih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rešenja/zaključaka/ciljeva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Ulančavanje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unazad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139" y="3801109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6939" y="442467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39" y="51587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3489" y="3774440"/>
            <a:ext cx="7112634" cy="207263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12115" marR="386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kada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 malo mogućih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zaključaka/ciljeva i puno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poznatih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podataka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605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Zavisi od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osobina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od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načina zaključivanja  eksperta</a:t>
            </a:r>
            <a:endParaRPr sz="2400">
              <a:latin typeface="Arial"/>
              <a:cs typeface="Arial"/>
            </a:endParaRPr>
          </a:p>
          <a:p>
            <a:pPr marL="12700" marR="97790">
              <a:lnSpc>
                <a:spcPts val="259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Moguće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implementirati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obostrano (bi-direkciono)  zaključivanje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1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Vrste</a:t>
            </a:r>
            <a:r>
              <a:rPr spc="-80" dirty="0"/>
              <a:t> </a:t>
            </a:r>
            <a:r>
              <a:rPr spc="-5" dirty="0"/>
              <a:t>zaključivanja</a:t>
            </a:r>
          </a:p>
        </p:txBody>
      </p:sp>
      <p:sp>
        <p:nvSpPr>
          <p:cNvPr id="3" name="object 3"/>
          <p:cNvSpPr/>
          <p:nvPr/>
        </p:nvSpPr>
        <p:spPr>
          <a:xfrm>
            <a:off x="539750" y="2105660"/>
            <a:ext cx="8382000" cy="4745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28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619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70" dirty="0"/>
              <a:t> </a:t>
            </a:r>
            <a:r>
              <a:rPr spc="-10" dirty="0"/>
              <a:t>unapred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29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5330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21559"/>
            <a:ext cx="7103109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Mehanizam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zaključivanje (engl.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inference </a:t>
            </a:r>
            <a:r>
              <a:rPr sz="2400" i="1" spc="-10" dirty="0">
                <a:solidFill>
                  <a:srgbClr val="003366"/>
                </a:solidFill>
                <a:latin typeface="Arial"/>
                <a:cs typeface="Arial"/>
              </a:rPr>
              <a:t>engine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) 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izvršava sledeće korake kod ulančavanja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unapred: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380365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139" y="4597400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8739" y="2981959"/>
            <a:ext cx="7012940" cy="293497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16865" marR="43180" indent="-279400">
              <a:lnSpc>
                <a:spcPts val="1920"/>
              </a:lnSpc>
              <a:spcBef>
                <a:spcPts val="560"/>
              </a:spcBef>
              <a:buSzPct val="75000"/>
              <a:buFont typeface="Arial"/>
              <a:buChar char="–"/>
              <a:tabLst>
                <a:tab pos="316865" algn="l"/>
                <a:tab pos="317500" algn="l"/>
              </a:tabLst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Podudaranje (engl. matching)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– upravljački ciklus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počinje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podudaranjem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stanja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 radnoj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memoriji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LEVIM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delom  produkcionog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pravila</a:t>
            </a:r>
            <a:endParaRPr sz="2000">
              <a:latin typeface="Arial"/>
              <a:cs typeface="Arial"/>
            </a:endParaRPr>
          </a:p>
          <a:p>
            <a:pPr marL="316865" marR="355600">
              <a:lnSpc>
                <a:spcPct val="79800"/>
              </a:lnSpc>
              <a:spcBef>
                <a:spcPts val="525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Razrešavanje konflikata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– ako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toku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podudaranja  nađeno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više 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koja su omogućena – bira 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najvišeg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prioriteta</a:t>
            </a:r>
            <a:endParaRPr sz="2000">
              <a:latin typeface="Arial"/>
              <a:cs typeface="Arial"/>
            </a:endParaRPr>
          </a:p>
          <a:p>
            <a:pPr marL="316865" marR="372745">
              <a:lnSpc>
                <a:spcPts val="1920"/>
              </a:lnSpc>
              <a:spcBef>
                <a:spcPts val="480"/>
              </a:spcBef>
            </a:pP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Izvršavanje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(paljenje)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–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izvršavanje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desnog dela  (akcija) produkcionog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rezultuje:</a:t>
            </a:r>
            <a:endParaRPr sz="2000">
              <a:latin typeface="Arial"/>
              <a:cs typeface="Arial"/>
            </a:endParaRPr>
          </a:p>
          <a:p>
            <a:pPr marL="723900" lvl="1" indent="-229235">
              <a:lnSpc>
                <a:spcPct val="100000"/>
              </a:lnSpc>
              <a:spcBef>
                <a:spcPts val="30"/>
              </a:spcBef>
              <a:buSzPct val="75000"/>
              <a:buFont typeface="Wingdings"/>
              <a:buChar char=""/>
              <a:tabLst>
                <a:tab pos="723900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novom činjenicom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koja 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dodata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radnu memoriju</a:t>
            </a:r>
            <a:r>
              <a:rPr sz="1800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ili</a:t>
            </a:r>
            <a:endParaRPr sz="1800">
              <a:latin typeface="Arial"/>
              <a:cs typeface="Arial"/>
            </a:endParaRPr>
          </a:p>
          <a:p>
            <a:pPr marL="723265" marR="691515" lvl="1" indent="-228600">
              <a:lnSpc>
                <a:spcPts val="1730"/>
              </a:lnSpc>
              <a:spcBef>
                <a:spcPts val="434"/>
              </a:spcBef>
              <a:buSzPct val="75000"/>
              <a:buFont typeface="Wingdings"/>
              <a:buChar char=""/>
              <a:tabLst>
                <a:tab pos="723900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novim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pravilom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koje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dodato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bazu znanja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može biti  razmatrano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izvršavanje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sledećim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ciklusima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2172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Sistemi zasnovani </a:t>
            </a:r>
            <a:r>
              <a:rPr spc="-10" dirty="0"/>
              <a:t>na</a:t>
            </a:r>
            <a:r>
              <a:rPr spc="-100" dirty="0"/>
              <a:t> </a:t>
            </a:r>
            <a:r>
              <a:rPr dirty="0"/>
              <a:t>znanju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2306320"/>
            <a:ext cx="6998970" cy="19977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74650" indent="-336550">
              <a:lnSpc>
                <a:spcPct val="100000"/>
              </a:lnSpc>
              <a:spcBef>
                <a:spcPts val="800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Problem predstavljanja ljudskog</a:t>
            </a:r>
            <a:r>
              <a:rPr sz="2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znanja</a:t>
            </a:r>
            <a:endParaRPr sz="2800">
              <a:latin typeface="Arial"/>
              <a:cs typeface="Arial"/>
            </a:endParaRPr>
          </a:p>
          <a:p>
            <a:pPr marL="374650" marR="30480" indent="-336550">
              <a:lnSpc>
                <a:spcPts val="3350"/>
              </a:lnSpc>
              <a:spcBef>
                <a:spcPts val="819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Najpogodniji oblik 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su </a:t>
            </a:r>
            <a:r>
              <a:rPr sz="2800" i="1" spc="-5" dirty="0">
                <a:solidFill>
                  <a:srgbClr val="003366"/>
                </a:solidFill>
                <a:latin typeface="Arial"/>
                <a:cs typeface="Arial"/>
              </a:rPr>
              <a:t>ako-onda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(IF-THEN)  pravila</a:t>
            </a:r>
            <a:endParaRPr sz="2800">
              <a:latin typeface="Arial"/>
              <a:cs typeface="Arial"/>
            </a:endParaRPr>
          </a:p>
          <a:p>
            <a:pPr marL="374650" indent="-336550">
              <a:lnSpc>
                <a:spcPct val="100000"/>
              </a:lnSpc>
              <a:spcBef>
                <a:spcPts val="590"/>
              </a:spcBef>
              <a:buSzPct val="75000"/>
              <a:buFont typeface="Wingdings"/>
              <a:buChar char=""/>
              <a:tabLst>
                <a:tab pos="374015" algn="l"/>
                <a:tab pos="3746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Primeri: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519557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8739" y="4354829"/>
            <a:ext cx="7017384" cy="15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16865" algn="l"/>
              </a:tabLst>
            </a:pPr>
            <a:r>
              <a:rPr sz="2700" baseline="10802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temperatura pacijenta veća od 38°C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onda</a:t>
            </a:r>
            <a:endParaRPr sz="24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treba prepisati lek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snžavanje temperature</a:t>
            </a:r>
            <a:endParaRPr sz="2400">
              <a:latin typeface="Arial"/>
              <a:cs typeface="Arial"/>
            </a:endParaRPr>
          </a:p>
          <a:p>
            <a:pPr marL="316865" marR="13462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svetlo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na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semaforu crveno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treba  zaustaviti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902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spc="-5" dirty="0"/>
              <a:t>unapred</a:t>
            </a:r>
            <a:r>
              <a:rPr spc="-55" dirty="0"/>
              <a:t> </a:t>
            </a:r>
            <a:r>
              <a:rPr spc="-5" dirty="0"/>
              <a:t>1/3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30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33320"/>
            <a:ext cx="224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06320"/>
            <a:ext cx="4669790" cy="31915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800"/>
              </a:spcBef>
            </a:pP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Skup produkcionih</a:t>
            </a:r>
            <a:r>
              <a:rPr sz="28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pravila: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p ˄ q →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cilj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9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r ˄ s →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w ˄ r →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t ˄ u →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v →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početak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→ v ˄ r ˄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902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spc="-5" dirty="0"/>
              <a:t>unapred</a:t>
            </a:r>
            <a:r>
              <a:rPr spc="-55" dirty="0"/>
              <a:t> </a:t>
            </a:r>
            <a:r>
              <a:rPr spc="-5" dirty="0"/>
              <a:t>2/3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31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2355850"/>
          <a:ext cx="8089899" cy="4264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025"/>
                <a:gridCol w="3636645"/>
                <a:gridCol w="2063750"/>
                <a:gridCol w="1681479"/>
              </a:tblGrid>
              <a:tr h="1140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315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Radna</a:t>
                      </a:r>
                      <a:r>
                        <a:rPr sz="2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memorija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6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Skup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355600" marR="347980" algn="ctr">
                        <a:lnSpc>
                          <a:spcPct val="70500"/>
                        </a:lnSpc>
                        <a:spcBef>
                          <a:spcPts val="43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2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ktn</a:t>
                      </a:r>
                      <a:r>
                        <a:rPr sz="2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pravila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281305" marR="274955" indent="93980">
                        <a:lnSpc>
                          <a:spcPct val="705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Pravilo 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koje</a:t>
                      </a:r>
                      <a:r>
                        <a:rPr sz="2400" spc="-9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624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početak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624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v, r, q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2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v, r, </a:t>
                      </a: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q,</a:t>
                      </a:r>
                      <a:r>
                        <a:rPr sz="2400" i="1" spc="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6, 5,</a:t>
                      </a:r>
                      <a:r>
                        <a:rPr sz="2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624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početak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v, r, </a:t>
                      </a: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q,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s, 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701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6,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5, 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2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početak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v, r, </a:t>
                      </a: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q, </a:t>
                      </a:r>
                      <a:r>
                        <a:rPr sz="24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s, </a:t>
                      </a: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2400" i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6,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5, </a:t>
                      </a: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2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STOP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902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spc="-5" dirty="0"/>
              <a:t>unapred</a:t>
            </a:r>
            <a:r>
              <a:rPr spc="-55" dirty="0"/>
              <a:t> </a:t>
            </a:r>
            <a:r>
              <a:rPr spc="-5" dirty="0"/>
              <a:t>3/3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3650" y="307212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8930" y="3040379"/>
            <a:ext cx="474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Prostor stanja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rešenje</a:t>
            </a:r>
            <a:r>
              <a:rPr sz="24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86373" y="3522514"/>
            <a:ext cx="1850588" cy="3104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32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33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23469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408170"/>
            <a:ext cx="19621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3489" y="2395220"/>
            <a:ext cx="6978650" cy="317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Bitno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razlikuje od ulančavanja unapred, iako oba  ispituju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primenjuju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>
              <a:latin typeface="Arial"/>
              <a:cs typeface="Arial"/>
            </a:endParaRPr>
          </a:p>
          <a:p>
            <a:pPr marL="12700" marR="4826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Počinje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sa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željenim ciljem (hipoteza)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ispituje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da li postojeće činjenice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podržavaju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izvođenje  vrednosti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taj</a:t>
            </a:r>
            <a:r>
              <a:rPr sz="24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zaključak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Rad sistema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kreće sa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praznom bazom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činjenica</a:t>
            </a:r>
            <a:endParaRPr sz="2400">
              <a:latin typeface="Arial"/>
              <a:cs typeface="Arial"/>
            </a:endParaRPr>
          </a:p>
          <a:p>
            <a:pPr marL="12700" marR="662305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Zadaje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lista ciljeva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koju sistem pokušava  izvesti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vrednosti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34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395220"/>
            <a:ext cx="7018655" cy="3446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51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Menanizam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zaključivanje (engl.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inference  engine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) izvršava sledeće korake kod ulančavanja 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unazad:</a:t>
            </a:r>
            <a:endParaRPr sz="2400">
              <a:latin typeface="Arial"/>
              <a:cs typeface="Arial"/>
            </a:endParaRPr>
          </a:p>
          <a:p>
            <a:pPr marL="386715" marR="575945" indent="-37465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386715" algn="l"/>
                <a:tab pos="38735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Formira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stek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inicijalno sastavljen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od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najvažnijih ciljeva  (hipoteza) koje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treba</a:t>
            </a:r>
            <a:r>
              <a:rPr sz="20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dokazati</a:t>
            </a:r>
            <a:endParaRPr sz="2000">
              <a:latin typeface="Arial"/>
              <a:cs typeface="Arial"/>
            </a:endParaRPr>
          </a:p>
          <a:p>
            <a:pPr marL="386715" marR="167005" indent="-37465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386715" algn="l"/>
                <a:tab pos="38735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vrhu steka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je hipoteza koju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treba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dokazati. Ako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 stek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prazan,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onda je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C3300"/>
                </a:solidFill>
                <a:latin typeface="Arial"/>
                <a:cs typeface="Arial"/>
              </a:rPr>
              <a:t>KRAJ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86715" marR="5080" indent="-37465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386715" algn="l"/>
                <a:tab pos="38735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Izdvajaju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sva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koja mogu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zadovoljiti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zadati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cilj (tj.  izdvajaju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sva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čija se </a:t>
            </a:r>
            <a:r>
              <a:rPr sz="2000" dirty="0">
                <a:solidFill>
                  <a:srgbClr val="CC3300"/>
                </a:solidFill>
                <a:latin typeface="Arial"/>
                <a:cs typeface="Arial"/>
              </a:rPr>
              <a:t>DESNA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strana podudara sa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ciljem).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35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9020"/>
            <a:ext cx="7413625" cy="36347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39750" indent="-527050">
              <a:lnSpc>
                <a:spcPct val="100000"/>
              </a:lnSpc>
              <a:spcBef>
                <a:spcPts val="700"/>
              </a:spcBef>
              <a:buSzPct val="75000"/>
              <a:buAutoNum type="arabicPeriod" startAt="4"/>
              <a:tabLst>
                <a:tab pos="539115" algn="l"/>
                <a:tab pos="539750" algn="l"/>
              </a:tabLst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 svako od tih pravila uraditi redom:</a:t>
            </a:r>
            <a:endParaRPr sz="2400">
              <a:latin typeface="Arial"/>
              <a:cs typeface="Arial"/>
            </a:endParaRPr>
          </a:p>
          <a:p>
            <a:pPr marL="986790" marR="5080" lvl="1" indent="-516890">
              <a:lnSpc>
                <a:spcPct val="100000"/>
              </a:lnSpc>
              <a:spcBef>
                <a:spcPts val="500"/>
              </a:spcBef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sve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premise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zadovoljene (svaki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parametar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premise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ima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vrednost sadržanu u radnoj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memoriji)</a:t>
            </a:r>
            <a:endParaRPr sz="2000">
              <a:latin typeface="Arial"/>
              <a:cs typeface="Arial"/>
            </a:endParaRPr>
          </a:p>
          <a:p>
            <a:pPr marL="926465" marR="9779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izvrši pravilo,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tj. </a:t>
            </a:r>
            <a:r>
              <a:rPr sz="2000" spc="-5" dirty="0">
                <a:solidFill>
                  <a:srgbClr val="CC3300"/>
                </a:solidFill>
                <a:latin typeface="Arial"/>
                <a:cs typeface="Arial"/>
              </a:rPr>
              <a:t>DESNU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stranu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tog 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 dodaj  zaključke u radnu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memoriju. </a:t>
            </a:r>
            <a:r>
              <a:rPr sz="2000" dirty="0">
                <a:solidFill>
                  <a:srgbClr val="CC3300"/>
                </a:solidFill>
                <a:latin typeface="Arial"/>
                <a:cs typeface="Arial"/>
              </a:rPr>
              <a:t>Ne razmatraj </a:t>
            </a:r>
            <a:r>
              <a:rPr sz="2000" spc="-5" dirty="0">
                <a:solidFill>
                  <a:srgbClr val="CC3300"/>
                </a:solidFill>
                <a:latin typeface="Arial"/>
                <a:cs typeface="Arial"/>
              </a:rPr>
              <a:t>više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za 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taj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cilj - vrednost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cilja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upravo je izvedena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paljenjem tog  pravila</a:t>
            </a:r>
            <a:endParaRPr sz="2000">
              <a:latin typeface="Arial"/>
              <a:cs typeface="Arial"/>
            </a:endParaRPr>
          </a:p>
          <a:p>
            <a:pPr marL="1436370" marR="117475" indent="-128270">
              <a:lnSpc>
                <a:spcPct val="100000"/>
              </a:lnSpc>
              <a:spcBef>
                <a:spcPts val="450"/>
              </a:spcBef>
            </a:pP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cilj bio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vršni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cilj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ukloni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cilj sa steka 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vrati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na 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korak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2.</a:t>
            </a:r>
            <a:endParaRPr sz="1800">
              <a:latin typeface="Arial"/>
              <a:cs typeface="Arial"/>
            </a:endParaRPr>
          </a:p>
          <a:p>
            <a:pPr marL="1307465" marR="408940">
              <a:lnSpc>
                <a:spcPct val="100000"/>
              </a:lnSpc>
              <a:spcBef>
                <a:spcPts val="450"/>
              </a:spcBef>
            </a:pP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 cilj bio međucilj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ukloni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cilj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sa steka i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vrati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se 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privremeno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suspendovanom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cilju.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36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9020"/>
            <a:ext cx="7051675" cy="15087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539115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4.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 svako od tih pravila uraditi redom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(nastavak):</a:t>
            </a:r>
            <a:endParaRPr sz="2400">
              <a:latin typeface="Arial"/>
              <a:cs typeface="Arial"/>
            </a:endParaRPr>
          </a:p>
          <a:p>
            <a:pPr marL="926465" marR="136525" indent="-457200">
              <a:lnSpc>
                <a:spcPct val="100000"/>
              </a:lnSpc>
              <a:spcBef>
                <a:spcPts val="500"/>
              </a:spcBef>
              <a:tabLst>
                <a:tab pos="926465" algn="l"/>
              </a:tabLst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b)	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vrednost parametra pronađena 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memoriji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ne  podudara sa vrednošću parametra</a:t>
            </a:r>
            <a:r>
              <a:rPr sz="2000" spc="-3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premise</a:t>
            </a:r>
            <a:endParaRPr sz="20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ne izvršavaj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37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0"/>
              </a:spcBef>
              <a:tabLst>
                <a:tab pos="565150" algn="l"/>
              </a:tabLst>
            </a:pPr>
            <a:r>
              <a:rPr sz="1800" spc="-5" dirty="0"/>
              <a:t>4.	</a:t>
            </a:r>
            <a:r>
              <a:rPr spc="-5" dirty="0"/>
              <a:t>Za svako od tih pravila uraditi redom</a:t>
            </a:r>
            <a:r>
              <a:rPr spc="10" dirty="0"/>
              <a:t> </a:t>
            </a:r>
            <a:r>
              <a:rPr spc="-5" dirty="0"/>
              <a:t>(nastavak):</a:t>
            </a:r>
            <a:endParaRPr sz="1800"/>
          </a:p>
          <a:p>
            <a:pPr marL="1326515" marR="127000" indent="-374650">
              <a:lnSpc>
                <a:spcPct val="100000"/>
              </a:lnSpc>
              <a:spcBef>
                <a:spcPts val="500"/>
              </a:spcBef>
              <a:tabLst>
                <a:tab pos="1327150" algn="l"/>
              </a:tabLst>
            </a:pPr>
            <a:r>
              <a:rPr sz="1500" b="1" spc="-5" dirty="0">
                <a:latin typeface="Arial"/>
                <a:cs typeface="Arial"/>
              </a:rPr>
              <a:t>c)	</a:t>
            </a:r>
            <a:r>
              <a:rPr sz="2000" b="1" dirty="0"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CC3300"/>
                </a:solidFill>
              </a:rPr>
              <a:t>premise </a:t>
            </a:r>
            <a:r>
              <a:rPr sz="2000" spc="-5" dirty="0">
                <a:solidFill>
                  <a:srgbClr val="CC3300"/>
                </a:solidFill>
              </a:rPr>
              <a:t>pravila </a:t>
            </a:r>
            <a:r>
              <a:rPr sz="2000" dirty="0">
                <a:solidFill>
                  <a:srgbClr val="CC3300"/>
                </a:solidFill>
              </a:rPr>
              <a:t>nisu zadovoljene </a:t>
            </a:r>
            <a:r>
              <a:rPr sz="2000" dirty="0"/>
              <a:t>zato što jedna  </a:t>
            </a:r>
            <a:r>
              <a:rPr sz="2000" spc="-5" dirty="0"/>
              <a:t>od </a:t>
            </a:r>
            <a:r>
              <a:rPr sz="2000" dirty="0"/>
              <a:t>parametarskih vrednosti </a:t>
            </a:r>
            <a:r>
              <a:rPr sz="2000" spc="-5" dirty="0"/>
              <a:t>te </a:t>
            </a:r>
            <a:r>
              <a:rPr sz="2000" dirty="0"/>
              <a:t>premise nije</a:t>
            </a:r>
            <a:r>
              <a:rPr sz="2000" spc="-50" dirty="0"/>
              <a:t> </a:t>
            </a:r>
            <a:r>
              <a:rPr sz="2000" dirty="0"/>
              <a:t>u</a:t>
            </a:r>
            <a:endParaRPr sz="2000">
              <a:latin typeface="Arial"/>
              <a:cs typeface="Arial"/>
            </a:endParaRPr>
          </a:p>
          <a:p>
            <a:pPr marL="1326515">
              <a:lnSpc>
                <a:spcPct val="100000"/>
              </a:lnSpc>
            </a:pPr>
            <a:r>
              <a:rPr sz="2000" dirty="0"/>
              <a:t>radnoj</a:t>
            </a:r>
            <a:r>
              <a:rPr sz="2000" spc="-10" dirty="0"/>
              <a:t> </a:t>
            </a:r>
            <a:r>
              <a:rPr sz="2000" spc="-5" dirty="0"/>
              <a:t>memoriji,</a:t>
            </a:r>
            <a:endParaRPr sz="2000"/>
          </a:p>
          <a:p>
            <a:pPr marL="1461770" marR="5080" indent="-13462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onda </a:t>
            </a:r>
            <a:r>
              <a:rPr sz="2000" dirty="0">
                <a:solidFill>
                  <a:srgbClr val="CC3300"/>
                </a:solidFill>
              </a:rPr>
              <a:t>potraži </a:t>
            </a:r>
            <a:r>
              <a:rPr sz="2000" spc="-5" dirty="0">
                <a:solidFill>
                  <a:srgbClr val="CC3300"/>
                </a:solidFill>
              </a:rPr>
              <a:t>pravilo čija </a:t>
            </a:r>
            <a:r>
              <a:rPr sz="2000" dirty="0">
                <a:solidFill>
                  <a:srgbClr val="CC3300"/>
                </a:solidFill>
              </a:rPr>
              <a:t>desna </a:t>
            </a:r>
            <a:r>
              <a:rPr sz="2000" spc="-5" dirty="0">
                <a:solidFill>
                  <a:srgbClr val="CC3300"/>
                </a:solidFill>
              </a:rPr>
              <a:t>strana </a:t>
            </a:r>
            <a:r>
              <a:rPr sz="2000" dirty="0">
                <a:solidFill>
                  <a:srgbClr val="CC3300"/>
                </a:solidFill>
              </a:rPr>
              <a:t>izvodi vrednost  </a:t>
            </a:r>
            <a:r>
              <a:rPr sz="2000" spc="-5" dirty="0">
                <a:solidFill>
                  <a:srgbClr val="CC3300"/>
                </a:solidFill>
              </a:rPr>
              <a:t>tog </a:t>
            </a:r>
            <a:r>
              <a:rPr sz="2000" dirty="0">
                <a:solidFill>
                  <a:srgbClr val="CC3300"/>
                </a:solidFill>
              </a:rPr>
              <a:t>parametra</a:t>
            </a:r>
            <a:endParaRPr sz="2000">
              <a:latin typeface="Arial"/>
              <a:cs typeface="Arial"/>
            </a:endParaRPr>
          </a:p>
          <a:p>
            <a:pPr marL="1461770">
              <a:lnSpc>
                <a:spcPct val="100000"/>
              </a:lnSpc>
              <a:spcBef>
                <a:spcPts val="450"/>
              </a:spcBef>
            </a:pPr>
            <a:r>
              <a:rPr sz="1800" b="1" spc="-20" dirty="0">
                <a:latin typeface="Arial"/>
                <a:cs typeface="Arial"/>
              </a:rPr>
              <a:t>Ako </a:t>
            </a:r>
            <a:r>
              <a:rPr sz="1800" spc="-5" dirty="0"/>
              <a:t>barem </a:t>
            </a:r>
            <a:r>
              <a:rPr sz="1800" spc="-10" dirty="0"/>
              <a:t>jedno </a:t>
            </a:r>
            <a:r>
              <a:rPr sz="1800" spc="-5" dirty="0"/>
              <a:t>takvo pravilo</a:t>
            </a:r>
            <a:r>
              <a:rPr sz="1800" spc="20" dirty="0"/>
              <a:t> </a:t>
            </a:r>
            <a:r>
              <a:rPr sz="1800" spc="-10" dirty="0"/>
              <a:t>postoji</a:t>
            </a:r>
            <a:endParaRPr sz="1800">
              <a:latin typeface="Arial"/>
              <a:cs typeface="Arial"/>
            </a:endParaRPr>
          </a:p>
          <a:p>
            <a:pPr marL="1409065" marR="706120" indent="52069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Arial"/>
                <a:cs typeface="Arial"/>
              </a:rPr>
              <a:t>onda </a:t>
            </a:r>
            <a:r>
              <a:rPr sz="1800" spc="-5" dirty="0"/>
              <a:t>odredi taj </a:t>
            </a:r>
            <a:r>
              <a:rPr sz="1800" spc="-10" dirty="0"/>
              <a:t>parametar </a:t>
            </a:r>
            <a:r>
              <a:rPr sz="1800" spc="-5" dirty="0"/>
              <a:t>kao </a:t>
            </a:r>
            <a:r>
              <a:rPr sz="1800" spc="-10" dirty="0"/>
              <a:t>podcilj, </a:t>
            </a:r>
            <a:r>
              <a:rPr sz="1800" spc="-5" dirty="0"/>
              <a:t>tj. postavi </a:t>
            </a:r>
            <a:r>
              <a:rPr sz="1800" spc="-10" dirty="0"/>
              <a:t>taj  parametar na </a:t>
            </a:r>
            <a:r>
              <a:rPr sz="1800" dirty="0"/>
              <a:t>vrh </a:t>
            </a:r>
            <a:r>
              <a:rPr sz="1800" spc="-5" dirty="0"/>
              <a:t>steka </a:t>
            </a:r>
            <a:r>
              <a:rPr sz="1800" dirty="0"/>
              <a:t>i </a:t>
            </a:r>
            <a:r>
              <a:rPr sz="1800" spc="-5" dirty="0"/>
              <a:t>idi na korak </a:t>
            </a:r>
            <a:r>
              <a:rPr sz="1800" spc="-10" dirty="0"/>
              <a:t>2.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38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57627"/>
            <a:ext cx="7218045" cy="214122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539115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4.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 svako od tih pravila uraditi redom</a:t>
            </a:r>
            <a:r>
              <a:rPr sz="24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(nastavak):</a:t>
            </a:r>
            <a:endParaRPr sz="2400">
              <a:latin typeface="Arial"/>
              <a:cs typeface="Arial"/>
            </a:endParaRPr>
          </a:p>
          <a:p>
            <a:pPr marL="986790" marR="5080" indent="-516890">
              <a:lnSpc>
                <a:spcPct val="100000"/>
              </a:lnSpc>
              <a:spcBef>
                <a:spcPts val="580"/>
              </a:spcBef>
              <a:tabLst>
                <a:tab pos="926465" algn="l"/>
              </a:tabLst>
            </a:pPr>
            <a:r>
              <a:rPr sz="1500" b="1" spc="-5" dirty="0">
                <a:solidFill>
                  <a:srgbClr val="003366"/>
                </a:solidFill>
                <a:latin typeface="Arial"/>
                <a:cs typeface="Arial"/>
              </a:rPr>
              <a:t>d)	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korak (c)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ne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može naći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koje izvodi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potrebnu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vrednost tekućeg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parametra</a:t>
            </a:r>
            <a:endParaRPr sz="2000">
              <a:latin typeface="Arial"/>
              <a:cs typeface="Arial"/>
            </a:endParaRPr>
          </a:p>
          <a:p>
            <a:pPr marL="926465" marR="192405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pitaj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korisnika za tu vrednost parametra i dodaj  vrednost u radnu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memoriju. Idi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na korak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4a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i razmatraj  sledeću premisu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tekućeg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9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Ulančavanje</a:t>
            </a:r>
            <a:r>
              <a:rPr spc="-85" dirty="0"/>
              <a:t> </a:t>
            </a:r>
            <a:r>
              <a:rPr spc="-5" dirty="0"/>
              <a:t>unazad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39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7523480" cy="193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0" marR="5080" indent="-527050">
              <a:lnSpc>
                <a:spcPct val="100000"/>
              </a:lnSpc>
              <a:spcBef>
                <a:spcPts val="100"/>
              </a:spcBef>
              <a:tabLst>
                <a:tab pos="539115" algn="l"/>
              </a:tabLst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5.	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Ako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su sva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 koja mogu zadovoljiti tekući cilj  proverena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ako ni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jedno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nije uspelo izvesti vrednost  cilja</a:t>
            </a:r>
            <a:endParaRPr sz="2400">
              <a:latin typeface="Arial"/>
              <a:cs typeface="Arial"/>
            </a:endParaRPr>
          </a:p>
          <a:p>
            <a:pPr marL="539750" marR="476884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cilj ostaje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neodređen.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Skinuti cilj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steka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preći na korak 2.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2172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Sistemi zasnovani </a:t>
            </a:r>
            <a:r>
              <a:rPr spc="-10" dirty="0"/>
              <a:t>na</a:t>
            </a:r>
            <a:r>
              <a:rPr spc="-100" dirty="0"/>
              <a:t> </a:t>
            </a:r>
            <a:r>
              <a:rPr dirty="0"/>
              <a:t>znanju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82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23722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2689" y="2319020"/>
            <a:ext cx="7104380" cy="28917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00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Prethodni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primeri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zovu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produkciona</a:t>
            </a:r>
            <a:r>
              <a:rPr sz="24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>
              <a:latin typeface="Arial"/>
              <a:cs typeface="Arial"/>
            </a:endParaRPr>
          </a:p>
          <a:p>
            <a:pPr marL="463550" indent="-279400">
              <a:lnSpc>
                <a:spcPct val="100000"/>
              </a:lnSpc>
              <a:spcBef>
                <a:spcPts val="500"/>
              </a:spcBef>
              <a:buSzPct val="75000"/>
              <a:buChar char="–"/>
              <a:tabLst>
                <a:tab pos="462915" algn="l"/>
                <a:tab pos="46355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Produkcioni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sistemi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(engl. production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systems)</a:t>
            </a:r>
            <a:endParaRPr sz="20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Osnova: model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produkcionog</a:t>
            </a:r>
            <a:r>
              <a:rPr sz="2400" i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sistema</a:t>
            </a:r>
            <a:endParaRPr sz="24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(kognitivna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psihologija)</a:t>
            </a:r>
            <a:endParaRPr sz="2400">
              <a:latin typeface="Arial"/>
              <a:cs typeface="Arial"/>
            </a:endParaRPr>
          </a:p>
          <a:p>
            <a:pPr marL="463550" indent="-279400">
              <a:lnSpc>
                <a:spcPct val="100000"/>
              </a:lnSpc>
              <a:spcBef>
                <a:spcPts val="500"/>
              </a:spcBef>
              <a:buSzPct val="75000"/>
              <a:buChar char="–"/>
              <a:tabLst>
                <a:tab pos="462915" algn="l"/>
                <a:tab pos="46355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Newell 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Simon,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“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Human 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problem Solving,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”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1972.</a:t>
            </a:r>
            <a:endParaRPr sz="2000">
              <a:latin typeface="Arial"/>
              <a:cs typeface="Arial"/>
            </a:endParaRPr>
          </a:p>
          <a:p>
            <a:pPr marL="869315" marR="55880" lvl="1" indent="-228600">
              <a:lnSpc>
                <a:spcPct val="100000"/>
              </a:lnSpc>
              <a:spcBef>
                <a:spcPts val="450"/>
              </a:spcBef>
              <a:buSzPct val="75000"/>
              <a:buFont typeface="Wingdings"/>
              <a:buChar char=""/>
              <a:tabLst>
                <a:tab pos="869950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Ljudsko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saznanje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može se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modelovati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ako-onda pravilima. 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Jedno pravilo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-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Jedan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elementarni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deo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znanja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(engl. </a:t>
            </a:r>
            <a:r>
              <a:rPr sz="1800" i="1" spc="-5" dirty="0">
                <a:solidFill>
                  <a:srgbClr val="003366"/>
                </a:solidFill>
                <a:latin typeface="Arial"/>
                <a:cs typeface="Arial"/>
              </a:rPr>
              <a:t>chunk </a:t>
            </a:r>
            <a:r>
              <a:rPr sz="1800" i="1" spc="-10" dirty="0">
                <a:solidFill>
                  <a:srgbClr val="003366"/>
                </a:solidFill>
                <a:latin typeface="Arial"/>
                <a:cs typeface="Arial"/>
              </a:rPr>
              <a:t>of  </a:t>
            </a:r>
            <a:r>
              <a:rPr sz="1800" i="1" spc="-5" dirty="0">
                <a:solidFill>
                  <a:srgbClr val="003366"/>
                </a:solidFill>
                <a:latin typeface="Arial"/>
                <a:cs typeface="Arial"/>
              </a:rPr>
              <a:t>knowledge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807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dirty="0"/>
              <a:t>u </a:t>
            </a:r>
            <a:r>
              <a:rPr spc="-5" dirty="0"/>
              <a:t>nazad 1/3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40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82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23469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2395220"/>
            <a:ext cx="6393180" cy="3408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Isti primer koji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posmatran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ulančavanje  unapred</a:t>
            </a:r>
            <a:endParaRPr sz="24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Skup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produkcionih pravila: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 ˄ q →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cilj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r ˄ s →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w ˄ r →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t ˄ u →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v →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000" i="1" spc="-5" dirty="0">
                <a:solidFill>
                  <a:srgbClr val="003366"/>
                </a:solidFill>
                <a:latin typeface="Arial"/>
                <a:cs typeface="Arial"/>
              </a:rPr>
              <a:t>početak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→ v ˄ r ˄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q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807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dirty="0"/>
              <a:t>u </a:t>
            </a:r>
            <a:r>
              <a:rPr spc="-5" dirty="0"/>
              <a:t>nazad 2/3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41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2669" y="2368550"/>
          <a:ext cx="7693658" cy="4391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2465704"/>
                <a:gridCol w="1649095"/>
                <a:gridCol w="2131059"/>
              </a:tblGrid>
              <a:tr h="80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r>
                        <a:rPr sz="1600" b="1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(stek)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445134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Radna</a:t>
                      </a:r>
                      <a:r>
                        <a:rPr sz="1600" b="1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memorija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12420" marR="304165" indent="635" algn="ctr">
                        <a:lnSpc>
                          <a:spcPct val="727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Skup  k</a:t>
                      </a:r>
                      <a:r>
                        <a:rPr sz="1600" b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600" b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ikt</a:t>
                      </a:r>
                      <a:r>
                        <a:rPr sz="1600" b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ih  </a:t>
                      </a:r>
                      <a:r>
                        <a:rPr sz="1600" b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pravila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85470" marR="217804" indent="-359410">
                        <a:lnSpc>
                          <a:spcPct val="72900"/>
                        </a:lnSpc>
                      </a:pP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Parametar koji</a:t>
                      </a:r>
                      <a:r>
                        <a:rPr sz="1600" b="1" spc="-9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se  </a:t>
                      </a:r>
                      <a:r>
                        <a:rPr sz="1600" b="1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proverava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83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 -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nije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83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1600" i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 -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nije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r, p,</a:t>
                      </a:r>
                      <a:r>
                        <a:rPr sz="1600" i="1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6 -</a:t>
                      </a:r>
                      <a:r>
                        <a:rPr sz="16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?početak?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83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1600" i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sz="16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 je u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RM,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nije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s, </a:t>
                      </a:r>
                      <a:r>
                        <a:rPr sz="16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1600" i="1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sz="16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5 -</a:t>
                      </a:r>
                      <a:r>
                        <a:rPr sz="16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v je u</a:t>
                      </a:r>
                      <a:r>
                        <a:rPr sz="16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600" i="1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1600" i="1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r,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q,</a:t>
                      </a:r>
                      <a:r>
                        <a:rPr sz="16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2 -</a:t>
                      </a:r>
                      <a:r>
                        <a:rPr sz="16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r,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 - u</a:t>
                      </a:r>
                      <a:r>
                        <a:rPr sz="16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905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83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i="1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r,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s,</a:t>
                      </a:r>
                      <a:r>
                        <a:rPr sz="1600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1 -</a:t>
                      </a:r>
                      <a:r>
                        <a:rPr sz="16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PALI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p,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q u</a:t>
                      </a:r>
                      <a:r>
                        <a:rPr sz="16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270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početak,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v,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r,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q,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s,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p,</a:t>
                      </a:r>
                      <a:r>
                        <a:rPr sz="1600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cilj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905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600" spc="-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STOP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905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7F"/>
                      </a:solidFill>
                      <a:prstDash val="solid"/>
                    </a:lnL>
                    <a:lnR w="12700">
                      <a:solidFill>
                        <a:srgbClr val="00007F"/>
                      </a:solidFill>
                      <a:prstDash val="solid"/>
                    </a:lnR>
                    <a:lnT w="12700">
                      <a:solidFill>
                        <a:srgbClr val="00007F"/>
                      </a:solidFill>
                      <a:prstDash val="solid"/>
                    </a:lnT>
                    <a:lnB w="19050">
                      <a:solidFill>
                        <a:srgbClr val="00007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6807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Primer </a:t>
            </a:r>
            <a:r>
              <a:rPr spc="-10" dirty="0"/>
              <a:t>ulančavanja </a:t>
            </a:r>
            <a:r>
              <a:rPr dirty="0"/>
              <a:t>u </a:t>
            </a:r>
            <a:r>
              <a:rPr spc="-5" dirty="0"/>
              <a:t>nazad 3/3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5031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471420"/>
            <a:ext cx="474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Prostor stanja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rešenje</a:t>
            </a:r>
            <a:r>
              <a:rPr sz="24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7057" y="3112790"/>
            <a:ext cx="2623185" cy="2834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42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10" dirty="0"/>
              <a:t>Prednosti </a:t>
            </a:r>
            <a:r>
              <a:rPr spc="-5" dirty="0"/>
              <a:t>ES zasnovanih</a:t>
            </a:r>
            <a:r>
              <a:rPr spc="-90" dirty="0"/>
              <a:t> </a:t>
            </a:r>
            <a:r>
              <a:rPr spc="-10" dirty="0"/>
              <a:t>na  </a:t>
            </a:r>
            <a:r>
              <a:rPr spc="-5" dirty="0"/>
              <a:t>pravilima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43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60599"/>
            <a:ext cx="196215" cy="83566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53060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26465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50063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574929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0071" y="2260599"/>
            <a:ext cx="6913880" cy="41275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409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Prirodan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način predstavljanja znanja preko</a:t>
            </a:r>
            <a:r>
              <a:rPr sz="2400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 dirty="0">
              <a:latin typeface="Arial"/>
              <a:cs typeface="Arial"/>
            </a:endParaRPr>
          </a:p>
          <a:p>
            <a:pPr marL="88900" marR="334010">
              <a:lnSpc>
                <a:spcPts val="2590"/>
              </a:lnSpc>
              <a:spcBef>
                <a:spcPts val="635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Razdvajanje znanja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kontrole (ne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samo kod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ove 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vrste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ES)</a:t>
            </a:r>
            <a:endParaRPr sz="2400" dirty="0">
              <a:latin typeface="Arial"/>
              <a:cs typeface="Arial"/>
            </a:endParaRPr>
          </a:p>
          <a:p>
            <a:pPr marL="88900" marR="201930">
              <a:lnSpc>
                <a:spcPts val="259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Modularnost znanja (pravilo kao osnovni element  znanja)</a:t>
            </a:r>
            <a:endParaRPr sz="2400" dirty="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Lakša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proširivanja</a:t>
            </a:r>
            <a:endParaRPr sz="2400" dirty="0">
              <a:latin typeface="Arial"/>
              <a:cs typeface="Arial"/>
            </a:endParaRPr>
          </a:p>
          <a:p>
            <a:pPr marL="488950" indent="-279400">
              <a:lnSpc>
                <a:spcPct val="100000"/>
              </a:lnSpc>
              <a:spcBef>
                <a:spcPts val="259"/>
              </a:spcBef>
              <a:buSzPct val="75000"/>
              <a:buChar char="–"/>
              <a:tabLst>
                <a:tab pos="488315" algn="l"/>
                <a:tab pos="48895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novo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može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dodati bilo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gde u bazi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znanja</a:t>
            </a:r>
            <a:endParaRPr sz="2000" dirty="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09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Inteligencija sistema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proporcionalna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broju</a:t>
            </a:r>
            <a:r>
              <a:rPr sz="2400" spc="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 dirty="0">
              <a:latin typeface="Arial"/>
              <a:cs typeface="Arial"/>
            </a:endParaRPr>
          </a:p>
          <a:p>
            <a:pPr marL="488950" indent="-279400">
              <a:lnSpc>
                <a:spcPct val="100000"/>
              </a:lnSpc>
              <a:spcBef>
                <a:spcPts val="259"/>
              </a:spcBef>
              <a:buSzPct val="75000"/>
              <a:buChar char="–"/>
              <a:tabLst>
                <a:tab pos="488315" algn="l"/>
                <a:tab pos="48895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čak i samo jedno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 predstavlja vredno</a:t>
            </a:r>
            <a:r>
              <a:rPr sz="20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znanje</a:t>
            </a:r>
            <a:endParaRPr sz="2000" dirty="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09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Korišćenje relevantnog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znanja</a:t>
            </a:r>
            <a:endParaRPr sz="2400" dirty="0">
              <a:latin typeface="Arial"/>
              <a:cs typeface="Arial"/>
            </a:endParaRPr>
          </a:p>
          <a:p>
            <a:pPr marL="488950" indent="-279400">
              <a:lnSpc>
                <a:spcPct val="100000"/>
              </a:lnSpc>
              <a:spcBef>
                <a:spcPts val="259"/>
              </a:spcBef>
              <a:buSzPct val="75000"/>
              <a:buChar char="–"/>
              <a:tabLst>
                <a:tab pos="488315" algn="l"/>
                <a:tab pos="488950" algn="l"/>
              </a:tabLst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tj.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samo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relevantnih pravila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10" dirty="0"/>
              <a:t>Prednosti </a:t>
            </a:r>
            <a:r>
              <a:rPr spc="-5" dirty="0"/>
              <a:t>ES zasnovanih</a:t>
            </a:r>
            <a:r>
              <a:rPr spc="-90" dirty="0"/>
              <a:t> </a:t>
            </a:r>
            <a:r>
              <a:rPr spc="-10" dirty="0"/>
              <a:t>na  </a:t>
            </a:r>
            <a:r>
              <a:rPr spc="-5" dirty="0"/>
              <a:t>pravilima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44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042409"/>
            <a:ext cx="19621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489" y="2319020"/>
            <a:ext cx="6966584" cy="29654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Izvođenje objašnjenja iz primenjenih pravila</a:t>
            </a:r>
            <a:endParaRPr sz="2400">
              <a:latin typeface="Arial"/>
              <a:cs typeface="Arial"/>
            </a:endParaRPr>
          </a:p>
          <a:p>
            <a:pPr marL="12700" marR="802640">
              <a:lnSpc>
                <a:spcPct val="100000"/>
              </a:lnSpc>
              <a:spcBef>
                <a:spcPts val="600"/>
              </a:spcBef>
              <a:tabLst>
                <a:tab pos="554990" algn="l"/>
                <a:tab pos="927100" algn="l"/>
                <a:tab pos="1924050" algn="l"/>
                <a:tab pos="2466975" algn="l"/>
                <a:tab pos="2906395" algn="l"/>
                <a:tab pos="3279140" algn="l"/>
                <a:tab pos="4276090" algn="l"/>
                <a:tab pos="5241290" algn="l"/>
              </a:tabLst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Mogućnost uočavanja nekonzistentnih pravila 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(IF	A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THEN	B,	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IF	A	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THEN	not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 B	-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kontradikcija)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Korišćenje heurističkog znanja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3479"/>
              </a:lnSpc>
              <a:spcBef>
                <a:spcPts val="204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Mogućnost korišćenja faktora izvesnosti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pravilima  Mogućnost korišćenja promenljivih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pravilima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5" dirty="0"/>
              <a:t>Nedostaci ES zasnovanih</a:t>
            </a:r>
            <a:r>
              <a:rPr spc="-110" dirty="0"/>
              <a:t> </a:t>
            </a:r>
            <a:r>
              <a:rPr spc="-10" dirty="0"/>
              <a:t>na  </a:t>
            </a:r>
            <a:r>
              <a:rPr spc="-5" dirty="0"/>
              <a:t>pravilima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45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824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489" y="2395220"/>
            <a:ext cx="57785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Zahtevaju striktno prepoznavanje paterna  (osim kada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radi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neizvesnim</a:t>
            </a:r>
            <a:r>
              <a:rPr sz="24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pravilima)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3216909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4582159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489" y="3190240"/>
            <a:ext cx="6998334" cy="1750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primer neuspešnog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uklapanja:</a:t>
            </a:r>
            <a:endParaRPr sz="2000">
              <a:latin typeface="Arial"/>
              <a:cs typeface="Arial"/>
            </a:endParaRPr>
          </a:p>
          <a:p>
            <a:pPr marL="459740">
              <a:lnSpc>
                <a:spcPct val="100000"/>
              </a:lnSpc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Pravilo: AKO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Pećnica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vruća</a:t>
            </a:r>
            <a:endParaRPr sz="2000">
              <a:latin typeface="Arial"/>
              <a:cs typeface="Arial"/>
            </a:endParaRPr>
          </a:p>
          <a:p>
            <a:pPr marL="1358265" marR="2536825" indent="448309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ONDA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Isključiti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pećnicu  Činjenica: Pećnica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je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vrela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Međuzavisnost pravila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može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da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bude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komplikovana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39" y="5391150"/>
            <a:ext cx="19621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8089" y="4914900"/>
            <a:ext cx="6929755" cy="127762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600"/>
              </a:spcBef>
              <a:tabLst>
                <a:tab pos="437515" algn="l"/>
                <a:tab pos="1383665" algn="l"/>
                <a:tab pos="1749425" algn="l"/>
                <a:tab pos="2073910" algn="l"/>
                <a:tab pos="2906395" algn="l"/>
                <a:tab pos="3300729" algn="l"/>
                <a:tab pos="3665854" algn="l"/>
                <a:tab pos="3974465" algn="l"/>
                <a:tab pos="4808220" algn="l"/>
                <a:tab pos="5201285" algn="l"/>
                <a:tab pos="5566410" algn="l"/>
                <a:tab pos="5876290" algn="l"/>
                <a:tab pos="6708775" algn="l"/>
              </a:tabLst>
            </a:pPr>
            <a:r>
              <a:rPr sz="2250" baseline="11111" dirty="0">
                <a:solidFill>
                  <a:srgbClr val="003366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primer:	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IF	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C	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THEN	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D,	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IF	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B	THEN	C,	IF	A	THEN	B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Mogu da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budu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spori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Neadekvatni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su za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neke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vrste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problema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2915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Bitni</a:t>
            </a:r>
            <a:r>
              <a:rPr spc="-70" dirty="0"/>
              <a:t> </a:t>
            </a:r>
            <a:r>
              <a:rPr spc="-10" dirty="0"/>
              <a:t>pojmovi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5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172338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spc="-10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inonim</a:t>
            </a: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3738879"/>
            <a:ext cx="15303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8739" y="2898140"/>
            <a:ext cx="6902450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43180" indent="-279400">
              <a:lnSpc>
                <a:spcPct val="100000"/>
              </a:lnSpc>
              <a:spcBef>
                <a:spcPts val="100"/>
              </a:spcBef>
              <a:buSzPct val="75000"/>
              <a:buChar char="–"/>
              <a:tabLst>
                <a:tab pos="316865" algn="l"/>
                <a:tab pos="317500" algn="l"/>
              </a:tabLst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Sistemi zasnovani na pravilima (engl.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rule based  systems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16865" marR="211454">
              <a:lnSpc>
                <a:spcPts val="3479"/>
              </a:lnSpc>
              <a:spcBef>
                <a:spcPts val="204"/>
              </a:spcBef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Produkcioni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sistemi (engl.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production systems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),  Ekspertni sistemi (engl.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expert</a:t>
            </a:r>
            <a:r>
              <a:rPr sz="2400" i="1" spc="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3366"/>
                </a:solidFill>
                <a:latin typeface="Arial"/>
                <a:cs typeface="Arial"/>
              </a:rPr>
              <a:t>systems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723265" marR="60325" lvl="1" indent="-228600">
              <a:lnSpc>
                <a:spcPct val="100000"/>
              </a:lnSpc>
              <a:spcBef>
                <a:spcPts val="284"/>
              </a:spcBef>
              <a:buSzPct val="75000"/>
              <a:buFont typeface="Wingdings"/>
              <a:buChar char=""/>
              <a:tabLst>
                <a:tab pos="7239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Sadrže znanje domenskog eksperta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koje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je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dobijeno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u  procesu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inženjerstva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znanja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59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Psihološke</a:t>
            </a:r>
            <a:r>
              <a:rPr spc="-70" dirty="0"/>
              <a:t> </a:t>
            </a:r>
            <a:r>
              <a:rPr spc="-5" dirty="0"/>
              <a:t>osnove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6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36601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Dugoročna</a:t>
            </a:r>
            <a:r>
              <a:rPr sz="28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memorija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931159"/>
            <a:ext cx="15303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418084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3539" y="2823210"/>
            <a:ext cx="5135245" cy="171450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Mozak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stimuliše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opažajima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Takvi opažaji aktiviraju znanje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24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našoj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dugoročnoj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memoriji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ako-onda</a:t>
            </a:r>
            <a:r>
              <a:rPr sz="24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59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Psihološke</a:t>
            </a:r>
            <a:r>
              <a:rPr spc="-70" dirty="0"/>
              <a:t> </a:t>
            </a:r>
            <a:r>
              <a:rPr spc="-5" dirty="0"/>
              <a:t>osnove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7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413257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Kratkoročna</a:t>
            </a:r>
            <a:r>
              <a:rPr sz="2800" b="1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memorija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373887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491235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8739" y="2898140"/>
            <a:ext cx="6755130" cy="237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30480" indent="-279400" algn="just">
              <a:lnSpc>
                <a:spcPct val="100000"/>
              </a:lnSpc>
              <a:spcBef>
                <a:spcPts val="100"/>
              </a:spcBef>
            </a:pPr>
            <a:r>
              <a:rPr sz="2700" baseline="10802" dirty="0">
                <a:solidFill>
                  <a:srgbClr val="003366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Privremena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pohrana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znanja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 vreme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postupka  zaključivanja</a:t>
            </a:r>
            <a:endParaRPr sz="2400">
              <a:latin typeface="Arial"/>
              <a:cs typeface="Arial"/>
            </a:endParaRPr>
          </a:p>
          <a:p>
            <a:pPr marL="316865" marR="474345" algn="just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Predstavlja broj atomskih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elemenata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znanja  (knowledge chunks) koji mogu biti simultano  razmatrani</a:t>
            </a:r>
            <a:endParaRPr sz="2400">
              <a:latin typeface="Arial"/>
              <a:cs typeface="Arial"/>
            </a:endParaRPr>
          </a:p>
          <a:p>
            <a:pPr marL="316865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Pravila koja mogu biti istovremeno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aktivirana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159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Psihološke</a:t>
            </a:r>
            <a:r>
              <a:rPr spc="-70" dirty="0"/>
              <a:t> </a:t>
            </a:r>
            <a:r>
              <a:rPr spc="-5" dirty="0"/>
              <a:t>osnove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8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95220"/>
            <a:ext cx="30657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48615" algn="l"/>
                <a:tab pos="349250" algn="l"/>
              </a:tabLst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Saznajni</a:t>
            </a:r>
            <a:r>
              <a:rPr sz="2800" b="1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proces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2931159"/>
            <a:ext cx="15303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139" y="2823210"/>
            <a:ext cx="6829425" cy="1640839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Pronalazi pravila koja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će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biti aktivirana</a:t>
            </a:r>
            <a:r>
              <a:rPr sz="24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opažajima</a:t>
            </a:r>
            <a:endParaRPr sz="24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U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produkcionom sistemu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to je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ekvivalentno mašini 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za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zaključivanje</a:t>
            </a:r>
            <a:endParaRPr sz="2400">
              <a:latin typeface="Arial"/>
              <a:cs typeface="Arial"/>
            </a:endParaRPr>
          </a:p>
          <a:p>
            <a:pPr marL="444500" indent="-228600">
              <a:lnSpc>
                <a:spcPct val="100000"/>
              </a:lnSpc>
              <a:spcBef>
                <a:spcPts val="500"/>
              </a:spcBef>
              <a:buSzPct val="75000"/>
              <a:buFont typeface="Wingdings"/>
              <a:buChar char=""/>
              <a:tabLst>
                <a:tab pos="444500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pronalazi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pravila,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rešava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konflikte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860" y="1225550"/>
            <a:ext cx="4363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Produkcioni</a:t>
            </a:r>
            <a:r>
              <a:rPr spc="-55" dirty="0"/>
              <a:t> </a:t>
            </a:r>
            <a:r>
              <a:rPr spc="-5" dirty="0"/>
              <a:t>sistemi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26970"/>
            <a:ext cx="19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2219" y="2395220"/>
            <a:ext cx="39008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Model produkcionog</a:t>
            </a:r>
            <a:r>
              <a:rPr sz="24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sistema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6400" y="3559945"/>
            <a:ext cx="6199379" cy="1979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45"/>
              </a:lnSpc>
            </a:pPr>
            <a:fld id="{81D60167-4931-47E6-BA6A-407CBD079E47}" type="slidenum">
              <a:rPr dirty="0"/>
              <a:t>9</a:t>
            </a:fld>
            <a:r>
              <a:rPr spc="-10" dirty="0"/>
              <a:t>/</a:t>
            </a:r>
            <a:r>
              <a:rPr spc="-5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1853</Words>
  <Application>Microsoft Office PowerPoint</Application>
  <PresentationFormat>On-screen Show (4:3)</PresentationFormat>
  <Paragraphs>483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Office Theme</vt:lpstr>
      <vt:lpstr>Produkcioni sistemi</vt:lpstr>
      <vt:lpstr>Uvod</vt:lpstr>
      <vt:lpstr>Sistemi zasnovani na znanju</vt:lpstr>
      <vt:lpstr>Sistemi zasnovani na znanju</vt:lpstr>
      <vt:lpstr>Bitni pojmovi</vt:lpstr>
      <vt:lpstr>Psihološke osnove</vt:lpstr>
      <vt:lpstr>Psihološke osnove</vt:lpstr>
      <vt:lpstr>Psihološke osnove</vt:lpstr>
      <vt:lpstr>Produkcioni sistemi</vt:lpstr>
      <vt:lpstr>Produkcioni sistemi</vt:lpstr>
      <vt:lpstr>Produkcioni sistemi</vt:lpstr>
      <vt:lpstr>Sistemi zasnovni na pravilima</vt:lpstr>
      <vt:lpstr>Primeri pravila</vt:lpstr>
      <vt:lpstr>Primeri pravila</vt:lpstr>
      <vt:lpstr>Analogija u logici</vt:lpstr>
      <vt:lpstr>Vrste znanja</vt:lpstr>
      <vt:lpstr>Opšti koncept produkcionih sistema</vt:lpstr>
      <vt:lpstr>Model produkcionog sistema</vt:lpstr>
      <vt:lpstr>Primer produkcionog sistema</vt:lpstr>
      <vt:lpstr>Primer produkcionog sistema</vt:lpstr>
      <vt:lpstr>Dodavanje novog znanja</vt:lpstr>
      <vt:lpstr>Karatkeristike produkcionih sistema</vt:lpstr>
      <vt:lpstr>Oblici pravila</vt:lpstr>
      <vt:lpstr>Oblici pravila</vt:lpstr>
      <vt:lpstr>Proces zaključivanja</vt:lpstr>
      <vt:lpstr>Vrste zaključivanja</vt:lpstr>
      <vt:lpstr>Vrste zaključivanja</vt:lpstr>
      <vt:lpstr>Vrste zaključivanja</vt:lpstr>
      <vt:lpstr>Ulančavanje unapred</vt:lpstr>
      <vt:lpstr>Primer ulančavanja unapred 1/3</vt:lpstr>
      <vt:lpstr>Primer ulančavanja unapred 2/3</vt:lpstr>
      <vt:lpstr>Primer ulančavanja unapred 3/3</vt:lpstr>
      <vt:lpstr>Ulančavanje unazad</vt:lpstr>
      <vt:lpstr>Ulančavanje unazad</vt:lpstr>
      <vt:lpstr>Ulančavanje unazad</vt:lpstr>
      <vt:lpstr>Ulančavanje unazad</vt:lpstr>
      <vt:lpstr>Ulančavanje unazad</vt:lpstr>
      <vt:lpstr>Ulančavanje unazad</vt:lpstr>
      <vt:lpstr>Ulančavanje unazad</vt:lpstr>
      <vt:lpstr>Primer ulančavanja u nazad 1/3</vt:lpstr>
      <vt:lpstr>Primer ulančavanja u nazad 2/3</vt:lpstr>
      <vt:lpstr>Primer ulančavanja u nazad 3/3</vt:lpstr>
      <vt:lpstr>Prednosti ES zasnovanih na  pravilima</vt:lpstr>
      <vt:lpstr>Prednosti ES zasnovanih na  pravilima</vt:lpstr>
      <vt:lpstr>Nedostaci ES zasnovanih na  pravilima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Produkcioni sistemi</dc:title>
  <cp:lastModifiedBy>mtodorovic</cp:lastModifiedBy>
  <cp:revision>2</cp:revision>
  <dcterms:created xsi:type="dcterms:W3CDTF">2020-03-26T11:36:12Z</dcterms:created>
  <dcterms:modified xsi:type="dcterms:W3CDTF">2020-03-27T09:24:38Z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2013-04-23T00:00:00Z</vt:filetime>
  </property>
  <property fmtid="{D5CDD505-2E9C-101B-9397-08002B2CF9AE}" pid="3" name="Creator">
    <vt:lpwstr>Impress</vt:lpwstr>
  </property>
  <property fmtid="{D5CDD505-2E9C-101B-9397-08002B2CF9AE}" pid="4" name="LastSaved">
    <vt:filetime>2013-04-23T00:00:00Z</vt:filetime>
  </property>
</Properties>
</file>