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1" r:id="rId14"/>
    <p:sldId id="272" r:id="rId15"/>
    <p:sldId id="274" r:id="rId16"/>
    <p:sldId id="273" r:id="rId17"/>
    <p:sldId id="269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E971-9532-47BE-A6A4-0AB04C382FF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791-C181-4762-A13C-2CF7C6B0D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2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E971-9532-47BE-A6A4-0AB04C382FF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791-C181-4762-A13C-2CF7C6B0D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E971-9532-47BE-A6A4-0AB04C382FF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791-C181-4762-A13C-2CF7C6B0D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6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E971-9532-47BE-A6A4-0AB04C382FF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791-C181-4762-A13C-2CF7C6B0DE2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286" y="6171969"/>
            <a:ext cx="4617793" cy="6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34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E971-9532-47BE-A6A4-0AB04C382FF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791-C181-4762-A13C-2CF7C6B0D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3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E971-9532-47BE-A6A4-0AB04C382FF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791-C181-4762-A13C-2CF7C6B0D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2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E971-9532-47BE-A6A4-0AB04C382FF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791-C181-4762-A13C-2CF7C6B0D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0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E971-9532-47BE-A6A4-0AB04C382FF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791-C181-4762-A13C-2CF7C6B0D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4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E971-9532-47BE-A6A4-0AB04C382FF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791-C181-4762-A13C-2CF7C6B0D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E971-9532-47BE-A6A4-0AB04C382FF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791-C181-4762-A13C-2CF7C6B0D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6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E971-9532-47BE-A6A4-0AB04C382FF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791-C181-4762-A13C-2CF7C6B0D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0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BE971-9532-47BE-A6A4-0AB04C382FF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E2791-C181-4762-A13C-2CF7C6B0D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1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Veštačka ineteIigencija </a:t>
            </a:r>
            <a:br>
              <a:rPr lang="sr-Latn-RS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sr-Latn-RS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implementacija pretrage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12" y="4184631"/>
            <a:ext cx="9011966" cy="133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530" y="389838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Primer</a:t>
            </a:r>
            <a:r>
              <a:rPr lang="sr-Latn-R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: </a:t>
            </a:r>
            <a:r>
              <a:rPr lang="en-US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Lavirint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67400" cy="4351338"/>
          </a:xfrm>
        </p:spPr>
        <p:txBody>
          <a:bodyPr>
            <a:normAutofit/>
          </a:bodyPr>
          <a:lstStyle/>
          <a:p>
            <a:r>
              <a:rPr lang="sr-Latn-RS" dirty="0" smtClean="0"/>
              <a:t>Sk</a:t>
            </a:r>
            <a:r>
              <a:rPr lang="en-US" dirty="0" smtClean="0"/>
              <a:t>up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hodnika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/>
              <a:t>kretati</a:t>
            </a:r>
            <a:r>
              <a:rPr lang="en-US" dirty="0"/>
              <a:t> se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/>
              <a:t>hodnik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/>
              <a:t>polja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kraja</a:t>
            </a:r>
            <a:r>
              <a:rPr lang="en-US" dirty="0"/>
              <a:t>.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polje</a:t>
            </a:r>
            <a:r>
              <a:rPr lang="en-US" dirty="0"/>
              <a:t> je </a:t>
            </a:r>
            <a:r>
              <a:rPr lang="en-US" dirty="0" err="1"/>
              <a:t>ulaz</a:t>
            </a:r>
            <a:r>
              <a:rPr lang="en-US" dirty="0"/>
              <a:t>, a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izlaz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lavirinta</a:t>
            </a:r>
            <a:r>
              <a:rPr lang="en-US" dirty="0"/>
              <a:t>. </a:t>
            </a:r>
            <a:r>
              <a:rPr lang="en-US" dirty="0" err="1"/>
              <a:t>Ulaz</a:t>
            </a:r>
            <a:r>
              <a:rPr lang="en-US" dirty="0"/>
              <a:t>, </a:t>
            </a:r>
            <a:r>
              <a:rPr lang="en-US" dirty="0" err="1"/>
              <a:t>izlaz</a:t>
            </a:r>
            <a:r>
              <a:rPr lang="en-US" dirty="0"/>
              <a:t>, </a:t>
            </a:r>
            <a:r>
              <a:rPr lang="en-US" dirty="0" err="1"/>
              <a:t>krajeve</a:t>
            </a:r>
            <a:r>
              <a:rPr lang="en-US" dirty="0"/>
              <a:t> </a:t>
            </a:r>
            <a:r>
              <a:rPr lang="en-US" dirty="0" err="1"/>
              <a:t>hodnika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zajednička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hodnika</a:t>
            </a:r>
            <a:r>
              <a:rPr lang="en-US" dirty="0"/>
              <a:t> </a:t>
            </a:r>
            <a:r>
              <a:rPr lang="en-US" dirty="0" err="1"/>
              <a:t>zovemo</a:t>
            </a:r>
            <a:r>
              <a:rPr lang="en-US" dirty="0"/>
              <a:t> </a:t>
            </a:r>
            <a:r>
              <a:rPr lang="en-US" dirty="0" err="1" smtClean="0"/>
              <a:t>čvorovima</a:t>
            </a:r>
            <a:r>
              <a:rPr lang="en-US" dirty="0" smtClean="0"/>
              <a:t> </a:t>
            </a:r>
            <a:r>
              <a:rPr lang="en-US" dirty="0" err="1"/>
              <a:t>lavirinta</a:t>
            </a:r>
            <a:r>
              <a:rPr lang="en-US" dirty="0"/>
              <a:t>. </a:t>
            </a:r>
            <a:r>
              <a:rPr lang="en-US" dirty="0" err="1"/>
              <a:t>Cilj</a:t>
            </a:r>
            <a:r>
              <a:rPr lang="en-US" dirty="0"/>
              <a:t> je </a:t>
            </a:r>
            <a:r>
              <a:rPr lang="en-US" dirty="0" err="1" smtClean="0"/>
              <a:t>pronaći</a:t>
            </a:r>
            <a:r>
              <a:rPr lang="en-US" dirty="0" smtClean="0"/>
              <a:t> </a:t>
            </a:r>
            <a:r>
              <a:rPr lang="en-US" dirty="0"/>
              <a:t>put od </a:t>
            </a:r>
            <a:r>
              <a:rPr lang="en-US" dirty="0" err="1"/>
              <a:t>ulaza</a:t>
            </a:r>
            <a:r>
              <a:rPr lang="en-US" dirty="0"/>
              <a:t> do </a:t>
            </a:r>
            <a:r>
              <a:rPr lang="en-US" dirty="0" err="1"/>
              <a:t>izlaza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čvorova</a:t>
            </a:r>
            <a:r>
              <a:rPr lang="en-US" dirty="0" smtClean="0"/>
              <a:t> </a:t>
            </a:r>
            <a:r>
              <a:rPr lang="en-US" dirty="0" err="1"/>
              <a:t>lavirinta</a:t>
            </a:r>
            <a:r>
              <a:rPr lang="en-US" dirty="0"/>
              <a:t>. </a:t>
            </a:r>
            <a:endParaRPr lang="sr-Latn-RS" dirty="0" smtClean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4421" y="1715401"/>
            <a:ext cx="4381628" cy="402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1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Primer</a:t>
            </a:r>
            <a:r>
              <a:rPr lang="sr-Latn-RS" dirty="0">
                <a:solidFill>
                  <a:srgbClr val="C00000"/>
                </a:solidFill>
                <a:latin typeface="Arial Black" panose="020B0A04020102020204" pitchFamily="34" charset="0"/>
              </a:rPr>
              <a:t>: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Lavirint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sledeći</a:t>
            </a:r>
            <a:r>
              <a:rPr lang="en-US" dirty="0"/>
              <a:t>: 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: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 smtClean="0"/>
              <a:t>čvorova</a:t>
            </a:r>
            <a:r>
              <a:rPr lang="en-US" dirty="0" smtClean="0"/>
              <a:t> </a:t>
            </a:r>
            <a:r>
              <a:rPr lang="en-US" dirty="0" err="1"/>
              <a:t>lavirinta</a:t>
            </a:r>
            <a:r>
              <a:rPr lang="en-US" dirty="0"/>
              <a:t>. 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Polazno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: </a:t>
            </a:r>
            <a:r>
              <a:rPr lang="en-US" dirty="0" err="1"/>
              <a:t>ulaz</a:t>
            </a:r>
            <a:r>
              <a:rPr lang="en-US" dirty="0"/>
              <a:t> u </a:t>
            </a:r>
            <a:r>
              <a:rPr lang="en-US" dirty="0" err="1"/>
              <a:t>lavirint</a:t>
            </a:r>
            <a:r>
              <a:rPr lang="en-US" dirty="0"/>
              <a:t>. 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• Test </a:t>
            </a:r>
            <a:r>
              <a:rPr lang="en-US" dirty="0" err="1"/>
              <a:t>cilja</a:t>
            </a:r>
            <a:r>
              <a:rPr lang="en-US" dirty="0"/>
              <a:t>: </a:t>
            </a:r>
            <a:r>
              <a:rPr lang="en-US" dirty="0" err="1"/>
              <a:t>izlaz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lavirinta</a:t>
            </a:r>
            <a:r>
              <a:rPr lang="en-US" dirty="0"/>
              <a:t>. 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 smtClean="0"/>
              <a:t>mogućih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: </a:t>
            </a:r>
            <a:r>
              <a:rPr lang="en-US" dirty="0" err="1"/>
              <a:t>izbor</a:t>
            </a:r>
            <a:r>
              <a:rPr lang="en-US" dirty="0"/>
              <a:t> puta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 smtClean="0"/>
              <a:t>sledećeg</a:t>
            </a:r>
            <a:r>
              <a:rPr lang="en-US" dirty="0" smtClean="0"/>
              <a:t> </a:t>
            </a:r>
            <a:r>
              <a:rPr lang="en-US" dirty="0" err="1" smtClean="0"/>
              <a:t>čvora</a:t>
            </a:r>
            <a:r>
              <a:rPr lang="en-US" dirty="0" smtClean="0"/>
              <a:t> </a:t>
            </a:r>
            <a:r>
              <a:rPr lang="en-US" dirty="0" err="1"/>
              <a:t>lavirinta</a:t>
            </a:r>
            <a:r>
              <a:rPr lang="en-US" dirty="0"/>
              <a:t>)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koraku</a:t>
            </a:r>
            <a:r>
              <a:rPr lang="en-US" dirty="0"/>
              <a:t>. 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prelaska</a:t>
            </a:r>
            <a:r>
              <a:rPr lang="en-US" dirty="0"/>
              <a:t>: </a:t>
            </a:r>
            <a:r>
              <a:rPr lang="en-US" dirty="0" err="1"/>
              <a:t>odredena</a:t>
            </a:r>
            <a:r>
              <a:rPr lang="en-US" dirty="0"/>
              <a:t> je </a:t>
            </a:r>
            <a:r>
              <a:rPr lang="en-US" dirty="0" err="1"/>
              <a:t>vezama</a:t>
            </a:r>
            <a:r>
              <a:rPr lang="en-US" dirty="0"/>
              <a:t> </a:t>
            </a:r>
            <a:r>
              <a:rPr lang="en-US" dirty="0" err="1"/>
              <a:t>izmedu</a:t>
            </a:r>
            <a:r>
              <a:rPr lang="en-US" dirty="0"/>
              <a:t> </a:t>
            </a:r>
            <a:r>
              <a:rPr lang="en-US" dirty="0" err="1" smtClean="0"/>
              <a:t>čvorova</a:t>
            </a:r>
            <a:r>
              <a:rPr lang="en-US" dirty="0" smtClean="0"/>
              <a:t> </a:t>
            </a:r>
            <a:r>
              <a:rPr lang="en-US" dirty="0" err="1"/>
              <a:t>lavirinta</a:t>
            </a:r>
            <a:r>
              <a:rPr lang="en-US" dirty="0"/>
              <a:t>. 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cene</a:t>
            </a:r>
            <a:r>
              <a:rPr lang="en-US" dirty="0"/>
              <a:t>: </a:t>
            </a:r>
            <a:r>
              <a:rPr lang="en-US" dirty="0" err="1"/>
              <a:t>cena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prelazak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polja</a:t>
            </a:r>
            <a:r>
              <a:rPr lang="en-US" dirty="0"/>
              <a:t> u </a:t>
            </a:r>
            <a:r>
              <a:rPr lang="en-US" dirty="0" err="1"/>
              <a:t>susedno</a:t>
            </a:r>
            <a:r>
              <a:rPr lang="en-US" dirty="0"/>
              <a:t>, je, </a:t>
            </a:r>
            <a:r>
              <a:rPr lang="en-US" dirty="0" err="1"/>
              <a:t>na</a:t>
            </a:r>
            <a:r>
              <a:rPr lang="en-US" dirty="0"/>
              <a:t> primer, 1.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51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Primer</a:t>
            </a:r>
            <a:r>
              <a:rPr lang="sr-Latn-RS" dirty="0">
                <a:solidFill>
                  <a:srgbClr val="C00000"/>
                </a:solidFill>
                <a:latin typeface="Arial Black" panose="020B0A04020102020204" pitchFamily="34" charset="0"/>
              </a:rPr>
              <a:t>: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Lavirint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6370" y="2337077"/>
            <a:ext cx="10068857" cy="43660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59762" y="1829216"/>
            <a:ext cx="3526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/>
              <a:t>DFS</a:t>
            </a:r>
            <a:r>
              <a:rPr lang="en-US" dirty="0"/>
              <a:t> </a:t>
            </a:r>
            <a:r>
              <a:rPr lang="sr-Latn-RS" dirty="0" smtClean="0"/>
              <a:t> (</a:t>
            </a:r>
            <a:r>
              <a:rPr lang="en-US" dirty="0" smtClean="0"/>
              <a:t>depth-first search</a:t>
            </a:r>
            <a:r>
              <a:rPr lang="sr-Latn-RS" dirty="0" smtClean="0"/>
              <a:t>) algoritam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29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314" y="365125"/>
            <a:ext cx="11252886" cy="1325563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Arial Black" panose="020B0A04020102020204" pitchFamily="34" charset="0"/>
              </a:rPr>
              <a:t>Informisana</a:t>
            </a:r>
            <a:r>
              <a:rPr lang="en-US" sz="3600" dirty="0">
                <a:solidFill>
                  <a:srgbClr val="C00000"/>
                </a:solidFill>
                <a:latin typeface="Arial Black" panose="020B0A04020102020204" pitchFamily="34" charset="0"/>
              </a:rPr>
              <a:t> (</a:t>
            </a:r>
            <a:r>
              <a:rPr lang="en-US" sz="3600" dirty="0" err="1">
                <a:solidFill>
                  <a:srgbClr val="C00000"/>
                </a:solidFill>
                <a:latin typeface="Arial Black" panose="020B0A04020102020204" pitchFamily="34" charset="0"/>
              </a:rPr>
              <a:t>ili</a:t>
            </a:r>
            <a:r>
              <a:rPr lang="en-US" sz="36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Arial Black" panose="020B0A04020102020204" pitchFamily="34" charset="0"/>
              </a:rPr>
              <a:t>heuristička</a:t>
            </a:r>
            <a:r>
              <a:rPr lang="en-US" sz="3600" dirty="0">
                <a:solidFill>
                  <a:srgbClr val="C00000"/>
                </a:solidFill>
                <a:latin typeface="Arial Black" panose="020B0A04020102020204" pitchFamily="34" charset="0"/>
              </a:rPr>
              <a:t>) </a:t>
            </a:r>
            <a:r>
              <a:rPr lang="en-US" sz="3600" dirty="0" err="1">
                <a:solidFill>
                  <a:srgbClr val="C00000"/>
                </a:solidFill>
                <a:latin typeface="Arial Black" panose="020B0A04020102020204" pitchFamily="34" charset="0"/>
              </a:rPr>
              <a:t>pretraga</a:t>
            </a:r>
            <a:r>
              <a:rPr lang="en-US" sz="36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informaciju</a:t>
            </a:r>
            <a:r>
              <a:rPr lang="en-US" dirty="0"/>
              <a:t> o </a:t>
            </a:r>
            <a:r>
              <a:rPr lang="en-US" dirty="0" err="1" smtClean="0"/>
              <a:t>mogućim</a:t>
            </a:r>
            <a:r>
              <a:rPr lang="en-US" dirty="0" smtClean="0"/>
              <a:t> </a:t>
            </a:r>
            <a:r>
              <a:rPr lang="en-US" dirty="0" err="1"/>
              <a:t>akcijama</a:t>
            </a:r>
            <a:r>
              <a:rPr lang="en-US" dirty="0"/>
              <a:t> (</a:t>
            </a:r>
            <a:r>
              <a:rPr lang="en-US" dirty="0" err="1"/>
              <a:t>koracima</a:t>
            </a:r>
            <a:r>
              <a:rPr lang="en-US" dirty="0"/>
              <a:t>)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stanju</a:t>
            </a:r>
            <a:r>
              <a:rPr lang="en-US" dirty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znanje</a:t>
            </a:r>
            <a:r>
              <a:rPr lang="en-US" dirty="0"/>
              <a:t> o </a:t>
            </a:r>
            <a:r>
              <a:rPr lang="en-US" dirty="0" err="1"/>
              <a:t>konkretnom</a:t>
            </a:r>
            <a:r>
              <a:rPr lang="en-US" dirty="0"/>
              <a:t> </a:t>
            </a:r>
            <a:r>
              <a:rPr lang="en-US" dirty="0" err="1"/>
              <a:t>problemu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usmerava</a:t>
            </a:r>
            <a:r>
              <a:rPr lang="en-US" dirty="0"/>
              <a:t> </a:t>
            </a:r>
            <a:r>
              <a:rPr lang="en-US" dirty="0" err="1"/>
              <a:t>pretragu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stanjima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obećavaju</a:t>
            </a:r>
            <a:r>
              <a:rPr lang="en-US" dirty="0" smtClean="0"/>
              <a:t>. </a:t>
            </a:r>
            <a:r>
              <a:rPr lang="en-US" dirty="0"/>
              <a:t>Ta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nekakva</a:t>
            </a:r>
            <a:r>
              <a:rPr lang="en-US" dirty="0"/>
              <a:t> </a:t>
            </a:r>
            <a:r>
              <a:rPr lang="en-US" dirty="0" err="1"/>
              <a:t>ocena</a:t>
            </a:r>
            <a:r>
              <a:rPr lang="en-US" dirty="0"/>
              <a:t>, </a:t>
            </a:r>
            <a:r>
              <a:rPr lang="en-US" dirty="0" err="1"/>
              <a:t>mera</a:t>
            </a:r>
            <a:r>
              <a:rPr lang="en-US" dirty="0"/>
              <a:t> „</a:t>
            </a:r>
            <a:r>
              <a:rPr lang="en-US" dirty="0" err="1"/>
              <a:t>kvaliteta</a:t>
            </a:r>
            <a:r>
              <a:rPr lang="en-US" dirty="0"/>
              <a:t>“ </a:t>
            </a:r>
            <a:r>
              <a:rPr lang="en-US" dirty="0" err="1"/>
              <a:t>stanja</a:t>
            </a:r>
            <a:r>
              <a:rPr lang="en-US" dirty="0"/>
              <a:t>, a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zasnovana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</a:t>
            </a:r>
            <a:r>
              <a:rPr lang="en-US" dirty="0" err="1"/>
              <a:t>vezanim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početno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ciljno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 smtClean="0"/>
              <a:t>.</a:t>
            </a:r>
            <a:endParaRPr lang="sr-Latn-RS" dirty="0" smtClean="0"/>
          </a:p>
          <a:p>
            <a:pPr marL="0" indent="0">
              <a:buNone/>
            </a:pPr>
            <a:r>
              <a:rPr lang="en-US" dirty="0" smtClean="0"/>
              <a:t>Ta </a:t>
            </a:r>
            <a:r>
              <a:rPr lang="en-US" dirty="0" err="1"/>
              <a:t>mera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egzaktna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nekakvu</a:t>
            </a:r>
            <a:r>
              <a:rPr lang="en-US" dirty="0"/>
              <a:t> </a:t>
            </a:r>
            <a:r>
              <a:rPr lang="en-US" dirty="0" err="1"/>
              <a:t>procenu</a:t>
            </a:r>
            <a:r>
              <a:rPr lang="en-US" dirty="0"/>
              <a:t>, </a:t>
            </a:r>
            <a:r>
              <a:rPr lang="en-US" dirty="0" err="1" smtClean="0"/>
              <a:t>heurističku</a:t>
            </a:r>
            <a:r>
              <a:rPr lang="en-US" dirty="0" smtClean="0"/>
              <a:t> </a:t>
            </a:r>
            <a:r>
              <a:rPr lang="en-US" dirty="0" err="1"/>
              <a:t>meru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err="1" smtClean="0"/>
              <a:t>Funkciju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ocenjuje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zovemo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evaluacije</a:t>
            </a:r>
            <a:r>
              <a:rPr lang="en-US" dirty="0"/>
              <a:t>.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evaluacije</a:t>
            </a:r>
            <a:r>
              <a:rPr lang="en-US" dirty="0"/>
              <a:t> </a:t>
            </a:r>
            <a:r>
              <a:rPr lang="en-US" dirty="0" err="1" smtClean="0"/>
              <a:t>označena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f, </a:t>
            </a:r>
            <a:r>
              <a:rPr lang="en-US" dirty="0" err="1"/>
              <a:t>onda</a:t>
            </a:r>
            <a:r>
              <a:rPr lang="en-US" dirty="0"/>
              <a:t> f(n) </a:t>
            </a:r>
            <a:r>
              <a:rPr lang="en-US" dirty="0" err="1" smtClean="0"/>
              <a:t>označava</a:t>
            </a:r>
            <a:r>
              <a:rPr lang="en-US" dirty="0" smtClean="0"/>
              <a:t> </a:t>
            </a:r>
            <a:r>
              <a:rPr lang="en-US" dirty="0" err="1"/>
              <a:t>ocenu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n. </a:t>
            </a:r>
            <a:r>
              <a:rPr lang="en-US" dirty="0" err="1" smtClean="0"/>
              <a:t>Podrazumevaće</a:t>
            </a:r>
            <a:r>
              <a:rPr lang="en-US" dirty="0" smtClean="0"/>
              <a:t> </a:t>
            </a:r>
            <a:r>
              <a:rPr lang="en-US" dirty="0"/>
              <a:t>se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cene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cene</a:t>
            </a:r>
            <a:r>
              <a:rPr lang="en-US" dirty="0"/>
              <a:t> grana </a:t>
            </a:r>
            <a:r>
              <a:rPr lang="en-US" dirty="0" err="1"/>
              <a:t>grafa</a:t>
            </a:r>
            <a:r>
              <a:rPr lang="en-US" dirty="0"/>
              <a:t>) </a:t>
            </a:r>
            <a:r>
              <a:rPr lang="en-US" dirty="0" err="1"/>
              <a:t>nenegativne</a:t>
            </a:r>
            <a:r>
              <a:rPr lang="en-US" dirty="0"/>
              <a:t>.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rečeno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pogodno</a:t>
            </a:r>
            <a:r>
              <a:rPr lang="en-US" dirty="0"/>
              <a:t> </a:t>
            </a:r>
            <a:r>
              <a:rPr lang="en-US" dirty="0" err="1"/>
              <a:t>zadati</a:t>
            </a:r>
            <a:r>
              <a:rPr lang="en-US" dirty="0"/>
              <a:t> u </a:t>
            </a:r>
            <a:r>
              <a:rPr lang="en-US" dirty="0" err="1"/>
              <a:t>terminima</a:t>
            </a:r>
            <a:r>
              <a:rPr lang="en-US" dirty="0"/>
              <a:t> </a:t>
            </a:r>
            <a:r>
              <a:rPr lang="en-US" dirty="0" err="1"/>
              <a:t>grafova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opisuju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, pa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umesto</a:t>
            </a:r>
            <a:r>
              <a:rPr lang="en-US" dirty="0"/>
              <a:t> „</a:t>
            </a:r>
            <a:r>
              <a:rPr lang="en-US" dirty="0" err="1"/>
              <a:t>stanja</a:t>
            </a:r>
            <a:r>
              <a:rPr lang="en-US" dirty="0"/>
              <a:t>“ </a:t>
            </a:r>
            <a:r>
              <a:rPr lang="en-US" dirty="0" err="1"/>
              <a:t>i</a:t>
            </a:r>
            <a:r>
              <a:rPr lang="en-US" dirty="0"/>
              <a:t> „</a:t>
            </a:r>
            <a:r>
              <a:rPr lang="en-US" dirty="0" err="1"/>
              <a:t>ocena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“ </a:t>
            </a:r>
            <a:r>
              <a:rPr lang="en-US" dirty="0" err="1"/>
              <a:t>govoriti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„</a:t>
            </a:r>
            <a:r>
              <a:rPr lang="en-US" dirty="0" err="1" smtClean="0"/>
              <a:t>čvor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„</a:t>
            </a:r>
            <a:r>
              <a:rPr lang="en-US" dirty="0" err="1"/>
              <a:t>ocena</a:t>
            </a:r>
            <a:r>
              <a:rPr lang="en-US" dirty="0"/>
              <a:t> </a:t>
            </a:r>
            <a:r>
              <a:rPr lang="en-US" dirty="0" err="1" smtClean="0"/>
              <a:t>čvora</a:t>
            </a:r>
            <a:r>
              <a:rPr lang="en-US" dirty="0"/>
              <a:t>“. </a:t>
            </a:r>
          </a:p>
        </p:txBody>
      </p:sp>
    </p:spTree>
    <p:extLst>
      <p:ext uri="{BB962C8B-B14F-4D97-AF65-F5344CB8AC3E}">
        <p14:creationId xmlns:p14="http://schemas.microsoft.com/office/powerpoint/2010/main" val="917797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Pohlepna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pretraga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Pohlepnim</a:t>
            </a:r>
            <a:r>
              <a:rPr lang="en-US" dirty="0" smtClean="0"/>
              <a:t> </a:t>
            </a:r>
            <a:r>
              <a:rPr lang="en-US" dirty="0" err="1"/>
              <a:t>algoritmom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se </a:t>
            </a:r>
            <a:r>
              <a:rPr lang="en-US" dirty="0" err="1"/>
              <a:t>algoritamkoji</a:t>
            </a:r>
            <a:r>
              <a:rPr lang="en-US" dirty="0"/>
              <a:t>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lokalno</a:t>
            </a:r>
            <a:r>
              <a:rPr lang="en-US" dirty="0"/>
              <a:t> </a:t>
            </a:r>
            <a:r>
              <a:rPr lang="en-US" dirty="0" err="1" smtClean="0"/>
              <a:t>optimalne</a:t>
            </a:r>
            <a:r>
              <a:rPr lang="sr-Latn-RS" dirty="0" smtClean="0"/>
              <a:t> </a:t>
            </a:r>
            <a:r>
              <a:rPr lang="en-US" dirty="0" err="1" smtClean="0"/>
              <a:t>akcije</a:t>
            </a:r>
            <a:r>
              <a:rPr lang="en-US" dirty="0"/>
              <a:t>, </a:t>
            </a:r>
            <a:r>
              <a:rPr lang="en-US" dirty="0" err="1" smtClean="0"/>
              <a:t>tj.težine</a:t>
            </a:r>
            <a:r>
              <a:rPr lang="sr-Latn-RS" dirty="0" smtClean="0"/>
              <a:t> </a:t>
            </a:r>
            <a:r>
              <a:rPr lang="en-US" dirty="0" err="1" smtClean="0"/>
              <a:t>posrednom</a:t>
            </a:r>
            <a:r>
              <a:rPr lang="en-US" dirty="0" smtClean="0"/>
              <a:t>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ciljne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. </a:t>
            </a:r>
            <a:r>
              <a:rPr lang="en-US" dirty="0" err="1"/>
              <a:t>Ovakav</a:t>
            </a:r>
            <a:r>
              <a:rPr lang="en-US" dirty="0"/>
              <a:t> </a:t>
            </a:r>
            <a:r>
              <a:rPr lang="en-US" dirty="0" err="1"/>
              <a:t>algoritam</a:t>
            </a:r>
            <a:r>
              <a:rPr lang="en-US" dirty="0"/>
              <a:t> ne </a:t>
            </a:r>
            <a:r>
              <a:rPr lang="en-US" dirty="0" err="1"/>
              <a:t>procenjuje</a:t>
            </a:r>
            <a:r>
              <a:rPr lang="en-US" dirty="0"/>
              <a:t> </a:t>
            </a:r>
            <a:r>
              <a:rPr lang="en-US" dirty="0" err="1" smtClean="0"/>
              <a:t>dugoročni</a:t>
            </a:r>
            <a:r>
              <a:rPr lang="en-US" dirty="0" smtClean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izabranih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koliko</a:t>
            </a:r>
            <a:r>
              <a:rPr lang="en-US" dirty="0"/>
              <a:t> one </a:t>
            </a:r>
            <a:r>
              <a:rPr lang="en-US" dirty="0" err="1"/>
              <a:t>doprinose</a:t>
            </a:r>
            <a:r>
              <a:rPr lang="en-US" dirty="0"/>
              <a:t> </a:t>
            </a:r>
            <a:r>
              <a:rPr lang="en-US" dirty="0" err="1"/>
              <a:t>ostvarenju</a:t>
            </a:r>
            <a:r>
              <a:rPr lang="en-US" dirty="0"/>
              <a:t> </a:t>
            </a:r>
            <a:r>
              <a:rPr lang="en-US" dirty="0" err="1" smtClean="0"/>
              <a:t>konačnog</a:t>
            </a:r>
            <a:r>
              <a:rPr lang="en-US" dirty="0" smtClean="0"/>
              <a:t> </a:t>
            </a:r>
            <a:r>
              <a:rPr lang="en-US" dirty="0" err="1"/>
              <a:t>cilja</a:t>
            </a:r>
            <a:r>
              <a:rPr lang="en-US" dirty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akciju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dostupnog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izbora</a:t>
            </a:r>
            <a:r>
              <a:rPr lang="en-US" dirty="0"/>
              <a:t> </a:t>
            </a:r>
            <a:r>
              <a:rPr lang="en-US" dirty="0" err="1"/>
              <a:t>procenjuje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medu</a:t>
            </a:r>
            <a:r>
              <a:rPr lang="en-US" dirty="0"/>
              <a:t> </a:t>
            </a:r>
            <a:r>
              <a:rPr lang="en-US" dirty="0" err="1" smtClean="0"/>
              <a:t>raspoloživim</a:t>
            </a:r>
            <a:r>
              <a:rPr lang="en-US" dirty="0" smtClean="0"/>
              <a:t> </a:t>
            </a:r>
            <a:r>
              <a:rPr lang="en-US" dirty="0" err="1"/>
              <a:t>akcijama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1238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solidFill>
                  <a:srgbClr val="C00000"/>
                </a:solidFill>
                <a:latin typeface="Arial Black" panose="020B0A04020102020204" pitchFamily="34" charset="0"/>
              </a:rPr>
              <a:t>Primer</a:t>
            </a:r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Traženje</a:t>
            </a:r>
            <a:r>
              <a:rPr lang="en-US" dirty="0" smtClean="0"/>
              <a:t> </a:t>
            </a:r>
            <a:r>
              <a:rPr lang="en-US" dirty="0"/>
              <a:t>puta od </a:t>
            </a:r>
            <a:r>
              <a:rPr lang="en-US" dirty="0" err="1"/>
              <a:t>Podgorice</a:t>
            </a:r>
            <a:r>
              <a:rPr lang="en-US" dirty="0"/>
              <a:t> do </a:t>
            </a:r>
            <a:r>
              <a:rPr lang="en-US" dirty="0" err="1" smtClean="0"/>
              <a:t>Budimpešte</a:t>
            </a:r>
            <a:r>
              <a:rPr lang="en-US" dirty="0" smtClean="0"/>
              <a:t> </a:t>
            </a:r>
            <a:r>
              <a:rPr lang="en-US" dirty="0" err="1"/>
              <a:t>primenom</a:t>
            </a:r>
            <a:r>
              <a:rPr lang="en-US" dirty="0"/>
              <a:t> </a:t>
            </a:r>
            <a:r>
              <a:rPr lang="en-US" dirty="0" err="1"/>
              <a:t>pohlepnog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: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RS" dirty="0" smtClean="0"/>
              <a:t>narednoj </a:t>
            </a:r>
            <a:r>
              <a:rPr lang="en-US" dirty="0" err="1" smtClean="0"/>
              <a:t>slici</a:t>
            </a:r>
            <a:r>
              <a:rPr lang="en-US" dirty="0" smtClean="0"/>
              <a:t> je </a:t>
            </a:r>
            <a:r>
              <a:rPr lang="en-US" dirty="0" err="1"/>
              <a:t>prikazan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opisuje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,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dole </a:t>
            </a:r>
            <a:r>
              <a:rPr lang="en-US" dirty="0" err="1"/>
              <a:t>prikazano</a:t>
            </a:r>
            <a:r>
              <a:rPr lang="en-US" dirty="0"/>
              <a:t> je </a:t>
            </a:r>
            <a:r>
              <a:rPr lang="en-US" dirty="0" err="1"/>
              <a:t>stablo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. Na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grafu</a:t>
            </a:r>
            <a:r>
              <a:rPr lang="en-US" dirty="0"/>
              <a:t>, </a:t>
            </a:r>
            <a:r>
              <a:rPr lang="en-US" dirty="0" err="1"/>
              <a:t>podebljanim</a:t>
            </a:r>
            <a:r>
              <a:rPr lang="en-US" dirty="0"/>
              <a:t> </a:t>
            </a:r>
            <a:r>
              <a:rPr lang="en-US" dirty="0" err="1"/>
              <a:t>ciframa</a:t>
            </a:r>
            <a:r>
              <a:rPr lang="en-US" dirty="0"/>
              <a:t> </a:t>
            </a:r>
            <a:r>
              <a:rPr lang="en-US" dirty="0" err="1"/>
              <a:t>ispisana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kopnena</a:t>
            </a:r>
            <a:r>
              <a:rPr lang="en-US" dirty="0"/>
              <a:t>, </a:t>
            </a:r>
            <a:r>
              <a:rPr lang="en-US" dirty="0" err="1" smtClean="0"/>
              <a:t>običnim</a:t>
            </a:r>
            <a:r>
              <a:rPr lang="en-US" dirty="0" smtClean="0"/>
              <a:t> </a:t>
            </a:r>
            <a:r>
              <a:rPr lang="en-US" dirty="0" err="1"/>
              <a:t>ciframa</a:t>
            </a:r>
            <a:r>
              <a:rPr lang="en-US" dirty="0"/>
              <a:t> </a:t>
            </a:r>
            <a:r>
              <a:rPr lang="en-US" dirty="0" err="1" smtClean="0"/>
              <a:t>vazdušna</a:t>
            </a:r>
            <a:r>
              <a:rPr lang="en-US" dirty="0" smtClean="0"/>
              <a:t> </a:t>
            </a:r>
            <a:r>
              <a:rPr lang="en-US" dirty="0" err="1"/>
              <a:t>rastojanja</a:t>
            </a:r>
            <a:r>
              <a:rPr lang="en-US" dirty="0"/>
              <a:t> </a:t>
            </a:r>
            <a:r>
              <a:rPr lang="en-US" dirty="0" err="1"/>
              <a:t>izmedu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grada</a:t>
            </a:r>
            <a:r>
              <a:rPr lang="en-US" dirty="0"/>
              <a:t>, a </a:t>
            </a:r>
            <a:r>
              <a:rPr lang="en-US" dirty="0" err="1"/>
              <a:t>isprekidanim</a:t>
            </a:r>
            <a:r>
              <a:rPr lang="en-US" dirty="0"/>
              <a:t> </a:t>
            </a:r>
            <a:r>
              <a:rPr lang="en-US" dirty="0" err="1"/>
              <a:t>linijama</a:t>
            </a:r>
            <a:r>
              <a:rPr lang="en-US" dirty="0"/>
              <a:t> </a:t>
            </a:r>
            <a:r>
              <a:rPr lang="en-US" dirty="0" err="1"/>
              <a:t>spojeni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gradovi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kopnena</a:t>
            </a:r>
            <a:r>
              <a:rPr lang="en-US" dirty="0"/>
              <a:t> </a:t>
            </a:r>
            <a:r>
              <a:rPr lang="en-US" dirty="0" err="1"/>
              <a:t>veza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48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rgbClr val="C00000"/>
                </a:solidFill>
                <a:latin typeface="Arial Black" panose="020B0A04020102020204" pitchFamily="34" charset="0"/>
              </a:rPr>
              <a:t>Primer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98816" y="1458097"/>
            <a:ext cx="5419902" cy="46543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770" y="2097945"/>
            <a:ext cx="6324600" cy="339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75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Pretraga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Prvo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najbolji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Pristup</a:t>
            </a:r>
            <a:r>
              <a:rPr lang="sr-Latn-RS" dirty="0" smtClean="0"/>
              <a:t> </a:t>
            </a:r>
            <a:r>
              <a:rPr lang="en-US" dirty="0" err="1" smtClean="0"/>
              <a:t>pretrage</a:t>
            </a:r>
            <a:r>
              <a:rPr lang="sr-Latn-RS" dirty="0"/>
              <a:t>:</a:t>
            </a:r>
            <a:r>
              <a:rPr lang="en-US" dirty="0" smtClean="0"/>
              <a:t>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en-US" dirty="0"/>
              <a:t> (</a:t>
            </a:r>
            <a:r>
              <a:rPr lang="en-US" dirty="0" err="1" smtClean="0"/>
              <a:t>engl.best</a:t>
            </a:r>
            <a:r>
              <a:rPr lang="en-US" dirty="0" smtClean="0"/>
              <a:t>-first</a:t>
            </a:r>
            <a:r>
              <a:rPr lang="sr-Latn-RS" dirty="0" smtClean="0"/>
              <a:t> </a:t>
            </a:r>
            <a:r>
              <a:rPr lang="en-US" dirty="0" smtClean="0"/>
              <a:t>search)</a:t>
            </a:r>
            <a:r>
              <a:rPr lang="sr-Latn-RS" dirty="0" smtClean="0"/>
              <a:t> </a:t>
            </a:r>
            <a:r>
              <a:rPr lang="en-US" dirty="0" err="1" smtClean="0"/>
              <a:t>predstavlja</a:t>
            </a:r>
            <a:r>
              <a:rPr lang="sr-Latn-RS" dirty="0" smtClean="0"/>
              <a:t> </a:t>
            </a:r>
            <a:r>
              <a:rPr lang="en-US" dirty="0" err="1" smtClean="0"/>
              <a:t>osnovu</a:t>
            </a:r>
            <a:r>
              <a:rPr lang="sr-Latn-RS" dirty="0" smtClean="0"/>
              <a:t> </a:t>
            </a:r>
            <a:r>
              <a:rPr lang="en-US" dirty="0" err="1" smtClean="0"/>
              <a:t>za</a:t>
            </a:r>
            <a:r>
              <a:rPr lang="sr-Latn-RS" dirty="0" smtClean="0"/>
              <a:t> </a:t>
            </a:r>
            <a:r>
              <a:rPr lang="en-US" dirty="0" err="1" smtClean="0"/>
              <a:t>različite</a:t>
            </a:r>
            <a:r>
              <a:rPr lang="sr-Latn-RS" dirty="0" smtClean="0"/>
              <a:t> </a:t>
            </a:r>
            <a:r>
              <a:rPr lang="en-US" dirty="0" err="1" smtClean="0"/>
              <a:t>algoritme</a:t>
            </a:r>
            <a:r>
              <a:rPr lang="sr-Latn-RS" dirty="0" smtClean="0"/>
              <a:t> </a:t>
            </a:r>
            <a:r>
              <a:rPr lang="en-US" dirty="0" err="1" smtClean="0"/>
              <a:t>pretrage</a:t>
            </a:r>
            <a:r>
              <a:rPr lang="sr-Latn-RS" dirty="0" smtClean="0"/>
              <a:t> </a:t>
            </a:r>
            <a:r>
              <a:rPr lang="en-US" dirty="0" err="1" smtClean="0"/>
              <a:t>grafa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pr</a:t>
            </a:r>
            <a:r>
              <a:rPr lang="sr-Latn-RS" dirty="0" smtClean="0"/>
              <a:t> </a:t>
            </a:r>
            <a:r>
              <a:rPr lang="en-US" dirty="0" err="1" smtClean="0"/>
              <a:t>ičemu</a:t>
            </a:r>
            <a:r>
              <a:rPr lang="sr-Latn-RS" dirty="0" smtClean="0"/>
              <a:t> </a:t>
            </a:r>
            <a:r>
              <a:rPr lang="en-US" dirty="0" smtClean="0"/>
              <a:t>je</a:t>
            </a:r>
            <a:r>
              <a:rPr lang="sr-Latn-RS" dirty="0" smtClean="0"/>
              <a:t> </a:t>
            </a:r>
            <a:r>
              <a:rPr lang="en-US" dirty="0" err="1" smtClean="0"/>
              <a:t>uvid</a:t>
            </a:r>
            <a:r>
              <a:rPr lang="sr-Latn-RS" dirty="0" smtClean="0"/>
              <a:t> </a:t>
            </a:r>
            <a:r>
              <a:rPr lang="en-US" dirty="0" smtClean="0"/>
              <a:t>u</a:t>
            </a:r>
            <a:r>
              <a:rPr lang="sr-Latn-RS" dirty="0" smtClean="0"/>
              <a:t> </a:t>
            </a:r>
            <a:r>
              <a:rPr lang="en-US" dirty="0" err="1" smtClean="0"/>
              <a:t>graf</a:t>
            </a:r>
            <a:r>
              <a:rPr lang="sr-Latn-RS" dirty="0" smtClean="0"/>
              <a:t>  </a:t>
            </a:r>
            <a:r>
              <a:rPr lang="en-US" dirty="0" err="1" smtClean="0"/>
              <a:t>opisan</a:t>
            </a:r>
            <a:r>
              <a:rPr lang="sr-Latn-RS" dirty="0" smtClean="0"/>
              <a:t> </a:t>
            </a:r>
            <a:r>
              <a:rPr lang="en-US" dirty="0" err="1" smtClean="0"/>
              <a:t>prostor</a:t>
            </a:r>
            <a:r>
              <a:rPr lang="sr-Latn-RS" dirty="0" smtClean="0"/>
              <a:t> </a:t>
            </a:r>
            <a:r>
              <a:rPr lang="en-US" dirty="0" err="1" smtClean="0"/>
              <a:t>stanja</a:t>
            </a:r>
            <a:r>
              <a:rPr lang="sr-Latn-RS" dirty="0" smtClean="0"/>
              <a:t> </a:t>
            </a:r>
            <a:r>
              <a:rPr lang="en-US" dirty="0" err="1" smtClean="0"/>
              <a:t>i</a:t>
            </a:r>
            <a:r>
              <a:rPr lang="sr-Latn-RS" dirty="0" smtClean="0"/>
              <a:t> </a:t>
            </a:r>
            <a:r>
              <a:rPr lang="en-US" dirty="0" err="1" smtClean="0"/>
              <a:t>akcija</a:t>
            </a:r>
            <a:r>
              <a:rPr lang="sr-Latn-RS" dirty="0" smtClean="0"/>
              <a:t> </a:t>
            </a:r>
            <a:r>
              <a:rPr lang="en-US" dirty="0" err="1" smtClean="0"/>
              <a:t>za</a:t>
            </a:r>
            <a:r>
              <a:rPr lang="sr-Latn-RS" dirty="0" smtClean="0"/>
              <a:t> </a:t>
            </a:r>
            <a:r>
              <a:rPr lang="en-US" dirty="0" err="1" smtClean="0"/>
              <a:t>neki</a:t>
            </a:r>
            <a:r>
              <a:rPr lang="sr-Latn-RS" dirty="0" smtClean="0"/>
              <a:t> </a:t>
            </a:r>
            <a:r>
              <a:rPr lang="en-US" dirty="0" smtClean="0"/>
              <a:t>problem</a:t>
            </a:r>
            <a:r>
              <a:rPr lang="en-US" dirty="0"/>
              <a:t>). </a:t>
            </a:r>
            <a:r>
              <a:rPr lang="en-US" dirty="0" err="1" smtClean="0"/>
              <a:t>Rešenjem</a:t>
            </a:r>
            <a:r>
              <a:rPr lang="sr-Latn-RS" dirty="0" smtClean="0"/>
              <a:t> </a:t>
            </a:r>
            <a:r>
              <a:rPr lang="en-US" dirty="0" smtClean="0"/>
              <a:t>se</a:t>
            </a:r>
            <a:r>
              <a:rPr lang="sr-Latn-RS" dirty="0" smtClean="0"/>
              <a:t> </a:t>
            </a:r>
            <a:r>
              <a:rPr lang="en-US" dirty="0" err="1" smtClean="0"/>
              <a:t>smatra</a:t>
            </a:r>
            <a:r>
              <a:rPr lang="sr-Latn-RS" dirty="0" smtClean="0"/>
              <a:t> </a:t>
            </a:r>
            <a:r>
              <a:rPr lang="en-US" dirty="0" err="1" smtClean="0"/>
              <a:t>niz</a:t>
            </a:r>
            <a:r>
              <a:rPr lang="sr-Latn-RS" dirty="0" smtClean="0"/>
              <a:t> </a:t>
            </a:r>
            <a:r>
              <a:rPr lang="en-US" dirty="0" err="1" smtClean="0"/>
              <a:t>čvorova</a:t>
            </a:r>
            <a:r>
              <a:rPr lang="en-US" dirty="0" smtClean="0"/>
              <a:t>(</a:t>
            </a:r>
            <a:r>
              <a:rPr lang="en-US" dirty="0" err="1" smtClean="0"/>
              <a:t>tj.put</a:t>
            </a:r>
            <a:r>
              <a:rPr lang="en-US" dirty="0"/>
              <a:t>) od </a:t>
            </a:r>
            <a:r>
              <a:rPr lang="en-US" dirty="0" err="1"/>
              <a:t>polaznog</a:t>
            </a:r>
            <a:r>
              <a:rPr lang="en-US" dirty="0"/>
              <a:t> do </a:t>
            </a:r>
            <a:r>
              <a:rPr lang="en-US" dirty="0" err="1"/>
              <a:t>ciljnog</a:t>
            </a:r>
            <a:r>
              <a:rPr lang="en-US" dirty="0"/>
              <a:t> </a:t>
            </a:r>
            <a:r>
              <a:rPr lang="en-US" dirty="0" err="1" smtClean="0"/>
              <a:t>čvora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grafu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primene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,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 smtClean="0"/>
              <a:t>čvoru</a:t>
            </a:r>
            <a:r>
              <a:rPr lang="en-US" dirty="0" smtClean="0"/>
              <a:t> </a:t>
            </a:r>
            <a:r>
              <a:rPr lang="en-US" dirty="0" err="1"/>
              <a:t>stabla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 </a:t>
            </a:r>
            <a:r>
              <a:rPr lang="en-US" dirty="0" err="1" smtClean="0"/>
              <a:t>pridružuje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prethodniku</a:t>
            </a:r>
            <a:r>
              <a:rPr lang="en-US" dirty="0"/>
              <a:t> (</a:t>
            </a:r>
            <a:r>
              <a:rPr lang="en-US" dirty="0" err="1"/>
              <a:t>roditelju</a:t>
            </a:r>
            <a:r>
              <a:rPr lang="en-US" dirty="0"/>
              <a:t>) u </a:t>
            </a:r>
            <a:r>
              <a:rPr lang="en-US" dirty="0" err="1" smtClean="0"/>
              <a:t>mogućem</a:t>
            </a:r>
            <a:r>
              <a:rPr lang="en-US" dirty="0" smtClean="0"/>
              <a:t> </a:t>
            </a:r>
            <a:r>
              <a:rPr lang="en-US" dirty="0" err="1" smtClean="0"/>
              <a:t>rešenju</a:t>
            </a:r>
            <a:r>
              <a:rPr lang="en-US" dirty="0" smtClean="0"/>
              <a:t>,. </a:t>
            </a:r>
            <a:r>
              <a:rPr lang="en-US" dirty="0"/>
              <a:t>Da bi se </a:t>
            </a:r>
            <a:r>
              <a:rPr lang="en-US" dirty="0" err="1"/>
              <a:t>izbegle</a:t>
            </a:r>
            <a:r>
              <a:rPr lang="en-US" dirty="0"/>
              <a:t> </a:t>
            </a:r>
            <a:r>
              <a:rPr lang="en-US" dirty="0" err="1" smtClean="0"/>
              <a:t>beskonačne</a:t>
            </a:r>
            <a:r>
              <a:rPr lang="en-US" dirty="0" smtClean="0"/>
              <a:t> </a:t>
            </a:r>
            <a:r>
              <a:rPr lang="en-US" dirty="0" err="1"/>
              <a:t>petlje</a:t>
            </a:r>
            <a:r>
              <a:rPr lang="en-US" dirty="0"/>
              <a:t>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 smtClean="0"/>
              <a:t>beskonačno</a:t>
            </a:r>
            <a:r>
              <a:rPr lang="en-US" dirty="0" smtClean="0"/>
              <a:t> </a:t>
            </a:r>
            <a:r>
              <a:rPr lang="en-US" dirty="0" err="1"/>
              <a:t>obradivanje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 smtClean="0"/>
              <a:t>beskonačni</a:t>
            </a:r>
            <a:r>
              <a:rPr lang="en-US" dirty="0" smtClean="0"/>
              <a:t> </a:t>
            </a:r>
            <a:r>
              <a:rPr lang="en-US" dirty="0" err="1"/>
              <a:t>nizovi</a:t>
            </a:r>
            <a:r>
              <a:rPr lang="en-US" dirty="0"/>
              <a:t> </a:t>
            </a:r>
            <a:r>
              <a:rPr lang="en-US" dirty="0" err="1" smtClean="0"/>
              <a:t>čvorova</a:t>
            </a:r>
            <a:r>
              <a:rPr lang="en-US" dirty="0" smtClean="0"/>
              <a:t> </a:t>
            </a:r>
            <a:r>
              <a:rPr lang="en-US" dirty="0" err="1"/>
              <a:t>stabla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), </a:t>
            </a:r>
            <a:r>
              <a:rPr lang="en-US" dirty="0" err="1" smtClean="0"/>
              <a:t>održavaju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/</a:t>
            </a:r>
            <a:r>
              <a:rPr lang="en-US" dirty="0" err="1" smtClean="0"/>
              <a:t>čvorova</a:t>
            </a:r>
            <a:r>
              <a:rPr lang="en-US" dirty="0"/>
              <a:t>: </a:t>
            </a:r>
            <a:endParaRPr lang="sr-Latn-RS" dirty="0" smtClean="0"/>
          </a:p>
          <a:p>
            <a:r>
              <a:rPr lang="en-US" dirty="0" err="1" smtClean="0"/>
              <a:t>zatvorena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(</a:t>
            </a:r>
            <a:r>
              <a:rPr lang="en-US" dirty="0" err="1" smtClean="0"/>
              <a:t>ili</a:t>
            </a:r>
            <a:r>
              <a:rPr lang="sr-Latn-R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/>
              <a:t>zatvorenih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 smtClean="0"/>
              <a:t>)</a:t>
            </a:r>
            <a:endParaRPr lang="sr-Latn-RS" dirty="0" smtClean="0"/>
          </a:p>
          <a:p>
            <a:r>
              <a:rPr lang="en-US" dirty="0"/>
              <a:t> </a:t>
            </a:r>
            <a:r>
              <a:rPr lang="en-US" dirty="0" err="1"/>
              <a:t>otvorena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) –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RS" dirty="0" smtClean="0"/>
              <a:t>ć</a:t>
            </a:r>
            <a:r>
              <a:rPr lang="en-US" dirty="0" smtClean="0"/>
              <a:t> pose</a:t>
            </a:r>
            <a:r>
              <a:rPr lang="sr-Latn-RS" dirty="0" smtClean="0"/>
              <a:t>ć</a:t>
            </a:r>
            <a:r>
              <a:rPr lang="en-US" dirty="0" err="1" smtClean="0"/>
              <a:t>ena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obra</a:t>
            </a:r>
            <a:r>
              <a:rPr lang="sr-Latn-RS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susedi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5563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Algoritam prvo najbolji</a:t>
            </a:r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110324"/>
            <a:ext cx="9013658" cy="408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567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281" y="307461"/>
            <a:ext cx="7276070" cy="812885"/>
          </a:xfrm>
        </p:spPr>
        <p:txBody>
          <a:bodyPr>
            <a:normAutofit/>
          </a:bodyPr>
          <a:lstStyle/>
          <a:p>
            <a:r>
              <a:rPr lang="en-US" sz="3600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Algoritam</a:t>
            </a:r>
            <a:r>
              <a:rPr lang="en-US" sz="3600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A</a:t>
            </a:r>
            <a:r>
              <a:rPr lang="en-US" sz="3600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*</a:t>
            </a:r>
            <a:endParaRPr lang="en-US" sz="3600" b="1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Algoritam</a:t>
            </a:r>
            <a:r>
              <a:rPr lang="en-US" dirty="0" smtClean="0"/>
              <a:t> </a:t>
            </a:r>
            <a:r>
              <a:rPr lang="en-US" dirty="0"/>
              <a:t>A* </a:t>
            </a:r>
            <a:r>
              <a:rPr lang="en-US" dirty="0" err="1"/>
              <a:t>pretraga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, </a:t>
            </a:r>
            <a:r>
              <a:rPr lang="en-US" dirty="0" err="1" smtClean="0"/>
              <a:t>kraće</a:t>
            </a:r>
            <a:r>
              <a:rPr lang="en-US" dirty="0"/>
              <a:t>, </a:t>
            </a:r>
            <a:r>
              <a:rPr lang="en-US" dirty="0" err="1"/>
              <a:t>algoritam</a:t>
            </a:r>
            <a:r>
              <a:rPr lang="en-US" dirty="0"/>
              <a:t> A* </a:t>
            </a:r>
            <a:r>
              <a:rPr lang="en-US" dirty="0" smtClean="0"/>
              <a:t>(</a:t>
            </a:r>
            <a:r>
              <a:rPr lang="en-US" dirty="0" err="1" smtClean="0"/>
              <a:t>čita</a:t>
            </a:r>
            <a:r>
              <a:rPr lang="en-US" dirty="0" smtClean="0"/>
              <a:t> </a:t>
            </a:r>
            <a:r>
              <a:rPr lang="en-US" dirty="0"/>
              <a:t>se „a </a:t>
            </a:r>
            <a:r>
              <a:rPr lang="en-US" dirty="0" err="1"/>
              <a:t>zvezda</a:t>
            </a:r>
            <a:r>
              <a:rPr lang="en-US" dirty="0"/>
              <a:t>“, </a:t>
            </a:r>
            <a:r>
              <a:rPr lang="en-US" dirty="0" err="1"/>
              <a:t>engl.</a:t>
            </a:r>
            <a:r>
              <a:rPr lang="en-US" dirty="0"/>
              <a:t> „a star“)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odredivanje</a:t>
            </a:r>
            <a:r>
              <a:rPr lang="en-US" dirty="0"/>
              <a:t> </a:t>
            </a:r>
            <a:r>
              <a:rPr lang="en-US" dirty="0" err="1" smtClean="0"/>
              <a:t>najkraćeg</a:t>
            </a:r>
            <a:r>
              <a:rPr lang="en-US" dirty="0" smtClean="0"/>
              <a:t> </a:t>
            </a:r>
            <a:r>
              <a:rPr lang="en-US" dirty="0"/>
              <a:t>puta </a:t>
            </a:r>
            <a:r>
              <a:rPr lang="en-US" dirty="0" err="1"/>
              <a:t>izmedu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 smtClean="0"/>
              <a:t>čvora</a:t>
            </a:r>
            <a:r>
              <a:rPr lang="en-US" dirty="0" smtClean="0"/>
              <a:t> </a:t>
            </a:r>
            <a:r>
              <a:rPr lang="en-US" dirty="0" err="1"/>
              <a:t>grafa</a:t>
            </a:r>
            <a:r>
              <a:rPr lang="en-US" dirty="0"/>
              <a:t>, </a:t>
            </a:r>
            <a:r>
              <a:rPr lang="en-US" dirty="0" err="1"/>
              <a:t>jedan</a:t>
            </a:r>
            <a:r>
              <a:rPr lang="en-US" dirty="0"/>
              <a:t> je od </a:t>
            </a:r>
            <a:r>
              <a:rPr lang="en-US" dirty="0" err="1"/>
              <a:t>fundamentalnih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najpopularnijih</a:t>
            </a:r>
            <a:r>
              <a:rPr lang="en-US" dirty="0"/>
              <a:t> </a:t>
            </a:r>
            <a:r>
              <a:rPr lang="en-US" dirty="0" err="1"/>
              <a:t>algoritama</a:t>
            </a:r>
            <a:r>
              <a:rPr lang="en-US" dirty="0"/>
              <a:t> </a:t>
            </a:r>
            <a:r>
              <a:rPr lang="en-US" dirty="0" err="1" smtClean="0"/>
              <a:t>veštačke</a:t>
            </a:r>
            <a:r>
              <a:rPr lang="en-US" dirty="0" smtClean="0"/>
              <a:t> </a:t>
            </a:r>
            <a:r>
              <a:rPr lang="en-US" dirty="0" err="1"/>
              <a:t>inteligencije</a:t>
            </a:r>
            <a:r>
              <a:rPr lang="en-US" dirty="0"/>
              <a:t>. </a:t>
            </a:r>
            <a:r>
              <a:rPr lang="en-US" dirty="0" err="1"/>
              <a:t>Zasnovan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korišćenju</a:t>
            </a:r>
            <a:r>
              <a:rPr lang="en-US" dirty="0" smtClean="0"/>
              <a:t> </a:t>
            </a:r>
            <a:r>
              <a:rPr lang="en-US" dirty="0" err="1"/>
              <a:t>heuristika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usmeravanje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potpunost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optimalnost</a:t>
            </a:r>
            <a:r>
              <a:rPr lang="en-US" dirty="0"/>
              <a:t>. </a:t>
            </a:r>
            <a:endParaRPr lang="sr-Latn-RS" dirty="0" smtClean="0"/>
          </a:p>
          <a:p>
            <a:pPr marL="0" indent="0">
              <a:buNone/>
            </a:pPr>
            <a:r>
              <a:rPr lang="en-US" dirty="0" err="1" smtClean="0"/>
              <a:t>Algoritam</a:t>
            </a:r>
            <a:r>
              <a:rPr lang="en-US" dirty="0" smtClean="0"/>
              <a:t> </a:t>
            </a:r>
            <a:r>
              <a:rPr lang="en-US" dirty="0"/>
              <a:t>A* je </a:t>
            </a:r>
            <a:r>
              <a:rPr lang="en-US" dirty="0" err="1"/>
              <a:t>varijanta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evaluacije</a:t>
            </a:r>
            <a:r>
              <a:rPr lang="en-US" dirty="0"/>
              <a:t> f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sledeću</a:t>
            </a:r>
            <a:r>
              <a:rPr lang="en-US" dirty="0" smtClean="0"/>
              <a:t> </a:t>
            </a:r>
            <a:r>
              <a:rPr lang="en-US" dirty="0" err="1" smtClean="0"/>
              <a:t>specifičnu</a:t>
            </a:r>
            <a:r>
              <a:rPr lang="en-US" dirty="0" smtClean="0"/>
              <a:t> </a:t>
            </a:r>
            <a:r>
              <a:rPr lang="en-US" dirty="0" err="1"/>
              <a:t>formu</a:t>
            </a:r>
            <a:r>
              <a:rPr lang="en-US" dirty="0"/>
              <a:t>: f(n) = g(n) + h(n), </a:t>
            </a:r>
            <a:r>
              <a:rPr lang="en-US" dirty="0" err="1"/>
              <a:t>gde</a:t>
            </a:r>
            <a:r>
              <a:rPr lang="en-US" dirty="0"/>
              <a:t> je g(n) </a:t>
            </a:r>
            <a:r>
              <a:rPr lang="en-US" dirty="0" err="1"/>
              <a:t>cena</a:t>
            </a:r>
            <a:r>
              <a:rPr lang="en-US" dirty="0"/>
              <a:t> puta od </a:t>
            </a:r>
            <a:r>
              <a:rPr lang="en-US" dirty="0" err="1"/>
              <a:t>polaznog</a:t>
            </a:r>
            <a:r>
              <a:rPr lang="en-US" dirty="0"/>
              <a:t> </a:t>
            </a:r>
            <a:r>
              <a:rPr lang="en-US" dirty="0" err="1" smtClean="0"/>
              <a:t>čvora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 smtClean="0"/>
              <a:t>čvora</a:t>
            </a:r>
            <a:r>
              <a:rPr lang="en-US" dirty="0" smtClean="0"/>
              <a:t> </a:t>
            </a:r>
            <a:r>
              <a:rPr lang="en-US" dirty="0"/>
              <a:t>n, a h(n) je </a:t>
            </a:r>
            <a:r>
              <a:rPr lang="en-US" dirty="0" err="1"/>
              <a:t>procenjena</a:t>
            </a:r>
            <a:r>
              <a:rPr lang="en-US" dirty="0"/>
              <a:t> (</a:t>
            </a:r>
            <a:r>
              <a:rPr lang="en-US" dirty="0" err="1" smtClean="0"/>
              <a:t>heuristička</a:t>
            </a:r>
            <a:r>
              <a:rPr lang="en-US" dirty="0"/>
              <a:t>) </a:t>
            </a:r>
            <a:r>
              <a:rPr lang="en-US" dirty="0" err="1"/>
              <a:t>cena</a:t>
            </a:r>
            <a:r>
              <a:rPr lang="en-US" dirty="0"/>
              <a:t> </a:t>
            </a:r>
            <a:r>
              <a:rPr lang="en-US" dirty="0" err="1"/>
              <a:t>najjeftinijeg</a:t>
            </a:r>
            <a:r>
              <a:rPr lang="en-US" dirty="0"/>
              <a:t> puta od </a:t>
            </a:r>
            <a:r>
              <a:rPr lang="en-US" dirty="0" err="1" smtClean="0"/>
              <a:t>čvora</a:t>
            </a:r>
            <a:r>
              <a:rPr lang="en-US" dirty="0" smtClean="0"/>
              <a:t> </a:t>
            </a:r>
            <a:r>
              <a:rPr lang="en-US" dirty="0"/>
              <a:t>n do </a:t>
            </a:r>
            <a:r>
              <a:rPr lang="en-US" dirty="0" err="1"/>
              <a:t>ciljnog</a:t>
            </a:r>
            <a:r>
              <a:rPr lang="en-US" dirty="0"/>
              <a:t> </a:t>
            </a:r>
            <a:r>
              <a:rPr lang="en-US" dirty="0" err="1" smtClean="0"/>
              <a:t>čvora</a:t>
            </a:r>
            <a:r>
              <a:rPr lang="en-US" dirty="0"/>
              <a:t>.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traga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najkraćim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, </a:t>
            </a:r>
            <a:r>
              <a:rPr lang="en-US" dirty="0" err="1"/>
              <a:t>uvek</a:t>
            </a:r>
            <a:r>
              <a:rPr lang="en-US" dirty="0"/>
              <a:t> se </a:t>
            </a:r>
            <a:r>
              <a:rPr lang="en-US" dirty="0" err="1"/>
              <a:t>zna</a:t>
            </a:r>
            <a:r>
              <a:rPr lang="en-US" dirty="0"/>
              <a:t> </a:t>
            </a:r>
            <a:r>
              <a:rPr lang="en-US" dirty="0" err="1" smtClean="0"/>
              <a:t>tekuća</a:t>
            </a:r>
            <a:r>
              <a:rPr lang="en-US" dirty="0" smtClean="0"/>
              <a:t> </a:t>
            </a:r>
            <a:r>
              <a:rPr lang="en-US" dirty="0" err="1"/>
              <a:t>minimalna</a:t>
            </a:r>
            <a:r>
              <a:rPr lang="en-US" dirty="0"/>
              <a:t> </a:t>
            </a:r>
            <a:r>
              <a:rPr lang="en-US" dirty="0" err="1"/>
              <a:t>cena</a:t>
            </a:r>
            <a:r>
              <a:rPr lang="en-US" dirty="0"/>
              <a:t> (a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menjati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primene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) od </a:t>
            </a:r>
            <a:r>
              <a:rPr lang="en-US" dirty="0" err="1"/>
              <a:t>polaznog</a:t>
            </a:r>
            <a:r>
              <a:rPr lang="en-US" dirty="0"/>
              <a:t> </a:t>
            </a:r>
            <a:r>
              <a:rPr lang="en-US" dirty="0" err="1" smtClean="0"/>
              <a:t>čvora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 smtClean="0"/>
              <a:t>čvora</a:t>
            </a:r>
            <a:r>
              <a:rPr lang="en-US" dirty="0" smtClean="0"/>
              <a:t> </a:t>
            </a:r>
            <a:r>
              <a:rPr lang="en-US" dirty="0"/>
              <a:t>n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 smtClean="0"/>
              <a:t>tekuća</a:t>
            </a:r>
            <a:r>
              <a:rPr lang="en-US" dirty="0" smtClean="0"/>
              <a:t> </a:t>
            </a:r>
            <a:r>
              <a:rPr lang="en-US" dirty="0" err="1"/>
              <a:t>vrednost</a:t>
            </a:r>
            <a:r>
              <a:rPr lang="en-US" dirty="0"/>
              <a:t> g(n)), </a:t>
            </a:r>
            <a:r>
              <a:rPr lang="en-US" dirty="0" err="1"/>
              <a:t>ali</a:t>
            </a:r>
            <a:r>
              <a:rPr lang="en-US" dirty="0"/>
              <a:t> se </a:t>
            </a:r>
            <a:r>
              <a:rPr lang="en-US" dirty="0" err="1"/>
              <a:t>vrednost</a:t>
            </a:r>
            <a:endParaRPr lang="en-US" dirty="0"/>
          </a:p>
          <a:p>
            <a:r>
              <a:rPr lang="en-US" dirty="0" smtClean="0"/>
              <a:t>h(n</a:t>
            </a:r>
            <a:r>
              <a:rPr lang="en-US" dirty="0"/>
              <a:t>)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procenjivati</a:t>
            </a:r>
            <a:r>
              <a:rPr lang="en-US" dirty="0"/>
              <a:t>. Od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heuristike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meri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/>
              <a:t>kvalitetne</a:t>
            </a:r>
            <a:r>
              <a:rPr lang="en-US" dirty="0"/>
              <a:t> </a:t>
            </a:r>
            <a:r>
              <a:rPr lang="en-US" dirty="0" err="1"/>
              <a:t>heuristike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je od </a:t>
            </a:r>
            <a:r>
              <a:rPr lang="en-US" dirty="0" err="1" smtClean="0"/>
              <a:t>najvažnijih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najtežih</a:t>
            </a:r>
            <a:r>
              <a:rPr lang="en-US" dirty="0" smtClean="0"/>
              <a:t> </a:t>
            </a:r>
            <a:r>
              <a:rPr lang="en-US" dirty="0" err="1"/>
              <a:t>izazova</a:t>
            </a:r>
            <a:r>
              <a:rPr lang="en-US" dirty="0"/>
              <a:t> u </a:t>
            </a:r>
            <a:r>
              <a:rPr lang="en-US" dirty="0" err="1"/>
              <a:t>dizajniranju</a:t>
            </a:r>
            <a:r>
              <a:rPr lang="en-US" dirty="0"/>
              <a:t> </a:t>
            </a:r>
            <a:r>
              <a:rPr lang="en-US" dirty="0" err="1"/>
              <a:t>konkretnih</a:t>
            </a:r>
            <a:r>
              <a:rPr lang="en-US" dirty="0"/>
              <a:t> </a:t>
            </a:r>
            <a:r>
              <a:rPr lang="en-US" dirty="0" err="1"/>
              <a:t>implementacija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A*. </a:t>
            </a:r>
            <a:r>
              <a:rPr lang="en-US" dirty="0" err="1"/>
              <a:t>Ciljni</a:t>
            </a:r>
            <a:r>
              <a:rPr lang="en-US" dirty="0"/>
              <a:t> </a:t>
            </a:r>
            <a:r>
              <a:rPr lang="en-US" dirty="0" err="1" smtClean="0"/>
              <a:t>čvor</a:t>
            </a:r>
            <a:r>
              <a:rPr lang="en-US" dirty="0" smtClean="0"/>
              <a:t> </a:t>
            </a:r>
            <a:r>
              <a:rPr lang="en-US" dirty="0"/>
              <a:t>t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prepoznati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je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heuristike</a:t>
            </a:r>
            <a:r>
              <a:rPr lang="en-US" dirty="0"/>
              <a:t> </a:t>
            </a:r>
            <a:r>
              <a:rPr lang="en-US" dirty="0" err="1"/>
              <a:t>jednaka</a:t>
            </a:r>
            <a:r>
              <a:rPr lang="en-US" dirty="0"/>
              <a:t> 0,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čvorove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opšti</a:t>
            </a:r>
            <a:r>
              <a:rPr lang="en-US" dirty="0" smtClean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kvalitetnu</a:t>
            </a:r>
            <a:r>
              <a:rPr lang="en-US" dirty="0"/>
              <a:t> </a:t>
            </a:r>
            <a:r>
              <a:rPr lang="en-US" dirty="0" err="1"/>
              <a:t>heuristiku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3221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77151" cy="1325563"/>
          </a:xfrm>
        </p:spPr>
        <p:txBody>
          <a:bodyPr>
            <a:normAutofit/>
          </a:bodyPr>
          <a:lstStyle/>
          <a:p>
            <a:r>
              <a:rPr lang="en-US" sz="3600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Rešavanje</a:t>
            </a:r>
            <a:r>
              <a:rPr lang="en-US" sz="36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problema</a:t>
            </a:r>
            <a:r>
              <a:rPr lang="en-US" sz="36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korišćenjem</a:t>
            </a:r>
            <a:r>
              <a:rPr lang="en-US" sz="36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pretrage</a:t>
            </a:r>
            <a:r>
              <a:rPr lang="en-US" sz="36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lang="en-US" sz="36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Veštacka</a:t>
            </a:r>
            <a:r>
              <a:rPr lang="en-US" dirty="0" smtClean="0"/>
              <a:t> </a:t>
            </a:r>
            <a:r>
              <a:rPr lang="en-US" dirty="0" err="1" smtClean="0"/>
              <a:t>inteligencija</a:t>
            </a:r>
            <a:r>
              <a:rPr lang="en-US" dirty="0" smtClean="0"/>
              <a:t> </a:t>
            </a:r>
            <a:r>
              <a:rPr lang="en-US" dirty="0" err="1" smtClean="0"/>
              <a:t>bavi</a:t>
            </a:r>
            <a:r>
              <a:rPr lang="en-US" dirty="0" smtClean="0"/>
              <a:t> se, </a:t>
            </a:r>
            <a:r>
              <a:rPr lang="en-US" dirty="0" err="1" smtClean="0"/>
              <a:t>prevashodno</a:t>
            </a:r>
            <a:r>
              <a:rPr lang="en-US" dirty="0" smtClean="0"/>
              <a:t>, </a:t>
            </a:r>
            <a:r>
              <a:rPr lang="en-US" dirty="0" err="1" smtClean="0"/>
              <a:t>problemima</a:t>
            </a:r>
            <a:r>
              <a:rPr lang="en-US" dirty="0" smtClean="0"/>
              <a:t> u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javlja</a:t>
            </a:r>
            <a:r>
              <a:rPr lang="en-US" dirty="0" smtClean="0"/>
              <a:t> </a:t>
            </a:r>
            <a:r>
              <a:rPr lang="en-US" dirty="0" err="1" smtClean="0"/>
              <a:t>kombinatorna</a:t>
            </a:r>
            <a:r>
              <a:rPr lang="en-US" dirty="0" smtClean="0"/>
              <a:t> </a:t>
            </a:r>
            <a:r>
              <a:rPr lang="en-US" dirty="0" err="1" smtClean="0"/>
              <a:t>eksplozija</a:t>
            </a:r>
            <a:r>
              <a:rPr lang="en-US" dirty="0" smtClean="0"/>
              <a:t>, </a:t>
            </a:r>
            <a:r>
              <a:rPr lang="en-US" dirty="0" err="1" smtClean="0"/>
              <a:t>problemima</a:t>
            </a:r>
            <a:r>
              <a:rPr lang="en-US" dirty="0" smtClean="0"/>
              <a:t> </a:t>
            </a:r>
            <a:r>
              <a:rPr lang="sr-Latn-RS" dirty="0" smtClean="0"/>
              <a:t>č</a:t>
            </a:r>
            <a:r>
              <a:rPr lang="en-US" dirty="0" err="1" smtClean="0"/>
              <a:t>ije</a:t>
            </a:r>
            <a:r>
              <a:rPr lang="en-US" dirty="0" smtClean="0"/>
              <a:t> </a:t>
            </a:r>
            <a:r>
              <a:rPr lang="en-US" dirty="0" err="1" smtClean="0"/>
              <a:t>rešavanje</a:t>
            </a:r>
            <a:r>
              <a:rPr lang="en-US" dirty="0" smtClean="0"/>
              <a:t> </a:t>
            </a:r>
            <a:r>
              <a:rPr lang="en-US" dirty="0" err="1" smtClean="0"/>
              <a:t>zahteva</a:t>
            </a:r>
            <a:r>
              <a:rPr lang="en-US" dirty="0" smtClean="0"/>
              <a:t> </a:t>
            </a:r>
            <a:r>
              <a:rPr lang="en-US" dirty="0" err="1" smtClean="0"/>
              <a:t>razmatranje</a:t>
            </a:r>
            <a:r>
              <a:rPr lang="en-US" dirty="0" smtClean="0"/>
              <a:t> </a:t>
            </a:r>
            <a:r>
              <a:rPr lang="en-US" dirty="0" err="1" smtClean="0"/>
              <a:t>ogromnog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mogućcnosti</a:t>
            </a:r>
            <a:r>
              <a:rPr lang="en-US" dirty="0" smtClean="0"/>
              <a:t>. </a:t>
            </a:r>
            <a:r>
              <a:rPr lang="en-US" dirty="0" err="1" smtClean="0"/>
              <a:t>Rešavanje</a:t>
            </a:r>
            <a:r>
              <a:rPr lang="en-US" dirty="0" smtClean="0"/>
              <a:t>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obi</a:t>
            </a:r>
            <a:r>
              <a:rPr lang="sr-Latn-RS" dirty="0" smtClean="0"/>
              <a:t>č</a:t>
            </a:r>
            <a:r>
              <a:rPr lang="en-US" dirty="0" smtClean="0"/>
              <a:t>no se </a:t>
            </a:r>
            <a:r>
              <a:rPr lang="en-US" dirty="0" err="1" smtClean="0"/>
              <a:t>svodi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neku</a:t>
            </a:r>
            <a:r>
              <a:rPr lang="en-US" dirty="0" smtClean="0"/>
              <a:t> </a:t>
            </a:r>
            <a:r>
              <a:rPr lang="en-US" dirty="0" err="1" smtClean="0"/>
              <a:t>vrstu</a:t>
            </a:r>
            <a:r>
              <a:rPr lang="en-US" dirty="0" smtClean="0"/>
              <a:t> </a:t>
            </a:r>
            <a:r>
              <a:rPr lang="en-US" dirty="0" err="1" smtClean="0"/>
              <a:t>pretrage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endParaRPr lang="sr-Latn-RS" dirty="0" smtClean="0"/>
          </a:p>
          <a:p>
            <a:endParaRPr lang="sr-Latn-RS" dirty="0"/>
          </a:p>
          <a:p>
            <a:r>
              <a:rPr lang="en-US" dirty="0" err="1" smtClean="0"/>
              <a:t>Kako</a:t>
            </a:r>
            <a:r>
              <a:rPr lang="en-US" dirty="0" smtClean="0"/>
              <a:t> je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sr-Latn-RS" dirty="0" smtClean="0"/>
              <a:t> 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nemoguće</a:t>
            </a:r>
            <a:r>
              <a:rPr lang="en-US" dirty="0" smtClean="0"/>
              <a:t> </a:t>
            </a:r>
            <a:r>
              <a:rPr lang="en-US" dirty="0" err="1" smtClean="0"/>
              <a:t>razmotriti</a:t>
            </a:r>
            <a:r>
              <a:rPr lang="en-US" dirty="0" smtClean="0"/>
              <a:t> u </a:t>
            </a:r>
            <a:r>
              <a:rPr lang="en-US" dirty="0" err="1" smtClean="0"/>
              <a:t>razumnom</a:t>
            </a:r>
            <a:r>
              <a:rPr lang="en-US" dirty="0" smtClean="0"/>
              <a:t> </a:t>
            </a:r>
            <a:r>
              <a:rPr lang="en-US" dirty="0" err="1" smtClean="0"/>
              <a:t>vremenu</a:t>
            </a:r>
            <a:r>
              <a:rPr lang="en-US" dirty="0" smtClean="0"/>
              <a:t>, </a:t>
            </a:r>
            <a:r>
              <a:rPr lang="en-US" dirty="0" err="1" smtClean="0"/>
              <a:t>potrebno</a:t>
            </a:r>
            <a:r>
              <a:rPr lang="en-US" dirty="0" smtClean="0"/>
              <a:t> je </a:t>
            </a:r>
            <a:r>
              <a:rPr lang="en-US" dirty="0" err="1" smtClean="0"/>
              <a:t>pretragu</a:t>
            </a:r>
            <a:r>
              <a:rPr lang="en-US" dirty="0" smtClean="0"/>
              <a:t> </a:t>
            </a:r>
            <a:r>
              <a:rPr lang="en-US" dirty="0" err="1" smtClean="0"/>
              <a:t>usmeravati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se </a:t>
            </a:r>
            <a:r>
              <a:rPr lang="en-US" dirty="0" err="1" smtClean="0"/>
              <a:t>razmotrile</a:t>
            </a:r>
            <a:r>
              <a:rPr lang="en-US" dirty="0" smtClean="0"/>
              <a:t> </a:t>
            </a:r>
            <a:r>
              <a:rPr lang="en-US" dirty="0" err="1" smtClean="0"/>
              <a:t>mogućcnosti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izglednije</a:t>
            </a:r>
            <a:r>
              <a:rPr lang="en-US" dirty="0" smtClean="0"/>
              <a:t> da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rešenje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. </a:t>
            </a:r>
            <a:endParaRPr lang="sr-Latn-RS" dirty="0" smtClean="0"/>
          </a:p>
          <a:p>
            <a:pPr marL="457200" lvl="1" indent="0">
              <a:buNone/>
            </a:pPr>
            <a:r>
              <a:rPr lang="en-US" dirty="0" err="1" smtClean="0"/>
              <a:t>Neke</a:t>
            </a:r>
            <a:r>
              <a:rPr lang="en-US" dirty="0" smtClean="0"/>
              <a:t> od </a:t>
            </a:r>
            <a:r>
              <a:rPr lang="en-US" dirty="0" err="1" smtClean="0"/>
              <a:t>realnih</a:t>
            </a:r>
            <a:r>
              <a:rPr lang="en-US" dirty="0" smtClean="0"/>
              <a:t> </a:t>
            </a:r>
            <a:r>
              <a:rPr lang="en-US" dirty="0" err="1" smtClean="0"/>
              <a:t>primena</a:t>
            </a:r>
            <a:r>
              <a:rPr lang="en-US" dirty="0" smtClean="0"/>
              <a:t> </a:t>
            </a:r>
            <a:r>
              <a:rPr lang="en-US" dirty="0" err="1" smtClean="0"/>
              <a:t>algoritama</a:t>
            </a:r>
            <a:r>
              <a:rPr lang="en-US" dirty="0" smtClean="0"/>
              <a:t> </a:t>
            </a:r>
            <a:r>
              <a:rPr lang="en-US" dirty="0" err="1" smtClean="0"/>
              <a:t>pretrage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R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pronalašzenje</a:t>
            </a:r>
            <a:r>
              <a:rPr lang="en-US" dirty="0" smtClean="0"/>
              <a:t> </a:t>
            </a:r>
            <a:r>
              <a:rPr lang="en-US" dirty="0" err="1" smtClean="0"/>
              <a:t>najkraćcih</a:t>
            </a:r>
            <a:r>
              <a:rPr lang="en-US" dirty="0" smtClean="0"/>
              <a:t> </a:t>
            </a:r>
            <a:r>
              <a:rPr lang="en-US" dirty="0" err="1" smtClean="0"/>
              <a:t>puteva</a:t>
            </a:r>
            <a:r>
              <a:rPr lang="en-US" dirty="0" smtClean="0"/>
              <a:t>, </a:t>
            </a:r>
            <a:endParaRPr lang="sr-Latn-RS" dirty="0" smtClean="0"/>
          </a:p>
          <a:p>
            <a:pPr lvl="1"/>
            <a:r>
              <a:rPr lang="en-US" dirty="0" err="1" smtClean="0"/>
              <a:t>igranje</a:t>
            </a:r>
            <a:r>
              <a:rPr lang="en-US" dirty="0" smtClean="0"/>
              <a:t> </a:t>
            </a:r>
            <a:r>
              <a:rPr lang="en-US" dirty="0" err="1" smtClean="0"/>
              <a:t>logi</a:t>
            </a:r>
            <a:r>
              <a:rPr lang="sr-Latn-RS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 smtClean="0"/>
              <a:t>igara</a:t>
            </a:r>
            <a:r>
              <a:rPr lang="en-US" dirty="0" smtClean="0"/>
              <a:t>, </a:t>
            </a:r>
            <a:endParaRPr lang="sr-Latn-RS" dirty="0" smtClean="0"/>
          </a:p>
          <a:p>
            <a:pPr lvl="1"/>
            <a:r>
              <a:rPr lang="en-US" dirty="0" err="1" smtClean="0"/>
              <a:t>navigacija</a:t>
            </a:r>
            <a:r>
              <a:rPr lang="en-US" dirty="0" smtClean="0"/>
              <a:t> </a:t>
            </a:r>
            <a:r>
              <a:rPr lang="en-US" dirty="0" err="1" smtClean="0"/>
              <a:t>robota</a:t>
            </a:r>
            <a:r>
              <a:rPr lang="en-US" dirty="0" smtClean="0"/>
              <a:t>, </a:t>
            </a:r>
            <a:endParaRPr lang="sr-Latn-RS" dirty="0" smtClean="0"/>
          </a:p>
          <a:p>
            <a:pPr lvl="1"/>
            <a:r>
              <a:rPr lang="en-US" dirty="0" err="1" smtClean="0"/>
              <a:t>automatsko</a:t>
            </a:r>
            <a:r>
              <a:rPr lang="en-US" dirty="0" smtClean="0"/>
              <a:t> </a:t>
            </a:r>
            <a:r>
              <a:rPr lang="en-US" dirty="0" err="1" smtClean="0"/>
              <a:t>nalašzenje</a:t>
            </a:r>
            <a:r>
              <a:rPr lang="en-US" dirty="0" smtClean="0"/>
              <a:t> </a:t>
            </a:r>
            <a:r>
              <a:rPr lang="en-US" dirty="0" err="1" smtClean="0"/>
              <a:t>redosleda</a:t>
            </a:r>
            <a:r>
              <a:rPr lang="en-US" dirty="0" smtClean="0"/>
              <a:t> </a:t>
            </a:r>
            <a:r>
              <a:rPr lang="en-US" dirty="0" err="1" smtClean="0"/>
              <a:t>sklapanja</a:t>
            </a:r>
            <a:r>
              <a:rPr lang="en-US" dirty="0" smtClean="0"/>
              <a:t> </a:t>
            </a:r>
            <a:r>
              <a:rPr lang="en-US" dirty="0" err="1" smtClean="0"/>
              <a:t>delova</a:t>
            </a:r>
            <a:r>
              <a:rPr lang="en-US" dirty="0" smtClean="0"/>
              <a:t> u </a:t>
            </a:r>
            <a:r>
              <a:rPr lang="en-US" dirty="0" err="1" smtClean="0"/>
              <a:t>industriji</a:t>
            </a:r>
            <a:r>
              <a:rPr lang="en-US" dirty="0" smtClean="0"/>
              <a:t>, </a:t>
            </a:r>
            <a:endParaRPr lang="sr-Latn-RS" dirty="0" smtClean="0"/>
          </a:p>
          <a:p>
            <a:pPr lvl="1"/>
            <a:r>
              <a:rPr lang="en-US" dirty="0" err="1" smtClean="0"/>
              <a:t>dizajn</a:t>
            </a:r>
            <a:r>
              <a:rPr lang="en-US" dirty="0" smtClean="0"/>
              <a:t> </a:t>
            </a:r>
            <a:r>
              <a:rPr lang="en-US" dirty="0" err="1" smtClean="0"/>
              <a:t>proteina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odredenim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sr-Latn-RS" dirty="0" smtClean="0"/>
              <a:t>ž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svojstvima</a:t>
            </a:r>
            <a:r>
              <a:rPr lang="en-US" dirty="0" smtClean="0"/>
              <a:t>, 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63471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Algoritam</a:t>
            </a:r>
            <a:r>
              <a:rPr lang="en-US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A*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8541" y="1525936"/>
            <a:ext cx="7436451" cy="442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8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76005" cy="1325563"/>
          </a:xfrm>
        </p:spPr>
        <p:txBody>
          <a:bodyPr>
            <a:normAutofit/>
          </a:bodyPr>
          <a:lstStyle/>
          <a:p>
            <a:r>
              <a:rPr lang="en-US" sz="3600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Rešavanje</a:t>
            </a:r>
            <a:r>
              <a:rPr lang="en-US" sz="36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problema</a:t>
            </a:r>
            <a:r>
              <a:rPr lang="en-US" sz="36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korišćenjem</a:t>
            </a:r>
            <a:r>
              <a:rPr lang="en-US" sz="36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pretrage</a:t>
            </a:r>
            <a:r>
              <a:rPr lang="en-US" sz="36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err="1" smtClean="0"/>
              <a:t>Neke</a:t>
            </a:r>
            <a:r>
              <a:rPr lang="en-US" sz="3200" dirty="0" smtClean="0"/>
              <a:t> od </a:t>
            </a:r>
            <a:r>
              <a:rPr lang="en-US" sz="3200" dirty="0" err="1" smtClean="0"/>
              <a:t>realnih</a:t>
            </a:r>
            <a:r>
              <a:rPr lang="en-US" sz="3200" dirty="0" smtClean="0"/>
              <a:t> </a:t>
            </a:r>
            <a:r>
              <a:rPr lang="en-US" sz="3200" dirty="0" err="1" smtClean="0"/>
              <a:t>primena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algoritama</a:t>
            </a:r>
            <a:r>
              <a:rPr lang="en-US" sz="3200" dirty="0" smtClean="0"/>
              <a:t> </a:t>
            </a:r>
            <a:r>
              <a:rPr lang="en-US" sz="3200" dirty="0" err="1" smtClean="0"/>
              <a:t>pretrage</a:t>
            </a:r>
            <a:r>
              <a:rPr lang="en-US" sz="3200" dirty="0" smtClean="0"/>
              <a:t> </a:t>
            </a:r>
            <a:r>
              <a:rPr lang="en-US" sz="3200" dirty="0" err="1" smtClean="0"/>
              <a:t>su</a:t>
            </a:r>
            <a:r>
              <a:rPr lang="sr-Latn-RS" sz="3200" dirty="0" smtClean="0"/>
              <a:t>:</a:t>
            </a:r>
          </a:p>
          <a:p>
            <a:pPr marL="457200" lvl="1" indent="0">
              <a:buNone/>
            </a:pPr>
            <a:endParaRPr lang="sr-Latn-RS" sz="3200" dirty="0" smtClean="0"/>
          </a:p>
          <a:p>
            <a:pPr lvl="1"/>
            <a:r>
              <a:rPr lang="en-US" sz="3200" dirty="0" err="1" smtClean="0"/>
              <a:t>pronalašzenje</a:t>
            </a:r>
            <a:r>
              <a:rPr lang="en-US" sz="3200" dirty="0" smtClean="0"/>
              <a:t> </a:t>
            </a:r>
            <a:r>
              <a:rPr lang="en-US" sz="3200" dirty="0" err="1" smtClean="0"/>
              <a:t>najkraćcih</a:t>
            </a:r>
            <a:r>
              <a:rPr lang="en-US" sz="3200" dirty="0" smtClean="0"/>
              <a:t> </a:t>
            </a:r>
            <a:r>
              <a:rPr lang="en-US" sz="3200" dirty="0" err="1" smtClean="0"/>
              <a:t>puteva</a:t>
            </a:r>
            <a:r>
              <a:rPr lang="en-US" sz="3200" dirty="0" smtClean="0"/>
              <a:t>, </a:t>
            </a:r>
            <a:endParaRPr lang="sr-Latn-RS" sz="3200" dirty="0" smtClean="0"/>
          </a:p>
          <a:p>
            <a:pPr lvl="1"/>
            <a:r>
              <a:rPr lang="en-US" sz="3200" dirty="0" err="1" smtClean="0"/>
              <a:t>igranje</a:t>
            </a:r>
            <a:r>
              <a:rPr lang="en-US" sz="3200" dirty="0" smtClean="0"/>
              <a:t> </a:t>
            </a:r>
            <a:r>
              <a:rPr lang="en-US" sz="3200" dirty="0" err="1" smtClean="0"/>
              <a:t>logi</a:t>
            </a:r>
            <a:r>
              <a:rPr lang="sr-Latn-RS" sz="3200" dirty="0" smtClean="0"/>
              <a:t>č</a:t>
            </a:r>
            <a:r>
              <a:rPr lang="en-US" sz="3200" dirty="0" err="1" smtClean="0"/>
              <a:t>kih</a:t>
            </a:r>
            <a:r>
              <a:rPr lang="en-US" sz="3200" dirty="0" smtClean="0"/>
              <a:t> </a:t>
            </a:r>
            <a:r>
              <a:rPr lang="en-US" sz="3200" dirty="0" err="1" smtClean="0"/>
              <a:t>igara</a:t>
            </a:r>
            <a:r>
              <a:rPr lang="en-US" sz="3200" dirty="0" smtClean="0"/>
              <a:t>, </a:t>
            </a:r>
            <a:endParaRPr lang="sr-Latn-RS" sz="3200" dirty="0" smtClean="0"/>
          </a:p>
          <a:p>
            <a:pPr lvl="1"/>
            <a:r>
              <a:rPr lang="en-US" sz="3200" dirty="0" err="1" smtClean="0"/>
              <a:t>navigacija</a:t>
            </a:r>
            <a:r>
              <a:rPr lang="en-US" sz="3200" dirty="0" smtClean="0"/>
              <a:t> </a:t>
            </a:r>
            <a:r>
              <a:rPr lang="en-US" sz="3200" dirty="0" err="1" smtClean="0"/>
              <a:t>robota</a:t>
            </a:r>
            <a:r>
              <a:rPr lang="en-US" sz="3200" dirty="0" smtClean="0"/>
              <a:t>, </a:t>
            </a:r>
            <a:endParaRPr lang="sr-Latn-RS" sz="3200" dirty="0" smtClean="0"/>
          </a:p>
          <a:p>
            <a:pPr lvl="1"/>
            <a:r>
              <a:rPr lang="en-US" sz="3200" dirty="0" err="1" smtClean="0"/>
              <a:t>automatsko</a:t>
            </a:r>
            <a:r>
              <a:rPr lang="en-US" sz="3200" dirty="0" smtClean="0"/>
              <a:t> </a:t>
            </a:r>
            <a:r>
              <a:rPr lang="en-US" sz="3200" dirty="0" err="1" smtClean="0"/>
              <a:t>nalašzenje</a:t>
            </a:r>
            <a:r>
              <a:rPr lang="en-US" sz="3200" dirty="0" smtClean="0"/>
              <a:t> </a:t>
            </a:r>
            <a:r>
              <a:rPr lang="en-US" sz="3200" dirty="0" err="1" smtClean="0"/>
              <a:t>redosleda</a:t>
            </a:r>
            <a:r>
              <a:rPr lang="en-US" sz="3200" dirty="0" smtClean="0"/>
              <a:t> </a:t>
            </a:r>
            <a:r>
              <a:rPr lang="en-US" sz="3200" dirty="0" err="1" smtClean="0"/>
              <a:t>sklapanja</a:t>
            </a:r>
            <a:r>
              <a:rPr lang="en-US" sz="3200" dirty="0" smtClean="0"/>
              <a:t> </a:t>
            </a:r>
            <a:r>
              <a:rPr lang="en-US" sz="3200" dirty="0" err="1" smtClean="0"/>
              <a:t>delova</a:t>
            </a:r>
            <a:r>
              <a:rPr lang="en-US" sz="3200" dirty="0" smtClean="0"/>
              <a:t> u </a:t>
            </a:r>
            <a:r>
              <a:rPr lang="en-US" sz="3200" dirty="0" err="1" smtClean="0"/>
              <a:t>industriji</a:t>
            </a:r>
            <a:r>
              <a:rPr lang="en-US" sz="3200" dirty="0" smtClean="0"/>
              <a:t>, </a:t>
            </a:r>
            <a:endParaRPr lang="sr-Latn-RS" sz="3200" dirty="0" smtClean="0"/>
          </a:p>
          <a:p>
            <a:pPr lvl="1"/>
            <a:r>
              <a:rPr lang="en-US" sz="3200" dirty="0" err="1" smtClean="0"/>
              <a:t>dizajn</a:t>
            </a:r>
            <a:r>
              <a:rPr lang="en-US" sz="3200" dirty="0" smtClean="0"/>
              <a:t> </a:t>
            </a:r>
            <a:r>
              <a:rPr lang="en-US" sz="3200" dirty="0" err="1" smtClean="0"/>
              <a:t>proteina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odredenim</a:t>
            </a:r>
            <a:r>
              <a:rPr lang="en-US" sz="3200" dirty="0" smtClean="0"/>
              <a:t> </a:t>
            </a:r>
            <a:r>
              <a:rPr lang="en-US" sz="3200" dirty="0" err="1" smtClean="0"/>
              <a:t>tra</a:t>
            </a:r>
            <a:r>
              <a:rPr lang="sr-Latn-RS" sz="3200" dirty="0" smtClean="0"/>
              <a:t>ž</a:t>
            </a:r>
            <a:r>
              <a:rPr lang="en-US" sz="3200" dirty="0" err="1" smtClean="0"/>
              <a:t>enim</a:t>
            </a:r>
            <a:r>
              <a:rPr lang="en-US" sz="3200" dirty="0" smtClean="0"/>
              <a:t> </a:t>
            </a:r>
            <a:r>
              <a:rPr lang="en-US" sz="3200" dirty="0" err="1" smtClean="0"/>
              <a:t>svojstvima</a:t>
            </a:r>
            <a:r>
              <a:rPr lang="en-US" sz="3200" dirty="0" smtClean="0"/>
              <a:t>, </a:t>
            </a:r>
            <a:endParaRPr lang="sr-Latn-R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12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Rešavanje</a:t>
            </a:r>
            <a:r>
              <a:rPr lang="en-US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problema</a:t>
            </a:r>
            <a:r>
              <a:rPr lang="en-US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korišćenjem</a:t>
            </a:r>
            <a:r>
              <a:rPr lang="en-US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pretrage</a:t>
            </a:r>
            <a:r>
              <a:rPr lang="en-US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Problemi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algoritmi</a:t>
            </a:r>
            <a:r>
              <a:rPr lang="en-US" sz="3200" dirty="0" smtClean="0"/>
              <a:t> </a:t>
            </a:r>
            <a:r>
              <a:rPr lang="en-US" sz="3200" dirty="0" err="1" smtClean="0"/>
              <a:t>pretrage</a:t>
            </a:r>
            <a:r>
              <a:rPr lang="en-US" sz="3200" dirty="0" smtClean="0"/>
              <a:t> </a:t>
            </a:r>
            <a:r>
              <a:rPr lang="en-US" sz="3200" dirty="0" err="1" smtClean="0"/>
              <a:t>mogu</a:t>
            </a:r>
            <a:r>
              <a:rPr lang="en-US" sz="3200" dirty="0" smtClean="0"/>
              <a:t> se </a:t>
            </a:r>
            <a:r>
              <a:rPr lang="en-US" sz="3200" dirty="0" err="1" smtClean="0"/>
              <a:t>opisati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u </a:t>
            </a:r>
            <a:r>
              <a:rPr lang="en-US" sz="3200" dirty="0" err="1" smtClean="0"/>
              <a:t>terminima</a:t>
            </a:r>
            <a:r>
              <a:rPr lang="en-US" sz="3200" dirty="0" smtClean="0"/>
              <a:t> </a:t>
            </a:r>
            <a:r>
              <a:rPr lang="en-US" sz="3200" dirty="0" err="1" smtClean="0"/>
              <a:t>agenata</a:t>
            </a:r>
            <a:r>
              <a:rPr lang="en-US" sz="3200" dirty="0" smtClean="0"/>
              <a:t>. </a:t>
            </a:r>
            <a:endParaRPr lang="sr-Latn-RS" sz="3200" dirty="0" smtClean="0"/>
          </a:p>
          <a:p>
            <a:r>
              <a:rPr lang="en-US" sz="3200" dirty="0" smtClean="0"/>
              <a:t>U tom </a:t>
            </a:r>
            <a:r>
              <a:rPr lang="en-US" sz="3200" dirty="0" err="1" smtClean="0"/>
              <a:t>slu</a:t>
            </a:r>
            <a:r>
              <a:rPr lang="sr-Latn-RS" sz="3200" dirty="0" smtClean="0"/>
              <a:t>č</a:t>
            </a:r>
            <a:r>
              <a:rPr lang="en-US" sz="3200" dirty="0" err="1" smtClean="0"/>
              <a:t>aju</a:t>
            </a:r>
            <a:r>
              <a:rPr lang="en-US" sz="3200" dirty="0" smtClean="0"/>
              <a:t>, </a:t>
            </a:r>
            <a:r>
              <a:rPr lang="en-US" sz="3200" dirty="0" err="1" smtClean="0"/>
              <a:t>smatra</a:t>
            </a:r>
            <a:r>
              <a:rPr lang="en-US" sz="3200" dirty="0" smtClean="0"/>
              <a:t> se da </a:t>
            </a:r>
            <a:r>
              <a:rPr lang="en-US" sz="3200" dirty="0" err="1" smtClean="0"/>
              <a:t>pretragu</a:t>
            </a:r>
            <a:r>
              <a:rPr lang="en-US" sz="3200" dirty="0" smtClean="0"/>
              <a:t> </a:t>
            </a:r>
            <a:r>
              <a:rPr lang="en-US" sz="3200" dirty="0" err="1" smtClean="0"/>
              <a:t>sprovodi</a:t>
            </a:r>
            <a:r>
              <a:rPr lang="en-US" sz="3200" dirty="0" smtClean="0"/>
              <a:t> agent, da se agent </a:t>
            </a:r>
            <a:r>
              <a:rPr lang="en-US" sz="3200" dirty="0" err="1" smtClean="0"/>
              <a:t>tokom</a:t>
            </a:r>
            <a:r>
              <a:rPr lang="en-US" sz="3200" dirty="0" smtClean="0"/>
              <a:t> </a:t>
            </a:r>
            <a:r>
              <a:rPr lang="en-US" sz="3200" dirty="0" err="1" smtClean="0"/>
              <a:t>pretrage</a:t>
            </a:r>
            <a:r>
              <a:rPr lang="en-US" sz="3200" dirty="0" smtClean="0"/>
              <a:t> </a:t>
            </a:r>
            <a:r>
              <a:rPr lang="en-US" sz="3200" dirty="0" err="1" smtClean="0"/>
              <a:t>mo</a:t>
            </a:r>
            <a:r>
              <a:rPr lang="sr-Latn-RS" sz="3200" dirty="0" smtClean="0"/>
              <a:t>ž</a:t>
            </a:r>
            <a:r>
              <a:rPr lang="en-US" sz="3200" dirty="0" smtClean="0"/>
              <a:t>e </a:t>
            </a:r>
            <a:r>
              <a:rPr lang="en-US" sz="3200" dirty="0" err="1" smtClean="0"/>
              <a:t>naći</a:t>
            </a:r>
            <a:r>
              <a:rPr lang="en-US" sz="3200" dirty="0" smtClean="0"/>
              <a:t> u </a:t>
            </a:r>
            <a:r>
              <a:rPr lang="en-US" sz="3200" dirty="0" err="1" smtClean="0"/>
              <a:t>razlišcitim</a:t>
            </a:r>
            <a:r>
              <a:rPr lang="en-US" sz="3200" dirty="0" smtClean="0"/>
              <a:t> </a:t>
            </a:r>
            <a:r>
              <a:rPr lang="en-US" sz="3200" dirty="0" err="1" smtClean="0"/>
              <a:t>stanjima</a:t>
            </a:r>
            <a:r>
              <a:rPr lang="en-US" sz="3200" dirty="0" smtClean="0"/>
              <a:t>, da agent </a:t>
            </a:r>
            <a:r>
              <a:rPr lang="en-US" sz="3200" dirty="0" err="1" smtClean="0"/>
              <a:t>pokušava</a:t>
            </a:r>
            <a:r>
              <a:rPr lang="en-US" sz="3200" dirty="0" smtClean="0"/>
              <a:t> da do</a:t>
            </a:r>
            <a:r>
              <a:rPr lang="sr-Latn-RS" sz="3200" dirty="0" smtClean="0"/>
              <a:t>đ</a:t>
            </a:r>
            <a:r>
              <a:rPr lang="en-US" sz="3200" dirty="0" smtClean="0"/>
              <a:t>e do </a:t>
            </a:r>
            <a:r>
              <a:rPr lang="en-US" sz="3200" dirty="0" err="1" smtClean="0"/>
              <a:t>završnog</a:t>
            </a:r>
            <a:r>
              <a:rPr lang="en-US" sz="3200" dirty="0" smtClean="0"/>
              <a:t> </a:t>
            </a:r>
            <a:r>
              <a:rPr lang="en-US" sz="3200" dirty="0" err="1" smtClean="0"/>
              <a:t>stanja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959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Primer 1.1.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825625"/>
            <a:ext cx="10612395" cy="4525748"/>
          </a:xfrm>
        </p:spPr>
        <p:txBody>
          <a:bodyPr>
            <a:normAutofit/>
          </a:bodyPr>
          <a:lstStyle/>
          <a:p>
            <a:r>
              <a:rPr lang="en-US" dirty="0" err="1" smtClean="0"/>
              <a:t>Slagalica</a:t>
            </a:r>
            <a:r>
              <a:rPr lang="en-US" dirty="0" smtClean="0"/>
              <a:t> </a:t>
            </a:r>
            <a:r>
              <a:rPr lang="en-US" dirty="0"/>
              <a:t>15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Lojdova</a:t>
            </a:r>
            <a:r>
              <a:rPr lang="en-US" dirty="0"/>
              <a:t> </a:t>
            </a:r>
            <a:r>
              <a:rPr lang="en-US" dirty="0" err="1"/>
              <a:t>slagalica</a:t>
            </a:r>
            <a:r>
              <a:rPr lang="en-US" dirty="0"/>
              <a:t>) </a:t>
            </a:r>
            <a:r>
              <a:rPr lang="en-US" dirty="0" err="1"/>
              <a:t>sastoji</a:t>
            </a:r>
            <a:r>
              <a:rPr lang="en-US" dirty="0"/>
              <a:t> se od 15 </a:t>
            </a:r>
            <a:r>
              <a:rPr lang="en-US" dirty="0" err="1"/>
              <a:t>kvadrata</a:t>
            </a:r>
            <a:r>
              <a:rPr lang="en-US" dirty="0"/>
              <a:t> </a:t>
            </a:r>
            <a:r>
              <a:rPr lang="en-US" dirty="0" err="1"/>
              <a:t>rasporedenih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tabli</a:t>
            </a:r>
            <a:r>
              <a:rPr lang="en-US" dirty="0"/>
              <a:t> </a:t>
            </a:r>
            <a:r>
              <a:rPr lang="en-US" dirty="0" err="1" smtClean="0"/>
              <a:t>veli</a:t>
            </a:r>
            <a:r>
              <a:rPr lang="sr-Latn-RS" dirty="0" smtClean="0"/>
              <a:t>č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/>
              <a:t>4x4 </a:t>
            </a:r>
            <a:r>
              <a:rPr lang="en-US" dirty="0" err="1"/>
              <a:t>polja</a:t>
            </a:r>
            <a:r>
              <a:rPr lang="en-US" dirty="0"/>
              <a:t>. </a:t>
            </a:r>
            <a:r>
              <a:rPr lang="en-US" dirty="0" err="1"/>
              <a:t>Kvadrati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numerisani</a:t>
            </a:r>
            <a:r>
              <a:rPr lang="en-US" dirty="0"/>
              <a:t> </a:t>
            </a:r>
            <a:r>
              <a:rPr lang="en-US" dirty="0" err="1"/>
              <a:t>brojevima</a:t>
            </a:r>
            <a:r>
              <a:rPr lang="en-US" dirty="0"/>
              <a:t> od 1 do 15</a:t>
            </a:r>
            <a:r>
              <a:rPr lang="en-US" dirty="0" smtClean="0"/>
              <a:t>.. </a:t>
            </a:r>
            <a:r>
              <a:rPr lang="en-US" dirty="0"/>
              <a:t>Taj </a:t>
            </a:r>
            <a:r>
              <a:rPr lang="en-US" dirty="0" err="1"/>
              <a:t>raspored</a:t>
            </a:r>
            <a:r>
              <a:rPr lang="en-US" dirty="0"/>
              <a:t> </a:t>
            </a:r>
            <a:r>
              <a:rPr lang="en-US" dirty="0" err="1"/>
              <a:t>polja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kom</a:t>
            </a:r>
            <a:r>
              <a:rPr lang="sr-Latn-RS" dirty="0" smtClean="0"/>
              <a:t>aqa</a:t>
            </a:r>
            <a:r>
              <a:rPr lang="en-US" dirty="0" err="1" smtClean="0"/>
              <a:t>paktno</a:t>
            </a:r>
            <a:r>
              <a:rPr lang="en-US" dirty="0" smtClean="0"/>
              <a:t> </a:t>
            </a:r>
            <a:r>
              <a:rPr lang="en-US" dirty="0" err="1"/>
              <a:t>zapisati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[1,2,3,4,5,6,7,8,9,10,11,12,13,14,15,_] </a:t>
            </a:r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proizvoljan</a:t>
            </a:r>
            <a:r>
              <a:rPr lang="en-US" dirty="0"/>
              <a:t> </a:t>
            </a:r>
            <a:r>
              <a:rPr lang="en-US" dirty="0" err="1"/>
              <a:t>raspored</a:t>
            </a:r>
            <a:r>
              <a:rPr lang="en-US" dirty="0"/>
              <a:t> </a:t>
            </a:r>
            <a:r>
              <a:rPr lang="en-US" dirty="0" err="1"/>
              <a:t>polja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tabli</a:t>
            </a:r>
            <a:r>
              <a:rPr lang="en-US" dirty="0"/>
              <a:t>,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koraku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RS" dirty="0" smtClean="0"/>
              <a:t>ž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err="1"/>
              <a:t>pomeriti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od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od tri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od </a:t>
            </a:r>
            <a:r>
              <a:rPr lang="sr-Latn-RS" dirty="0" smtClean="0"/>
              <a:t>č</a:t>
            </a:r>
            <a:r>
              <a:rPr lang="en-US" dirty="0" err="1" smtClean="0"/>
              <a:t>etiri</a:t>
            </a:r>
            <a:r>
              <a:rPr lang="en-US" dirty="0" smtClean="0"/>
              <a:t> </a:t>
            </a:r>
            <a:r>
              <a:rPr lang="en-US" dirty="0" err="1"/>
              <a:t>polja</a:t>
            </a:r>
            <a:r>
              <a:rPr lang="en-US" dirty="0"/>
              <a:t>.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raspored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RS" dirty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je </a:t>
            </a:r>
            <a:r>
              <a:rPr lang="en-US" dirty="0" err="1"/>
              <a:t>izmedu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RS" dirty="0" smtClean="0"/>
              <a:t>č</a:t>
            </a:r>
            <a:r>
              <a:rPr lang="en-US" dirty="0" err="1" smtClean="0"/>
              <a:t>etiri</a:t>
            </a:r>
            <a:r>
              <a:rPr lang="en-US" dirty="0"/>
              <a:t>.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862" y="3375089"/>
            <a:ext cx="22002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611" y="414552"/>
            <a:ext cx="10515600" cy="1325563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Elementi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problema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pretrage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neki</a:t>
            </a:r>
            <a:r>
              <a:rPr lang="en-US" dirty="0"/>
              <a:t> problem </a:t>
            </a:r>
            <a:r>
              <a:rPr lang="en-US" dirty="0" err="1"/>
              <a:t>razmatrao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problem </a:t>
            </a:r>
            <a:r>
              <a:rPr lang="en-US" dirty="0" err="1"/>
              <a:t>pretrage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 smtClean="0"/>
              <a:t>š</a:t>
            </a:r>
            <a:r>
              <a:rPr lang="en-US" dirty="0" err="1" smtClean="0"/>
              <a:t>avao</a:t>
            </a:r>
            <a:r>
              <a:rPr lang="en-US" dirty="0" smtClean="0"/>
              <a:t> </a:t>
            </a:r>
            <a:r>
              <a:rPr lang="en-US" dirty="0" err="1"/>
              <a:t>primenom</a:t>
            </a:r>
            <a:r>
              <a:rPr lang="en-US" dirty="0"/>
              <a:t> </a:t>
            </a:r>
            <a:r>
              <a:rPr lang="en-US" dirty="0" err="1"/>
              <a:t>algoritama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, on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odredenu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odredene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: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Skup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mogu</a:t>
            </a:r>
            <a:r>
              <a:rPr lang="sr-Latn-RS" b="1" dirty="0" smtClean="0">
                <a:solidFill>
                  <a:srgbClr val="0070C0"/>
                </a:solidFill>
              </a:rPr>
              <a:t>ć</a:t>
            </a:r>
            <a:r>
              <a:rPr lang="en-US" b="1" dirty="0" err="1" smtClean="0">
                <a:solidFill>
                  <a:srgbClr val="0070C0"/>
                </a:solidFill>
              </a:rPr>
              <a:t>ih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stanja</a:t>
            </a:r>
            <a:r>
              <a:rPr lang="en-US" dirty="0"/>
              <a:t>: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 </a:t>
            </a:r>
            <a:r>
              <a:rPr lang="en-US" dirty="0" err="1"/>
              <a:t>razmatraju</a:t>
            </a:r>
            <a:r>
              <a:rPr lang="en-US" dirty="0"/>
              <a:t> se </a:t>
            </a:r>
            <a:r>
              <a:rPr lang="en-US" dirty="0" err="1" smtClean="0"/>
              <a:t>razli</a:t>
            </a:r>
            <a:r>
              <a:rPr lang="sr-Latn-RS" dirty="0" smtClean="0"/>
              <a:t>č</a:t>
            </a:r>
            <a:r>
              <a:rPr lang="en-US" dirty="0" err="1" smtClean="0"/>
              <a:t>ita</a:t>
            </a:r>
            <a:r>
              <a:rPr lang="en-US" dirty="0" smtClean="0"/>
              <a:t> </a:t>
            </a:r>
            <a:r>
              <a:rPr lang="en-US" dirty="0" err="1"/>
              <a:t>stanja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odlu</a:t>
            </a:r>
            <a:r>
              <a:rPr lang="sr-Latn-RS" dirty="0" smtClean="0"/>
              <a:t>č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datom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poznavanje</a:t>
            </a:r>
            <a:r>
              <a:rPr lang="en-US" dirty="0"/>
              <a:t> </a:t>
            </a:r>
            <a:r>
              <a:rPr lang="en-US" dirty="0" err="1"/>
              <a:t>skupa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(ne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dostupnih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polaznog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).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Polazno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stanje</a:t>
            </a:r>
            <a:r>
              <a:rPr lang="en-US" dirty="0"/>
              <a:t>: </a:t>
            </a:r>
            <a:r>
              <a:rPr lang="en-US" dirty="0" err="1" smtClean="0"/>
              <a:t>Rešavanje</a:t>
            </a:r>
            <a:r>
              <a:rPr lang="en-US" dirty="0" smtClean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 smtClean="0"/>
              <a:t>kreće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odredenog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nazivamo</a:t>
            </a:r>
            <a:r>
              <a:rPr lang="en-US" dirty="0"/>
              <a:t> </a:t>
            </a:r>
            <a:r>
              <a:rPr lang="en-US" dirty="0" err="1"/>
              <a:t>polaznim</a:t>
            </a:r>
            <a:r>
              <a:rPr lang="en-US" dirty="0"/>
              <a:t> </a:t>
            </a:r>
            <a:r>
              <a:rPr lang="en-US" dirty="0" err="1"/>
              <a:t>stanjem</a:t>
            </a:r>
            <a:r>
              <a:rPr lang="en-US" dirty="0"/>
              <a:t>.</a:t>
            </a:r>
          </a:p>
          <a:p>
            <a:r>
              <a:rPr lang="en-US" b="1" dirty="0">
                <a:solidFill>
                  <a:srgbClr val="0070C0"/>
                </a:solidFill>
              </a:rPr>
              <a:t>Test </a:t>
            </a:r>
            <a:r>
              <a:rPr lang="en-US" b="1" dirty="0" err="1">
                <a:solidFill>
                  <a:srgbClr val="0070C0"/>
                </a:solidFill>
              </a:rPr>
              <a:t>cilja</a:t>
            </a:r>
            <a:r>
              <a:rPr lang="en-US" dirty="0"/>
              <a:t>: Problem je </a:t>
            </a:r>
            <a:r>
              <a:rPr lang="en-US" dirty="0" err="1" smtClean="0"/>
              <a:t>rešen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dode</a:t>
            </a:r>
            <a:r>
              <a:rPr lang="en-US" dirty="0"/>
              <a:t> do </a:t>
            </a:r>
            <a:r>
              <a:rPr lang="en-US" dirty="0" err="1"/>
              <a:t>ciljnog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, </a:t>
            </a:r>
            <a:r>
              <a:rPr lang="en-US" dirty="0" err="1" smtClean="0"/>
              <a:t>završnog</a:t>
            </a:r>
            <a:r>
              <a:rPr lang="en-US" dirty="0" smtClean="0"/>
              <a:t> </a:t>
            </a:r>
            <a:r>
              <a:rPr lang="en-US" dirty="0" err="1"/>
              <a:t>stanja</a:t>
            </a:r>
            <a:r>
              <a:rPr lang="en-US" dirty="0"/>
              <a:t>. </a:t>
            </a:r>
            <a:r>
              <a:rPr lang="en-US" dirty="0" err="1"/>
              <a:t>Potrebno</a:t>
            </a:r>
            <a:r>
              <a:rPr lang="en-US" dirty="0"/>
              <a:t> je da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raspoloživ</a:t>
            </a:r>
            <a:r>
              <a:rPr lang="en-US" dirty="0" smtClean="0"/>
              <a:t> </a:t>
            </a:r>
            <a:r>
              <a:rPr lang="en-US" dirty="0" err="1"/>
              <a:t>efektivan</a:t>
            </a:r>
            <a:r>
              <a:rPr lang="en-US" dirty="0"/>
              <a:t> test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proverava</a:t>
            </a:r>
            <a:r>
              <a:rPr lang="en-US" dirty="0"/>
              <a:t> da li se </a:t>
            </a:r>
            <a:r>
              <a:rPr lang="en-US" dirty="0" err="1" smtClean="0"/>
              <a:t>došlo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ciljnog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/>
              <a:t>. do </a:t>
            </a:r>
            <a:r>
              <a:rPr lang="en-US" dirty="0" err="1" smtClean="0"/>
              <a:t>završetka</a:t>
            </a:r>
            <a:r>
              <a:rPr lang="en-US" dirty="0" smtClean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.</a:t>
            </a:r>
          </a:p>
          <a:p>
            <a:r>
              <a:rPr lang="en-US" sz="2900" b="1" dirty="0" err="1">
                <a:solidFill>
                  <a:srgbClr val="0070C0"/>
                </a:solidFill>
              </a:rPr>
              <a:t>Skup</a:t>
            </a:r>
            <a:r>
              <a:rPr lang="en-US" sz="2900" b="1" dirty="0">
                <a:solidFill>
                  <a:srgbClr val="0070C0"/>
                </a:solidFill>
              </a:rPr>
              <a:t> </a:t>
            </a:r>
            <a:r>
              <a:rPr lang="en-US" sz="2900" b="1" dirty="0" err="1" smtClean="0">
                <a:solidFill>
                  <a:srgbClr val="0070C0"/>
                </a:solidFill>
              </a:rPr>
              <a:t>mogućih</a:t>
            </a:r>
            <a:r>
              <a:rPr lang="en-US" sz="2900" b="1" dirty="0" smtClean="0">
                <a:solidFill>
                  <a:srgbClr val="0070C0"/>
                </a:solidFill>
              </a:rPr>
              <a:t> </a:t>
            </a:r>
            <a:r>
              <a:rPr lang="en-US" sz="2900" b="1" dirty="0" err="1">
                <a:solidFill>
                  <a:srgbClr val="0070C0"/>
                </a:solidFill>
              </a:rPr>
              <a:t>akcija</a:t>
            </a:r>
            <a:r>
              <a:rPr lang="en-US" dirty="0"/>
              <a:t>: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koraku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preduzeti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korak</a:t>
            </a:r>
            <a:r>
              <a:rPr lang="en-US" dirty="0"/>
              <a:t>,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preduzetih</a:t>
            </a:r>
            <a:r>
              <a:rPr lang="en-US" dirty="0"/>
              <a:t> u </a:t>
            </a:r>
            <a:r>
              <a:rPr lang="en-US" dirty="0" err="1" smtClean="0"/>
              <a:t>odgovarajućim</a:t>
            </a:r>
            <a:r>
              <a:rPr lang="en-US" dirty="0" smtClean="0"/>
              <a:t> </a:t>
            </a:r>
            <a:r>
              <a:rPr lang="en-US" dirty="0" err="1"/>
              <a:t>trenucima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dovede</a:t>
            </a:r>
            <a:r>
              <a:rPr lang="en-US" dirty="0"/>
              <a:t> do </a:t>
            </a:r>
            <a:r>
              <a:rPr lang="en-US" dirty="0" err="1" smtClean="0"/>
              <a:t>rešenja</a:t>
            </a:r>
            <a:r>
              <a:rPr lang="en-US" dirty="0" smtClean="0"/>
              <a:t> </a:t>
            </a:r>
            <a:r>
              <a:rPr lang="en-US" dirty="0" err="1"/>
              <a:t>problema</a:t>
            </a:r>
            <a:r>
              <a:rPr lang="en-US" dirty="0"/>
              <a:t>.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 smtClean="0"/>
              <a:t>mogućih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razlikuje</a:t>
            </a:r>
            <a:r>
              <a:rPr lang="en-US" dirty="0"/>
              <a:t> od </a:t>
            </a:r>
            <a:r>
              <a:rPr lang="en-US" dirty="0" err="1"/>
              <a:t>stanja</a:t>
            </a:r>
            <a:r>
              <a:rPr lang="en-US" dirty="0"/>
              <a:t> do </a:t>
            </a:r>
            <a:r>
              <a:rPr lang="en-US" dirty="0" err="1" smtClean="0"/>
              <a:t>stanja,što</a:t>
            </a:r>
            <a:r>
              <a:rPr lang="en-US" dirty="0" smtClean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rešava</a:t>
            </a:r>
            <a:r>
              <a:rPr lang="en-US" dirty="0"/>
              <a:t>.</a:t>
            </a:r>
          </a:p>
          <a:p>
            <a:r>
              <a:rPr lang="en-US" sz="2900" b="1" dirty="0" err="1">
                <a:solidFill>
                  <a:srgbClr val="0070C0"/>
                </a:solidFill>
              </a:rPr>
              <a:t>Funkcija</a:t>
            </a:r>
            <a:r>
              <a:rPr lang="en-US" sz="2900" b="1" dirty="0">
                <a:solidFill>
                  <a:srgbClr val="0070C0"/>
                </a:solidFill>
              </a:rPr>
              <a:t> </a:t>
            </a:r>
            <a:r>
              <a:rPr lang="en-US" sz="2900" b="1" dirty="0" err="1">
                <a:solidFill>
                  <a:srgbClr val="0070C0"/>
                </a:solidFill>
              </a:rPr>
              <a:t>prelaska</a:t>
            </a:r>
            <a:r>
              <a:rPr lang="en-US" dirty="0"/>
              <a:t>: Ova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preslikava</a:t>
            </a:r>
            <a:r>
              <a:rPr lang="en-US" dirty="0"/>
              <a:t> par </a:t>
            </a:r>
            <a:r>
              <a:rPr lang="en-US" dirty="0" err="1"/>
              <a:t>stanje-akcija</a:t>
            </a:r>
            <a:r>
              <a:rPr lang="en-US" dirty="0"/>
              <a:t> u novo </a:t>
            </a:r>
            <a:r>
              <a:rPr lang="en-US" dirty="0" err="1"/>
              <a:t>stanje</a:t>
            </a:r>
            <a:r>
              <a:rPr lang="en-US" dirty="0"/>
              <a:t>, </a:t>
            </a:r>
            <a:r>
              <a:rPr lang="en-US" dirty="0" err="1"/>
              <a:t>dobijeno</a:t>
            </a:r>
            <a:r>
              <a:rPr lang="en-US" dirty="0"/>
              <a:t> </a:t>
            </a:r>
            <a:r>
              <a:rPr lang="en-US" dirty="0" err="1"/>
              <a:t>izborom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u </a:t>
            </a:r>
            <a:r>
              <a:rPr lang="en-US" dirty="0" err="1"/>
              <a:t>nekom</a:t>
            </a:r>
            <a:r>
              <a:rPr lang="en-US" dirty="0"/>
              <a:t> stanju.2</a:t>
            </a:r>
          </a:p>
          <a:p>
            <a:r>
              <a:rPr lang="en-US" sz="2900" b="1" dirty="0" err="1">
                <a:solidFill>
                  <a:srgbClr val="0070C0"/>
                </a:solidFill>
              </a:rPr>
              <a:t>Funkcija</a:t>
            </a:r>
            <a:r>
              <a:rPr lang="en-US" sz="2900" b="1" dirty="0">
                <a:solidFill>
                  <a:srgbClr val="0070C0"/>
                </a:solidFill>
              </a:rPr>
              <a:t> </a:t>
            </a:r>
            <a:r>
              <a:rPr lang="en-US" sz="2900" b="1" dirty="0" err="1">
                <a:solidFill>
                  <a:srgbClr val="0070C0"/>
                </a:solidFill>
              </a:rPr>
              <a:t>cene</a:t>
            </a:r>
            <a:r>
              <a:rPr lang="en-US" dirty="0"/>
              <a:t>: Ova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preslikava</a:t>
            </a:r>
            <a:r>
              <a:rPr lang="en-US" dirty="0"/>
              <a:t> par </a:t>
            </a:r>
            <a:r>
              <a:rPr lang="en-US" dirty="0" err="1"/>
              <a:t>stanje-akcija</a:t>
            </a:r>
            <a:r>
              <a:rPr lang="en-US" dirty="0"/>
              <a:t> u </a:t>
            </a:r>
            <a:r>
              <a:rPr lang="en-US" dirty="0" err="1" smtClean="0"/>
              <a:t>numeričku</a:t>
            </a:r>
            <a:r>
              <a:rPr lang="en-US" dirty="0" smtClean="0"/>
              <a:t> </a:t>
            </a:r>
            <a:r>
              <a:rPr lang="en-US" dirty="0" err="1"/>
              <a:t>vrednost</a:t>
            </a:r>
            <a:r>
              <a:rPr lang="en-US" dirty="0"/>
              <a:t> — </a:t>
            </a:r>
            <a:r>
              <a:rPr lang="en-US" dirty="0" err="1"/>
              <a:t>cenu</a:t>
            </a:r>
            <a:r>
              <a:rPr lang="en-US" dirty="0"/>
              <a:t> </a:t>
            </a:r>
            <a:r>
              <a:rPr lang="en-US" dirty="0" err="1"/>
              <a:t>preduzimanja</a:t>
            </a:r>
            <a:r>
              <a:rPr lang="en-US" dirty="0"/>
              <a:t> date </a:t>
            </a:r>
            <a:r>
              <a:rPr lang="en-US" dirty="0" err="1"/>
              <a:t>akcije</a:t>
            </a:r>
            <a:r>
              <a:rPr lang="en-US" dirty="0"/>
              <a:t> u </a:t>
            </a:r>
            <a:r>
              <a:rPr lang="en-US" dirty="0" err="1"/>
              <a:t>datom</a:t>
            </a:r>
            <a:r>
              <a:rPr lang="en-US" dirty="0"/>
              <a:t> </a:t>
            </a:r>
            <a:r>
              <a:rPr lang="en-US" dirty="0" err="1"/>
              <a:t>stanju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6664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46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Primer </a:t>
            </a:r>
            <a:r>
              <a:rPr lang="sr-Latn-RS" b="1" dirty="0">
                <a:solidFill>
                  <a:srgbClr val="FF0000"/>
                </a:solidFill>
                <a:latin typeface="Arial Black" panose="020B0A04020102020204" pitchFamily="34" charset="0"/>
              </a:rPr>
              <a:t>slagalice</a:t>
            </a:r>
            <a:endParaRPr 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027"/>
            <a:ext cx="10515600" cy="459478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/>
              <a:t>stanja</a:t>
            </a:r>
            <a:r>
              <a:rPr lang="en-US" dirty="0"/>
              <a:t>: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permutacija</a:t>
            </a:r>
            <a:r>
              <a:rPr lang="en-US" dirty="0"/>
              <a:t> [s1s2 ...s16]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∈{_,1,2,...,15}. </a:t>
            </a:r>
            <a:endParaRPr lang="sr-Latn-RS" dirty="0" smtClean="0"/>
          </a:p>
          <a:p>
            <a:r>
              <a:rPr lang="en-US" dirty="0" err="1" smtClean="0"/>
              <a:t>Polazno</a:t>
            </a:r>
            <a:r>
              <a:rPr lang="en-US" dirty="0" smtClean="0"/>
              <a:t> </a:t>
            </a:r>
            <a:r>
              <a:rPr lang="en-US" dirty="0" err="1"/>
              <a:t>stanje</a:t>
            </a:r>
            <a:r>
              <a:rPr lang="en-US" dirty="0"/>
              <a:t>: </a:t>
            </a:r>
            <a:r>
              <a:rPr lang="en-US" dirty="0" err="1"/>
              <a:t>polazno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RS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slagalice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ciljni</a:t>
            </a:r>
            <a:r>
              <a:rPr lang="en-US" dirty="0"/>
              <a:t> </a:t>
            </a:r>
            <a:r>
              <a:rPr lang="en-US" dirty="0" err="1"/>
              <a:t>raspored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RS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dobiti</a:t>
            </a:r>
            <a:r>
              <a:rPr lang="en-US" dirty="0"/>
              <a:t>). </a:t>
            </a:r>
            <a:endParaRPr lang="sr-Latn-RS" dirty="0" smtClean="0"/>
          </a:p>
          <a:p>
            <a:r>
              <a:rPr lang="en-US" dirty="0" smtClean="0"/>
              <a:t>Test </a:t>
            </a:r>
            <a:r>
              <a:rPr lang="en-US" dirty="0" err="1"/>
              <a:t>cilja</a:t>
            </a:r>
            <a:r>
              <a:rPr lang="en-US" dirty="0"/>
              <a:t>: </a:t>
            </a:r>
            <a:r>
              <a:rPr lang="en-US" dirty="0" err="1"/>
              <a:t>provera</a:t>
            </a:r>
            <a:r>
              <a:rPr lang="en-US" dirty="0"/>
              <a:t> da li je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jednako</a:t>
            </a:r>
            <a:r>
              <a:rPr lang="en-US" dirty="0"/>
              <a:t> [1,2,3,4,5,6,7,8,9,10,11,12, 13,14,15,_]. </a:t>
            </a:r>
            <a:endParaRPr lang="sr-Latn-RS" dirty="0" smtClean="0"/>
          </a:p>
          <a:p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RS" dirty="0" smtClean="0"/>
              <a:t>ć</a:t>
            </a:r>
            <a:r>
              <a:rPr lang="en-US" dirty="0" err="1" smtClean="0"/>
              <a:t>cih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: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RS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{</a:t>
            </a:r>
            <a:r>
              <a:rPr lang="en-US" dirty="0" err="1"/>
              <a:t>levo,desno,gore,dole</a:t>
            </a:r>
            <a:r>
              <a:rPr lang="en-US" dirty="0"/>
              <a:t>}, </a:t>
            </a:r>
            <a:r>
              <a:rPr lang="en-US" dirty="0" err="1"/>
              <a:t>gde</a:t>
            </a:r>
            <a:r>
              <a:rPr lang="en-US" dirty="0"/>
              <a:t> se date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pomeranje</a:t>
            </a:r>
            <a:r>
              <a:rPr lang="en-US" dirty="0"/>
              <a:t> </a:t>
            </a:r>
            <a:r>
              <a:rPr lang="en-US" dirty="0" err="1"/>
              <a:t>praznog</a:t>
            </a:r>
            <a:r>
              <a:rPr lang="en-US" dirty="0"/>
              <a:t> </a:t>
            </a:r>
            <a:r>
              <a:rPr lang="en-US" dirty="0" err="1"/>
              <a:t>polja</a:t>
            </a:r>
            <a:r>
              <a:rPr lang="en-US" dirty="0"/>
              <a:t> </a:t>
            </a:r>
            <a:r>
              <a:rPr lang="en-US" dirty="0" err="1"/>
              <a:t>levo</a:t>
            </a:r>
            <a:r>
              <a:rPr lang="en-US" dirty="0"/>
              <a:t>, </a:t>
            </a:r>
            <a:r>
              <a:rPr lang="en-US" dirty="0" err="1"/>
              <a:t>desno</a:t>
            </a:r>
            <a:r>
              <a:rPr lang="en-US" dirty="0"/>
              <a:t>, gore </a:t>
            </a:r>
            <a:r>
              <a:rPr lang="en-US" dirty="0" err="1"/>
              <a:t>i</a:t>
            </a:r>
            <a:r>
              <a:rPr lang="en-US" dirty="0"/>
              <a:t> dole. </a:t>
            </a:r>
            <a:r>
              <a:rPr lang="en-US" dirty="0" err="1"/>
              <a:t>Iako</a:t>
            </a:r>
            <a:r>
              <a:rPr lang="en-US" dirty="0"/>
              <a:t> je </a:t>
            </a:r>
            <a:r>
              <a:rPr lang="en-US" dirty="0" err="1"/>
              <a:t>naizgled</a:t>
            </a:r>
            <a:r>
              <a:rPr lang="en-US" dirty="0"/>
              <a:t> </a:t>
            </a:r>
            <a:r>
              <a:rPr lang="en-US" dirty="0" err="1"/>
              <a:t>prirodnije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razmatrati</a:t>
            </a:r>
            <a:r>
              <a:rPr lang="en-US" dirty="0"/>
              <a:t> </a:t>
            </a:r>
            <a:r>
              <a:rPr lang="en-US" dirty="0" err="1"/>
              <a:t>pomeranje</a:t>
            </a:r>
            <a:r>
              <a:rPr lang="en-US" dirty="0"/>
              <a:t> </a:t>
            </a:r>
            <a:r>
              <a:rPr lang="en-US" dirty="0" err="1"/>
              <a:t>kvadrata</a:t>
            </a:r>
            <a:r>
              <a:rPr lang="en-US" dirty="0"/>
              <a:t> </a:t>
            </a:r>
            <a:r>
              <a:rPr lang="en-US" dirty="0" err="1"/>
              <a:t>susednih</a:t>
            </a:r>
            <a:r>
              <a:rPr lang="en-US" dirty="0"/>
              <a:t> </a:t>
            </a:r>
            <a:r>
              <a:rPr lang="en-US" dirty="0" err="1"/>
              <a:t>praznom</a:t>
            </a:r>
            <a:r>
              <a:rPr lang="en-US" dirty="0"/>
              <a:t> </a:t>
            </a:r>
            <a:r>
              <a:rPr lang="en-US" dirty="0" err="1"/>
              <a:t>polju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prazno</a:t>
            </a:r>
            <a:r>
              <a:rPr lang="en-US" dirty="0"/>
              <a:t> </a:t>
            </a:r>
            <a:r>
              <a:rPr lang="en-US" dirty="0" err="1"/>
              <a:t>polje</a:t>
            </a:r>
            <a:r>
              <a:rPr lang="en-US" dirty="0"/>
              <a:t>, </a:t>
            </a:r>
            <a:r>
              <a:rPr lang="en-US" dirty="0" err="1"/>
              <a:t>ovakva</a:t>
            </a:r>
            <a:r>
              <a:rPr lang="en-US" dirty="0"/>
              <a:t> </a:t>
            </a:r>
            <a:r>
              <a:rPr lang="en-US" dirty="0" err="1"/>
              <a:t>formulacija</a:t>
            </a:r>
            <a:r>
              <a:rPr lang="en-US" dirty="0"/>
              <a:t> je </a:t>
            </a:r>
            <a:r>
              <a:rPr lang="en-US" dirty="0" err="1"/>
              <a:t>jednostavnija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uniformnosti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(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prazno</a:t>
            </a:r>
            <a:r>
              <a:rPr lang="en-US" dirty="0"/>
              <a:t> </a:t>
            </a:r>
            <a:r>
              <a:rPr lang="en-US" dirty="0" err="1"/>
              <a:t>polje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rubu</a:t>
            </a:r>
            <a:r>
              <a:rPr lang="en-US" dirty="0"/>
              <a:t> </a:t>
            </a:r>
            <a:r>
              <a:rPr lang="en-US" dirty="0" err="1"/>
              <a:t>slagalice</a:t>
            </a:r>
            <a:r>
              <a:rPr lang="en-US" dirty="0"/>
              <a:t>) </a:t>
            </a:r>
            <a:r>
              <a:rPr lang="en-US" dirty="0" err="1" smtClean="0"/>
              <a:t>mogu</a:t>
            </a:r>
            <a:r>
              <a:rPr lang="sr-Latn-RS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tri od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/>
              <a:t>prelaska</a:t>
            </a:r>
            <a:r>
              <a:rPr lang="en-US" dirty="0"/>
              <a:t>: </a:t>
            </a:r>
            <a:r>
              <a:rPr lang="en-US" dirty="0" err="1"/>
              <a:t>preslikava</a:t>
            </a:r>
            <a:r>
              <a:rPr lang="en-US" dirty="0"/>
              <a:t> par </a:t>
            </a:r>
            <a:r>
              <a:rPr lang="en-US" dirty="0" err="1"/>
              <a:t>stanja-akcija</a:t>
            </a:r>
            <a:r>
              <a:rPr lang="en-US" dirty="0"/>
              <a:t> u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pomeranjem</a:t>
            </a:r>
            <a:r>
              <a:rPr lang="en-US" dirty="0"/>
              <a:t> </a:t>
            </a:r>
            <a:r>
              <a:rPr lang="en-US" dirty="0" err="1"/>
              <a:t>praznog</a:t>
            </a:r>
            <a:r>
              <a:rPr lang="en-US" dirty="0"/>
              <a:t> </a:t>
            </a:r>
            <a:r>
              <a:rPr lang="en-US" dirty="0" err="1"/>
              <a:t>polja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od </a:t>
            </a:r>
            <a:r>
              <a:rPr lang="sr-Latn-RS" dirty="0" smtClean="0"/>
              <a:t>č</a:t>
            </a:r>
            <a:r>
              <a:rPr lang="en-US" dirty="0" err="1" smtClean="0"/>
              <a:t>etiri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RS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strane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/>
              <a:t>cene</a:t>
            </a:r>
            <a:r>
              <a:rPr lang="en-US" dirty="0"/>
              <a:t>: </a:t>
            </a:r>
            <a:r>
              <a:rPr lang="en-US" dirty="0" err="1" smtClean="0"/>
              <a:t>mo</a:t>
            </a:r>
            <a:r>
              <a:rPr lang="sr-Latn-RS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konstantna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akciju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primer, 1), </a:t>
            </a:r>
            <a:r>
              <a:rPr lang="en-US" dirty="0" err="1" smtClean="0"/>
              <a:t>po</a:t>
            </a:r>
            <a:r>
              <a:rPr lang="sr-Latn-RS" dirty="0" smtClean="0"/>
              <a:t>š</a:t>
            </a:r>
            <a:r>
              <a:rPr lang="en-US" dirty="0" smtClean="0"/>
              <a:t>to </a:t>
            </a:r>
            <a:r>
              <a:rPr lang="en-US" dirty="0"/>
              <a:t>se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pomeranja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jednako</a:t>
            </a:r>
            <a:r>
              <a:rPr lang="en-US" dirty="0"/>
              <a:t> </a:t>
            </a:r>
            <a:r>
              <a:rPr lang="en-US" dirty="0" err="1"/>
              <a:t>skupim</a:t>
            </a:r>
            <a:r>
              <a:rPr lang="en-US" dirty="0"/>
              <a:t>. </a:t>
            </a:r>
            <a:r>
              <a:rPr lang="en-US" dirty="0" err="1"/>
              <a:t>Cena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 smtClean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/>
              <a:t>je u tom </a:t>
            </a:r>
            <a:r>
              <a:rPr lang="en-US" dirty="0" err="1" smtClean="0"/>
              <a:t>slu</a:t>
            </a:r>
            <a:r>
              <a:rPr lang="sr-Latn-RS" dirty="0" smtClean="0"/>
              <a:t>č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jednaka</a:t>
            </a:r>
            <a:r>
              <a:rPr lang="en-US" dirty="0"/>
              <a:t> </a:t>
            </a:r>
            <a:r>
              <a:rPr lang="en-US" dirty="0" err="1"/>
              <a:t>ukupnom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pomeranja</a:t>
            </a:r>
            <a:r>
              <a:rPr lang="en-US" dirty="0"/>
              <a:t> </a:t>
            </a:r>
            <a:r>
              <a:rPr lang="en-US" dirty="0" err="1"/>
              <a:t>potrebnih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slaganje</a:t>
            </a:r>
            <a:r>
              <a:rPr lang="en-US" dirty="0"/>
              <a:t> </a:t>
            </a:r>
            <a:r>
              <a:rPr lang="en-US" dirty="0" err="1"/>
              <a:t>slagalice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0003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Neinformisana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informisana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pretraga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095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informisani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raspolo</a:t>
            </a:r>
            <a:r>
              <a:rPr lang="sr-Latn-RS" dirty="0" smtClean="0"/>
              <a:t> ž</a:t>
            </a:r>
            <a:r>
              <a:rPr lang="en-US" dirty="0" err="1" smtClean="0"/>
              <a:t>ive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kvalitetu</a:t>
            </a:r>
            <a:r>
              <a:rPr lang="en-US" dirty="0"/>
              <a:t> </a:t>
            </a:r>
            <a:r>
              <a:rPr lang="en-US" dirty="0" err="1" smtClean="0"/>
              <a:t>pojedina</a:t>
            </a:r>
            <a:r>
              <a:rPr lang="sr-Latn-RS" dirty="0" smtClean="0"/>
              <a:t>ć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stanja</a:t>
            </a:r>
            <a:r>
              <a:rPr lang="en-US" dirty="0"/>
              <a:t>, </a:t>
            </a:r>
            <a:r>
              <a:rPr lang="en-US" dirty="0" err="1" smtClean="0"/>
              <a:t>specifi</a:t>
            </a:r>
            <a:r>
              <a:rPr lang="sr-Latn-RS" dirty="0" smtClean="0"/>
              <a:t>č</a:t>
            </a:r>
            <a:r>
              <a:rPr lang="en-US" dirty="0" smtClean="0"/>
              <a:t>ne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problem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pomo</a:t>
            </a:r>
            <a:r>
              <a:rPr lang="sr-Latn-RS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navodenju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br</a:t>
            </a:r>
            <a:r>
              <a:rPr lang="sr-Latn-RS" dirty="0" smtClean="0"/>
              <a:t>ž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pronala</a:t>
            </a:r>
            <a:r>
              <a:rPr lang="sr-Latn-RS" dirty="0" smtClean="0"/>
              <a:t>ž</a:t>
            </a:r>
            <a:r>
              <a:rPr lang="en-US" dirty="0" err="1" smtClean="0"/>
              <a:t>enju</a:t>
            </a:r>
            <a:r>
              <a:rPr lang="en-US" dirty="0" smtClean="0"/>
              <a:t> </a:t>
            </a:r>
            <a:r>
              <a:rPr lang="en-US" dirty="0" err="1"/>
              <a:t>ciljnog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raspolo</a:t>
            </a:r>
            <a:r>
              <a:rPr lang="sr-Latn-RS" dirty="0" smtClean="0"/>
              <a:t>ž</a:t>
            </a:r>
            <a:r>
              <a:rPr lang="en-US" dirty="0" err="1" smtClean="0"/>
              <a:t>ive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neposredno</a:t>
            </a:r>
            <a:r>
              <a:rPr lang="en-US" dirty="0"/>
              <a:t>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stanjima</a:t>
            </a:r>
            <a:r>
              <a:rPr lang="en-US" dirty="0"/>
              <a:t> (pa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cene</a:t>
            </a:r>
            <a:r>
              <a:rPr lang="en-US" dirty="0"/>
              <a:t> </a:t>
            </a:r>
            <a:r>
              <a:rPr lang="en-US" dirty="0" err="1"/>
              <a:t>prelaska</a:t>
            </a:r>
            <a:r>
              <a:rPr lang="en-US" dirty="0"/>
              <a:t> u </a:t>
            </a:r>
            <a:r>
              <a:rPr lang="en-US" dirty="0" err="1"/>
              <a:t>njih</a:t>
            </a:r>
            <a:r>
              <a:rPr lang="en-US" dirty="0"/>
              <a:t>), u </a:t>
            </a:r>
            <a:r>
              <a:rPr lang="en-US" dirty="0" err="1"/>
              <a:t>pitanju</a:t>
            </a:r>
            <a:r>
              <a:rPr lang="en-US" dirty="0"/>
              <a:t> je problem </a:t>
            </a:r>
            <a:r>
              <a:rPr lang="en-US" dirty="0" err="1"/>
              <a:t>neinformisane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 smtClean="0"/>
              <a:t>š</a:t>
            </a:r>
            <a:r>
              <a:rPr lang="en-US" dirty="0" err="1" smtClean="0"/>
              <a:t>avanje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koriste</a:t>
            </a:r>
            <a:r>
              <a:rPr lang="en-US" dirty="0"/>
              <a:t> (</a:t>
            </a:r>
            <a:r>
              <a:rPr lang="en-US" dirty="0" err="1"/>
              <a:t>neinformisani</a:t>
            </a:r>
            <a:r>
              <a:rPr lang="en-US" dirty="0"/>
              <a:t>) </a:t>
            </a:r>
            <a:r>
              <a:rPr lang="en-US" dirty="0" err="1"/>
              <a:t>algoritmi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sr-Latn-RS" dirty="0" smtClean="0"/>
              <a:t>š</a:t>
            </a:r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algoritmi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sistemati</a:t>
            </a:r>
            <a:r>
              <a:rPr lang="sr-Latn-RS" dirty="0" smtClean="0"/>
              <a:t>č</a:t>
            </a:r>
            <a:r>
              <a:rPr lang="en-US" dirty="0" smtClean="0"/>
              <a:t>nu </a:t>
            </a:r>
            <a:r>
              <a:rPr lang="en-US" dirty="0" err="1"/>
              <a:t>pretragu</a:t>
            </a:r>
            <a:r>
              <a:rPr lang="en-US" dirty="0"/>
              <a:t> u </a:t>
            </a:r>
            <a:r>
              <a:rPr lang="sr-Latn-RS" dirty="0" smtClean="0"/>
              <a:t>š</a:t>
            </a:r>
            <a:r>
              <a:rPr lang="en-US" dirty="0" err="1" smtClean="0"/>
              <a:t>irinu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dubinu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782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Neinformisana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pretraga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problemima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, </a:t>
            </a:r>
            <a:r>
              <a:rPr lang="en-US" dirty="0" err="1"/>
              <a:t>podrazumeva</a:t>
            </a:r>
            <a:r>
              <a:rPr lang="en-US" dirty="0"/>
              <a:t> se da je </a:t>
            </a:r>
            <a:r>
              <a:rPr lang="en-US" dirty="0" err="1" smtClean="0"/>
              <a:t>mogu</a:t>
            </a:r>
            <a:r>
              <a:rPr lang="sr-Latn-RS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opaziti</a:t>
            </a:r>
            <a:r>
              <a:rPr lang="en-US" dirty="0"/>
              <a:t> </a:t>
            </a:r>
            <a:r>
              <a:rPr lang="en-US" dirty="0" err="1" smtClean="0"/>
              <a:t>teku</a:t>
            </a:r>
            <a:r>
              <a:rPr lang="sr-Latn-RS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stanje</a:t>
            </a:r>
            <a:r>
              <a:rPr lang="en-US" dirty="0"/>
              <a:t>, </a:t>
            </a:r>
            <a:r>
              <a:rPr lang="en-US" dirty="0" err="1"/>
              <a:t>preduzimati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prepoznati</a:t>
            </a:r>
            <a:r>
              <a:rPr lang="en-US" dirty="0"/>
              <a:t> </a:t>
            </a:r>
            <a:r>
              <a:rPr lang="en-US" dirty="0" err="1"/>
              <a:t>ciljno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. </a:t>
            </a:r>
            <a:r>
              <a:rPr lang="en-US" dirty="0" err="1" smtClean="0"/>
              <a:t>Specifi</a:t>
            </a:r>
            <a:r>
              <a:rPr lang="sr-Latn-RS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za</a:t>
            </a:r>
            <a:r>
              <a:rPr lang="en-US" dirty="0"/>
              <a:t> „</a:t>
            </a:r>
            <a:r>
              <a:rPr lang="en-US" dirty="0" err="1"/>
              <a:t>neinformisanu</a:t>
            </a:r>
            <a:r>
              <a:rPr lang="en-US" dirty="0"/>
              <a:t> </a:t>
            </a:r>
            <a:r>
              <a:rPr lang="en-US" dirty="0" err="1"/>
              <a:t>pretragu</a:t>
            </a:r>
            <a:r>
              <a:rPr lang="en-US" dirty="0"/>
              <a:t>“ (</a:t>
            </a:r>
            <a:r>
              <a:rPr lang="en-US" dirty="0" err="1"/>
              <a:t>eng.</a:t>
            </a:r>
            <a:r>
              <a:rPr lang="en-US" dirty="0"/>
              <a:t> uninformed) je to </a:t>
            </a:r>
            <a:r>
              <a:rPr lang="sr-Latn-RS" dirty="0" smtClean="0"/>
              <a:t>š</a:t>
            </a:r>
            <a:r>
              <a:rPr lang="en-US" dirty="0" smtClean="0"/>
              <a:t>to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pomo</a:t>
            </a:r>
            <a:r>
              <a:rPr lang="sr-Latn-RS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navodenju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ubrzava</a:t>
            </a:r>
            <a:r>
              <a:rPr lang="en-US" dirty="0"/>
              <a:t> </a:t>
            </a:r>
            <a:r>
              <a:rPr lang="en-US" dirty="0" err="1" smtClean="0"/>
              <a:t>pronala</a:t>
            </a:r>
            <a:r>
              <a:rPr lang="sr-Latn-RS" dirty="0" smtClean="0"/>
              <a:t>ž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ciljnog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smtClean="0"/>
              <a:t>Tipi</a:t>
            </a:r>
            <a:r>
              <a:rPr lang="sr-Latn-RS" dirty="0" smtClean="0"/>
              <a:t>č</a:t>
            </a:r>
            <a:r>
              <a:rPr lang="en-US" dirty="0" smtClean="0"/>
              <a:t>an </a:t>
            </a:r>
            <a:r>
              <a:rPr lang="en-US" dirty="0"/>
              <a:t>primer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neinformisane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problem </a:t>
            </a:r>
            <a:r>
              <a:rPr lang="en-US" dirty="0" err="1"/>
              <a:t>lavirinta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opisan</a:t>
            </a:r>
            <a:r>
              <a:rPr lang="en-US" dirty="0"/>
              <a:t> u </a:t>
            </a:r>
            <a:r>
              <a:rPr lang="en-US" dirty="0" err="1"/>
              <a:t>nastavku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365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1720</Words>
  <Application>Microsoft Office PowerPoint</Application>
  <PresentationFormat>Widescreen</PresentationFormat>
  <Paragraphs>82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Office Theme</vt:lpstr>
      <vt:lpstr>Veštačka ineteIigencija  implementacija pretrage</vt:lpstr>
      <vt:lpstr>Rešavanje problema korišćenjem pretrage </vt:lpstr>
      <vt:lpstr>Rešavanje problema korišćenjem pretrage </vt:lpstr>
      <vt:lpstr>Rešavanje problema korišćenjem pretrage </vt:lpstr>
      <vt:lpstr>Primer 1.1. </vt:lpstr>
      <vt:lpstr>Elementi problema pretrage </vt:lpstr>
      <vt:lpstr>Primer slagalice</vt:lpstr>
      <vt:lpstr>Neinformisana i informisana pretraga </vt:lpstr>
      <vt:lpstr>Neinformisana pretraga </vt:lpstr>
      <vt:lpstr>Primer: Lavirint </vt:lpstr>
      <vt:lpstr>Primer: Lavirint </vt:lpstr>
      <vt:lpstr>Primer: Lavirint </vt:lpstr>
      <vt:lpstr>Informisana (ili heuristička) pretraga </vt:lpstr>
      <vt:lpstr>Pohlepna pretraga </vt:lpstr>
      <vt:lpstr>Primer</vt:lpstr>
      <vt:lpstr>Primer</vt:lpstr>
      <vt:lpstr>Pretraga Prvo najbolji </vt:lpstr>
      <vt:lpstr>Algoritam prvo najbolji</vt:lpstr>
      <vt:lpstr>Algoritam A*</vt:lpstr>
      <vt:lpstr>Algoritam A*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rešavanje p</dc:title>
  <dc:creator>mtodorovic</dc:creator>
  <cp:lastModifiedBy>mtodorovic</cp:lastModifiedBy>
  <cp:revision>20</cp:revision>
  <dcterms:created xsi:type="dcterms:W3CDTF">2020-03-28T09:10:32Z</dcterms:created>
  <dcterms:modified xsi:type="dcterms:W3CDTF">2020-03-28T14:00:03Z</dcterms:modified>
</cp:coreProperties>
</file>