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5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14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034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89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59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3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1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1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9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7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2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2C602A-BEF2-43CD-89B1-218933CCDA7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BEC17DC-9C50-4D82-A97E-116385E6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54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5. Predavanje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Projektna struktura i upravljanje projektom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39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Kako bi preživele, organizacije moraju konstantno razvijati strategije upotrebe vlastitih resursa, gde svaka alokacija resursa čini investiciju u budućnost.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Zbog kompleksnosti modernog poslovanja, mnoge od navedenih investicija odnose se direktno na projekte.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Stoga pravilan izbor projekata u koji će se investirati ima presudnu važnost za dugoročni opstanak preduzeća na tržištu.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77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Planiranje premošćuje jaz između onoga gde smo sada i gde želimo biti.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 Neadekvatno planiranje je svojevrstan kliše projektnog menadžmenta.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Primarni razlog za planiranje bio bi uspostava niza dovoljno detaljnih smernica koje pokazuju projektnom timu kako delovati, kad se nešto mora napraviti i koji resursi se moraju koristiti kako bi se isporučio zadovoljavajući rezultat, pri čemu se konstantno ima na umu zadovoljstvo krajnjeg korisnika projektnih rezultata.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5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Od ključnog je značenja da su projektni ciljevi u uskoj vezi s misijom organizacije.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Vrhovni menadžment bi morao biti kristalno jasan prilikom pokretanja projekta, odnosno morao bi jasno definisati: šta se od projekta očekuje, koji je njegov obuhvat i koji su njegovi ciljevi.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Zato taj proces mora rezultirati izjavom o radu, koja je pisani dokument, što će biti rezultat projekta, te uslove i termine pod kojima će se posao obaviti.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3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Proces planiranja se razlikuje zavisno od veličine projekta, tipu industrije kao i niza drugih parametara.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Ali njegov osnovni koncept je jedinstven.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hr-HR" dirty="0">
                <a:latin typeface="Arial" panose="020B0604020202020204" pitchFamily="34" charset="0"/>
              </a:rPr>
              <a:t>Kako projekt napreduje kroz projektne faze, sve se više zna o proizvodima koji su projektni produkti.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19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</a:rPr>
              <a:t>Upravljanje podacima i iz njih stvaranje informacija osnovni je zadatak projektnog menadžmenta. </a:t>
            </a:r>
          </a:p>
          <a:p>
            <a:r>
              <a:rPr lang="hr-HR" dirty="0">
                <a:latin typeface="Arial" panose="020B0604020202020204" pitchFamily="34" charset="0"/>
              </a:rPr>
              <a:t>U fazi implementacije jedna od najvažnijih aktivnosti projetnog menadžera, uz upravljanje i koordinaciju ljudima je projektno izveštavanje svih projektnih sudionika i uspostavljanje učinkovitog i efikasnog sistema upravljanja informacijama.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0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Loša komunikacija je jedan od glavnih uzroka za razne oblike sukoba koji mogu rezultirati ozbiljnim posledicama. </a:t>
            </a:r>
          </a:p>
          <a:p>
            <a:pPr>
              <a:buFontTx/>
              <a:buChar char="•"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Jedno od zlatnih pravila izveštavanja je u tome da se nadređeni nikad ne sme iznenaditi.</a:t>
            </a:r>
          </a:p>
          <a:p>
            <a:pPr>
              <a:buFontTx/>
              <a:buChar char="•"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Projektni izvještaji moraju realno prikazivati stanje na projektu.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Osnovni alat putem kojeg projektni menadžer informiše ostale strane uključene na projektu jesu razni izvještaji.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Izvještaje o statusu projekta projektni menadžer u redovnim vremenskim intervalima dostavlja sponzoru.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99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sz="3200" dirty="0"/>
              <a:t>Uobičajeno je pisanje izveštaja jedanput ili dvaput nedeljno.</a:t>
            </a:r>
            <a:endParaRPr lang="en-US" sz="3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3200" dirty="0"/>
              <a:t>Postoje tri osnovne vrste izveštaja:</a:t>
            </a:r>
          </a:p>
          <a:p>
            <a:pPr marL="0" indent="0">
              <a:buNone/>
            </a:pPr>
            <a:r>
              <a:rPr lang="hr-HR" dirty="0"/>
              <a:t>1. redovni izveštaji – pišu se prema unapred određenim vremenskim intervalima</a:t>
            </a:r>
          </a:p>
          <a:p>
            <a:pPr marL="0" indent="0">
              <a:buNone/>
            </a:pPr>
            <a:r>
              <a:rPr lang="hr-HR" dirty="0"/>
              <a:t>2. vanredni izveštaji – pišu se u slučaju bilo kakvih nepredviđenih događaja i nisu ni na koji način povezani s redovnim izveštajima, a njihova je posledica promena projektnog plana</a:t>
            </a:r>
          </a:p>
          <a:p>
            <a:pPr marL="0" indent="0">
              <a:buNone/>
            </a:pPr>
            <a:r>
              <a:rPr lang="hr-HR" dirty="0"/>
              <a:t>3. </a:t>
            </a:r>
            <a:r>
              <a:rPr lang="hr-HR" sz="3200" dirty="0"/>
              <a:t>specijalne analize – izvode se u slučajevima kad projekt dođe na prekretnicu, te je odgovor o daljim akcijama moguć jedino uz pomoć takvih analiza.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97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Učinkovito projektno komuniciranje je jedan od ključnih preduslova uspeha projekta.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Ono osigurava pravim osobama, dobijanje pravih informacija, u pravo vreme, na ekonomski, najisplativiji način.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Komunikacija ovisi o veličini projekta, dostupnoj tehnologiji i disperziranosti članova projektnog tima.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Može biti usmena, pisana i /ili elektronska.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 Jedan od glavnih uzročnika neuspeha projekta je nedostatak ili kriva komunikacija između projektnih sudionika.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45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Ključ uspeha uspešne komunikacije je u poverenju između uključenih strana. </a:t>
            </a:r>
            <a:endParaRPr lang="en-US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Dve osnovne vrste promena koje mogu nastati u implementacijskoj fazi su :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"/>
            </a:pPr>
            <a:r>
              <a:rPr lang="hr-HR" dirty="0" smtClean="0">
                <a:latin typeface="Arial" panose="020B0604020202020204" pitchFamily="34" charset="0"/>
              </a:rPr>
              <a:t>promene </a:t>
            </a:r>
            <a:r>
              <a:rPr lang="hr-HR" dirty="0">
                <a:latin typeface="Arial" panose="020B0604020202020204" pitchFamily="34" charset="0"/>
              </a:rPr>
              <a:t>zbog menjanja projektnih parametara (budžeta, terminskog plana), a koji su najverovatnije posledica pogrešaka na projektu</a:t>
            </a:r>
            <a:endParaRPr lang="en-US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"/>
            </a:pPr>
            <a:r>
              <a:rPr lang="hr-HR" dirty="0" smtClean="0">
                <a:latin typeface="Arial" panose="020B0604020202020204" pitchFamily="34" charset="0"/>
              </a:rPr>
              <a:t>promjene </a:t>
            </a:r>
            <a:r>
              <a:rPr lang="hr-HR" dirty="0">
                <a:latin typeface="Arial" panose="020B0604020202020204" pitchFamily="34" charset="0"/>
              </a:rPr>
              <a:t>zbog menjanja definicije (obuhvata) projektnog proizvoda, a čine ih novi korisnički zahtevi koje korisnik nije specificirao u fazi planiranja ili koje su posledica promena projektne okoline.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81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Za što bolje upravljanje promenama pojavljuje se pojam konfiguracijskog menadžementa kojim se jasno definira formalni način upravljanja promenama.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Osnovna pravila za uspešnije upravljanje promenama: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- pažljivo razmotriti sve zahtevane promene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- identifikovati sve uticaje koje promene mogu imati na drugim projektnim zadacima, bilo da se radi o povezanim ili onima koji u tom trenutku nisu povezani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6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Odgovarajuća projektna organizaciona struktura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</a:rPr>
              <a:t>Kad se god projekti vode u organizaciji ključne su dve odluke. </a:t>
            </a:r>
          </a:p>
          <a:p>
            <a:r>
              <a:rPr lang="hr-HR" dirty="0">
                <a:latin typeface="Arial" panose="020B0604020202020204" pitchFamily="34" charset="0"/>
              </a:rPr>
              <a:t>Prvo, potrebno je doneti odluku kako povezati projekt s organizacijom u kojoj se izvodi. </a:t>
            </a:r>
          </a:p>
          <a:p>
            <a:r>
              <a:rPr lang="hr-HR" dirty="0">
                <a:latin typeface="Arial" panose="020B0604020202020204" pitchFamily="34" charset="0"/>
              </a:rPr>
              <a:t>Drugo, potrebno je doneti odluku kako organizovati sam projekt.</a:t>
            </a:r>
            <a:br>
              <a:rPr lang="hr-HR" dirty="0"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41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- preslikati sve uticaje na projektne performanse, terminski plan i troškove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- evaluirati sve prednosti i nedostatke zahtevane promene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- identifikovati i evaluirati sve opcije koje bi mogle dovesti do istog ili boljeg cilja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- uspostaviti proces jednostavnog odobravanja ili odbijanja predloženih promena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- koordinirati prihvaćene promene sa svim uključenim stranama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</a:rPr>
              <a:t>- osigurati da se promene ispravno primenjuju</a:t>
            </a:r>
            <a:endParaRPr lang="en-US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"/>
            </a:pPr>
            <a:r>
              <a:rPr lang="hr-HR" dirty="0" smtClean="0">
                <a:latin typeface="Arial" panose="020B0604020202020204" pitchFamily="34" charset="0"/>
              </a:rPr>
              <a:t>na </a:t>
            </a:r>
            <a:r>
              <a:rPr lang="hr-HR" dirty="0">
                <a:latin typeface="Arial" panose="020B0604020202020204" pitchFamily="34" charset="0"/>
              </a:rPr>
              <a:t>kraju načiniti sumarni izveštaj svih promena prema datumu pojavljivanja i njihovom uticaju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09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/>
              <a:t>Upravljanje rizicima je treći korak celoukupnog procesa upravljanja rizicima, koje sledi nakon identifikovanja rizika i njihove procene.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/>
              <a:t>Pet je osnovnih strategija koje se koriste kao odgovori na rizike: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r-HR" dirty="0"/>
              <a:t>Smanjivanje nesigurnosti</a:t>
            </a:r>
            <a:r>
              <a:rPr lang="hr-HR" dirty="0">
                <a:latin typeface="Garamond" panose="02020404030301010803" pitchFamily="18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r-HR" dirty="0"/>
              <a:t>Smanjivanje moguće štete posmatranog rizika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hr-HR" dirty="0"/>
              <a:t>Izbegavanje rizika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86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Upravljanje projektom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hr-HR" dirty="0">
                <a:latin typeface="Arial" panose="020B0604020202020204" pitchFamily="34" charset="0"/>
              </a:rPr>
              <a:t>4. Transferisanje rizika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hr-HR" dirty="0">
                <a:latin typeface="Arial" panose="020B0604020202020204" pitchFamily="34" charset="0"/>
              </a:rPr>
              <a:t>5. Zanemarivanje (prihvatanje) rizika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82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Faza zaključivanja projekta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</a:rPr>
              <a:t>Faza zaključivanja projekta je u najmanju ruku jednako važna kao i ostale faze, ali isto tako to je faza kojom se često krivo upravlja. </a:t>
            </a:r>
          </a:p>
          <a:p>
            <a:r>
              <a:rPr lang="hr-HR" dirty="0">
                <a:latin typeface="Arial" panose="020B0604020202020204" pitchFamily="34" charset="0"/>
              </a:rPr>
              <a:t>U jednoj tački razvoja projekta menadžment mora doneti odluku o završetku projekta.</a:t>
            </a:r>
            <a:r>
              <a:rPr lang="en-US" dirty="0"/>
              <a:t> </a:t>
            </a:r>
            <a:endParaRPr lang="sr-Latn-CS" dirty="0"/>
          </a:p>
          <a:p>
            <a:r>
              <a:rPr lang="hr-HR" dirty="0">
                <a:latin typeface="Arial" panose="020B0604020202020204" pitchFamily="34" charset="0"/>
              </a:rPr>
              <a:t>Česta je situacija u kojoj članovi projektnog tima zbog neizvesnosti oko vlastite budućnosti ili statusa koji im daje projekt, žele produžiti životni vek i tada nastaju problemi.</a:t>
            </a:r>
            <a:r>
              <a:rPr lang="hr-HR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2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Faza zaključivanja projekta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Fazu zaključivanja projekta možemo podeliti na dva glavna dela : reviziju projekta i završetak projekta.</a:t>
            </a:r>
          </a:p>
          <a:p>
            <a:pPr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Revizija projekta ili evaluacija daje najveći doprinos stvaranju organizacijskog znanja.</a:t>
            </a:r>
          </a:p>
          <a:p>
            <a:pPr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 Proveravaju se rezultati projekta u usporedbi s planiranim rezultatima. </a:t>
            </a:r>
          </a:p>
          <a:p>
            <a:pPr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Svrha revizije jeste utvrđivanje stepena ostvarenja ciljeva, onih poznatih i onih skrivenih. </a:t>
            </a:r>
          </a:p>
          <a:p>
            <a:pPr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Revizijski izveštaj trebalo bi da sadrži detaljan opis sadašnjeg stanja, a nosilac uloge revizora ima veliku odgovornost obavljajući tu dužnost.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32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Faza zaključivanja projekta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Kad je revizija završena, može se krenuti u završnu fazu, tj. u samo završavanje projekta.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 Ako evaluacijom dođemo do rezultata koji idu u prilog završavaju (gašenju) projekta, projekt možemo završiti na jedan od sledećih načina: gašenjem, nastavljanjem, integracijom i izglađivanjem.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 Iako se čini kako je svaki neefikasan projekt potrebno završiti, odluka o tom postupku nikad nije jednostavna i jednostrana.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93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Faza zaključivanja projekta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Budući da su ljudi skloni vezivanju uz stvari, pa tako i uz projekt, koji doživljavaju kao svoj i deo sebe, potrebno je pažljivo odabrati osobu koja će članove projektnog tima upoznati s takvom odlukom.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Uopšteno, ne postoji standardizovana šema po kojoj bi se odredilo treba li neki projekat završiti ili ne.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 Činioci ključni za uspeh projekata različiti su u različitim industrijama.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3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Odgovarajuća projektna organizaciona struktura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hr-HR" dirty="0"/>
              <a:t>Četiri su oblika strukture uključena u izvođenje projekta:</a:t>
            </a:r>
          </a:p>
          <a:p>
            <a:pPr marL="0" indent="0">
              <a:buNone/>
            </a:pPr>
            <a:r>
              <a:rPr lang="hr-HR" dirty="0"/>
              <a:t>1. organizaciona struktura subjekta koji izvodi projekt</a:t>
            </a:r>
          </a:p>
          <a:p>
            <a:pPr marL="0" indent="0">
              <a:buNone/>
            </a:pPr>
            <a:r>
              <a:rPr lang="hr-HR" dirty="0"/>
              <a:t>2. organizaciona struktura pojedinih delova koji sudeluju u izvođenju projekta</a:t>
            </a:r>
          </a:p>
          <a:p>
            <a:pPr marL="0" indent="0">
              <a:buNone/>
            </a:pPr>
            <a:r>
              <a:rPr lang="hr-HR" dirty="0"/>
              <a:t>3. organizaciona struktura projekta (misli se na odnos organizacije i ljudi koji sudeluju u izvođenju projekta)</a:t>
            </a:r>
          </a:p>
          <a:p>
            <a:pPr marL="0" indent="0">
              <a:buNone/>
            </a:pPr>
            <a:r>
              <a:rPr lang="hr-HR" dirty="0"/>
              <a:t>4. organizaciona struktura raspodele poslova projekta, tj. način na koji je ukupan posao na projektu podeljen na manje delove.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5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Odgovarajuća projektna organizaciona struktura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Organizacije uspostavljaju strukturu koja će im jamčiti ostvarenje njihovih ciljeva i u konačnici njihove vizije.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Projektni menadžer će retko imati priliku da utiče na konačni dizajn organizacije ili njeno restrukturiranje jer je organizaciona struktura jedinstvena i nije je moguće menjati prilikom sprovođenja svakog projekta unutar organizacije.</a:t>
            </a:r>
            <a:endParaRPr lang="hr-H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2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</a:rPr>
              <a:t>Vreme je najdragocjeniji resurs jer je po svojoj prirodi neelastično. </a:t>
            </a:r>
          </a:p>
          <a:p>
            <a:r>
              <a:rPr lang="hr-HR" dirty="0">
                <a:latin typeface="Arial" panose="020B0604020202020204" pitchFamily="34" charset="0"/>
              </a:rPr>
              <a:t>Koliko god se projektni menadžeri trudili da ostanu u okvirima budžeta i u tome uspevali, retko mogu zadovoljiti vremenske limite projekta.</a:t>
            </a:r>
          </a:p>
          <a:p>
            <a:r>
              <a:rPr lang="hr-HR" dirty="0">
                <a:latin typeface="Arial" panose="020B0604020202020204" pitchFamily="34" charset="0"/>
              </a:rPr>
              <a:t> Zbog toga je izuzetno važno prepoznati sve faze životnog ciklusa projekta, kao i njihove specifičnosti, kako bi se adekvatno mogao voditi projekat.</a:t>
            </a:r>
            <a:r>
              <a:rPr lang="hr-HR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6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Učinkovito upravljanje vremenom jedna je od ključnih veština dobrog projektnog menadžera, jer kada planiraju projektno vreme unapred i anticipiraju specifičnosti pojedinih faza životnog ciklusa, projektni menadžeri vode projekt učinkovito, drugačije projekt vodi vas.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S druge strane ako svaki problem koji nastane doživljavaju kao ključni, velika je opasnost da će postati zarobljenici vlastitog rasporeda.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9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hr-HR" dirty="0"/>
              <a:t>Početna faza životnog ciklusa projekta podeljena je na tri podfaze: </a:t>
            </a:r>
          </a:p>
          <a:p>
            <a:pPr marL="0" indent="0">
              <a:buNone/>
            </a:pPr>
            <a:r>
              <a:rPr lang="hr-HR" dirty="0"/>
              <a:t>1. iniciranje projekta,</a:t>
            </a:r>
          </a:p>
          <a:p>
            <a:pPr marL="0" indent="0">
              <a:buNone/>
            </a:pPr>
            <a:r>
              <a:rPr lang="hr-HR" dirty="0"/>
              <a:t>2. selekcija projekta,</a:t>
            </a:r>
          </a:p>
          <a:p>
            <a:pPr marL="0" indent="0">
              <a:buNone/>
            </a:pPr>
            <a:r>
              <a:rPr lang="hr-HR" dirty="0"/>
              <a:t>3. planiranje projekta.</a:t>
            </a:r>
          </a:p>
          <a:p>
            <a:endParaRPr lang="hr-HR" dirty="0"/>
          </a:p>
          <a:p>
            <a:pPr>
              <a:buFontTx/>
              <a:buChar char="•"/>
            </a:pPr>
            <a:r>
              <a:rPr lang="hr-HR" dirty="0"/>
              <a:t>Svaki projekt prolazi prvu fazu iniciranja kad se više – manje formalnim metodama odobrava pokretanje projekta od strane najvišeg menadžmenta.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1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U toj fazi prepoznaje se potreba za izvođenjem projekta sa svrhom dobijanja specifičnog rezultata koji će imati direktan uticaj na poboljšanje tržišne pozicije organizacije.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Postavljaju se ciljevi projekta, izabiru glavni izvršitelji (projektni menadžer i projektni sponzor), utvrđuje rizik projekta te donosi odluka o nastavku planiranja projekta.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U fazi iniciranja određuju se okvirni projektni parametri, ali i neke detaljne analize kao npr. o potrebnim troškovima za fazu planiranja.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3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Početna faza rada na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Iniciranje ideje za pokretanje projekta je okidač celog projektnog ciklusa.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Arial" panose="020B0604020202020204" pitchFamily="34" charset="0"/>
              </a:rPr>
              <a:t>Ideje za pokretanje projekta mogu doći od strane raznih internih i eksternih sudionika.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hr-HR" dirty="0">
                <a:latin typeface="Arial" panose="020B0604020202020204" pitchFamily="34" charset="0"/>
              </a:rPr>
              <a:t>Selekcija projekta je proces u kojem se evaluiraju individualni projekti, grupe projekata ili programi, te se obavlja izbor koje će od njih organizacija implementirati kako bi ostvarila vlastite ciljeve.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0077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10</TotalTime>
  <Words>1611</Words>
  <Application>Microsoft Office PowerPoint</Application>
  <PresentationFormat>Widescreen</PresentationFormat>
  <Paragraphs>119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Corbel</vt:lpstr>
      <vt:lpstr>Garamond</vt:lpstr>
      <vt:lpstr>Symbol</vt:lpstr>
      <vt:lpstr>Depth</vt:lpstr>
      <vt:lpstr>5. Predavanje</vt:lpstr>
      <vt:lpstr>Odgovarajuća projektna organizaciona struktura</vt:lpstr>
      <vt:lpstr>Odgovarajuća projektna organizaciona struktura</vt:lpstr>
      <vt:lpstr>Odgovarajuća projektna organizaciona struktura</vt:lpstr>
      <vt:lpstr>Početna faza rada na projektu</vt:lpstr>
      <vt:lpstr>Početna faza rada na projektu</vt:lpstr>
      <vt:lpstr>Početna faza rada na projektu</vt:lpstr>
      <vt:lpstr>Početna faza rada na projektu</vt:lpstr>
      <vt:lpstr>Početna faza rada na projektu</vt:lpstr>
      <vt:lpstr>Početna faza rada na projektu</vt:lpstr>
      <vt:lpstr>Početna faza rada na projektu</vt:lpstr>
      <vt:lpstr>Početna faza rada na projektu</vt:lpstr>
      <vt:lpstr>Početna faza rada na projektu</vt:lpstr>
      <vt:lpstr>Upravljanje projektom</vt:lpstr>
      <vt:lpstr>Upravljanje projektom</vt:lpstr>
      <vt:lpstr>Upravljanje projektom</vt:lpstr>
      <vt:lpstr>Upravljanje projektom</vt:lpstr>
      <vt:lpstr>Upravljanje projektom</vt:lpstr>
      <vt:lpstr>Upravljanje projektom</vt:lpstr>
      <vt:lpstr>Upravljanje projektom</vt:lpstr>
      <vt:lpstr>Upravljanje projektom</vt:lpstr>
      <vt:lpstr>Upravljanje projektom</vt:lpstr>
      <vt:lpstr>Faza zaključivanja projekta</vt:lpstr>
      <vt:lpstr>Faza zaključivanja projekta</vt:lpstr>
      <vt:lpstr>Faza zaključivanja projekta</vt:lpstr>
      <vt:lpstr>Faza zaključivanja projekta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Predavanje</dc:title>
  <dc:creator>KORISNIK</dc:creator>
  <cp:lastModifiedBy>KORISNIK</cp:lastModifiedBy>
  <cp:revision>2</cp:revision>
  <dcterms:created xsi:type="dcterms:W3CDTF">2020-03-22T20:27:16Z</dcterms:created>
  <dcterms:modified xsi:type="dcterms:W3CDTF">2020-03-22T20:37:52Z</dcterms:modified>
</cp:coreProperties>
</file>