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327AA8-E0AC-46CE-BDB1-615BEF9A605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194254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27AA8-E0AC-46CE-BDB1-615BEF9A605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252280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27AA8-E0AC-46CE-BDB1-615BEF9A605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4103915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27AA8-E0AC-46CE-BDB1-615BEF9A605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045C4A-2924-46E2-968A-A79CA1CF671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19037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27AA8-E0AC-46CE-BDB1-615BEF9A605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3297769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0327AA8-E0AC-46CE-BDB1-615BEF9A6055}"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1679613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0327AA8-E0AC-46CE-BDB1-615BEF9A6055}"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2031510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327AA8-E0AC-46CE-BDB1-615BEF9A605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2647749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0327AA8-E0AC-46CE-BDB1-615BEF9A6055}" type="datetimeFigureOut">
              <a:rPr lang="en-US" smtClean="0"/>
              <a:t>3/22/2020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1045C4A-2924-46E2-968A-A79CA1CF6711}" type="slidenum">
              <a:rPr lang="en-US" smtClean="0"/>
              <a:t>‹#›</a:t>
            </a:fld>
            <a:endParaRPr lang="en-US"/>
          </a:p>
        </p:txBody>
      </p:sp>
    </p:spTree>
    <p:extLst>
      <p:ext uri="{BB962C8B-B14F-4D97-AF65-F5344CB8AC3E}">
        <p14:creationId xmlns:p14="http://schemas.microsoft.com/office/powerpoint/2010/main" val="252962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327AA8-E0AC-46CE-BDB1-615BEF9A605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280102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27AA8-E0AC-46CE-BDB1-615BEF9A605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2494435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327AA8-E0AC-46CE-BDB1-615BEF9A605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416415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327AA8-E0AC-46CE-BDB1-615BEF9A6055}"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2016669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327AA8-E0AC-46CE-BDB1-615BEF9A6055}"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46089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0327AA8-E0AC-46CE-BDB1-615BEF9A6055}"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1291136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27AA8-E0AC-46CE-BDB1-615BEF9A605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395463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27AA8-E0AC-46CE-BDB1-615BEF9A605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45C4A-2924-46E2-968A-A79CA1CF6711}" type="slidenum">
              <a:rPr lang="en-US" smtClean="0"/>
              <a:t>‹#›</a:t>
            </a:fld>
            <a:endParaRPr lang="en-US"/>
          </a:p>
        </p:txBody>
      </p:sp>
    </p:spTree>
    <p:extLst>
      <p:ext uri="{BB962C8B-B14F-4D97-AF65-F5344CB8AC3E}">
        <p14:creationId xmlns:p14="http://schemas.microsoft.com/office/powerpoint/2010/main" val="247112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0327AA8-E0AC-46CE-BDB1-615BEF9A6055}" type="datetimeFigureOut">
              <a:rPr lang="en-US" smtClean="0"/>
              <a:t>3/22/2020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1045C4A-2924-46E2-968A-A79CA1CF6711}" type="slidenum">
              <a:rPr lang="en-US" smtClean="0"/>
              <a:t>‹#›</a:t>
            </a:fld>
            <a:endParaRPr lang="en-US"/>
          </a:p>
        </p:txBody>
      </p:sp>
    </p:spTree>
    <p:extLst>
      <p:ext uri="{BB962C8B-B14F-4D97-AF65-F5344CB8AC3E}">
        <p14:creationId xmlns:p14="http://schemas.microsoft.com/office/powerpoint/2010/main" val="11275655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4. Predavanje</a:t>
            </a:r>
            <a:endParaRPr lang="en-US" dirty="0"/>
          </a:p>
        </p:txBody>
      </p:sp>
      <p:sp>
        <p:nvSpPr>
          <p:cNvPr id="3" name="Subtitle 2"/>
          <p:cNvSpPr>
            <a:spLocks noGrp="1"/>
          </p:cNvSpPr>
          <p:nvPr>
            <p:ph type="subTitle" idx="1"/>
          </p:nvPr>
        </p:nvSpPr>
        <p:spPr/>
        <p:txBody>
          <a:bodyPr>
            <a:normAutofit/>
          </a:bodyPr>
          <a:lstStyle/>
          <a:p>
            <a:r>
              <a:rPr lang="sr-Latn-RS" sz="3200" dirty="0" smtClean="0"/>
              <a:t>Projektni menadzment</a:t>
            </a:r>
            <a:endParaRPr lang="en-US" sz="3200" dirty="0"/>
          </a:p>
        </p:txBody>
      </p:sp>
    </p:spTree>
    <p:extLst>
      <p:ext uri="{BB962C8B-B14F-4D97-AF65-F5344CB8AC3E}">
        <p14:creationId xmlns:p14="http://schemas.microsoft.com/office/powerpoint/2010/main" val="3243903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Projektni menadžment se sastoji od 3 konceptualna aspekta: </a:t>
            </a:r>
            <a:r>
              <a:rPr lang="hr-HR" b="1" dirty="0">
                <a:latin typeface="Arial" panose="020B0604020202020204" pitchFamily="34" charset="0"/>
              </a:rPr>
              <a:t>projektnog konteksta, sadržaja i organizacionog okvira</a:t>
            </a:r>
            <a:r>
              <a:rPr lang="hr-HR" dirty="0">
                <a:latin typeface="Arial" panose="020B0604020202020204" pitchFamily="34" charset="0"/>
              </a:rPr>
              <a:t> koji osiguravaju većinu zahteva za efektivnim, neograničenim pristupom projektnom menadžmentu.</a:t>
            </a:r>
          </a:p>
          <a:p>
            <a:pPr>
              <a:spcBef>
                <a:spcPct val="50000"/>
              </a:spcBef>
              <a:buFontTx/>
              <a:buChar char="•"/>
            </a:pPr>
            <a:endParaRPr lang="hr-HR" dirty="0">
              <a:latin typeface="Arial" panose="020B0604020202020204" pitchFamily="34" charset="0"/>
            </a:endParaRPr>
          </a:p>
          <a:p>
            <a:pPr>
              <a:spcBef>
                <a:spcPct val="50000"/>
              </a:spcBef>
              <a:buFontTx/>
              <a:buChar char="•"/>
            </a:pPr>
            <a:r>
              <a:rPr lang="hr-HR" b="1" dirty="0">
                <a:latin typeface="Arial" panose="020B0604020202020204" pitchFamily="34" charset="0"/>
              </a:rPr>
              <a:t>3 ključna procesa</a:t>
            </a:r>
            <a:r>
              <a:rPr lang="hr-HR" dirty="0">
                <a:latin typeface="Arial" panose="020B0604020202020204" pitchFamily="34" charset="0"/>
              </a:rPr>
              <a:t> uticala su na razvoj projektnog menadžmenta:</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2650530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lstStyle/>
          <a:p>
            <a:pPr marL="0" indent="0">
              <a:buNone/>
            </a:pPr>
            <a:r>
              <a:rPr lang="hr-HR" dirty="0"/>
              <a:t>1. eksponencijalan rast ukupnog ljudskog znanja:</a:t>
            </a:r>
          </a:p>
          <a:p>
            <a:pPr marL="0" indent="0">
              <a:buNone/>
            </a:pPr>
            <a:r>
              <a:rPr lang="hr-HR" dirty="0"/>
              <a:t>2. rastuća potražnja za širokim obuhvatom jednako kompleksnih kao i sofisticiranih proizvoda i usluga, prilagođenih željama kupaca;</a:t>
            </a:r>
          </a:p>
          <a:p>
            <a:pPr marL="0" indent="0">
              <a:buNone/>
            </a:pPr>
            <a:r>
              <a:rPr lang="hr-HR" dirty="0"/>
              <a:t>3. turbulentnost, evolucija i globalizacija konkurentnosti svetskog tržišta u područjima proizvodnje i plasmana proizvoda i usluga.</a:t>
            </a:r>
            <a:endParaRPr lang="en-US" dirty="0"/>
          </a:p>
          <a:p>
            <a:endParaRPr lang="en-US" dirty="0"/>
          </a:p>
        </p:txBody>
      </p:sp>
    </p:spTree>
    <p:extLst>
      <p:ext uri="{BB962C8B-B14F-4D97-AF65-F5344CB8AC3E}">
        <p14:creationId xmlns:p14="http://schemas.microsoft.com/office/powerpoint/2010/main" val="839717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panose="020B0604020202020204" pitchFamily="34" charset="0"/>
              </a:rPr>
              <a:t>Priroda i kontekst projektnog </a:t>
            </a:r>
            <a:r>
              <a:rPr lang="hr-HR" dirty="0" smtClean="0">
                <a:latin typeface="Arial" panose="020B0604020202020204" pitchFamily="34" charset="0"/>
              </a:rPr>
              <a:t>menadzmenta</a:t>
            </a:r>
            <a:r>
              <a:rPr lang="en-US" sz="4000" dirty="0" smtClean="0"/>
              <a:t> </a:t>
            </a:r>
            <a:endParaRPr lang="en-US" dirty="0"/>
          </a:p>
        </p:txBody>
      </p:sp>
      <p:sp>
        <p:nvSpPr>
          <p:cNvPr id="3" name="Content Placeholder 2"/>
          <p:cNvSpPr>
            <a:spLocks noGrp="1"/>
          </p:cNvSpPr>
          <p:nvPr>
            <p:ph idx="1"/>
          </p:nvPr>
        </p:nvSpPr>
        <p:spPr/>
        <p:txBody>
          <a:bodyPr/>
          <a:lstStyle/>
          <a:p>
            <a:r>
              <a:rPr lang="hr-HR" dirty="0">
                <a:latin typeface="Arial" panose="020B0604020202020204" pitchFamily="34" charset="0"/>
              </a:rPr>
              <a:t>Novih proizvoda nema bez novih projekata, ali i bez pristupa u njihovom osmišljavanju, stvaranju i plasiranju u čemu timski rad na samom projektu ima presudnu ulogu.</a:t>
            </a:r>
          </a:p>
          <a:p>
            <a:r>
              <a:rPr lang="hr-HR" dirty="0">
                <a:latin typeface="Arial" panose="020B0604020202020204" pitchFamily="34" charset="0"/>
              </a:rPr>
              <a:t>Danas je fokus modernih organizacija na sticanju konkurentske prednosti putem projekata, a ne na održavanju tržišne pozicije kroz procese.</a:t>
            </a:r>
            <a:r>
              <a:rPr lang="hr-HR" dirty="0"/>
              <a:t> </a:t>
            </a:r>
            <a:endParaRPr lang="en-US" dirty="0"/>
          </a:p>
          <a:p>
            <a:endParaRPr lang="en-US" dirty="0"/>
          </a:p>
        </p:txBody>
      </p:sp>
    </p:spTree>
    <p:extLst>
      <p:ext uri="{BB962C8B-B14F-4D97-AF65-F5344CB8AC3E}">
        <p14:creationId xmlns:p14="http://schemas.microsoft.com/office/powerpoint/2010/main" val="2168310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panose="020B0604020202020204" pitchFamily="34" charset="0"/>
              </a:rPr>
              <a:t>Priroda i kontekst projektnog menadzmenta</a:t>
            </a:r>
            <a:r>
              <a:rPr lang="en-US" sz="4000" dirty="0"/>
              <a:t> </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Projekti čine jedinstveni oblik organizovanog rada u javnim i privatnim organizacijama.</a:t>
            </a:r>
          </a:p>
          <a:p>
            <a:pPr>
              <a:spcBef>
                <a:spcPct val="50000"/>
              </a:spcBef>
              <a:buFontTx/>
              <a:buChar char="•"/>
            </a:pPr>
            <a:r>
              <a:rPr lang="hr-HR" dirty="0">
                <a:latin typeface="Arial" panose="020B0604020202020204" pitchFamily="34" charset="0"/>
              </a:rPr>
              <a:t> Projektni menadžment u žarište stavlja ljude, učenje, timski rad, rad na daljinu, holistički pristup i proaktivnu kontrolu.</a:t>
            </a:r>
          </a:p>
          <a:p>
            <a:pPr>
              <a:spcBef>
                <a:spcPct val="50000"/>
              </a:spcBef>
              <a:buFontTx/>
              <a:buChar char="•"/>
            </a:pPr>
            <a:r>
              <a:rPr lang="en-US" dirty="0">
                <a:latin typeface="Arial" panose="020B0604020202020204" pitchFamily="34" charset="0"/>
              </a:rPr>
              <a:t> </a:t>
            </a:r>
            <a:r>
              <a:rPr lang="hr-HR" dirty="0">
                <a:latin typeface="Arial" panose="020B0604020202020204" pitchFamily="34" charset="0"/>
              </a:rPr>
              <a:t>Projekti deluju kao mehanizmi za efektivno i efikasno uvođenje novih proizvoda i usluga s ciljem zauzimanja najbolje moguće tržišne pozicije.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1941193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panose="020B0604020202020204" pitchFamily="34" charset="0"/>
              </a:rPr>
              <a:t>Priroda i kontekst projektnog menadzmenta</a:t>
            </a:r>
            <a:r>
              <a:rPr lang="en-US" sz="4000" dirty="0"/>
              <a:t> </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S druge strane, oni prisiljavaju menadžere na delovanje izvan njihovih tradicionalnih funkcijskih linija autoriteta, gde se moraju pouzdati na uticaj, veštine, znanje i druge neformalne oblike moći. </a:t>
            </a:r>
          </a:p>
          <a:p>
            <a:pPr>
              <a:spcBef>
                <a:spcPct val="50000"/>
              </a:spcBef>
              <a:buFontTx/>
              <a:buChar char="•"/>
            </a:pPr>
            <a:r>
              <a:rPr lang="hr-HR" dirty="0">
                <a:latin typeface="Arial" panose="020B0604020202020204" pitchFamily="34" charset="0"/>
              </a:rPr>
              <a:t>Kako većina modernih organizacija jednako zavisi o saradnji koliko i o konkurenciji, projekt je gotovo idealan organizacioni okvir za postizanje strateških ciljeva organizacije.</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1370549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panose="020B0604020202020204" pitchFamily="34" charset="0"/>
              </a:rPr>
              <a:t>Priroda i kontekst projektnog menadzmenta</a:t>
            </a:r>
            <a:r>
              <a:rPr lang="en-US" sz="4000" dirty="0"/>
              <a:t> </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Projektni menadžment označava dinamičku disciplinu, jer sve ono što danas čini konkurentsku prednost, već sutra može postati nedostatak i otežavajući činilac razvoja.</a:t>
            </a:r>
            <a:r>
              <a:rPr lang="en-US" dirty="0">
                <a:latin typeface="Arial" panose="020B0604020202020204" pitchFamily="34" charset="0"/>
              </a:rPr>
              <a:t> </a:t>
            </a:r>
            <a:endParaRPr lang="sr-Latn-CS" dirty="0">
              <a:latin typeface="Arial" panose="020B0604020202020204" pitchFamily="34" charset="0"/>
            </a:endParaRPr>
          </a:p>
          <a:p>
            <a:pPr>
              <a:spcBef>
                <a:spcPct val="50000"/>
              </a:spcBef>
              <a:buFontTx/>
              <a:buChar char="•"/>
            </a:pPr>
            <a:r>
              <a:rPr lang="hr-HR" dirty="0">
                <a:latin typeface="Arial" panose="020B0604020202020204" pitchFamily="34" charset="0"/>
              </a:rPr>
              <a:t>Bez adekvatnog projektnog menadžmenta vrlo je teško, ako ne i nemoguće, dugoročno opstati na modernom tržištu, jer je životni ciklus čak i najkomplikovanijih proizvoda, kao i usluga, sve manji.</a:t>
            </a:r>
            <a:r>
              <a:rPr lang="en-US" dirty="0">
                <a:latin typeface="Arial" panose="020B0604020202020204" pitchFamily="34" charset="0"/>
              </a:rPr>
              <a:t> </a:t>
            </a:r>
          </a:p>
          <a:p>
            <a:endParaRPr lang="en-US" dirty="0"/>
          </a:p>
        </p:txBody>
      </p:sp>
    </p:spTree>
    <p:extLst>
      <p:ext uri="{BB962C8B-B14F-4D97-AF65-F5344CB8AC3E}">
        <p14:creationId xmlns:p14="http://schemas.microsoft.com/office/powerpoint/2010/main" val="2121881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panose="020B0604020202020204" pitchFamily="34" charset="0"/>
              </a:rPr>
              <a:t>Priroda i kontekst projektnog menadzmenta</a:t>
            </a:r>
            <a:r>
              <a:rPr lang="en-US" sz="4000" dirty="0"/>
              <a:t> </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Tradicionalno se rad u organizaciji delio na projekte i procese, odnosno radne operacije.</a:t>
            </a:r>
          </a:p>
          <a:p>
            <a:pPr>
              <a:spcBef>
                <a:spcPct val="50000"/>
              </a:spcBef>
              <a:buFontTx/>
              <a:buChar char="•"/>
            </a:pPr>
            <a:r>
              <a:rPr lang="hr-HR" dirty="0">
                <a:latin typeface="Arial" panose="020B0604020202020204" pitchFamily="34" charset="0"/>
              </a:rPr>
              <a:t>Danas se oni često preklapaju jer procesi i projekti dele mnoge zajedničke karakteristike: </a:t>
            </a:r>
            <a:br>
              <a:rPr lang="hr-HR" dirty="0">
                <a:latin typeface="Arial" panose="020B0604020202020204" pitchFamily="34" charset="0"/>
              </a:rPr>
            </a:br>
            <a:r>
              <a:rPr lang="hr-HR" dirty="0">
                <a:latin typeface="Arial" panose="020B0604020202020204" pitchFamily="34" charset="0"/>
              </a:rPr>
              <a:t>- imaju cilj i svrhu</a:t>
            </a:r>
          </a:p>
          <a:p>
            <a:r>
              <a:rPr lang="hr-HR" dirty="0">
                <a:latin typeface="Arial" panose="020B0604020202020204" pitchFamily="34" charset="0"/>
              </a:rPr>
              <a:t>- izvode ih ljudi</a:t>
            </a:r>
          </a:p>
          <a:p>
            <a:r>
              <a:rPr lang="hr-HR" dirty="0">
                <a:latin typeface="Arial" panose="020B0604020202020204" pitchFamily="34" charset="0"/>
              </a:rPr>
              <a:t>- imaju ograničene resurse</a:t>
            </a:r>
          </a:p>
          <a:p>
            <a:r>
              <a:rPr lang="hr-HR" dirty="0">
                <a:latin typeface="Arial" panose="020B0604020202020204" pitchFamily="34" charset="0"/>
              </a:rPr>
              <a:t>- planiraju se, sprovode i kontrolišu.</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1185248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panose="020B0604020202020204" pitchFamily="34" charset="0"/>
              </a:rPr>
              <a:t>Priroda i kontekst projektnog menadzmenta</a:t>
            </a:r>
            <a:r>
              <a:rPr lang="en-US" sz="4000" dirty="0"/>
              <a:t> </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Pojam </a:t>
            </a:r>
            <a:r>
              <a:rPr lang="hr-HR" b="1" dirty="0">
                <a:latin typeface="Arial" panose="020B0604020202020204" pitchFamily="34" charset="0"/>
              </a:rPr>
              <a:t>projekt</a:t>
            </a:r>
            <a:r>
              <a:rPr lang="hr-HR" dirty="0">
                <a:latin typeface="Arial" panose="020B0604020202020204" pitchFamily="34" charset="0"/>
              </a:rPr>
              <a:t> koristi se za opis aktivnosti koje preduzeća, odnosno organizacije, ne obavljaju svakog dana, već se takve delatnosti obavljaju povremeno i prema potrebi, dakle jedinstveni su i privremeni.</a:t>
            </a:r>
          </a:p>
          <a:p>
            <a:pPr>
              <a:spcBef>
                <a:spcPct val="50000"/>
              </a:spcBef>
              <a:buFontTx/>
              <a:buChar char="•"/>
            </a:pPr>
            <a:r>
              <a:rPr lang="en-US" dirty="0">
                <a:latin typeface="Arial" panose="020B0604020202020204" pitchFamily="34" charset="0"/>
              </a:rPr>
              <a:t> </a:t>
            </a:r>
            <a:r>
              <a:rPr lang="hr-HR" dirty="0">
                <a:latin typeface="Arial" panose="020B0604020202020204" pitchFamily="34" charset="0"/>
              </a:rPr>
              <a:t>Pojam </a:t>
            </a:r>
            <a:r>
              <a:rPr lang="hr-HR" b="1" dirty="0">
                <a:latin typeface="Arial" panose="020B0604020202020204" pitchFamily="34" charset="0"/>
              </a:rPr>
              <a:t>proces</a:t>
            </a:r>
            <a:r>
              <a:rPr lang="hr-HR" dirty="0">
                <a:latin typeface="Arial" panose="020B0604020202020204" pitchFamily="34" charset="0"/>
              </a:rPr>
              <a:t> podrazumeva skup svakidašnjih aktivnosti organizacije koja kontinuirano i rutinirano transformiše određene organizacione inpute u željene outpute. </a:t>
            </a:r>
          </a:p>
          <a:p>
            <a:pPr>
              <a:spcBef>
                <a:spcPct val="50000"/>
              </a:spcBef>
              <a:buFontTx/>
              <a:buChar char="•"/>
            </a:pPr>
            <a:r>
              <a:rPr lang="hr-HR" dirty="0">
                <a:latin typeface="Arial" panose="020B0604020202020204" pitchFamily="34" charset="0"/>
              </a:rPr>
              <a:t>U svojoj osnovi proces znači seriju aktivnosti koje se ponavljaju.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1343560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panose="020B0604020202020204" pitchFamily="34" charset="0"/>
              </a:rPr>
              <a:t>Priroda i kontekst projektnog menadzmenta</a:t>
            </a:r>
            <a:r>
              <a:rPr lang="en-US" sz="4000" dirty="0"/>
              <a:t> </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Osnovna razlika između projekta i procesa je u jedinstvenosti projekta.</a:t>
            </a:r>
          </a:p>
          <a:p>
            <a:pPr>
              <a:spcBef>
                <a:spcPct val="50000"/>
              </a:spcBef>
              <a:buFontTx/>
              <a:buChar char="•"/>
            </a:pPr>
            <a:r>
              <a:rPr lang="en-US" dirty="0">
                <a:latin typeface="Arial" panose="020B0604020202020204" pitchFamily="34" charset="0"/>
              </a:rPr>
              <a:t> </a:t>
            </a:r>
            <a:r>
              <a:rPr lang="hr-HR" dirty="0">
                <a:latin typeface="Arial" panose="020B0604020202020204" pitchFamily="34" charset="0"/>
              </a:rPr>
              <a:t>Proces nema definisan završetak niti jasne krajnje ciljeve, već samo jasno definisane zadatke i radne aktivnosti. </a:t>
            </a:r>
          </a:p>
          <a:p>
            <a:pPr>
              <a:spcBef>
                <a:spcPct val="50000"/>
              </a:spcBef>
              <a:buFontTx/>
              <a:buChar char="•"/>
            </a:pPr>
            <a:r>
              <a:rPr lang="hr-HR" dirty="0">
                <a:latin typeface="Arial" panose="020B0604020202020204" pitchFamily="34" charset="0"/>
              </a:rPr>
              <a:t>Projekte možemo razlikovati zavisno od industrijske grane, ciljeva, mesta izvođenja, veličini, načinu finansiranja, prema ekonomskoj efikasnosti, stepenu tehnologije, stepeu konkretizacije, i učestalosti ponavljanja, trajanju, odnosu prema procesima u preduzeću.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4152502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panose="020B0604020202020204" pitchFamily="34" charset="0"/>
              </a:rPr>
              <a:t>Priroda i kontekst projektnog menadzmenta</a:t>
            </a:r>
            <a:r>
              <a:rPr lang="en-US" sz="4000" dirty="0"/>
              <a:t> </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Efektivan proces planiranja, praćenja i kontrolisanja nužan je za transformaciju ideja u opipljive rezultate, koji na kraju projekta moraju zadovoljiti klijentove zahteve.</a:t>
            </a:r>
          </a:p>
          <a:p>
            <a:pPr>
              <a:spcBef>
                <a:spcPct val="50000"/>
              </a:spcBef>
              <a:buFontTx/>
              <a:buChar char="•"/>
            </a:pPr>
            <a:r>
              <a:rPr lang="hr-HR" dirty="0">
                <a:latin typeface="Arial" panose="020B0604020202020204" pitchFamily="34" charset="0"/>
              </a:rPr>
              <a:t> Za mnoge organizacije su projekti sredstvo putem kojeg se odgovara na izazove tržišta, a na koje se ne može adekvatno odgovoriti normalnim organizacionim operacionim limitima.</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281314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a:t>
            </a:r>
            <a:r>
              <a:rPr lang="sr-Latn-CS" dirty="0" smtClean="0"/>
              <a:t>menadzment</a:t>
            </a:r>
            <a:endParaRPr lang="en-US" dirty="0"/>
          </a:p>
        </p:txBody>
      </p:sp>
      <p:sp>
        <p:nvSpPr>
          <p:cNvPr id="3" name="Content Placeholder 2"/>
          <p:cNvSpPr>
            <a:spLocks noGrp="1"/>
          </p:cNvSpPr>
          <p:nvPr>
            <p:ph idx="1"/>
          </p:nvPr>
        </p:nvSpPr>
        <p:spPr/>
        <p:txBody>
          <a:bodyPr/>
          <a:lstStyle/>
          <a:p>
            <a:r>
              <a:rPr lang="hr-HR" dirty="0">
                <a:latin typeface="Arial" panose="020B0604020202020204" pitchFamily="34" charset="0"/>
              </a:rPr>
              <a:t>Projektni menadžment je područje unutar organizacione teorije i prakse koje se konstantno razvija. </a:t>
            </a:r>
          </a:p>
          <a:p>
            <a:endParaRPr lang="hr-HR" dirty="0">
              <a:latin typeface="Arial" panose="020B0604020202020204" pitchFamily="34" charset="0"/>
            </a:endParaRPr>
          </a:p>
          <a:p>
            <a:r>
              <a:rPr lang="hr-HR" dirty="0">
                <a:latin typeface="Arial" panose="020B0604020202020204" pitchFamily="34" charset="0"/>
              </a:rPr>
              <a:t>Svojevrsnu interesnu prekretnicu čini 1950.g. kada dolazi do ubrzanja u razvoju teorije, prakse i stručne literature iz tog područja. </a:t>
            </a:r>
          </a:p>
          <a:p>
            <a:endParaRPr lang="en-US" dirty="0"/>
          </a:p>
        </p:txBody>
      </p:sp>
    </p:spTree>
    <p:extLst>
      <p:ext uri="{BB962C8B-B14F-4D97-AF65-F5344CB8AC3E}">
        <p14:creationId xmlns:p14="http://schemas.microsoft.com/office/powerpoint/2010/main" val="2110171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Strategija i projektni </a:t>
            </a:r>
            <a:r>
              <a:rPr lang="sr-Latn-CS" dirty="0" smtClean="0"/>
              <a:t>menadzment</a:t>
            </a:r>
            <a:endParaRPr lang="en-US" dirty="0"/>
          </a:p>
        </p:txBody>
      </p:sp>
      <p:sp>
        <p:nvSpPr>
          <p:cNvPr id="3" name="Content Placeholder 2"/>
          <p:cNvSpPr>
            <a:spLocks noGrp="1"/>
          </p:cNvSpPr>
          <p:nvPr>
            <p:ph idx="1"/>
          </p:nvPr>
        </p:nvSpPr>
        <p:spPr/>
        <p:txBody>
          <a:bodyPr/>
          <a:lstStyle/>
          <a:p>
            <a:r>
              <a:rPr lang="hr-HR" dirty="0">
                <a:latin typeface="Arial" panose="020B0604020202020204" pitchFamily="34" charset="0"/>
              </a:rPr>
              <a:t>Konkurencija na osnovi komparativnih prednosti bila je delotvorna dotle dok je tržište bilo nerazvijeno, komunikacije ograničene, konkurencija lokalna, a ključan resurs zemljopisni položaj i blizina prirodnih resursa. </a:t>
            </a:r>
          </a:p>
          <a:p>
            <a:r>
              <a:rPr lang="hr-HR" dirty="0">
                <a:latin typeface="Arial" panose="020B0604020202020204" pitchFamily="34" charset="0"/>
              </a:rPr>
              <a:t>Nakon II svetskog rata pojavili su se atipični takmičari koji su dolazili iz zemalja koje nisu imale nikakve konkurentske prednosti, ali su zato iskorišćavale svoje oskudne resurse na delotvorniji način.</a:t>
            </a:r>
            <a:r>
              <a:rPr lang="en-US" dirty="0">
                <a:latin typeface="Arial" panose="020B0604020202020204" pitchFamily="34" charset="0"/>
              </a:rPr>
              <a:t> </a:t>
            </a:r>
          </a:p>
          <a:p>
            <a:endParaRPr lang="en-US" dirty="0"/>
          </a:p>
        </p:txBody>
      </p:sp>
    </p:spTree>
    <p:extLst>
      <p:ext uri="{BB962C8B-B14F-4D97-AF65-F5344CB8AC3E}">
        <p14:creationId xmlns:p14="http://schemas.microsoft.com/office/powerpoint/2010/main" val="706662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Strategija i 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Konkurentska sposobnost postaje prikladnija za opis tržišnih relacija. </a:t>
            </a:r>
          </a:p>
          <a:p>
            <a:pPr>
              <a:spcBef>
                <a:spcPct val="50000"/>
              </a:spcBef>
              <a:buFontTx/>
              <a:buChar char="•"/>
            </a:pPr>
            <a:r>
              <a:rPr lang="hr-HR" dirty="0">
                <a:latin typeface="Arial" panose="020B0604020202020204" pitchFamily="34" charset="0"/>
              </a:rPr>
              <a:t>U novijoj ekonomskoj teoriji posebno je naglašena važnost troškova, zalaganje za kvalitet kao  standard, permanentno usavršavanje proizvoda i težnja ka izvrsnosti, orijentisanost na inovacije, zatim adekvatno korišćenje modernih tehnologija.</a:t>
            </a:r>
          </a:p>
          <a:p>
            <a:pPr>
              <a:buFontTx/>
              <a:buChar char="•"/>
            </a:pPr>
            <a:r>
              <a:rPr lang="hr-HR" dirty="0">
                <a:latin typeface="Arial" panose="020B0604020202020204" pitchFamily="34" charset="0"/>
              </a:rPr>
              <a:t>Sakupljanje tržišnih podataka i stvaranje od njih informacija čini </a:t>
            </a:r>
          </a:p>
          <a:p>
            <a:r>
              <a:rPr lang="hr-HR" dirty="0">
                <a:latin typeface="Arial" panose="020B0604020202020204" pitchFamily="34" charset="0"/>
              </a:rPr>
              <a:t>početak strateškog razmišljanja.</a:t>
            </a:r>
            <a:endParaRPr lang="en-US" dirty="0"/>
          </a:p>
        </p:txBody>
      </p:sp>
    </p:spTree>
    <p:extLst>
      <p:ext uri="{BB962C8B-B14F-4D97-AF65-F5344CB8AC3E}">
        <p14:creationId xmlns:p14="http://schemas.microsoft.com/office/powerpoint/2010/main" val="819589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Strategija i 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Nakon toga se razumevanje tih informacija u ekonomskom smislu pretvara u impuls za preduzimanje organizovanih akcija kako bi se ostvario krajnji cilj, pre nego što to neminovno učini konkurencija. </a:t>
            </a:r>
          </a:p>
          <a:p>
            <a:pPr>
              <a:spcBef>
                <a:spcPct val="50000"/>
              </a:spcBef>
              <a:buFontTx/>
              <a:buChar char="•"/>
            </a:pPr>
            <a:r>
              <a:rPr lang="hr-HR" dirty="0">
                <a:latin typeface="Arial" panose="020B0604020202020204" pitchFamily="34" charset="0"/>
              </a:rPr>
              <a:t>Taj je proces u modernom svetu osnova egzistencije poslovnih entiteta u 21. veku i početak stvaranja konkurentske prednosti.</a:t>
            </a:r>
          </a:p>
          <a:p>
            <a:pPr>
              <a:spcBef>
                <a:spcPct val="50000"/>
              </a:spcBef>
              <a:buFontTx/>
              <a:buChar char="•"/>
            </a:pPr>
            <a:r>
              <a:rPr lang="hr-HR" dirty="0">
                <a:latin typeface="Arial" panose="020B0604020202020204" pitchFamily="34" charset="0"/>
              </a:rPr>
              <a:t> Misija projekta mora biti konstantno prva misao u glavi ne samo projektnog menadžera već i svih članova tima.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1302845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Strategija i 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Neko od vrhovnog menadžmenta potpisuje misiju projekta i na taj način daje kredibilitet projektu i ujedno stvara pozitivno okruženje za njegov uspešan završetak. </a:t>
            </a:r>
          </a:p>
          <a:p>
            <a:pPr>
              <a:spcBef>
                <a:spcPct val="50000"/>
              </a:spcBef>
              <a:buFontTx/>
              <a:buChar char="•"/>
            </a:pPr>
            <a:r>
              <a:rPr lang="hr-HR" dirty="0">
                <a:latin typeface="Arial" panose="020B0604020202020204" pitchFamily="34" charset="0"/>
              </a:rPr>
              <a:t>Za projektnog menadžera ključno je da shvata neophodnost fokusa na misiju članova projektnog tima.</a:t>
            </a:r>
          </a:p>
          <a:p>
            <a:pPr>
              <a:spcBef>
                <a:spcPct val="50000"/>
              </a:spcBef>
              <a:buFontTx/>
              <a:buChar char="•"/>
            </a:pPr>
            <a:r>
              <a:rPr lang="hr-HR" dirty="0">
                <a:latin typeface="Arial" panose="020B0604020202020204" pitchFamily="34" charset="0"/>
              </a:rPr>
              <a:t> Strateški menadžment određuje smer i put organizacije na makro nivou.</a:t>
            </a:r>
          </a:p>
          <a:p>
            <a:pPr>
              <a:spcBef>
                <a:spcPct val="50000"/>
              </a:spcBef>
              <a:buFontTx/>
              <a:buChar char="•"/>
            </a:pPr>
            <a:r>
              <a:rPr lang="hr-HR" dirty="0">
                <a:latin typeface="Arial" panose="020B0604020202020204" pitchFamily="34" charset="0"/>
              </a:rPr>
              <a:t> Strateške planove oblikuje i njima rukovodi vrhovni menadžment.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3305003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Strategija i projektni menadzment</a:t>
            </a:r>
            <a:endParaRPr lang="en-US" dirty="0"/>
          </a:p>
        </p:txBody>
      </p:sp>
      <p:sp>
        <p:nvSpPr>
          <p:cNvPr id="3" name="Content Placeholder 2"/>
          <p:cNvSpPr>
            <a:spLocks noGrp="1"/>
          </p:cNvSpPr>
          <p:nvPr>
            <p:ph idx="1"/>
          </p:nvPr>
        </p:nvSpPr>
        <p:spPr/>
        <p:txBody>
          <a:bodyPr>
            <a:normAutofit lnSpcReduction="10000"/>
          </a:bodyPr>
          <a:lstStyle/>
          <a:p>
            <a:pPr>
              <a:spcBef>
                <a:spcPct val="50000"/>
              </a:spcBef>
              <a:buFontTx/>
              <a:buChar char="•"/>
            </a:pPr>
            <a:r>
              <a:rPr lang="hr-HR" dirty="0">
                <a:latin typeface="Arial" panose="020B0604020202020204" pitchFamily="34" charset="0"/>
              </a:rPr>
              <a:t>Ti se planovi oblikuju kao odgovor na promene u užem i širem okruženju. </a:t>
            </a:r>
          </a:p>
          <a:p>
            <a:pPr>
              <a:spcBef>
                <a:spcPct val="50000"/>
              </a:spcBef>
              <a:buFontTx/>
              <a:buChar char="•"/>
            </a:pPr>
            <a:r>
              <a:rPr lang="hr-HR" dirty="0">
                <a:latin typeface="Arial" panose="020B0604020202020204" pitchFamily="34" charset="0"/>
              </a:rPr>
              <a:t>Rezultat strateškog planiranja je portfolio projekata, odnosno grupa projekata koji se izvode u organizaciji. </a:t>
            </a:r>
          </a:p>
          <a:p>
            <a:pPr>
              <a:spcBef>
                <a:spcPct val="50000"/>
              </a:spcBef>
              <a:buFontTx/>
              <a:buChar char="•"/>
            </a:pPr>
            <a:r>
              <a:rPr lang="hr-HR" dirty="0">
                <a:latin typeface="Arial" panose="020B0604020202020204" pitchFamily="34" charset="0"/>
              </a:rPr>
              <a:t>U toj celoj situaciji uloga projekata je pomaknuti se s početne tačke na krajnju koja je definisana u strateškim planovima kao cilj organizacije.</a:t>
            </a:r>
          </a:p>
          <a:p>
            <a:pPr>
              <a:spcBef>
                <a:spcPct val="50000"/>
              </a:spcBef>
              <a:buFontTx/>
              <a:buChar char="•"/>
            </a:pPr>
            <a:r>
              <a:rPr lang="hr-HR" dirty="0">
                <a:latin typeface="Arial" panose="020B0604020202020204" pitchFamily="34" charset="0"/>
              </a:rPr>
              <a:t> U strateško planiranje uključeno je i odlučivanje jer nakon strateškog planiranja postoji nužnost akcije.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289599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Strategija i 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Projekt čini samu srž organizacije.</a:t>
            </a:r>
          </a:p>
          <a:p>
            <a:pPr>
              <a:spcBef>
                <a:spcPct val="50000"/>
              </a:spcBef>
              <a:buFontTx/>
              <a:buChar char="•"/>
            </a:pPr>
            <a:r>
              <a:rPr lang="hr-HR" dirty="0">
                <a:latin typeface="Arial" panose="020B0604020202020204" pitchFamily="34" charset="0"/>
              </a:rPr>
              <a:t> Kritična konkurentska prednost modernih organizacija postaje kreativni element koji zahteva drugačiji pristup. </a:t>
            </a:r>
          </a:p>
          <a:p>
            <a:pPr>
              <a:spcBef>
                <a:spcPct val="50000"/>
              </a:spcBef>
              <a:buFontTx/>
              <a:buChar char="•"/>
            </a:pPr>
            <a:r>
              <a:rPr lang="hr-HR" dirty="0">
                <a:latin typeface="Arial" panose="020B0604020202020204" pitchFamily="34" charset="0"/>
              </a:rPr>
              <a:t>U uslovima spiralne dinamičnosti on se najčešće predstavlja kao simbioza reda i haosa. </a:t>
            </a:r>
          </a:p>
          <a:p>
            <a:pPr>
              <a:spcBef>
                <a:spcPct val="50000"/>
              </a:spcBef>
              <a:buFontTx/>
              <a:buChar char="•"/>
            </a:pPr>
            <a:r>
              <a:rPr lang="hr-HR" dirty="0">
                <a:latin typeface="Arial" panose="020B0604020202020204" pitchFamily="34" charset="0"/>
              </a:rPr>
              <a:t>Upravljanje haosom, a da se ne izgubi kreativna priroda procesa, najveći je izazov projektnog menadžera.</a:t>
            </a:r>
            <a:endParaRPr lang="en-US" dirty="0"/>
          </a:p>
        </p:txBody>
      </p:sp>
    </p:spTree>
    <p:extLst>
      <p:ext uri="{BB962C8B-B14F-4D97-AF65-F5344CB8AC3E}">
        <p14:creationId xmlns:p14="http://schemas.microsoft.com/office/powerpoint/2010/main" val="2892134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Strategija i 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Ako se želi biti konkurentan, poslovne organizacije moraju implementirati različite promene u svoje organizacijske standarde tako da promene postanu deo organizacijske kulture, kako bi otpor prema njima bio što manji. </a:t>
            </a:r>
          </a:p>
          <a:p>
            <a:pPr>
              <a:spcBef>
                <a:spcPct val="50000"/>
              </a:spcBef>
              <a:buFontTx/>
              <a:buChar char="•"/>
            </a:pPr>
            <a:r>
              <a:rPr lang="hr-HR" dirty="0">
                <a:latin typeface="Arial" panose="020B0604020202020204" pitchFamily="34" charset="0"/>
              </a:rPr>
              <a:t>Svrha projektnog menadžmenta se prebacuje s reaktivnog moda na onaj kroz koji se stiče konkurentska prednost. </a:t>
            </a:r>
          </a:p>
          <a:p>
            <a:pPr>
              <a:spcBef>
                <a:spcPct val="50000"/>
              </a:spcBef>
              <a:buFontTx/>
              <a:buChar char="•"/>
            </a:pPr>
            <a:r>
              <a:rPr lang="hr-HR" dirty="0">
                <a:latin typeface="Arial" panose="020B0604020202020204" pitchFamily="34" charset="0"/>
              </a:rPr>
              <a:t>Projekt se mora posmatrati kao transformacija, gde promjena ovaj put dolazi iznutra, odnosno iz samog projekta.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708867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Strategija i 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Organizacije da bi preživele i napredovale na turbulentnim tržištima, moraju uvesti raznolike promene koje implicitno menjaju navike, stavove, ponašajne modele i način na koji se poslovi obavljaju. </a:t>
            </a:r>
          </a:p>
          <a:p>
            <a:pPr>
              <a:spcBef>
                <a:spcPct val="50000"/>
              </a:spcBef>
              <a:buFontTx/>
              <a:buChar char="•"/>
            </a:pPr>
            <a:r>
              <a:rPr lang="hr-HR" dirty="0">
                <a:latin typeface="Arial" panose="020B0604020202020204" pitchFamily="34" charset="0"/>
              </a:rPr>
              <a:t>Jedan od najvažnijih problema na koje menadžment nailazi jeste nesklonost zaposlenih prema uvođenju različitih organizacijskih promena, iako su one nužne.</a:t>
            </a:r>
            <a:r>
              <a:rPr lang="en-US" dirty="0">
                <a:latin typeface="Arial" panose="020B0604020202020204" pitchFamily="34" charset="0"/>
              </a:rPr>
              <a:t> </a:t>
            </a:r>
            <a:endParaRPr lang="sr-Latn-CS" dirty="0">
              <a:latin typeface="Arial" panose="020B0604020202020204" pitchFamily="34" charset="0"/>
            </a:endParaRPr>
          </a:p>
          <a:p>
            <a:pPr>
              <a:spcBef>
                <a:spcPct val="50000"/>
              </a:spcBef>
              <a:buFontTx/>
              <a:buChar char="•"/>
            </a:pPr>
            <a:r>
              <a:rPr lang="hr-HR" dirty="0">
                <a:latin typeface="Arial" panose="020B0604020202020204" pitchFamily="34" charset="0"/>
              </a:rPr>
              <a:t>Važno je znati da je prepoznavanje spoljašnjih i unutrašnjih snaga jedan od glavnih činilaca prilikom donošenja odluke za uvođenjem promena.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3550131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Uloge projektnog </a:t>
            </a:r>
            <a:r>
              <a:rPr lang="hr-HR" dirty="0" smtClean="0"/>
              <a:t>menadzera</a:t>
            </a:r>
            <a:endParaRPr lang="en-US" dirty="0"/>
          </a:p>
        </p:txBody>
      </p:sp>
      <p:sp>
        <p:nvSpPr>
          <p:cNvPr id="3" name="Content Placeholder 2"/>
          <p:cNvSpPr>
            <a:spLocks noGrp="1"/>
          </p:cNvSpPr>
          <p:nvPr>
            <p:ph idx="1"/>
          </p:nvPr>
        </p:nvSpPr>
        <p:spPr/>
        <p:txBody>
          <a:bodyPr/>
          <a:lstStyle/>
          <a:p>
            <a:r>
              <a:rPr lang="hr-HR" dirty="0">
                <a:latin typeface="Arial" panose="020B0604020202020204" pitchFamily="34" charset="0"/>
              </a:rPr>
              <a:t>Uloga  projektnih menadžera definisana je preko 9 glavnih područja znanja projektnog menadžmenta.</a:t>
            </a:r>
          </a:p>
          <a:p>
            <a:r>
              <a:rPr lang="hr-HR" dirty="0">
                <a:latin typeface="Arial" panose="020B0604020202020204" pitchFamily="34" charset="0"/>
              </a:rPr>
              <a:t> Projektni menadžer mora na pravilan način koordinirati i upravljati svim funkcijama, a unutar svakog se područja naglasak stavlja zavisno od faze u kojoj se projekt nalazi.</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2389469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Uloge projektnog menadzera</a:t>
            </a:r>
            <a:endParaRPr lang="en-US" dirty="0"/>
          </a:p>
        </p:txBody>
      </p:sp>
      <p:sp>
        <p:nvSpPr>
          <p:cNvPr id="3" name="Content Placeholder 2"/>
          <p:cNvSpPr>
            <a:spLocks noGrp="1"/>
          </p:cNvSpPr>
          <p:nvPr>
            <p:ph idx="1"/>
          </p:nvPr>
        </p:nvSpPr>
        <p:spPr/>
        <p:txBody>
          <a:bodyPr/>
          <a:lstStyle/>
          <a:p>
            <a:pPr>
              <a:spcBef>
                <a:spcPct val="50000"/>
              </a:spcBef>
              <a:buFontTx/>
              <a:buAutoNum type="arabicPeriod"/>
            </a:pPr>
            <a:r>
              <a:rPr lang="hr-HR" dirty="0"/>
              <a:t>Integracijsko upravljanje projektom – osigurava koordinaciju svih elemenata projekta, tu se projekt pravilno planira, provodi i kontroliše. To područje znanja uključuje i planiranje u slučaju promene kao i kontrolu promene.</a:t>
            </a:r>
          </a:p>
          <a:p>
            <a:pPr>
              <a:spcBef>
                <a:spcPct val="50000"/>
              </a:spcBef>
              <a:buFontTx/>
              <a:buAutoNum type="arabicPeriod"/>
            </a:pPr>
            <a:r>
              <a:rPr lang="hr-HR" dirty="0"/>
              <a:t>Upravljanje obuhvatom projekta –Upravljanje obuhvatom uključuje zadatke poput autorizacije posla; definisanja i razvoja projektnog zadatka; preraspodele posla na komponente kojima se može upravljati i koje imaju vlastite rezultate... </a:t>
            </a:r>
            <a:endParaRPr lang="en-US" dirty="0"/>
          </a:p>
          <a:p>
            <a:endParaRPr lang="en-US" dirty="0"/>
          </a:p>
        </p:txBody>
      </p:sp>
    </p:spTree>
    <p:extLst>
      <p:ext uri="{BB962C8B-B14F-4D97-AF65-F5344CB8AC3E}">
        <p14:creationId xmlns:p14="http://schemas.microsoft.com/office/powerpoint/2010/main" val="173561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effectLst>
                  <a:outerShdw blurRad="38100" dist="38100" dir="2700000" algn="tl">
                    <a:srgbClr val="000000"/>
                  </a:outerShdw>
                </a:effectLst>
                <a:latin typeface="Arial" panose="020B0604020202020204" pitchFamily="34" charset="0"/>
              </a:rPr>
              <a:t>Iako je projektni menadžment vekovima prisutan u ekonomskoj praksi, tek u nekoliko posljednjih desetina godina dobio je zasluženo mesto u teoriji pa danas zauzima važno mesto u leksikonu menadžmenta, kao i u praksi modernih organizacija, pa tako ni jedna organizacija koja je implementirala projektni menadžment nije od njega odustala.</a:t>
            </a:r>
          </a:p>
          <a:p>
            <a:pPr>
              <a:spcBef>
                <a:spcPct val="50000"/>
              </a:spcBef>
              <a:buFontTx/>
              <a:buChar char="•"/>
            </a:pPr>
            <a:r>
              <a:rPr lang="hr-HR" dirty="0">
                <a:effectLst>
                  <a:outerShdw blurRad="38100" dist="38100" dir="2700000" algn="tl">
                    <a:srgbClr val="000000"/>
                  </a:outerShdw>
                </a:effectLst>
                <a:latin typeface="Arial" panose="020B0604020202020204" pitchFamily="34" charset="0"/>
              </a:rPr>
              <a:t>Promene i razvoj temelj su opstanka na tržištu, ali i ključne odrednice projektnog menadžmenta.</a:t>
            </a:r>
            <a:r>
              <a:rPr lang="hr-HR" dirty="0">
                <a:latin typeface="Arial" panose="020B0604020202020204" pitchFamily="34" charset="0"/>
              </a:rPr>
              <a:t>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42366598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Uloge projektnog menadzera</a:t>
            </a:r>
            <a:endParaRPr lang="en-US" dirty="0"/>
          </a:p>
        </p:txBody>
      </p:sp>
      <p:sp>
        <p:nvSpPr>
          <p:cNvPr id="3" name="Content Placeholder 2"/>
          <p:cNvSpPr>
            <a:spLocks noGrp="1"/>
          </p:cNvSpPr>
          <p:nvPr>
            <p:ph idx="1"/>
          </p:nvPr>
        </p:nvSpPr>
        <p:spPr/>
        <p:txBody>
          <a:bodyPr/>
          <a:lstStyle/>
          <a:p>
            <a:pPr marL="0" indent="0">
              <a:buNone/>
            </a:pPr>
            <a:r>
              <a:rPr lang="hr-HR" dirty="0" smtClean="0"/>
              <a:t>3. Upravljanje </a:t>
            </a:r>
            <a:r>
              <a:rPr lang="hr-HR" dirty="0"/>
              <a:t>projektnim vremenom – odnosi se na kvantum vremena koje projekt ima na raspolaganju. Ta se količina vremena mora pravilno preraspodeliti po fazama životnog ciklusa i zasebno se moraju osigurati sistemi kontrole pravilne alokacije tog najoskudnijeg resursa. Upravljanje vremenom osigurava da se projekt završi na vreme, a sadržava definisanje aktivnosti, redosled njihovog trajanja i izvođenja kao i izradu i kontrolu terminskog plana.</a:t>
            </a:r>
            <a:endParaRPr lang="en-US" dirty="0"/>
          </a:p>
          <a:p>
            <a:endParaRPr lang="en-US" dirty="0"/>
          </a:p>
        </p:txBody>
      </p:sp>
    </p:spTree>
    <p:extLst>
      <p:ext uri="{BB962C8B-B14F-4D97-AF65-F5344CB8AC3E}">
        <p14:creationId xmlns:p14="http://schemas.microsoft.com/office/powerpoint/2010/main" val="2114112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Uloge projektnog menadzera</a:t>
            </a:r>
            <a:endParaRPr lang="en-US" dirty="0"/>
          </a:p>
        </p:txBody>
      </p:sp>
      <p:sp>
        <p:nvSpPr>
          <p:cNvPr id="3" name="Content Placeholder 2"/>
          <p:cNvSpPr>
            <a:spLocks noGrp="1"/>
          </p:cNvSpPr>
          <p:nvPr>
            <p:ph idx="1"/>
          </p:nvPr>
        </p:nvSpPr>
        <p:spPr/>
        <p:txBody>
          <a:bodyPr>
            <a:normAutofit/>
          </a:bodyPr>
          <a:lstStyle/>
          <a:p>
            <a:pPr marL="0" indent="0">
              <a:spcBef>
                <a:spcPct val="50000"/>
              </a:spcBef>
              <a:buNone/>
            </a:pPr>
            <a:r>
              <a:rPr lang="hr-HR" dirty="0"/>
              <a:t>4. Upravljanje projektnim troškovima – obuhvata procenjivanje troškova projektnih resursa poput ljudi, opreme, materijala i drugih resursa koji su nužni za uspeh projekta. Nakon toga, troškovi se moraju kontinuirano pratiti kako bi ostali u okviru planiranog projektnog budžeta.</a:t>
            </a:r>
          </a:p>
          <a:p>
            <a:pPr marL="0" indent="0">
              <a:spcBef>
                <a:spcPct val="50000"/>
              </a:spcBef>
              <a:buNone/>
            </a:pPr>
            <a:r>
              <a:rPr lang="hr-HR" dirty="0"/>
              <a:t>5. Upravljanje projektnim kvalitetom – izuzetno je važno za uspeh projekta jer mnogo projektnih menadžera ima tendenciju da zbog gustih rokova rade na račun kvaliteta. Taj segment znanja obuhvata planiranje kvaliteta, osiguranje kvaliteta projektnog rezultata, kao i osiguranje kvaliteta upravljanja projektom tokom celog ciklusa.</a:t>
            </a:r>
            <a:endParaRPr lang="en-US" dirty="0"/>
          </a:p>
          <a:p>
            <a:endParaRPr lang="en-US" dirty="0"/>
          </a:p>
        </p:txBody>
      </p:sp>
    </p:spTree>
    <p:extLst>
      <p:ext uri="{BB962C8B-B14F-4D97-AF65-F5344CB8AC3E}">
        <p14:creationId xmlns:p14="http://schemas.microsoft.com/office/powerpoint/2010/main" val="3844181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Uloge projektnog menadzera</a:t>
            </a:r>
            <a:endParaRPr lang="en-US" dirty="0"/>
          </a:p>
        </p:txBody>
      </p:sp>
      <p:sp>
        <p:nvSpPr>
          <p:cNvPr id="3" name="Content Placeholder 2"/>
          <p:cNvSpPr>
            <a:spLocks noGrp="1"/>
          </p:cNvSpPr>
          <p:nvPr>
            <p:ph idx="1"/>
          </p:nvPr>
        </p:nvSpPr>
        <p:spPr/>
        <p:txBody>
          <a:bodyPr/>
          <a:lstStyle/>
          <a:p>
            <a:pPr marL="0" indent="0">
              <a:spcBef>
                <a:spcPct val="50000"/>
              </a:spcBef>
              <a:buNone/>
            </a:pPr>
            <a:r>
              <a:rPr lang="hr-HR" dirty="0"/>
              <a:t>6. Upravljanje ljudskim potencijalima – obuhvata identifikaciju ljudi koji rade na projektu; definisanje njihovih uloga, odgovornosti i odnosa; regrutovanje članova projektnog tima; njihovo motivisanje i vođenje kroz sve faze.</a:t>
            </a:r>
          </a:p>
          <a:p>
            <a:pPr marL="0" indent="0">
              <a:spcBef>
                <a:spcPct val="50000"/>
              </a:spcBef>
              <a:buNone/>
            </a:pPr>
            <a:r>
              <a:rPr lang="hr-HR" dirty="0"/>
              <a:t>7. Upravljanje projektnom komunikacijom –obuhvata sve relevantne informacije za projekt i sve interesno – uticajne strane koje rade na njemu; njihovo stvaranje, prikupljanje, usmeravanje i transformaciju u organizaciono znanje.</a:t>
            </a:r>
            <a:endParaRPr lang="en-US" dirty="0"/>
          </a:p>
          <a:p>
            <a:endParaRPr lang="en-US" dirty="0"/>
          </a:p>
        </p:txBody>
      </p:sp>
    </p:spTree>
    <p:extLst>
      <p:ext uri="{BB962C8B-B14F-4D97-AF65-F5344CB8AC3E}">
        <p14:creationId xmlns:p14="http://schemas.microsoft.com/office/powerpoint/2010/main" val="3504307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Uloge projektnog menadzera</a:t>
            </a:r>
            <a:endParaRPr lang="en-US" dirty="0"/>
          </a:p>
        </p:txBody>
      </p:sp>
      <p:sp>
        <p:nvSpPr>
          <p:cNvPr id="3" name="Content Placeholder 2"/>
          <p:cNvSpPr>
            <a:spLocks noGrp="1"/>
          </p:cNvSpPr>
          <p:nvPr>
            <p:ph idx="1"/>
          </p:nvPr>
        </p:nvSpPr>
        <p:spPr/>
        <p:txBody>
          <a:bodyPr/>
          <a:lstStyle/>
          <a:p>
            <a:pPr marL="0" indent="0">
              <a:spcBef>
                <a:spcPct val="50000"/>
              </a:spcBef>
              <a:buNone/>
            </a:pPr>
            <a:r>
              <a:rPr lang="hr-HR" dirty="0"/>
              <a:t>8. Upravljanje projektnim rizikom – odnosi se na identifikaciju, analizu i reakciju na projektni rizik. Tu je potrebno minimizirati verovatnost negativnih događaja i maksimizirati verovatnost pozitivnih događaja na projektne ciljeve. Važno je istaknuti da se projektni rizik ne može nikako izbeći.</a:t>
            </a:r>
          </a:p>
          <a:p>
            <a:pPr marL="0" indent="0">
              <a:spcBef>
                <a:spcPct val="50000"/>
              </a:spcBef>
              <a:buNone/>
            </a:pPr>
            <a:r>
              <a:rPr lang="hr-HR" dirty="0"/>
              <a:t>9. Upravljanje projektnom nabavkom – uključuje odlučivanje o tome šta se mora nabaviti, definisati pravila natecanja za potencijalne dobavljače, izbor dobavljača, ugovaranje i zatvaranje ugovora po završetku projekta.</a:t>
            </a:r>
            <a:endParaRPr lang="en-US" dirty="0"/>
          </a:p>
          <a:p>
            <a:endParaRPr lang="en-US" dirty="0"/>
          </a:p>
        </p:txBody>
      </p:sp>
    </p:spTree>
    <p:extLst>
      <p:ext uri="{BB962C8B-B14F-4D97-AF65-F5344CB8AC3E}">
        <p14:creationId xmlns:p14="http://schemas.microsoft.com/office/powerpoint/2010/main" val="1841585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Uloge projektnog menadzera</a:t>
            </a:r>
            <a:endParaRPr lang="en-US" dirty="0"/>
          </a:p>
        </p:txBody>
      </p:sp>
      <p:sp>
        <p:nvSpPr>
          <p:cNvPr id="3" name="Content Placeholder 2"/>
          <p:cNvSpPr>
            <a:spLocks noGrp="1"/>
          </p:cNvSpPr>
          <p:nvPr>
            <p:ph idx="1"/>
          </p:nvPr>
        </p:nvSpPr>
        <p:spPr/>
        <p:txBody>
          <a:bodyPr>
            <a:normAutofit fontScale="92500"/>
          </a:bodyPr>
          <a:lstStyle/>
          <a:p>
            <a:pPr>
              <a:buFontTx/>
              <a:buChar char="•"/>
            </a:pPr>
            <a:r>
              <a:rPr lang="hr-HR" dirty="0">
                <a:latin typeface="Arial" panose="020B0604020202020204" pitchFamily="34" charset="0"/>
              </a:rPr>
              <a:t>Postojanje projektnih menadžera koji razumeju strateški proces, prvi je i neophodan preduslov za postizanje uspeha na projektu. </a:t>
            </a:r>
          </a:p>
          <a:p>
            <a:pPr>
              <a:buFontTx/>
              <a:buChar char="•"/>
            </a:pPr>
            <a:r>
              <a:rPr lang="hr-HR" dirty="0">
                <a:latin typeface="Arial" panose="020B0604020202020204" pitchFamily="34" charset="0"/>
              </a:rPr>
              <a:t>Opća i specifična znanja koja projektni menadžer treba posedovati su : </a:t>
            </a:r>
            <a:endParaRPr lang="en-US" dirty="0">
              <a:latin typeface="Arial" panose="020B0604020202020204" pitchFamily="34" charset="0"/>
            </a:endParaRPr>
          </a:p>
          <a:p>
            <a:pPr marL="0" indent="0">
              <a:buNone/>
            </a:pPr>
            <a:r>
              <a:rPr lang="hr-HR" dirty="0">
                <a:latin typeface="Arial" panose="020B0604020202020204" pitchFamily="34" charset="0"/>
              </a:rPr>
              <a:t>- stručna znanja</a:t>
            </a:r>
            <a:endParaRPr lang="en-US" dirty="0">
              <a:latin typeface="Arial" panose="020B0604020202020204" pitchFamily="34" charset="0"/>
            </a:endParaRPr>
          </a:p>
          <a:p>
            <a:pPr marL="0" indent="0">
              <a:buNone/>
            </a:pPr>
            <a:r>
              <a:rPr lang="hr-HR" dirty="0">
                <a:latin typeface="Arial" panose="020B0604020202020204" pitchFamily="34" charset="0"/>
              </a:rPr>
              <a:t>- specijalizovana znanja o projektnom menadžmentu</a:t>
            </a:r>
            <a:endParaRPr lang="en-US" dirty="0">
              <a:latin typeface="Arial" panose="020B0604020202020204" pitchFamily="34" charset="0"/>
            </a:endParaRPr>
          </a:p>
          <a:p>
            <a:pPr marL="0" indent="0">
              <a:buNone/>
            </a:pPr>
            <a:r>
              <a:rPr lang="hr-HR" dirty="0">
                <a:latin typeface="Arial" panose="020B0604020202020204" pitchFamily="34" charset="0"/>
              </a:rPr>
              <a:t>- skup temeljnih interdisciplinarnih znanja iz organizacije i ekonomije</a:t>
            </a:r>
            <a:endParaRPr lang="en-US" dirty="0">
              <a:latin typeface="Arial" panose="020B0604020202020204" pitchFamily="34" charset="0"/>
            </a:endParaRPr>
          </a:p>
          <a:p>
            <a:pPr marL="0" indent="0">
              <a:buNone/>
            </a:pPr>
            <a:r>
              <a:rPr lang="hr-HR" dirty="0">
                <a:latin typeface="Arial" panose="020B0604020202020204" pitchFamily="34" charset="0"/>
              </a:rPr>
              <a:t>- opšta znanja o sociologiji, psihologiji, socijalnoj psihologiji, antropologiji i političkim znanostima</a:t>
            </a:r>
            <a:endParaRPr lang="en-US" dirty="0">
              <a:latin typeface="Arial" panose="020B0604020202020204" pitchFamily="34" charset="0"/>
            </a:endParaRPr>
          </a:p>
          <a:p>
            <a:pPr marL="0" indent="0">
              <a:buNone/>
            </a:pPr>
            <a:r>
              <a:rPr lang="hr-HR" dirty="0">
                <a:latin typeface="Arial" panose="020B0604020202020204" pitchFamily="34" charset="0"/>
              </a:rPr>
              <a:t>- administrativna i organizaciona znanja</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325162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latin typeface="Arial" panose="020B0604020202020204" pitchFamily="34" charset="0"/>
              </a:rPr>
              <a:t>Danas su na tržištu temeljna znanja i ključne veštine iz projetnog menadžmenta neophodni za sticanje konkurentske prednosti. </a:t>
            </a:r>
          </a:p>
          <a:p>
            <a:pPr>
              <a:spcBef>
                <a:spcPct val="50000"/>
              </a:spcBef>
              <a:buFontTx/>
              <a:buChar char="•"/>
            </a:pPr>
            <a:r>
              <a:rPr lang="hr-HR" dirty="0">
                <a:latin typeface="Arial" panose="020B0604020202020204" pitchFamily="34" charset="0"/>
              </a:rPr>
              <a:t>Projekti su svakidašnjica poslovne prakse pa se u ekonomskom smislu redovno koriste za ostvarivanje jedinstvenih poslovnih ciljeva s ograničenim resursima i kritičnim rokovima. </a:t>
            </a:r>
          </a:p>
          <a:p>
            <a:pPr>
              <a:spcBef>
                <a:spcPct val="50000"/>
              </a:spcBef>
              <a:buFontTx/>
              <a:buChar char="•"/>
            </a:pPr>
            <a:r>
              <a:rPr lang="hr-HR" dirty="0">
                <a:latin typeface="Arial" panose="020B0604020202020204" pitchFamily="34" charset="0"/>
              </a:rPr>
              <a:t>Dinamika tržišta traži od modernih organizacija zaokret od 180º ili poticanje kreativnih pojedinaca koji prihvataju promene kao način života i vuku napred stvarajući dodanu vrednost celog društva.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108881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normAutofit lnSpcReduction="10000"/>
          </a:bodyPr>
          <a:lstStyle/>
          <a:p>
            <a:pPr>
              <a:spcBef>
                <a:spcPct val="50000"/>
              </a:spcBef>
              <a:buFontTx/>
              <a:buChar char="•"/>
            </a:pPr>
            <a:r>
              <a:rPr lang="hr-HR" dirty="0">
                <a:latin typeface="Arial" panose="020B0604020202020204" pitchFamily="34" charset="0"/>
              </a:rPr>
              <a:t>Promene koje se događaju svakog dana moraju se početi gledati kao prilike i šanse koje nam se nude, a ne kao pretnja pa se orijentisati na ljude kao temeljnu konkurentsku prednost.</a:t>
            </a:r>
            <a:br>
              <a:rPr lang="hr-HR" dirty="0">
                <a:latin typeface="Arial" panose="020B0604020202020204" pitchFamily="34" charset="0"/>
              </a:rPr>
            </a:br>
            <a:endParaRPr lang="hr-HR" dirty="0">
              <a:latin typeface="Arial" panose="020B0604020202020204" pitchFamily="34" charset="0"/>
            </a:endParaRPr>
          </a:p>
          <a:p>
            <a:pPr>
              <a:spcBef>
                <a:spcPct val="50000"/>
              </a:spcBef>
              <a:buFontTx/>
              <a:buChar char="•"/>
            </a:pPr>
            <a:r>
              <a:rPr lang="hr-HR" dirty="0">
                <a:latin typeface="Arial" panose="020B0604020202020204" pitchFamily="34" charset="0"/>
              </a:rPr>
              <a:t>Projektni menadžment je strateška inicijativa.</a:t>
            </a:r>
          </a:p>
          <a:p>
            <a:pPr>
              <a:spcBef>
                <a:spcPct val="50000"/>
              </a:spcBef>
              <a:buFontTx/>
              <a:buChar char="•"/>
            </a:pPr>
            <a:r>
              <a:rPr lang="hr-HR" dirty="0">
                <a:latin typeface="Arial" panose="020B0604020202020204" pitchFamily="34" charset="0"/>
              </a:rPr>
              <a:t> Projektni menadžment nužan za:</a:t>
            </a:r>
          </a:p>
          <a:p>
            <a:pPr>
              <a:spcBef>
                <a:spcPct val="50000"/>
              </a:spcBef>
            </a:pPr>
            <a:r>
              <a:rPr lang="hr-HR" dirty="0"/>
              <a:t/>
            </a:r>
            <a:br>
              <a:rPr lang="hr-HR" dirty="0"/>
            </a:br>
            <a:r>
              <a:rPr lang="hr-HR" dirty="0">
                <a:latin typeface="Arial" panose="020B0604020202020204" pitchFamily="34" charset="0"/>
              </a:rPr>
              <a:t>- </a:t>
            </a:r>
            <a:r>
              <a:rPr lang="hr-HR" b="1" dirty="0">
                <a:latin typeface="Arial" panose="020B0604020202020204" pitchFamily="34" charset="0"/>
              </a:rPr>
              <a:t>finansije</a:t>
            </a:r>
            <a:r>
              <a:rPr lang="hr-HR" dirty="0">
                <a:latin typeface="Arial" panose="020B0604020202020204" pitchFamily="34" charset="0"/>
              </a:rPr>
              <a:t> koje upotrebljavaju tehnike projektnog menadžmenta za finansiranje novih poslovnih </a:t>
            </a:r>
            <a:r>
              <a:rPr lang="hr-HR" dirty="0" smtClean="0">
                <a:latin typeface="Arial" panose="020B0604020202020204" pitchFamily="34" charset="0"/>
              </a:rPr>
              <a:t>akvizicija.</a:t>
            </a:r>
            <a:endParaRPr lang="en-US" dirty="0"/>
          </a:p>
        </p:txBody>
      </p:sp>
    </p:spTree>
    <p:extLst>
      <p:ext uri="{BB962C8B-B14F-4D97-AF65-F5344CB8AC3E}">
        <p14:creationId xmlns:p14="http://schemas.microsoft.com/office/powerpoint/2010/main" val="324765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lstStyle/>
          <a:p>
            <a:pPr>
              <a:spcBef>
                <a:spcPct val="50000"/>
              </a:spcBef>
            </a:pPr>
            <a:r>
              <a:rPr lang="hr-HR" b="1" dirty="0">
                <a:latin typeface="Arial" panose="020B0604020202020204" pitchFamily="34" charset="0"/>
              </a:rPr>
              <a:t>menadžment ljudskih potencijala</a:t>
            </a:r>
            <a:r>
              <a:rPr lang="hr-HR" dirty="0">
                <a:latin typeface="Arial" panose="020B0604020202020204" pitchFamily="34" charset="0"/>
              </a:rPr>
              <a:t> koji upotrebljava tehnike projektnog menadžmenta za započinjanje novih programa treninga,edukacije i razvoja,</a:t>
            </a:r>
          </a:p>
          <a:p>
            <a:pPr>
              <a:spcBef>
                <a:spcPct val="50000"/>
              </a:spcBef>
            </a:pPr>
            <a:r>
              <a:rPr lang="hr-HR" b="1" dirty="0" smtClean="0">
                <a:latin typeface="Arial" panose="020B0604020202020204" pitchFamily="34" charset="0"/>
              </a:rPr>
              <a:t>upravljanje </a:t>
            </a:r>
            <a:r>
              <a:rPr lang="hr-HR" b="1" dirty="0">
                <a:latin typeface="Arial" panose="020B0604020202020204" pitchFamily="34" charset="0"/>
              </a:rPr>
              <a:t>informacionim ssistemima</a:t>
            </a:r>
            <a:r>
              <a:rPr lang="hr-HR" dirty="0">
                <a:latin typeface="Arial" panose="020B0604020202020204" pitchFamily="34" charset="0"/>
              </a:rPr>
              <a:t> koji upotrebljavaju tehnike projektnog menadžmenta za dizajniranje novih informacionih sistema i implementaciju novih softverskih paketa koji će unaprediti </a:t>
            </a:r>
            <a:r>
              <a:rPr lang="hr-HR" dirty="0" smtClean="0">
                <a:latin typeface="Arial" panose="020B0604020202020204" pitchFamily="34" charset="0"/>
              </a:rPr>
              <a:t>poslovanje.</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391241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lstStyle/>
          <a:p>
            <a:pPr>
              <a:spcBef>
                <a:spcPct val="50000"/>
              </a:spcBef>
            </a:pPr>
            <a:r>
              <a:rPr lang="hr-HR" b="1" dirty="0">
                <a:latin typeface="Arial" panose="020B0604020202020204" pitchFamily="34" charset="0"/>
              </a:rPr>
              <a:t>marketing</a:t>
            </a:r>
            <a:r>
              <a:rPr lang="hr-HR" dirty="0">
                <a:latin typeface="Arial" panose="020B0604020202020204" pitchFamily="34" charset="0"/>
              </a:rPr>
              <a:t> koji upotrebljava tehnike projektnog menadžmenta za dizajniranje i plasiranje marketinških kampanja za nove proizvode i usluge,</a:t>
            </a:r>
          </a:p>
          <a:p>
            <a:pPr>
              <a:spcBef>
                <a:spcPct val="50000"/>
              </a:spcBef>
            </a:pPr>
            <a:r>
              <a:rPr lang="hr-HR" dirty="0">
                <a:latin typeface="Arial" panose="020B0604020202020204" pitchFamily="34" charset="0"/>
              </a:rPr>
              <a:t>u</a:t>
            </a:r>
            <a:r>
              <a:rPr lang="hr-HR" b="1" dirty="0" smtClean="0">
                <a:latin typeface="Arial" panose="020B0604020202020204" pitchFamily="34" charset="0"/>
              </a:rPr>
              <a:t>pravljanje </a:t>
            </a:r>
            <a:r>
              <a:rPr lang="hr-HR" b="1" dirty="0">
                <a:latin typeface="Arial" panose="020B0604020202020204" pitchFamily="34" charset="0"/>
              </a:rPr>
              <a:t>proizvodnjom</a:t>
            </a:r>
            <a:r>
              <a:rPr lang="hr-HR" dirty="0">
                <a:latin typeface="Arial" panose="020B0604020202020204" pitchFamily="34" charset="0"/>
              </a:rPr>
              <a:t> koje upotrebljava tehnike projektnog menadžmenta za uvođenje novih procesa proizvodnje.</a:t>
            </a:r>
          </a:p>
          <a:p>
            <a:pPr>
              <a:spcBef>
                <a:spcPct val="50000"/>
              </a:spcBef>
              <a:buFontTx/>
              <a:buChar char="•"/>
            </a:pPr>
            <a:r>
              <a:rPr lang="hr-HR" dirty="0">
                <a:latin typeface="Arial" panose="020B0604020202020204" pitchFamily="34" charset="0"/>
              </a:rPr>
              <a:t>Projektni menadžment je kompleksan proces jer okolina često nenadano utiče na samo izvođenje. </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1116242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lstStyle/>
          <a:p>
            <a:pPr>
              <a:spcBef>
                <a:spcPct val="50000"/>
              </a:spcBef>
              <a:buFontTx/>
              <a:buChar char="•"/>
            </a:pPr>
            <a:r>
              <a:rPr lang="hr-HR" dirty="0"/>
              <a:t>Ključni činioci projektnog neuspeha prema istraživanjima su:</a:t>
            </a:r>
          </a:p>
          <a:p>
            <a:pPr>
              <a:spcBef>
                <a:spcPct val="50000"/>
              </a:spcBef>
              <a:buFontTx/>
              <a:buAutoNum type="arabicPeriod"/>
            </a:pPr>
            <a:r>
              <a:rPr lang="hr-HR" dirty="0"/>
              <a:t>slabo razumevanje i slaba identifikacija potreba krajnjih korisnika,</a:t>
            </a:r>
          </a:p>
          <a:p>
            <a:pPr>
              <a:spcBef>
                <a:spcPct val="50000"/>
              </a:spcBef>
              <a:buFontTx/>
              <a:buAutoNum type="arabicPeriod"/>
            </a:pPr>
            <a:r>
              <a:rPr lang="hr-HR" dirty="0"/>
              <a:t>neadekvatna specifikacija projektnih potreba i ograničenja, što rezultira nerealnim ciljevima projekta,</a:t>
            </a:r>
          </a:p>
          <a:p>
            <a:pPr>
              <a:spcBef>
                <a:spcPct val="50000"/>
              </a:spcBef>
              <a:buFontTx/>
              <a:buAutoNum type="arabicPeriod"/>
            </a:pPr>
            <a:r>
              <a:rPr lang="hr-HR" dirty="0"/>
              <a:t>organizacioni činioci poput strukture, funkcije, izvođenja i umreženih ponašajnih obrazaca raznih grupa i pojedinaca koji deluju u </a:t>
            </a:r>
            <a:r>
              <a:rPr lang="hr-HR" dirty="0" smtClean="0"/>
              <a:t>organizaciji.</a:t>
            </a:r>
            <a:endParaRPr lang="en-US" dirty="0"/>
          </a:p>
        </p:txBody>
      </p:sp>
    </p:spTree>
    <p:extLst>
      <p:ext uri="{BB962C8B-B14F-4D97-AF65-F5344CB8AC3E}">
        <p14:creationId xmlns:p14="http://schemas.microsoft.com/office/powerpoint/2010/main" val="2136391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Projektni menadzment</a:t>
            </a:r>
            <a:endParaRPr lang="en-US" dirty="0"/>
          </a:p>
        </p:txBody>
      </p:sp>
      <p:sp>
        <p:nvSpPr>
          <p:cNvPr id="3" name="Content Placeholder 2"/>
          <p:cNvSpPr>
            <a:spLocks noGrp="1"/>
          </p:cNvSpPr>
          <p:nvPr>
            <p:ph idx="1"/>
          </p:nvPr>
        </p:nvSpPr>
        <p:spPr/>
        <p:txBody>
          <a:bodyPr/>
          <a:lstStyle/>
          <a:p>
            <a:pPr marL="0" indent="0">
              <a:spcBef>
                <a:spcPct val="50000"/>
              </a:spcBef>
              <a:buNone/>
            </a:pPr>
            <a:r>
              <a:rPr lang="sr-Latn-CS" dirty="0">
                <a:latin typeface="Arial" panose="020B0604020202020204" pitchFamily="34" charset="0"/>
              </a:rPr>
              <a:t>4. </a:t>
            </a:r>
            <a:r>
              <a:rPr lang="hr-HR" dirty="0">
                <a:latin typeface="Arial" panose="020B0604020202020204" pitchFamily="34" charset="0"/>
              </a:rPr>
              <a:t>preterana racionalnost prilikom projektnog planiranja i implementacije, nedostatak razumevanja i anticipiranja dinamike stalnih promena,</a:t>
            </a:r>
          </a:p>
          <a:p>
            <a:pPr marL="0" indent="0">
              <a:spcBef>
                <a:spcPct val="50000"/>
              </a:spcBef>
              <a:buNone/>
            </a:pPr>
            <a:r>
              <a:rPr lang="hr-HR" dirty="0">
                <a:latin typeface="Arial" panose="020B0604020202020204" pitchFamily="34" charset="0"/>
              </a:rPr>
              <a:t>5. stalno nadgledanje i kontrola za vreme inicijalne faze implementacije projekta, merenje i određivanje visine odstupanja nasuprot planiranom.</a:t>
            </a:r>
          </a:p>
          <a:p>
            <a:endParaRPr lang="en-US" dirty="0"/>
          </a:p>
        </p:txBody>
      </p:sp>
    </p:spTree>
    <p:extLst>
      <p:ext uri="{BB962C8B-B14F-4D97-AF65-F5344CB8AC3E}">
        <p14:creationId xmlns:p14="http://schemas.microsoft.com/office/powerpoint/2010/main" val="110624932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16</TotalTime>
  <Words>2029</Words>
  <Application>Microsoft Office PowerPoint</Application>
  <PresentationFormat>Widescreen</PresentationFormat>
  <Paragraphs>131</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Trebuchet MS</vt:lpstr>
      <vt:lpstr>Berlin</vt:lpstr>
      <vt:lpstr>4. Predavanje</vt:lpstr>
      <vt:lpstr>Projektni menadzment</vt:lpstr>
      <vt:lpstr>Projektni menadzment</vt:lpstr>
      <vt:lpstr>Projektni menadzment</vt:lpstr>
      <vt:lpstr>Projektni menadzment</vt:lpstr>
      <vt:lpstr>Projektni menadzment</vt:lpstr>
      <vt:lpstr>Projektni menadzment</vt:lpstr>
      <vt:lpstr>Projektni menadzment</vt:lpstr>
      <vt:lpstr>Projektni menadzment</vt:lpstr>
      <vt:lpstr>Projektni menadzment</vt:lpstr>
      <vt:lpstr>Projektni menadzment</vt:lpstr>
      <vt:lpstr>Priroda i kontekst projektnog menadzmenta </vt:lpstr>
      <vt:lpstr>Priroda i kontekst projektnog menadzmenta </vt:lpstr>
      <vt:lpstr>Priroda i kontekst projektnog menadzmenta </vt:lpstr>
      <vt:lpstr>Priroda i kontekst projektnog menadzmenta </vt:lpstr>
      <vt:lpstr>Priroda i kontekst projektnog menadzmenta </vt:lpstr>
      <vt:lpstr>Priroda i kontekst projektnog menadzmenta </vt:lpstr>
      <vt:lpstr>Priroda i kontekst projektnog menadzmenta </vt:lpstr>
      <vt:lpstr>Priroda i kontekst projektnog menadzmenta </vt:lpstr>
      <vt:lpstr>Strategija i projektni menadzment</vt:lpstr>
      <vt:lpstr>Strategija i projektni menadzment</vt:lpstr>
      <vt:lpstr>Strategija i projektni menadzment</vt:lpstr>
      <vt:lpstr>Strategija i projektni menadzment</vt:lpstr>
      <vt:lpstr>Strategija i projektni menadzment</vt:lpstr>
      <vt:lpstr>Strategija i projektni menadzment</vt:lpstr>
      <vt:lpstr>Strategija i projektni menadzment</vt:lpstr>
      <vt:lpstr>Strategija i projektni menadzment</vt:lpstr>
      <vt:lpstr>Uloge projektnog menadzera</vt:lpstr>
      <vt:lpstr>Uloge projektnog menadzera</vt:lpstr>
      <vt:lpstr>Uloge projektnog menadzera</vt:lpstr>
      <vt:lpstr>Uloge projektnog menadzera</vt:lpstr>
      <vt:lpstr>Uloge projektnog menadzera</vt:lpstr>
      <vt:lpstr>Uloge projektnog menadzera</vt:lpstr>
      <vt:lpstr>Uloge projektnog menadzera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Predavanje</dc:title>
  <dc:creator>KORISNIK</dc:creator>
  <cp:lastModifiedBy>KORISNIK</cp:lastModifiedBy>
  <cp:revision>2</cp:revision>
  <dcterms:created xsi:type="dcterms:W3CDTF">2020-03-22T20:10:29Z</dcterms:created>
  <dcterms:modified xsi:type="dcterms:W3CDTF">2020-03-22T20:26:38Z</dcterms:modified>
</cp:coreProperties>
</file>