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4" r:id="rId1"/>
  </p:sldMasterIdLst>
  <p:handoutMasterIdLst>
    <p:handoutMasterId r:id="rId5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2" d="100"/>
          <a:sy n="212" d="100"/>
        </p:scale>
        <p:origin x="1884" y="1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226" d="100"/>
          <a:sy n="226" d="100"/>
        </p:scale>
        <p:origin x="2442" y="1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A4F73-3992-4306-A8C6-9B661DEB21FC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146E3-F9F6-4DB5-B662-42849D47F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04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9302" y="1268943"/>
            <a:ext cx="3327727" cy="1141866"/>
          </a:xfrm>
        </p:spPr>
        <p:txBody>
          <a:bodyPr anchor="b">
            <a:normAutofit/>
          </a:bodyPr>
          <a:lstStyle>
            <a:lvl1pPr>
              <a:defRPr sz="272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9302" y="2410808"/>
            <a:ext cx="3327727" cy="568356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3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61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915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22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52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83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13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44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pc="10" smtClean="0"/>
              <a:t>Bioinformatički </a:t>
            </a:r>
            <a:r>
              <a:rPr lang="en-US" spc="5" smtClean="0"/>
              <a:t>algoritmi: </a:t>
            </a:r>
            <a:r>
              <a:rPr lang="en-US" spc="10" smtClean="0"/>
              <a:t>Analiza </a:t>
            </a:r>
            <a:r>
              <a:rPr lang="en-US" spc="-30" smtClean="0"/>
              <a:t>DNK</a:t>
            </a:r>
            <a:r>
              <a:rPr lang="en-US" spc="-50" smtClean="0"/>
              <a:t> </a:t>
            </a:r>
            <a:r>
              <a:rPr lang="en-US" smtClean="0"/>
              <a:t>sekvenci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15991" y="2180585"/>
            <a:ext cx="703551" cy="394510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431" y="2285741"/>
            <a:ext cx="294926" cy="184253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64" r="78709"/>
          <a:stretch/>
        </p:blipFill>
        <p:spPr>
          <a:xfrm rot="19844162">
            <a:off x="1985758" y="1570017"/>
            <a:ext cx="2190185" cy="1447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</p:spTree>
    <p:extLst>
      <p:ext uri="{BB962C8B-B14F-4D97-AF65-F5344CB8AC3E}">
        <p14:creationId xmlns:p14="http://schemas.microsoft.com/office/powerpoint/2010/main" val="137206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301" y="307622"/>
            <a:ext cx="3323459" cy="1572951"/>
          </a:xfrm>
        </p:spPr>
        <p:txBody>
          <a:bodyPr anchor="ctr">
            <a:normAutofit/>
          </a:bodyPr>
          <a:lstStyle>
            <a:lvl1pPr algn="l">
              <a:defRPr sz="24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9301" y="2197181"/>
            <a:ext cx="3323459" cy="785135"/>
          </a:xfrm>
        </p:spPr>
        <p:txBody>
          <a:bodyPr anchor="ctr">
            <a:normAutofit/>
          </a:bodyPr>
          <a:lstStyle>
            <a:lvl1pPr marL="0" indent="0" algn="l">
              <a:buNone/>
              <a:defRPr sz="90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30520" indent="0">
              <a:buNone/>
              <a:defRPr sz="908">
                <a:solidFill>
                  <a:schemeClr val="tx1">
                    <a:tint val="75000"/>
                  </a:schemeClr>
                </a:solidFill>
              </a:defRPr>
            </a:lvl2pPr>
            <a:lvl3pPr marL="461040" indent="0">
              <a:buNone/>
              <a:defRPr sz="807">
                <a:solidFill>
                  <a:schemeClr val="tx1">
                    <a:tint val="75000"/>
                  </a:schemeClr>
                </a:solidFill>
              </a:defRPr>
            </a:lvl3pPr>
            <a:lvl4pPr marL="691561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4pPr>
            <a:lvl5pPr marL="922081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5pPr>
            <a:lvl6pPr marL="1152601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6pPr>
            <a:lvl7pPr marL="1383121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7pPr>
            <a:lvl8pPr marL="1613642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8pPr>
            <a:lvl9pPr marL="1844162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pc="10" smtClean="0"/>
              <a:t>Bioinformatički </a:t>
            </a:r>
            <a:r>
              <a:rPr lang="en-US" spc="5" smtClean="0"/>
              <a:t>algoritmi: </a:t>
            </a:r>
            <a:r>
              <a:rPr lang="en-US" spc="10" smtClean="0"/>
              <a:t>Analiza </a:t>
            </a:r>
            <a:r>
              <a:rPr lang="en-US" spc="-30" smtClean="0"/>
              <a:t>DNK</a:t>
            </a:r>
            <a:r>
              <a:rPr lang="en-US" spc="-50" smtClean="0"/>
              <a:t> </a:t>
            </a:r>
            <a:r>
              <a:rPr lang="en-US" smtClean="0"/>
              <a:t>sekvenci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29" y="1597924"/>
            <a:ext cx="684838" cy="25635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7744" y="1637089"/>
            <a:ext cx="294926" cy="184253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95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3179" y="307622"/>
            <a:ext cx="3080250" cy="1461206"/>
          </a:xfrm>
        </p:spPr>
        <p:txBody>
          <a:bodyPr anchor="ctr">
            <a:normAutofit/>
          </a:bodyPr>
          <a:lstStyle>
            <a:lvl1pPr algn="l">
              <a:defRPr sz="24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8052" y="1768828"/>
            <a:ext cx="2850502" cy="19226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80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30520" indent="0">
              <a:buFontTx/>
              <a:buNone/>
              <a:defRPr/>
            </a:lvl2pPr>
            <a:lvl3pPr marL="461040" indent="0">
              <a:buFontTx/>
              <a:buNone/>
              <a:defRPr/>
            </a:lvl3pPr>
            <a:lvl4pPr marL="691561" indent="0">
              <a:buFontTx/>
              <a:buNone/>
              <a:defRPr/>
            </a:lvl4pPr>
            <a:lvl5pPr marL="922081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9301" y="2197181"/>
            <a:ext cx="3323459" cy="785135"/>
          </a:xfrm>
        </p:spPr>
        <p:txBody>
          <a:bodyPr anchor="ctr">
            <a:normAutofit/>
          </a:bodyPr>
          <a:lstStyle>
            <a:lvl1pPr marL="0" indent="0" algn="l">
              <a:buNone/>
              <a:defRPr sz="90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30520" indent="0">
              <a:buNone/>
              <a:defRPr sz="908">
                <a:solidFill>
                  <a:schemeClr val="tx1">
                    <a:tint val="75000"/>
                  </a:schemeClr>
                </a:solidFill>
              </a:defRPr>
            </a:lvl2pPr>
            <a:lvl3pPr marL="461040" indent="0">
              <a:buNone/>
              <a:defRPr sz="807">
                <a:solidFill>
                  <a:schemeClr val="tx1">
                    <a:tint val="75000"/>
                  </a:schemeClr>
                </a:solidFill>
              </a:defRPr>
            </a:lvl3pPr>
            <a:lvl4pPr marL="691561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4pPr>
            <a:lvl5pPr marL="922081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5pPr>
            <a:lvl6pPr marL="1152601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6pPr>
            <a:lvl7pPr marL="1383121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7pPr>
            <a:lvl8pPr marL="1613642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8pPr>
            <a:lvl9pPr marL="1844162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pc="10" smtClean="0"/>
              <a:t>Bioinformatički </a:t>
            </a:r>
            <a:r>
              <a:rPr lang="en-US" spc="5" smtClean="0"/>
              <a:t>algoritmi: </a:t>
            </a:r>
            <a:r>
              <a:rPr lang="en-US" spc="10" smtClean="0"/>
              <a:t>Analiza </a:t>
            </a:r>
            <a:r>
              <a:rPr lang="en-US" spc="-30" smtClean="0"/>
              <a:t>DNK</a:t>
            </a:r>
            <a:r>
              <a:rPr lang="en-US" spc="-50" smtClean="0"/>
              <a:t> </a:t>
            </a:r>
            <a:r>
              <a:rPr lang="en-US" smtClean="0"/>
              <a:t>sekvenci</a:t>
            </a:r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29" y="1597924"/>
            <a:ext cx="684838" cy="25635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7744" y="1637089"/>
            <a:ext cx="294926" cy="184253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11693" y="327003"/>
            <a:ext cx="230565" cy="295095"/>
          </a:xfrm>
          <a:prstGeom prst="rect">
            <a:avLst/>
          </a:prstGeom>
        </p:spPr>
        <p:txBody>
          <a:bodyPr vert="horz" lIns="46101" tIns="23051" rIns="46101" bIns="23051" rtlCol="0" anchor="ctr">
            <a:noAutofit/>
          </a:bodyPr>
          <a:lstStyle/>
          <a:p>
            <a:pPr lvl="0"/>
            <a:r>
              <a:rPr lang="en-US" sz="403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18806" y="1466104"/>
            <a:ext cx="230565" cy="295095"/>
          </a:xfrm>
          <a:prstGeom prst="rect">
            <a:avLst/>
          </a:prstGeom>
        </p:spPr>
        <p:txBody>
          <a:bodyPr vert="horz" lIns="46101" tIns="23051" rIns="46101" bIns="23051" rtlCol="0" anchor="ctr">
            <a:noAutofit/>
          </a:bodyPr>
          <a:lstStyle/>
          <a:p>
            <a:pPr lvl="0"/>
            <a:r>
              <a:rPr lang="en-US" sz="403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6230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301" y="1230489"/>
            <a:ext cx="3323459" cy="1375038"/>
          </a:xfrm>
        </p:spPr>
        <p:txBody>
          <a:bodyPr anchor="b">
            <a:normAutofit/>
          </a:bodyPr>
          <a:lstStyle>
            <a:lvl1pPr algn="l">
              <a:defRPr sz="242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9301" y="2614789"/>
            <a:ext cx="3323459" cy="36818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pc="-5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pc="10" smtClean="0"/>
              <a:t>Bioinformatički </a:t>
            </a:r>
            <a:r>
              <a:rPr lang="en-US" spc="5" smtClean="0"/>
              <a:t>algoritmi: </a:t>
            </a:r>
            <a:r>
              <a:rPr lang="en-US" spc="10" smtClean="0"/>
              <a:t>Analiza </a:t>
            </a:r>
            <a:r>
              <a:rPr lang="en-US" spc="-30" smtClean="0"/>
              <a:t>DNK</a:t>
            </a:r>
            <a:r>
              <a:rPr lang="en-US" spc="-50" smtClean="0"/>
              <a:t> </a:t>
            </a:r>
            <a:r>
              <a:rPr lang="en-US" smtClean="0"/>
              <a:t>sekvenci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29" y="2478065"/>
            <a:ext cx="684838" cy="25635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57744" y="2514614"/>
            <a:ext cx="294926" cy="184253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42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103179" y="307622"/>
            <a:ext cx="3080250" cy="1461206"/>
          </a:xfrm>
        </p:spPr>
        <p:txBody>
          <a:bodyPr anchor="ctr">
            <a:normAutofit/>
          </a:bodyPr>
          <a:lstStyle>
            <a:lvl1pPr algn="l">
              <a:defRPr sz="24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79301" y="2191808"/>
            <a:ext cx="3372014" cy="42298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210">
                <a:solidFill>
                  <a:schemeClr val="accent1"/>
                </a:solidFill>
              </a:defRPr>
            </a:lvl1pPr>
            <a:lvl2pPr marL="230520" indent="0">
              <a:buFontTx/>
              <a:buNone/>
              <a:defRPr/>
            </a:lvl2pPr>
            <a:lvl3pPr marL="461040" indent="0">
              <a:buFontTx/>
              <a:buNone/>
              <a:defRPr/>
            </a:lvl3pPr>
            <a:lvl4pPr marL="691561" indent="0">
              <a:buFontTx/>
              <a:buNone/>
              <a:defRPr/>
            </a:lvl4pPr>
            <a:lvl5pPr marL="922081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9301" y="2614789"/>
            <a:ext cx="3372014" cy="36818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pc="-5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pc="10" smtClean="0"/>
              <a:t>Bioinformatički </a:t>
            </a:r>
            <a:r>
              <a:rPr lang="en-US" spc="5" smtClean="0"/>
              <a:t>algoritmi: </a:t>
            </a:r>
            <a:r>
              <a:rPr lang="en-US" spc="10" smtClean="0"/>
              <a:t>Analiza </a:t>
            </a:r>
            <a:r>
              <a:rPr lang="en-US" spc="-30" smtClean="0"/>
              <a:t>DNK</a:t>
            </a:r>
            <a:r>
              <a:rPr lang="en-US" spc="-50" smtClean="0"/>
              <a:t> </a:t>
            </a:r>
            <a:r>
              <a:rPr lang="en-US" smtClean="0"/>
              <a:t>sekvenci</a:t>
            </a:r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29" y="2478065"/>
            <a:ext cx="684838" cy="25635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57744" y="2514614"/>
            <a:ext cx="294926" cy="184253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11693" y="327003"/>
            <a:ext cx="230565" cy="295095"/>
          </a:xfrm>
          <a:prstGeom prst="rect">
            <a:avLst/>
          </a:prstGeom>
        </p:spPr>
        <p:txBody>
          <a:bodyPr vert="horz" lIns="46101" tIns="23051" rIns="46101" bIns="23051" rtlCol="0" anchor="ctr">
            <a:noAutofit/>
          </a:bodyPr>
          <a:lstStyle/>
          <a:p>
            <a:pPr lvl="0"/>
            <a:r>
              <a:rPr lang="en-US" sz="403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18806" y="1466104"/>
            <a:ext cx="230565" cy="295095"/>
          </a:xfrm>
          <a:prstGeom prst="rect">
            <a:avLst/>
          </a:prstGeom>
        </p:spPr>
        <p:txBody>
          <a:bodyPr vert="horz" lIns="46101" tIns="23051" rIns="46101" bIns="23051" rtlCol="0" anchor="ctr">
            <a:noAutofit/>
          </a:bodyPr>
          <a:lstStyle/>
          <a:p>
            <a:pPr lvl="0"/>
            <a:r>
              <a:rPr lang="en-US" sz="403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9393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301" y="316608"/>
            <a:ext cx="3323459" cy="1453343"/>
          </a:xfrm>
        </p:spPr>
        <p:txBody>
          <a:bodyPr anchor="ctr">
            <a:normAutofit/>
          </a:bodyPr>
          <a:lstStyle>
            <a:lvl1pPr algn="l">
              <a:defRPr sz="242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79301" y="2191808"/>
            <a:ext cx="3323459" cy="42298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210">
                <a:solidFill>
                  <a:schemeClr val="accent1"/>
                </a:solidFill>
              </a:defRPr>
            </a:lvl1pPr>
            <a:lvl2pPr marL="230520" indent="0">
              <a:buFontTx/>
              <a:buNone/>
              <a:defRPr/>
            </a:lvl2pPr>
            <a:lvl3pPr marL="461040" indent="0">
              <a:buFontTx/>
              <a:buNone/>
              <a:defRPr/>
            </a:lvl3pPr>
            <a:lvl4pPr marL="691561" indent="0">
              <a:buFontTx/>
              <a:buNone/>
              <a:defRPr/>
            </a:lvl4pPr>
            <a:lvl5pPr marL="922081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9301" y="2614789"/>
            <a:ext cx="3323459" cy="36818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pc="-5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pc="10" smtClean="0"/>
              <a:t>Bioinformatički </a:t>
            </a:r>
            <a:r>
              <a:rPr lang="en-US" spc="5" smtClean="0"/>
              <a:t>algoritmi: </a:t>
            </a:r>
            <a:r>
              <a:rPr lang="en-US" spc="10" smtClean="0"/>
              <a:t>Analiza </a:t>
            </a:r>
            <a:r>
              <a:rPr lang="en-US" spc="-30" smtClean="0"/>
              <a:t>DNK</a:t>
            </a:r>
            <a:r>
              <a:rPr lang="en-US" spc="-50" smtClean="0"/>
              <a:t> </a:t>
            </a:r>
            <a:r>
              <a:rPr lang="en-US" smtClean="0"/>
              <a:t>sekvenci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29" y="2478065"/>
            <a:ext cx="684838" cy="25635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57744" y="2514614"/>
            <a:ext cx="294926" cy="184253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294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pc="10" smtClean="0"/>
              <a:t>Bioinformatički </a:t>
            </a:r>
            <a:r>
              <a:rPr lang="en-US" spc="5" smtClean="0"/>
              <a:t>algoritmi: </a:t>
            </a:r>
            <a:r>
              <a:rPr lang="en-US" spc="10" smtClean="0"/>
              <a:t>Analiza </a:t>
            </a:r>
            <a:r>
              <a:rPr lang="en-US" spc="-30" smtClean="0"/>
              <a:t>DNK</a:t>
            </a:r>
            <a:r>
              <a:rPr lang="en-US" spc="-50" smtClean="0"/>
              <a:t> </a:t>
            </a:r>
            <a:r>
              <a:rPr lang="en-US" smtClean="0"/>
              <a:t>sekvenci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29" y="358890"/>
            <a:ext cx="684838" cy="25635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418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467928" y="316608"/>
            <a:ext cx="834967" cy="266637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9302" y="316608"/>
            <a:ext cx="2377825" cy="26663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pc="10" smtClean="0"/>
              <a:t>Bioinformatički </a:t>
            </a:r>
            <a:r>
              <a:rPr lang="en-US" spc="5" smtClean="0"/>
              <a:t>algoritmi: </a:t>
            </a:r>
            <a:r>
              <a:rPr lang="en-US" spc="10" smtClean="0"/>
              <a:t>Analiza </a:t>
            </a:r>
            <a:r>
              <a:rPr lang="en-US" spc="-30" smtClean="0"/>
              <a:t>DNK</a:t>
            </a:r>
            <a:r>
              <a:rPr lang="en-US" spc="-50" smtClean="0"/>
              <a:t> </a:t>
            </a:r>
            <a:r>
              <a:rPr lang="en-US" smtClean="0"/>
              <a:t>sekvenci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29" y="358890"/>
            <a:ext cx="684838" cy="25635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96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0706" y="314944"/>
            <a:ext cx="3322054" cy="6463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9301" y="1076678"/>
            <a:ext cx="3323459" cy="190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pc="10" smtClean="0"/>
              <a:t>Bioinformatički </a:t>
            </a:r>
            <a:r>
              <a:rPr lang="en-US" spc="5" smtClean="0"/>
              <a:t>algoritmi: </a:t>
            </a:r>
            <a:r>
              <a:rPr lang="en-US" spc="10" smtClean="0"/>
              <a:t>Analiza </a:t>
            </a:r>
            <a:r>
              <a:rPr lang="en-US" spc="-30" smtClean="0"/>
              <a:t>DNK</a:t>
            </a:r>
            <a:r>
              <a:rPr lang="en-US" spc="-50" smtClean="0"/>
              <a:t> </a:t>
            </a:r>
            <a:r>
              <a:rPr lang="en-US" smtClean="0"/>
              <a:t>sekvenci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29" y="358890"/>
            <a:ext cx="684838" cy="25635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64" r="78709"/>
          <a:stretch/>
        </p:blipFill>
        <p:spPr>
          <a:xfrm rot="19844162">
            <a:off x="1985758" y="1570017"/>
            <a:ext cx="2190185" cy="1447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</p:spTree>
    <p:extLst>
      <p:ext uri="{BB962C8B-B14F-4D97-AF65-F5344CB8AC3E}">
        <p14:creationId xmlns:p14="http://schemas.microsoft.com/office/powerpoint/2010/main" val="337484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301" y="1046885"/>
            <a:ext cx="3323459" cy="741200"/>
          </a:xfrm>
        </p:spPr>
        <p:txBody>
          <a:bodyPr anchor="b"/>
          <a:lstStyle>
            <a:lvl1pPr algn="l">
              <a:defRPr sz="201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9301" y="1807281"/>
            <a:ext cx="3323459" cy="434183"/>
          </a:xfrm>
        </p:spPr>
        <p:txBody>
          <a:bodyPr anchor="t"/>
          <a:lstStyle>
            <a:lvl1pPr marL="0" indent="0" algn="l">
              <a:buNone/>
              <a:defRPr sz="100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30520" indent="0">
              <a:buNone/>
              <a:defRPr sz="908">
                <a:solidFill>
                  <a:schemeClr val="tx1">
                    <a:tint val="75000"/>
                  </a:schemeClr>
                </a:solidFill>
              </a:defRPr>
            </a:lvl2pPr>
            <a:lvl3pPr marL="461040" indent="0">
              <a:buNone/>
              <a:defRPr sz="807">
                <a:solidFill>
                  <a:schemeClr val="tx1">
                    <a:tint val="75000"/>
                  </a:schemeClr>
                </a:solidFill>
              </a:defRPr>
            </a:lvl3pPr>
            <a:lvl4pPr marL="691561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4pPr>
            <a:lvl5pPr marL="922081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5pPr>
            <a:lvl6pPr marL="1152601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6pPr>
            <a:lvl7pPr marL="1383121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7pPr>
            <a:lvl8pPr marL="1613642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8pPr>
            <a:lvl9pPr marL="1844162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pc="10" smtClean="0"/>
              <a:t>Bioinformatički </a:t>
            </a:r>
            <a:r>
              <a:rPr lang="en-US" spc="5" smtClean="0"/>
              <a:t>algoritmi: </a:t>
            </a:r>
            <a:r>
              <a:rPr lang="en-US" spc="10" smtClean="0"/>
              <a:t>Analiza </a:t>
            </a:r>
            <a:r>
              <a:rPr lang="en-US" spc="-30" smtClean="0"/>
              <a:t>DNK</a:t>
            </a:r>
            <a:r>
              <a:rPr lang="en-US" spc="-50" smtClean="0"/>
              <a:t> </a:t>
            </a:r>
            <a:r>
              <a:rPr lang="en-US" smtClean="0"/>
              <a:t>sekvenci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29" y="1597924"/>
            <a:ext cx="684838" cy="25635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7744" y="1637089"/>
            <a:ext cx="294926" cy="184253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9301" y="1078245"/>
            <a:ext cx="1612089" cy="190114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90892" y="1078245"/>
            <a:ext cx="1611868" cy="190114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pc="-5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pc="10" smtClean="0"/>
              <a:t>Bioinformatički </a:t>
            </a:r>
            <a:r>
              <a:rPr lang="en-US" spc="5" smtClean="0"/>
              <a:t>algoritmi: </a:t>
            </a:r>
            <a:r>
              <a:rPr lang="en-US" spc="10" smtClean="0"/>
              <a:t>Analiza </a:t>
            </a:r>
            <a:r>
              <a:rPr lang="en-US" spc="-30" smtClean="0"/>
              <a:t>DNK</a:t>
            </a:r>
            <a:r>
              <a:rPr lang="en-US" spc="-50" smtClean="0"/>
              <a:t> </a:t>
            </a:r>
            <a:r>
              <a:rPr lang="en-US" smtClean="0"/>
              <a:t>sekvenci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29" y="358890"/>
            <a:ext cx="684838" cy="25635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7744" y="397539"/>
            <a:ext cx="294926" cy="184253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64" r="78709"/>
          <a:stretch/>
        </p:blipFill>
        <p:spPr>
          <a:xfrm rot="19844162">
            <a:off x="1985758" y="1570017"/>
            <a:ext cx="2190185" cy="1447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</p:spTree>
    <p:extLst>
      <p:ext uri="{BB962C8B-B14F-4D97-AF65-F5344CB8AC3E}">
        <p14:creationId xmlns:p14="http://schemas.microsoft.com/office/powerpoint/2010/main" val="2364534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15" y="1123621"/>
            <a:ext cx="1449275" cy="290799"/>
          </a:xfrm>
        </p:spPr>
        <p:txBody>
          <a:bodyPr anchor="b">
            <a:noAutofit/>
          </a:bodyPr>
          <a:lstStyle>
            <a:lvl1pPr marL="0" indent="0">
              <a:buNone/>
              <a:defRPr sz="1210" b="0"/>
            </a:lvl1pPr>
            <a:lvl2pPr marL="230520" indent="0">
              <a:buNone/>
              <a:defRPr sz="1008" b="1"/>
            </a:lvl2pPr>
            <a:lvl3pPr marL="461040" indent="0">
              <a:buNone/>
              <a:defRPr sz="908" b="1"/>
            </a:lvl3pPr>
            <a:lvl4pPr marL="691561" indent="0">
              <a:buNone/>
              <a:defRPr sz="807" b="1"/>
            </a:lvl4pPr>
            <a:lvl5pPr marL="922081" indent="0">
              <a:buNone/>
              <a:defRPr sz="807" b="1"/>
            </a:lvl5pPr>
            <a:lvl6pPr marL="1152601" indent="0">
              <a:buNone/>
              <a:defRPr sz="807" b="1"/>
            </a:lvl6pPr>
            <a:lvl7pPr marL="1383121" indent="0">
              <a:buNone/>
              <a:defRPr sz="807" b="1"/>
            </a:lvl7pPr>
            <a:lvl8pPr marL="1613642" indent="0">
              <a:buNone/>
              <a:defRPr sz="807" b="1"/>
            </a:lvl8pPr>
            <a:lvl9pPr marL="1844162" indent="0">
              <a:buNone/>
              <a:defRPr sz="8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9301" y="1414420"/>
            <a:ext cx="1612089" cy="156723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51645" y="1121992"/>
            <a:ext cx="1448591" cy="290799"/>
          </a:xfrm>
        </p:spPr>
        <p:txBody>
          <a:bodyPr anchor="b">
            <a:noAutofit/>
          </a:bodyPr>
          <a:lstStyle>
            <a:lvl1pPr marL="0" indent="0">
              <a:buNone/>
              <a:defRPr sz="1210" b="0"/>
            </a:lvl1pPr>
            <a:lvl2pPr marL="230520" indent="0">
              <a:buNone/>
              <a:defRPr sz="1008" b="1"/>
            </a:lvl2pPr>
            <a:lvl3pPr marL="461040" indent="0">
              <a:buNone/>
              <a:defRPr sz="908" b="1"/>
            </a:lvl3pPr>
            <a:lvl4pPr marL="691561" indent="0">
              <a:buNone/>
              <a:defRPr sz="807" b="1"/>
            </a:lvl4pPr>
            <a:lvl5pPr marL="922081" indent="0">
              <a:buNone/>
              <a:defRPr sz="807" b="1"/>
            </a:lvl5pPr>
            <a:lvl6pPr marL="1152601" indent="0">
              <a:buNone/>
              <a:defRPr sz="807" b="1"/>
            </a:lvl6pPr>
            <a:lvl7pPr marL="1383121" indent="0">
              <a:buNone/>
              <a:defRPr sz="807" b="1"/>
            </a:lvl7pPr>
            <a:lvl8pPr marL="1613642" indent="0">
              <a:buNone/>
              <a:defRPr sz="807" b="1"/>
            </a:lvl8pPr>
            <a:lvl9pPr marL="1844162" indent="0">
              <a:buNone/>
              <a:defRPr sz="8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89081" y="1412792"/>
            <a:ext cx="1611155" cy="156723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pc="-5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pc="10" smtClean="0"/>
              <a:t>Bioinformatički </a:t>
            </a:r>
            <a:r>
              <a:rPr lang="en-US" spc="5" smtClean="0"/>
              <a:t>algoritmi: </a:t>
            </a:r>
            <a:r>
              <a:rPr lang="en-US" spc="10" smtClean="0"/>
              <a:t>Analiza </a:t>
            </a:r>
            <a:r>
              <a:rPr lang="en-US" spc="-30" smtClean="0"/>
              <a:t>DNK</a:t>
            </a:r>
            <a:r>
              <a:rPr lang="en-US" spc="-50" smtClean="0"/>
              <a:t> </a:t>
            </a:r>
            <a:r>
              <a:rPr lang="en-US" smtClean="0"/>
              <a:t>sekvenci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29" y="358890"/>
            <a:ext cx="684838" cy="25635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7744" y="397539"/>
            <a:ext cx="294926" cy="184253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1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0705" y="314944"/>
            <a:ext cx="3322055" cy="6463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pc="-5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pc="10" smtClean="0"/>
              <a:t>Bioinformatički </a:t>
            </a:r>
            <a:r>
              <a:rPr lang="en-US" spc="5" smtClean="0"/>
              <a:t>algoritmi: </a:t>
            </a:r>
            <a:r>
              <a:rPr lang="en-US" spc="10" smtClean="0"/>
              <a:t>Analiza </a:t>
            </a:r>
            <a:r>
              <a:rPr lang="en-US" spc="-30" smtClean="0"/>
              <a:t>DNK</a:t>
            </a:r>
            <a:r>
              <a:rPr lang="en-US" spc="-50" smtClean="0"/>
              <a:t> </a:t>
            </a:r>
            <a:r>
              <a:rPr lang="en-US" smtClean="0"/>
              <a:t>sekvenci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29" y="358890"/>
            <a:ext cx="684838" cy="25635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64" r="78709"/>
          <a:stretch/>
        </p:blipFill>
        <p:spPr>
          <a:xfrm rot="19844162">
            <a:off x="1985758" y="1570017"/>
            <a:ext cx="2190185" cy="1447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</p:spTree>
    <p:extLst>
      <p:ext uri="{BB962C8B-B14F-4D97-AF65-F5344CB8AC3E}">
        <p14:creationId xmlns:p14="http://schemas.microsoft.com/office/powerpoint/2010/main" val="2559793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pc="-5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pc="10" smtClean="0"/>
              <a:t>Bioinformatički </a:t>
            </a:r>
            <a:r>
              <a:rPr lang="en-US" spc="5" smtClean="0"/>
              <a:t>algoritmi: </a:t>
            </a:r>
            <a:r>
              <a:rPr lang="en-US" spc="10" smtClean="0"/>
              <a:t>Analiza </a:t>
            </a:r>
            <a:r>
              <a:rPr lang="en-US" spc="-30" smtClean="0"/>
              <a:t>DNK</a:t>
            </a:r>
            <a:r>
              <a:rPr lang="en-US" spc="-50" smtClean="0"/>
              <a:t> </a:t>
            </a:r>
            <a:r>
              <a:rPr lang="en-US" smtClean="0"/>
              <a:t>sekvenci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29" y="358890"/>
            <a:ext cx="684838" cy="25635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64" r="78709"/>
          <a:stretch/>
        </p:blipFill>
        <p:spPr>
          <a:xfrm rot="19844162">
            <a:off x="1985758" y="1570017"/>
            <a:ext cx="2190185" cy="1447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</p:spTree>
    <p:extLst>
      <p:ext uri="{BB962C8B-B14F-4D97-AF65-F5344CB8AC3E}">
        <p14:creationId xmlns:p14="http://schemas.microsoft.com/office/powerpoint/2010/main" val="157829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301" y="225109"/>
            <a:ext cx="1325749" cy="492676"/>
          </a:xfrm>
        </p:spPr>
        <p:txBody>
          <a:bodyPr anchor="b"/>
          <a:lstStyle>
            <a:lvl1pPr algn="l">
              <a:defRPr sz="1008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1512" y="225110"/>
            <a:ext cx="1911248" cy="2732551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9301" y="806707"/>
            <a:ext cx="1325749" cy="2150952"/>
          </a:xfrm>
        </p:spPr>
        <p:txBody>
          <a:bodyPr/>
          <a:lstStyle>
            <a:lvl1pPr marL="0" indent="0">
              <a:buNone/>
              <a:defRPr sz="706"/>
            </a:lvl1pPr>
            <a:lvl2pPr marL="230520" indent="0">
              <a:buNone/>
              <a:defRPr sz="605"/>
            </a:lvl2pPr>
            <a:lvl3pPr marL="461040" indent="0">
              <a:buNone/>
              <a:defRPr sz="504"/>
            </a:lvl3pPr>
            <a:lvl4pPr marL="691561" indent="0">
              <a:buNone/>
              <a:defRPr sz="454"/>
            </a:lvl4pPr>
            <a:lvl5pPr marL="922081" indent="0">
              <a:buNone/>
              <a:defRPr sz="454"/>
            </a:lvl5pPr>
            <a:lvl6pPr marL="1152601" indent="0">
              <a:buNone/>
              <a:defRPr sz="454"/>
            </a:lvl6pPr>
            <a:lvl7pPr marL="1383121" indent="0">
              <a:buNone/>
              <a:defRPr sz="454"/>
            </a:lvl7pPr>
            <a:lvl8pPr marL="1613642" indent="0">
              <a:buNone/>
              <a:defRPr sz="454"/>
            </a:lvl8pPr>
            <a:lvl9pPr marL="1844162" indent="0">
              <a:buNone/>
              <a:defRPr sz="45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pc="-5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pc="10" smtClean="0"/>
              <a:t>Bioinformatički </a:t>
            </a:r>
            <a:r>
              <a:rPr lang="en-US" spc="5" smtClean="0"/>
              <a:t>algoritmi: </a:t>
            </a:r>
            <a:r>
              <a:rPr lang="en-US" spc="10" smtClean="0"/>
              <a:t>Analiza </a:t>
            </a:r>
            <a:r>
              <a:rPr lang="en-US" spc="-30" smtClean="0"/>
              <a:t>DNK</a:t>
            </a:r>
            <a:r>
              <a:rPr lang="en-US" spc="-50" smtClean="0"/>
              <a:t> </a:t>
            </a:r>
            <a:r>
              <a:rPr lang="en-US" smtClean="0"/>
              <a:t>sekvenci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29" y="358890"/>
            <a:ext cx="684838" cy="25635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8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301" y="2422525"/>
            <a:ext cx="3323459" cy="285993"/>
          </a:xfrm>
        </p:spPr>
        <p:txBody>
          <a:bodyPr anchor="b">
            <a:normAutofit/>
          </a:bodyPr>
          <a:lstStyle>
            <a:lvl1pPr algn="l">
              <a:defRPr sz="121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79301" y="320422"/>
            <a:ext cx="3323459" cy="1945332"/>
          </a:xfrm>
        </p:spPr>
        <p:txBody>
          <a:bodyPr anchor="t">
            <a:normAutofit/>
          </a:bodyPr>
          <a:lstStyle>
            <a:lvl1pPr marL="0" indent="0" algn="ctr">
              <a:buNone/>
              <a:defRPr sz="807"/>
            </a:lvl1pPr>
            <a:lvl2pPr marL="230520" indent="0">
              <a:buNone/>
              <a:defRPr sz="807"/>
            </a:lvl2pPr>
            <a:lvl3pPr marL="461040" indent="0">
              <a:buNone/>
              <a:defRPr sz="807"/>
            </a:lvl3pPr>
            <a:lvl4pPr marL="691561" indent="0">
              <a:buNone/>
              <a:defRPr sz="807"/>
            </a:lvl4pPr>
            <a:lvl5pPr marL="922081" indent="0">
              <a:buNone/>
              <a:defRPr sz="807"/>
            </a:lvl5pPr>
            <a:lvl6pPr marL="1152601" indent="0">
              <a:buNone/>
              <a:defRPr sz="807"/>
            </a:lvl6pPr>
            <a:lvl7pPr marL="1383121" indent="0">
              <a:buNone/>
              <a:defRPr sz="807"/>
            </a:lvl7pPr>
            <a:lvl8pPr marL="1613642" indent="0">
              <a:buNone/>
              <a:defRPr sz="807"/>
            </a:lvl8pPr>
            <a:lvl9pPr marL="1844162" indent="0">
              <a:buNone/>
              <a:defRPr sz="80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9301" y="2708518"/>
            <a:ext cx="3323459" cy="249142"/>
          </a:xfrm>
        </p:spPr>
        <p:txBody>
          <a:bodyPr>
            <a:normAutofit/>
          </a:bodyPr>
          <a:lstStyle>
            <a:lvl1pPr marL="0" indent="0">
              <a:buNone/>
              <a:defRPr sz="605"/>
            </a:lvl1pPr>
            <a:lvl2pPr marL="230520" indent="0">
              <a:buNone/>
              <a:defRPr sz="605"/>
            </a:lvl2pPr>
            <a:lvl3pPr marL="461040" indent="0">
              <a:buNone/>
              <a:defRPr sz="504"/>
            </a:lvl3pPr>
            <a:lvl4pPr marL="691561" indent="0">
              <a:buNone/>
              <a:defRPr sz="454"/>
            </a:lvl4pPr>
            <a:lvl5pPr marL="922081" indent="0">
              <a:buNone/>
              <a:defRPr sz="454"/>
            </a:lvl5pPr>
            <a:lvl6pPr marL="1152601" indent="0">
              <a:buNone/>
              <a:defRPr sz="454"/>
            </a:lvl6pPr>
            <a:lvl7pPr marL="1383121" indent="0">
              <a:buNone/>
              <a:defRPr sz="454"/>
            </a:lvl7pPr>
            <a:lvl8pPr marL="1613642" indent="0">
              <a:buNone/>
              <a:defRPr sz="454"/>
            </a:lvl8pPr>
            <a:lvl9pPr marL="1844162" indent="0">
              <a:buNone/>
              <a:defRPr sz="45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pc="-5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pc="10" smtClean="0"/>
              <a:t>Bioinformatički </a:t>
            </a:r>
            <a:r>
              <a:rPr lang="en-US" spc="5" smtClean="0"/>
              <a:t>algoritmi: </a:t>
            </a:r>
            <a:r>
              <a:rPr lang="en-US" spc="10" smtClean="0"/>
              <a:t>Analiza </a:t>
            </a:r>
            <a:r>
              <a:rPr lang="en-US" spc="-30" smtClean="0"/>
              <a:t>DNK</a:t>
            </a:r>
            <a:r>
              <a:rPr lang="en-US" spc="-50" smtClean="0"/>
              <a:t> </a:t>
            </a:r>
            <a:r>
              <a:rPr lang="en-US" smtClean="0"/>
              <a:t>sekvenci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29" y="2478065"/>
            <a:ext cx="684838" cy="25635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57744" y="2514614"/>
            <a:ext cx="294926" cy="184253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7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115359"/>
            <a:ext cx="998855" cy="335004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0296" y="144"/>
            <a:ext cx="984270" cy="3458211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92202" cy="34607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0705" y="314944"/>
            <a:ext cx="3322055" cy="6463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9301" y="1076678"/>
            <a:ext cx="3323459" cy="1961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18585" y="3095948"/>
            <a:ext cx="386383" cy="186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9301" y="3096311"/>
            <a:ext cx="2882063" cy="1842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pc="10" smtClean="0"/>
              <a:t>Bioinformatički </a:t>
            </a:r>
            <a:r>
              <a:rPr lang="en-US" spc="5" smtClean="0"/>
              <a:t>algoritmi: </a:t>
            </a:r>
            <a:r>
              <a:rPr lang="en-US" spc="10" smtClean="0"/>
              <a:t>Analiza </a:t>
            </a:r>
            <a:r>
              <a:rPr lang="en-US" spc="-30" smtClean="0"/>
              <a:t>DNK</a:t>
            </a:r>
            <a:r>
              <a:rPr lang="en-US" spc="-50" smtClean="0"/>
              <a:t> </a:t>
            </a:r>
            <a:r>
              <a:rPr lang="en-US" smtClean="0"/>
              <a:t>sekvenci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257744" y="397539"/>
            <a:ext cx="294926" cy="1842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8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pic>
        <p:nvPicPr>
          <p:cNvPr id="34" name="Picture 33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64" r="78709"/>
          <a:stretch/>
        </p:blipFill>
        <p:spPr>
          <a:xfrm rot="19844162">
            <a:off x="1985758" y="1570017"/>
            <a:ext cx="2190185" cy="1447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</p:spTree>
    <p:extLst>
      <p:ext uri="{BB962C8B-B14F-4D97-AF65-F5344CB8AC3E}">
        <p14:creationId xmlns:p14="http://schemas.microsoft.com/office/powerpoint/2010/main" val="419026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230520" rtl="0" eaLnBrk="1" latinLnBrk="0" hangingPunct="1">
        <a:spcBef>
          <a:spcPct val="0"/>
        </a:spcBef>
        <a:buNone/>
        <a:defRPr sz="1815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2890" indent="-172890" algn="l" defTabSz="230520" rtl="0" eaLnBrk="1" latinLnBrk="0" hangingPunct="1">
        <a:spcBef>
          <a:spcPts val="504"/>
        </a:spcBef>
        <a:spcAft>
          <a:spcPts val="0"/>
        </a:spcAft>
        <a:buClr>
          <a:schemeClr val="accent1"/>
        </a:buClr>
        <a:buFont typeface="Wingdings 3" charset="2"/>
        <a:buChar char=""/>
        <a:defRPr sz="90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74595" indent="-144075" algn="l" defTabSz="230520" rtl="0" eaLnBrk="1" latinLnBrk="0" hangingPunct="1">
        <a:spcBef>
          <a:spcPts val="504"/>
        </a:spcBef>
        <a:spcAft>
          <a:spcPts val="0"/>
        </a:spcAft>
        <a:buClr>
          <a:schemeClr val="accent1"/>
        </a:buClr>
        <a:buFont typeface="Wingdings 3" charset="2"/>
        <a:buChar char=""/>
        <a:defRPr sz="8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76301" indent="-115260" algn="l" defTabSz="230520" rtl="0" eaLnBrk="1" latinLnBrk="0" hangingPunct="1">
        <a:spcBef>
          <a:spcPts val="504"/>
        </a:spcBef>
        <a:spcAft>
          <a:spcPts val="0"/>
        </a:spcAft>
        <a:buClr>
          <a:schemeClr val="accent1"/>
        </a:buClr>
        <a:buFont typeface="Wingdings 3" charset="2"/>
        <a:buChar char=""/>
        <a:defRPr sz="70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06821" indent="-115260" algn="l" defTabSz="230520" rtl="0" eaLnBrk="1" latinLnBrk="0" hangingPunct="1">
        <a:spcBef>
          <a:spcPts val="504"/>
        </a:spcBef>
        <a:spcAft>
          <a:spcPts val="0"/>
        </a:spcAft>
        <a:buClr>
          <a:schemeClr val="accent1"/>
        </a:buClr>
        <a:buFont typeface="Wingdings 3" charset="2"/>
        <a:buChar char=""/>
        <a:defRPr sz="60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37341" indent="-115260" algn="l" defTabSz="230520" rtl="0" eaLnBrk="1" latinLnBrk="0" hangingPunct="1">
        <a:spcBef>
          <a:spcPts val="504"/>
        </a:spcBef>
        <a:spcAft>
          <a:spcPts val="0"/>
        </a:spcAft>
        <a:buClr>
          <a:schemeClr val="accent1"/>
        </a:buClr>
        <a:buFont typeface="Wingdings 3" charset="2"/>
        <a:buChar char=""/>
        <a:defRPr sz="60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67861" indent="-115260" algn="l" defTabSz="230520" rtl="0" eaLnBrk="1" latinLnBrk="0" hangingPunct="1">
        <a:spcBef>
          <a:spcPts val="504"/>
        </a:spcBef>
        <a:spcAft>
          <a:spcPts val="0"/>
        </a:spcAft>
        <a:buClr>
          <a:schemeClr val="accent1"/>
        </a:buClr>
        <a:buFont typeface="Wingdings 3" charset="2"/>
        <a:buChar char=""/>
        <a:defRPr sz="60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98382" indent="-115260" algn="l" defTabSz="230520" rtl="0" eaLnBrk="1" latinLnBrk="0" hangingPunct="1">
        <a:spcBef>
          <a:spcPts val="504"/>
        </a:spcBef>
        <a:spcAft>
          <a:spcPts val="0"/>
        </a:spcAft>
        <a:buClr>
          <a:schemeClr val="accent1"/>
        </a:buClr>
        <a:buFont typeface="Wingdings 3" charset="2"/>
        <a:buChar char=""/>
        <a:defRPr sz="60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728902" indent="-115260" algn="l" defTabSz="230520" rtl="0" eaLnBrk="1" latinLnBrk="0" hangingPunct="1">
        <a:spcBef>
          <a:spcPts val="504"/>
        </a:spcBef>
        <a:spcAft>
          <a:spcPts val="0"/>
        </a:spcAft>
        <a:buClr>
          <a:schemeClr val="accent1"/>
        </a:buClr>
        <a:buFont typeface="Wingdings 3" charset="2"/>
        <a:buChar char=""/>
        <a:defRPr sz="60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959422" indent="-115260" algn="l" defTabSz="230520" rtl="0" eaLnBrk="1" latinLnBrk="0" hangingPunct="1">
        <a:spcBef>
          <a:spcPts val="504"/>
        </a:spcBef>
        <a:spcAft>
          <a:spcPts val="0"/>
        </a:spcAft>
        <a:buClr>
          <a:schemeClr val="accent1"/>
        </a:buClr>
        <a:buFont typeface="Wingdings 3" charset="2"/>
        <a:buChar char=""/>
        <a:defRPr sz="60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0520" rtl="0" eaLnBrk="1" latinLnBrk="0" hangingPunct="1">
        <a:defRPr sz="908" kern="1200">
          <a:solidFill>
            <a:schemeClr val="tx1"/>
          </a:solidFill>
          <a:latin typeface="+mn-lt"/>
          <a:ea typeface="+mn-ea"/>
          <a:cs typeface="+mn-cs"/>
        </a:defRPr>
      </a:lvl1pPr>
      <a:lvl2pPr marL="230520" algn="l" defTabSz="230520" rtl="0" eaLnBrk="1" latinLnBrk="0" hangingPunct="1">
        <a:defRPr sz="908" kern="1200">
          <a:solidFill>
            <a:schemeClr val="tx1"/>
          </a:solidFill>
          <a:latin typeface="+mn-lt"/>
          <a:ea typeface="+mn-ea"/>
          <a:cs typeface="+mn-cs"/>
        </a:defRPr>
      </a:lvl2pPr>
      <a:lvl3pPr marL="461040" algn="l" defTabSz="230520" rtl="0" eaLnBrk="1" latinLnBrk="0" hangingPunct="1">
        <a:defRPr sz="908" kern="1200">
          <a:solidFill>
            <a:schemeClr val="tx1"/>
          </a:solidFill>
          <a:latin typeface="+mn-lt"/>
          <a:ea typeface="+mn-ea"/>
          <a:cs typeface="+mn-cs"/>
        </a:defRPr>
      </a:lvl3pPr>
      <a:lvl4pPr marL="691561" algn="l" defTabSz="230520" rtl="0" eaLnBrk="1" latinLnBrk="0" hangingPunct="1">
        <a:defRPr sz="908" kern="1200">
          <a:solidFill>
            <a:schemeClr val="tx1"/>
          </a:solidFill>
          <a:latin typeface="+mn-lt"/>
          <a:ea typeface="+mn-ea"/>
          <a:cs typeface="+mn-cs"/>
        </a:defRPr>
      </a:lvl4pPr>
      <a:lvl5pPr marL="922081" algn="l" defTabSz="230520" rtl="0" eaLnBrk="1" latinLnBrk="0" hangingPunct="1">
        <a:defRPr sz="908" kern="1200">
          <a:solidFill>
            <a:schemeClr val="tx1"/>
          </a:solidFill>
          <a:latin typeface="+mn-lt"/>
          <a:ea typeface="+mn-ea"/>
          <a:cs typeface="+mn-cs"/>
        </a:defRPr>
      </a:lvl5pPr>
      <a:lvl6pPr marL="1152601" algn="l" defTabSz="230520" rtl="0" eaLnBrk="1" latinLnBrk="0" hangingPunct="1">
        <a:defRPr sz="908" kern="1200">
          <a:solidFill>
            <a:schemeClr val="tx1"/>
          </a:solidFill>
          <a:latin typeface="+mn-lt"/>
          <a:ea typeface="+mn-ea"/>
          <a:cs typeface="+mn-cs"/>
        </a:defRPr>
      </a:lvl6pPr>
      <a:lvl7pPr marL="1383121" algn="l" defTabSz="230520" rtl="0" eaLnBrk="1" latinLnBrk="0" hangingPunct="1">
        <a:defRPr sz="908" kern="1200">
          <a:solidFill>
            <a:schemeClr val="tx1"/>
          </a:solidFill>
          <a:latin typeface="+mn-lt"/>
          <a:ea typeface="+mn-ea"/>
          <a:cs typeface="+mn-cs"/>
        </a:defRPr>
      </a:lvl7pPr>
      <a:lvl8pPr marL="1613642" algn="l" defTabSz="230520" rtl="0" eaLnBrk="1" latinLnBrk="0" hangingPunct="1">
        <a:defRPr sz="908" kern="1200">
          <a:solidFill>
            <a:schemeClr val="tx1"/>
          </a:solidFill>
          <a:latin typeface="+mn-lt"/>
          <a:ea typeface="+mn-ea"/>
          <a:cs typeface="+mn-cs"/>
        </a:defRPr>
      </a:lvl8pPr>
      <a:lvl9pPr marL="1844162" algn="l" defTabSz="230520" rtl="0" eaLnBrk="1" latinLnBrk="0" hangingPunct="1">
        <a:defRPr sz="9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19.png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png"/><Relationship Id="rId7" Type="http://schemas.openxmlformats.org/officeDocument/2006/relationships/image" Target="../media/image3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3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2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3.png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4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5.pn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2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7.png"/><Relationship Id="rId4" Type="http://schemas.openxmlformats.org/officeDocument/2006/relationships/image" Target="../media/image2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7" Type="http://schemas.openxmlformats.org/officeDocument/2006/relationships/image" Target="../media/image4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9.png"/><Relationship Id="rId4" Type="http://schemas.openxmlformats.org/officeDocument/2006/relationships/image" Target="../media/image1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5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1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7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8.png"/><Relationship Id="rId4" Type="http://schemas.openxmlformats.org/officeDocument/2006/relationships/image" Target="../media/image29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5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54.png"/><Relationship Id="rId4" Type="http://schemas.openxmlformats.org/officeDocument/2006/relationships/image" Target="../media/image2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61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5.png"/><Relationship Id="rId5" Type="http://schemas.openxmlformats.org/officeDocument/2006/relationships/image" Target="../media/image23.png"/><Relationship Id="rId4" Type="http://schemas.openxmlformats.org/officeDocument/2006/relationships/image" Target="../media/image16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29.png"/><Relationship Id="rId4" Type="http://schemas.openxmlformats.org/officeDocument/2006/relationships/image" Target="../media/image24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2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39.png"/><Relationship Id="rId7" Type="http://schemas.openxmlformats.org/officeDocument/2006/relationships/image" Target="../media/image7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4.png"/><Relationship Id="rId4" Type="http://schemas.openxmlformats.org/officeDocument/2006/relationships/image" Target="../media/image73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5.png"/><Relationship Id="rId5" Type="http://schemas.openxmlformats.org/officeDocument/2006/relationships/image" Target="../media/image19.png"/><Relationship Id="rId4" Type="http://schemas.openxmlformats.org/officeDocument/2006/relationships/image" Target="../media/image29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7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75"/>
              </a:spcBef>
            </a:pPr>
            <a:r>
              <a:rPr spc="40" dirty="0"/>
              <a:t>Bioinformatički</a:t>
            </a:r>
            <a:r>
              <a:rPr spc="-85" dirty="0"/>
              <a:t> </a:t>
            </a:r>
            <a:r>
              <a:rPr spc="40" dirty="0"/>
              <a:t>algoritmi</a:t>
            </a:r>
          </a:p>
          <a:p>
            <a:pPr algn="ctr">
              <a:lnSpc>
                <a:spcPct val="100000"/>
              </a:lnSpc>
              <a:spcBef>
                <a:spcPts val="334"/>
              </a:spcBef>
            </a:pPr>
            <a:r>
              <a:rPr sz="1100" spc="20" dirty="0"/>
              <a:t>Analiza </a:t>
            </a:r>
            <a:r>
              <a:rPr sz="1100" spc="-55" dirty="0"/>
              <a:t>DNK</a:t>
            </a:r>
            <a:r>
              <a:rPr sz="1100" spc="-95" dirty="0"/>
              <a:t> </a:t>
            </a:r>
            <a:r>
              <a:rPr sz="1100" dirty="0"/>
              <a:t>sekvenci</a:t>
            </a:r>
            <a:endParaRPr sz="1100"/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5" name="object 5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00" y="1806575"/>
            <a:ext cx="3143590" cy="467019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4109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50" dirty="0">
                <a:solidFill>
                  <a:srgbClr val="FFFFFF"/>
                </a:solidFill>
                <a:latin typeface="Gill Sans MT"/>
                <a:cs typeface="Gill Sans MT"/>
              </a:rPr>
              <a:t>Hamming</a:t>
            </a:r>
            <a:r>
              <a:rPr sz="1400" i="1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50" dirty="0">
                <a:solidFill>
                  <a:srgbClr val="FFFFFF"/>
                </a:solidFill>
                <a:latin typeface="Gill Sans MT"/>
                <a:cs typeface="Gill Sans MT"/>
              </a:rPr>
              <a:t>distanca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963244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4395" y="879524"/>
            <a:ext cx="3318510" cy="20612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27940">
              <a:lnSpc>
                <a:spcPct val="102600"/>
              </a:lnSpc>
              <a:spcBef>
                <a:spcPts val="55"/>
              </a:spcBef>
            </a:pPr>
            <a:r>
              <a:rPr sz="1100" spc="20" dirty="0">
                <a:latin typeface="Gill Sans MT"/>
                <a:cs typeface="Gill Sans MT"/>
              </a:rPr>
              <a:t>Najjednostavniji </a:t>
            </a:r>
            <a:r>
              <a:rPr sz="1100" spc="15" dirty="0">
                <a:latin typeface="Gill Sans MT"/>
                <a:cs typeface="Gill Sans MT"/>
              </a:rPr>
              <a:t>algoritam </a:t>
            </a:r>
            <a:r>
              <a:rPr sz="1100" spc="25" dirty="0">
                <a:latin typeface="Gill Sans MT"/>
                <a:cs typeface="Gill Sans MT"/>
              </a:rPr>
              <a:t>za</a:t>
            </a:r>
            <a:r>
              <a:rPr sz="1100" spc="-21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poravnanje razmatra </a:t>
            </a:r>
            <a:r>
              <a:rPr sz="1100" b="1" spc="-90" dirty="0">
                <a:latin typeface="Tahoma"/>
                <a:cs typeface="Tahoma"/>
              </a:rPr>
              <a:t>samo  </a:t>
            </a:r>
            <a:r>
              <a:rPr sz="1100" b="1" spc="-60" dirty="0">
                <a:latin typeface="Tahoma"/>
                <a:cs typeface="Tahoma"/>
              </a:rPr>
              <a:t>supstitucije </a:t>
            </a:r>
            <a:r>
              <a:rPr sz="1100" dirty="0">
                <a:latin typeface="Gill Sans MT"/>
                <a:cs typeface="Gill Sans MT"/>
              </a:rPr>
              <a:t>kao </a:t>
            </a:r>
            <a:r>
              <a:rPr sz="1100" spc="5" dirty="0">
                <a:latin typeface="Gill Sans MT"/>
                <a:cs typeface="Gill Sans MT"/>
              </a:rPr>
              <a:t>moguće</a:t>
            </a:r>
            <a:r>
              <a:rPr sz="1100" spc="-6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mutacije.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Gill Sans MT"/>
              <a:cs typeface="Gill Sans MT"/>
            </a:endParaRPr>
          </a:p>
          <a:p>
            <a:pPr marL="12700" marR="5080">
              <a:lnSpc>
                <a:spcPct val="102600"/>
              </a:lnSpc>
            </a:pPr>
            <a:r>
              <a:rPr sz="1100" spc="5" dirty="0">
                <a:latin typeface="Gill Sans MT"/>
                <a:cs typeface="Gill Sans MT"/>
              </a:rPr>
              <a:t>Udaljenost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se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onda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računa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kao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20" dirty="0">
                <a:latin typeface="Gill Sans MT"/>
                <a:cs typeface="Gill Sans MT"/>
              </a:rPr>
              <a:t>Hamming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distanca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izme</a:t>
            </a:r>
            <a:r>
              <a:rPr sz="1100" spc="5" dirty="0">
                <a:latin typeface="Calibri"/>
                <a:cs typeface="Calibri"/>
              </a:rPr>
              <a:t>đ</a:t>
            </a:r>
            <a:r>
              <a:rPr sz="1100" spc="5" dirty="0">
                <a:latin typeface="Gill Sans MT"/>
                <a:cs typeface="Gill Sans MT"/>
              </a:rPr>
              <a:t>u  </a:t>
            </a:r>
            <a:r>
              <a:rPr sz="1100" dirty="0">
                <a:latin typeface="Gill Sans MT"/>
                <a:cs typeface="Gill Sans MT"/>
              </a:rPr>
              <a:t>sekvenci;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broj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mesta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45" dirty="0">
                <a:latin typeface="Gill Sans MT"/>
                <a:cs typeface="Gill Sans MT"/>
              </a:rPr>
              <a:t>na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kojima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se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nukleotidi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razlikuju.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</a:pPr>
            <a:r>
              <a:rPr sz="1100" spc="-40" dirty="0">
                <a:latin typeface="Times New Roman"/>
                <a:cs typeface="Times New Roman"/>
              </a:rPr>
              <a:t>Hamming("A</a:t>
            </a:r>
            <a:r>
              <a:rPr sz="1100" spc="-40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100" spc="-40" dirty="0">
                <a:latin typeface="Times New Roman"/>
                <a:cs typeface="Times New Roman"/>
              </a:rPr>
              <a:t>CG", </a:t>
            </a:r>
            <a:r>
              <a:rPr sz="1100" spc="-60" dirty="0">
                <a:latin typeface="Times New Roman"/>
                <a:cs typeface="Times New Roman"/>
              </a:rPr>
              <a:t>"A</a:t>
            </a:r>
            <a:r>
              <a:rPr sz="1100" spc="-6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1100" spc="-60" dirty="0">
                <a:latin typeface="Times New Roman"/>
                <a:cs typeface="Times New Roman"/>
              </a:rPr>
              <a:t>CG") =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165100">
              <a:lnSpc>
                <a:spcPct val="102600"/>
              </a:lnSpc>
            </a:pPr>
            <a:r>
              <a:rPr sz="1100" i="1" spc="40" dirty="0">
                <a:latin typeface="Georgia"/>
                <a:cs typeface="Georgia"/>
              </a:rPr>
              <a:t>O</a:t>
            </a:r>
            <a:r>
              <a:rPr sz="1100" spc="40" dirty="0">
                <a:latin typeface="Arial"/>
                <a:cs typeface="Arial"/>
              </a:rPr>
              <a:t>(</a:t>
            </a:r>
            <a:r>
              <a:rPr sz="1100" i="1" spc="40" dirty="0">
                <a:latin typeface="Georgia"/>
                <a:cs typeface="Georgia"/>
              </a:rPr>
              <a:t>n</a:t>
            </a:r>
            <a:r>
              <a:rPr sz="1100" spc="40" dirty="0">
                <a:latin typeface="Arial"/>
                <a:cs typeface="Arial"/>
              </a:rPr>
              <a:t>)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algoritam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računanje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trivijalan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(uz</a:t>
            </a:r>
            <a:r>
              <a:rPr sz="1100" spc="-2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potencijalne  </a:t>
            </a:r>
            <a:r>
              <a:rPr sz="1100" spc="15" dirty="0">
                <a:latin typeface="Gill Sans MT"/>
                <a:cs typeface="Gill Sans MT"/>
              </a:rPr>
              <a:t>optimizacije </a:t>
            </a:r>
            <a:r>
              <a:rPr sz="1100" spc="-5" dirty="0">
                <a:latin typeface="Gill Sans MT"/>
                <a:cs typeface="Gill Sans MT"/>
              </a:rPr>
              <a:t>ako </a:t>
            </a:r>
            <a:r>
              <a:rPr sz="1100" spc="5" dirty="0">
                <a:latin typeface="Gill Sans MT"/>
                <a:cs typeface="Gill Sans MT"/>
              </a:rPr>
              <a:t>više </a:t>
            </a:r>
            <a:r>
              <a:rPr sz="1100" spc="25" dirty="0">
                <a:latin typeface="Gill Sans MT"/>
                <a:cs typeface="Gill Sans MT"/>
              </a:rPr>
              <a:t>puta </a:t>
            </a:r>
            <a:r>
              <a:rPr sz="1100" spc="10" dirty="0">
                <a:latin typeface="Gill Sans MT"/>
                <a:cs typeface="Gill Sans MT"/>
              </a:rPr>
              <a:t>računamo </a:t>
            </a:r>
            <a:r>
              <a:rPr sz="1100" spc="20" dirty="0">
                <a:latin typeface="Gill Sans MT"/>
                <a:cs typeface="Gill Sans MT"/>
              </a:rPr>
              <a:t>distancu </a:t>
            </a:r>
            <a:r>
              <a:rPr sz="1100" spc="35" dirty="0">
                <a:latin typeface="Gill Sans MT"/>
                <a:cs typeface="Gill Sans MT"/>
              </a:rPr>
              <a:t>nad  </a:t>
            </a:r>
            <a:r>
              <a:rPr sz="1100" spc="10" dirty="0">
                <a:latin typeface="Gill Sans MT"/>
                <a:cs typeface="Gill Sans MT"/>
              </a:rPr>
              <a:t>podstringovima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iste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sekvence.</a:t>
            </a:r>
            <a:r>
              <a:rPr sz="1100" spc="-150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.</a:t>
            </a:r>
            <a:r>
              <a:rPr sz="1100" spc="-14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.</a:t>
            </a:r>
            <a:r>
              <a:rPr sz="1100" spc="-145" dirty="0">
                <a:latin typeface="Gill Sans MT"/>
                <a:cs typeface="Gill Sans MT"/>
              </a:rPr>
              <a:t> </a:t>
            </a:r>
            <a:r>
              <a:rPr sz="1100" i="1" spc="35" dirty="0">
                <a:latin typeface="Gill Sans MT"/>
                <a:cs typeface="Gill Sans MT"/>
              </a:rPr>
              <a:t>Quals</a:t>
            </a:r>
            <a:r>
              <a:rPr sz="1100" i="1" spc="-40" dirty="0">
                <a:latin typeface="Gill Sans MT"/>
                <a:cs typeface="Gill Sans MT"/>
              </a:rPr>
              <a:t> </a:t>
            </a:r>
            <a:r>
              <a:rPr sz="1100" i="1" spc="-70" dirty="0">
                <a:latin typeface="Gill Sans MT"/>
                <a:cs typeface="Gill Sans MT"/>
              </a:rPr>
              <a:t>2015:</a:t>
            </a:r>
            <a:r>
              <a:rPr sz="1100" i="1" spc="-40" dirty="0">
                <a:latin typeface="Gill Sans MT"/>
                <a:cs typeface="Gill Sans MT"/>
              </a:rPr>
              <a:t> </a:t>
            </a:r>
            <a:r>
              <a:rPr sz="1100" i="1" spc="25" dirty="0">
                <a:latin typeface="Gill Sans MT"/>
                <a:cs typeface="Gill Sans MT"/>
              </a:rPr>
              <a:t>Retrovirus</a:t>
            </a:r>
            <a:r>
              <a:rPr sz="1100" spc="25" dirty="0">
                <a:latin typeface="Gill Sans MT"/>
                <a:cs typeface="Gill Sans MT"/>
              </a:rPr>
              <a:t>)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1528902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2094572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831" y="2488145"/>
            <a:ext cx="64985" cy="6498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2" name="object 12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9570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30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1400" spc="-4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30" dirty="0">
                <a:solidFill>
                  <a:srgbClr val="FFFFFF"/>
                </a:solidFill>
                <a:latin typeface="Gill Sans MT"/>
                <a:cs typeface="Gill Sans MT"/>
              </a:rPr>
              <a:t>programiranje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1286383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4395" y="1202650"/>
            <a:ext cx="3486785" cy="3638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35" dirty="0">
                <a:latin typeface="Gill Sans MT"/>
                <a:cs typeface="Gill Sans MT"/>
              </a:rPr>
              <a:t>Hamming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distanca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nije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dobra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metrika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u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opštem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slučaju,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npr:</a:t>
            </a:r>
            <a:endParaRPr sz="11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65" dirty="0">
                <a:latin typeface="Times New Roman"/>
                <a:cs typeface="Times New Roman"/>
              </a:rPr>
              <a:t>Hamming("ATATATAT", </a:t>
            </a:r>
            <a:r>
              <a:rPr sz="1100" spc="-90" dirty="0">
                <a:latin typeface="Times New Roman"/>
                <a:cs typeface="Times New Roman"/>
              </a:rPr>
              <a:t>"TATATATA") </a:t>
            </a:r>
            <a:r>
              <a:rPr sz="1100" spc="-60" dirty="0">
                <a:latin typeface="Times New Roman"/>
                <a:cs typeface="Times New Roman"/>
              </a:rPr>
              <a:t>=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2175179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24395" y="2091447"/>
            <a:ext cx="3149600" cy="3638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0" dirty="0">
                <a:latin typeface="Gill Sans MT"/>
                <a:cs typeface="Gill Sans MT"/>
              </a:rPr>
              <a:t>Za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korektniji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rezultat,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neophodno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preći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45" dirty="0">
                <a:latin typeface="Gill Sans MT"/>
                <a:cs typeface="Gill Sans MT"/>
              </a:rPr>
              <a:t>na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algoritme</a:t>
            </a:r>
            <a:endParaRPr sz="11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b="1" spc="-55" dirty="0">
                <a:latin typeface="Tahoma"/>
                <a:cs typeface="Tahoma"/>
              </a:rPr>
              <a:t>dinamičkog </a:t>
            </a:r>
            <a:r>
              <a:rPr sz="1100" b="1" spc="-50" dirty="0">
                <a:latin typeface="Tahoma"/>
                <a:cs typeface="Tahoma"/>
              </a:rPr>
              <a:t>programiranja</a:t>
            </a:r>
            <a:r>
              <a:rPr sz="1100" spc="-50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1" name="object 11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24187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0" dirty="0">
                <a:solidFill>
                  <a:srgbClr val="FFFFFF"/>
                </a:solidFill>
                <a:latin typeface="Gill Sans MT"/>
                <a:cs typeface="Gill Sans MT"/>
              </a:rPr>
              <a:t>Najduži </a:t>
            </a:r>
            <a:r>
              <a:rPr sz="1400" spc="45" dirty="0">
                <a:solidFill>
                  <a:srgbClr val="FFFFFF"/>
                </a:solidFill>
                <a:latin typeface="Gill Sans MT"/>
                <a:cs typeface="Gill Sans MT"/>
              </a:rPr>
              <a:t>zajednički </a:t>
            </a:r>
            <a:r>
              <a:rPr sz="1400" spc="30" dirty="0">
                <a:solidFill>
                  <a:srgbClr val="FFFFFF"/>
                </a:solidFill>
                <a:latin typeface="Gill Sans MT"/>
                <a:cs typeface="Gill Sans MT"/>
              </a:rPr>
              <a:t>podniz</a:t>
            </a:r>
            <a:r>
              <a:rPr sz="1400" spc="-20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60" dirty="0">
                <a:solidFill>
                  <a:srgbClr val="FFFFFF"/>
                </a:solidFill>
                <a:latin typeface="Gill Sans MT"/>
                <a:cs typeface="Gill Sans MT"/>
              </a:rPr>
              <a:t>(</a:t>
            </a:r>
            <a:r>
              <a:rPr sz="1400" i="1" spc="60" dirty="0">
                <a:solidFill>
                  <a:srgbClr val="FFFFFF"/>
                </a:solidFill>
                <a:latin typeface="Gill Sans MT"/>
                <a:cs typeface="Gill Sans MT"/>
              </a:rPr>
              <a:t>LCS</a:t>
            </a:r>
            <a:r>
              <a:rPr sz="1400" spc="60" dirty="0">
                <a:solidFill>
                  <a:srgbClr val="FFFFFF"/>
                </a:solidFill>
                <a:latin typeface="Gill Sans MT"/>
                <a:cs typeface="Gill Sans MT"/>
              </a:rPr>
              <a:t>)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873722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4395" y="789989"/>
            <a:ext cx="3598545" cy="14884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20" dirty="0">
                <a:latin typeface="Gill Sans MT"/>
                <a:cs typeface="Gill Sans MT"/>
              </a:rPr>
              <a:t>Najjednostavniji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ovakav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algoritam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najduži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zajednički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podniz  </a:t>
            </a:r>
            <a:r>
              <a:rPr sz="1100" spc="20" dirty="0">
                <a:latin typeface="Gill Sans MT"/>
                <a:cs typeface="Gill Sans MT"/>
              </a:rPr>
              <a:t>(</a:t>
            </a:r>
            <a:r>
              <a:rPr sz="1100" i="1" spc="20" dirty="0">
                <a:latin typeface="Gill Sans MT"/>
                <a:cs typeface="Gill Sans MT"/>
              </a:rPr>
              <a:t>Longest </a:t>
            </a:r>
            <a:r>
              <a:rPr sz="1100" i="1" spc="35" dirty="0">
                <a:latin typeface="Gill Sans MT"/>
                <a:cs typeface="Gill Sans MT"/>
              </a:rPr>
              <a:t>Common </a:t>
            </a:r>
            <a:r>
              <a:rPr sz="1100" i="1" spc="10" dirty="0">
                <a:latin typeface="Gill Sans MT"/>
                <a:cs typeface="Gill Sans MT"/>
              </a:rPr>
              <a:t>Subsequence, </a:t>
            </a:r>
            <a:r>
              <a:rPr sz="1100" i="1" spc="35" dirty="0">
                <a:latin typeface="Gill Sans MT"/>
                <a:cs typeface="Gill Sans MT"/>
              </a:rPr>
              <a:t>LCS</a:t>
            </a:r>
            <a:r>
              <a:rPr sz="1100" spc="35" dirty="0">
                <a:latin typeface="Gill Sans MT"/>
                <a:cs typeface="Gill Sans MT"/>
              </a:rPr>
              <a:t>), </a:t>
            </a:r>
            <a:r>
              <a:rPr sz="1100" spc="5" dirty="0">
                <a:latin typeface="Gill Sans MT"/>
                <a:cs typeface="Gill Sans MT"/>
              </a:rPr>
              <a:t>koji </a:t>
            </a:r>
            <a:r>
              <a:rPr sz="1100" spc="10" dirty="0">
                <a:latin typeface="Gill Sans MT"/>
                <a:cs typeface="Gill Sans MT"/>
              </a:rPr>
              <a:t>dozvoljava </a:t>
            </a:r>
            <a:r>
              <a:rPr sz="1100" spc="5" dirty="0">
                <a:latin typeface="Gill Sans MT"/>
                <a:cs typeface="Gill Sans MT"/>
              </a:rPr>
              <a:t>samo  insercije </a:t>
            </a:r>
            <a:r>
              <a:rPr sz="1100" spc="40" dirty="0">
                <a:latin typeface="Gill Sans MT"/>
                <a:cs typeface="Gill Sans MT"/>
              </a:rPr>
              <a:t>i </a:t>
            </a:r>
            <a:r>
              <a:rPr sz="1100" dirty="0">
                <a:latin typeface="Gill Sans MT"/>
                <a:cs typeface="Gill Sans MT"/>
              </a:rPr>
              <a:t>delecije. </a:t>
            </a:r>
            <a:r>
              <a:rPr sz="1100" i="1" spc="35" dirty="0">
                <a:latin typeface="Gill Sans MT"/>
                <a:cs typeface="Gill Sans MT"/>
              </a:rPr>
              <a:t>Podniz </a:t>
            </a:r>
            <a:r>
              <a:rPr sz="1100" spc="10" dirty="0">
                <a:latin typeface="Gill Sans MT"/>
                <a:cs typeface="Gill Sans MT"/>
              </a:rPr>
              <a:t>je </a:t>
            </a:r>
            <a:r>
              <a:rPr sz="1100" spc="25" dirty="0">
                <a:latin typeface="Gill Sans MT"/>
                <a:cs typeface="Gill Sans MT"/>
              </a:rPr>
              <a:t>niz </a:t>
            </a:r>
            <a:r>
              <a:rPr sz="1100" spc="5" dirty="0">
                <a:latin typeface="Gill Sans MT"/>
                <a:cs typeface="Gill Sans MT"/>
              </a:rPr>
              <a:t>koji </a:t>
            </a:r>
            <a:r>
              <a:rPr sz="1100" spc="-15" dirty="0">
                <a:latin typeface="Gill Sans MT"/>
                <a:cs typeface="Gill Sans MT"/>
              </a:rPr>
              <a:t>se </a:t>
            </a:r>
            <a:r>
              <a:rPr sz="1100" dirty="0">
                <a:latin typeface="Gill Sans MT"/>
                <a:cs typeface="Gill Sans MT"/>
              </a:rPr>
              <a:t>dobije </a:t>
            </a:r>
            <a:r>
              <a:rPr sz="1100" spc="20" dirty="0">
                <a:latin typeface="Gill Sans MT"/>
                <a:cs typeface="Gill Sans MT"/>
              </a:rPr>
              <a:t>potencijalnim  </a:t>
            </a:r>
            <a:r>
              <a:rPr sz="1100" spc="15" dirty="0">
                <a:latin typeface="Gill Sans MT"/>
                <a:cs typeface="Gill Sans MT"/>
              </a:rPr>
              <a:t>brisanjem </a:t>
            </a:r>
            <a:r>
              <a:rPr sz="1100" spc="20" dirty="0">
                <a:latin typeface="Gill Sans MT"/>
                <a:cs typeface="Gill Sans MT"/>
              </a:rPr>
              <a:t>nekih </a:t>
            </a:r>
            <a:r>
              <a:rPr sz="1100" spc="10" dirty="0">
                <a:latin typeface="Gill Sans MT"/>
                <a:cs typeface="Gill Sans MT"/>
              </a:rPr>
              <a:t>elemenata </a:t>
            </a:r>
            <a:r>
              <a:rPr sz="1100" spc="20" dirty="0">
                <a:latin typeface="Gill Sans MT"/>
                <a:cs typeface="Gill Sans MT"/>
              </a:rPr>
              <a:t>originalnog</a:t>
            </a:r>
            <a:r>
              <a:rPr sz="1100" spc="-19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niza.</a:t>
            </a:r>
            <a:endParaRPr sz="1100">
              <a:latin typeface="Gill Sans MT"/>
              <a:cs typeface="Gill Sans MT"/>
            </a:endParaRPr>
          </a:p>
          <a:p>
            <a:pPr marL="12700" marR="785495">
              <a:lnSpc>
                <a:spcPct val="102600"/>
              </a:lnSpc>
              <a:spcBef>
                <a:spcPts val="1040"/>
              </a:spcBef>
            </a:pPr>
            <a:r>
              <a:rPr sz="1100" spc="-60" dirty="0">
                <a:latin typeface="Times New Roman"/>
                <a:cs typeface="Times New Roman"/>
              </a:rPr>
              <a:t>LCS("A</a:t>
            </a:r>
            <a:r>
              <a:rPr sz="1100" spc="-60" dirty="0">
                <a:solidFill>
                  <a:srgbClr val="0000FF"/>
                </a:solidFill>
                <a:latin typeface="Times New Roman"/>
                <a:cs typeface="Times New Roman"/>
              </a:rPr>
              <a:t>GCA</a:t>
            </a:r>
            <a:r>
              <a:rPr sz="1100" spc="-60" dirty="0">
                <a:latin typeface="Times New Roman"/>
                <a:cs typeface="Times New Roman"/>
              </a:rPr>
              <a:t>T</a:t>
            </a:r>
            <a:r>
              <a:rPr sz="1100" spc="-60" dirty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1100" spc="-60" dirty="0">
                <a:latin typeface="Times New Roman"/>
                <a:cs typeface="Times New Roman"/>
              </a:rPr>
              <a:t>", </a:t>
            </a:r>
            <a:r>
              <a:rPr sz="1100" spc="-65" dirty="0">
                <a:latin typeface="Times New Roman"/>
                <a:cs typeface="Times New Roman"/>
              </a:rPr>
              <a:t>"T</a:t>
            </a:r>
            <a:r>
              <a:rPr sz="1100" spc="-65" dirty="0">
                <a:solidFill>
                  <a:srgbClr val="0000FF"/>
                </a:solidFill>
                <a:latin typeface="Times New Roman"/>
                <a:cs typeface="Times New Roman"/>
              </a:rPr>
              <a:t>G</a:t>
            </a:r>
            <a:r>
              <a:rPr sz="1100" spc="-65" dirty="0">
                <a:latin typeface="Times New Roman"/>
                <a:cs typeface="Times New Roman"/>
              </a:rPr>
              <a:t>T</a:t>
            </a:r>
            <a:r>
              <a:rPr sz="1100" spc="-65" dirty="0">
                <a:solidFill>
                  <a:srgbClr val="0000FF"/>
                </a:solidFill>
                <a:latin typeface="Times New Roman"/>
                <a:cs typeface="Times New Roman"/>
              </a:rPr>
              <a:t>CAT</a:t>
            </a:r>
            <a:r>
              <a:rPr sz="1100" spc="-65" dirty="0">
                <a:latin typeface="Times New Roman"/>
                <a:cs typeface="Times New Roman"/>
              </a:rPr>
              <a:t>") </a:t>
            </a:r>
            <a:r>
              <a:rPr sz="1100" spc="-60" dirty="0">
                <a:latin typeface="Times New Roman"/>
                <a:cs typeface="Times New Roman"/>
              </a:rPr>
              <a:t>= </a:t>
            </a:r>
            <a:r>
              <a:rPr sz="1100" spc="-90" dirty="0">
                <a:latin typeface="Times New Roman"/>
                <a:cs typeface="Times New Roman"/>
              </a:rPr>
              <a:t>"GCAT"  </a:t>
            </a:r>
            <a:r>
              <a:rPr sz="1100" spc="-70" dirty="0">
                <a:latin typeface="Times New Roman"/>
                <a:cs typeface="Times New Roman"/>
              </a:rPr>
              <a:t>LCS("</a:t>
            </a:r>
            <a:r>
              <a:rPr sz="1100" spc="-70" dirty="0">
                <a:solidFill>
                  <a:srgbClr val="0000FF"/>
                </a:solidFill>
                <a:latin typeface="Times New Roman"/>
                <a:cs typeface="Times New Roman"/>
              </a:rPr>
              <a:t>ATATATA</a:t>
            </a:r>
            <a:r>
              <a:rPr sz="1100" spc="-70" dirty="0">
                <a:latin typeface="Times New Roman"/>
                <a:cs typeface="Times New Roman"/>
              </a:rPr>
              <a:t>T", </a:t>
            </a:r>
            <a:r>
              <a:rPr sz="1100" spc="-90" dirty="0">
                <a:latin typeface="Times New Roman"/>
                <a:cs typeface="Times New Roman"/>
              </a:rPr>
              <a:t>"T</a:t>
            </a:r>
            <a:r>
              <a:rPr sz="1100" spc="-90" dirty="0">
                <a:solidFill>
                  <a:srgbClr val="0000FF"/>
                </a:solidFill>
                <a:latin typeface="Times New Roman"/>
                <a:cs typeface="Times New Roman"/>
              </a:rPr>
              <a:t>ATATATA</a:t>
            </a:r>
            <a:r>
              <a:rPr sz="1100" spc="-90" dirty="0">
                <a:latin typeface="Times New Roman"/>
                <a:cs typeface="Times New Roman"/>
              </a:rPr>
              <a:t>") </a:t>
            </a:r>
            <a:r>
              <a:rPr sz="1100" spc="-60" dirty="0">
                <a:latin typeface="Times New Roman"/>
                <a:cs typeface="Times New Roman"/>
              </a:rPr>
              <a:t>=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120" dirty="0">
                <a:latin typeface="Times New Roman"/>
                <a:cs typeface="Times New Roman"/>
              </a:rPr>
              <a:t>"ATATATA"</a:t>
            </a:r>
            <a:endParaRPr sz="11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075"/>
              </a:spcBef>
            </a:pPr>
            <a:r>
              <a:rPr sz="1100" spc="35" dirty="0">
                <a:latin typeface="Arial"/>
                <a:cs typeface="Arial"/>
              </a:rPr>
              <a:t>=</a:t>
            </a:r>
            <a:r>
              <a:rPr sz="1100" spc="35" dirty="0">
                <a:latin typeface="Lucida Sans Unicode"/>
                <a:cs typeface="Lucida Sans Unicode"/>
              </a:rPr>
              <a:t>⇒ </a:t>
            </a:r>
            <a:r>
              <a:rPr sz="1100" spc="20" dirty="0">
                <a:latin typeface="Gill Sans MT"/>
                <a:cs typeface="Gill Sans MT"/>
              </a:rPr>
              <a:t>Optimalna</a:t>
            </a:r>
            <a:r>
              <a:rPr sz="1100" spc="14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poravnanja: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1694002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2170125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00303" y="2252064"/>
            <a:ext cx="598170" cy="3638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40" dirty="0">
                <a:latin typeface="Times New Roman"/>
                <a:cs typeface="Times New Roman"/>
              </a:rPr>
              <a:t>A</a:t>
            </a:r>
            <a:r>
              <a:rPr sz="1100" spc="190" dirty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sz="1100" spc="-240" dirty="0">
                <a:solidFill>
                  <a:srgbClr val="0000FF"/>
                </a:solidFill>
                <a:latin typeface="Times New Roman"/>
                <a:cs typeface="Times New Roman"/>
              </a:rPr>
              <a:t>G</a:t>
            </a:r>
            <a:r>
              <a:rPr sz="1100" spc="190" dirty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sz="1100" spc="-175" dirty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1100" spc="-240" dirty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1100" spc="-114" dirty="0">
                <a:latin typeface="Times New Roman"/>
                <a:cs typeface="Times New Roman"/>
              </a:rPr>
              <a:t>T</a:t>
            </a:r>
            <a:r>
              <a:rPr sz="1100" spc="-110" dirty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190" dirty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sz="1100" spc="-114" dirty="0">
                <a:latin typeface="Times New Roman"/>
                <a:cs typeface="Times New Roman"/>
              </a:rPr>
              <a:t>T</a:t>
            </a:r>
            <a:r>
              <a:rPr sz="1100" spc="-240" dirty="0">
                <a:solidFill>
                  <a:srgbClr val="0000FF"/>
                </a:solidFill>
                <a:latin typeface="Times New Roman"/>
                <a:cs typeface="Times New Roman"/>
              </a:rPr>
              <a:t>G</a:t>
            </a:r>
            <a:r>
              <a:rPr sz="1100" spc="-114" dirty="0">
                <a:latin typeface="Times New Roman"/>
                <a:cs typeface="Times New Roman"/>
              </a:rPr>
              <a:t>T</a:t>
            </a:r>
            <a:r>
              <a:rPr sz="1100" spc="-204" dirty="0">
                <a:solidFill>
                  <a:srgbClr val="0000FF"/>
                </a:solidFill>
                <a:latin typeface="Times New Roman"/>
                <a:cs typeface="Times New Roman"/>
              </a:rPr>
              <a:t>CA</a:t>
            </a:r>
            <a:r>
              <a:rPr sz="1100" spc="190" dirty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sz="1100" spc="-110" dirty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80379" y="2252064"/>
            <a:ext cx="669925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190" dirty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sz="1100" spc="-185" dirty="0">
                <a:solidFill>
                  <a:srgbClr val="0000FF"/>
                </a:solidFill>
                <a:latin typeface="Times New Roman"/>
                <a:cs typeface="Times New Roman"/>
              </a:rPr>
              <a:t>ATATATA</a:t>
            </a:r>
            <a:r>
              <a:rPr sz="1100" spc="-70" dirty="0">
                <a:latin typeface="Times New Roman"/>
                <a:cs typeface="Times New Roman"/>
              </a:rPr>
              <a:t>T  </a:t>
            </a:r>
            <a:r>
              <a:rPr sz="1100" spc="-114" dirty="0">
                <a:latin typeface="Times New Roman"/>
                <a:cs typeface="Times New Roman"/>
              </a:rPr>
              <a:t>T</a:t>
            </a:r>
            <a:r>
              <a:rPr sz="1100" spc="-185" dirty="0">
                <a:solidFill>
                  <a:srgbClr val="0000FF"/>
                </a:solidFill>
                <a:latin typeface="Times New Roman"/>
                <a:cs typeface="Times New Roman"/>
              </a:rPr>
              <a:t>ATATATA</a:t>
            </a:r>
            <a:r>
              <a:rPr sz="1100" spc="195" dirty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2831" y="2799092"/>
            <a:ext cx="64985" cy="6498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24395" y="2715360"/>
            <a:ext cx="2332355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10" dirty="0">
                <a:latin typeface="Gill Sans MT"/>
                <a:cs typeface="Gill Sans MT"/>
              </a:rPr>
              <a:t>LCS je </a:t>
            </a:r>
            <a:r>
              <a:rPr sz="1100" spc="20" dirty="0">
                <a:latin typeface="Gill Sans MT"/>
                <a:cs typeface="Gill Sans MT"/>
              </a:rPr>
              <a:t>standardni </a:t>
            </a:r>
            <a:r>
              <a:rPr sz="1100" spc="15" dirty="0">
                <a:latin typeface="Gill Sans MT"/>
                <a:cs typeface="Gill Sans MT"/>
              </a:rPr>
              <a:t>takmičarski</a:t>
            </a:r>
            <a:r>
              <a:rPr sz="1100" spc="-16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algoritam  </a:t>
            </a:r>
            <a:r>
              <a:rPr sz="1100" spc="25" dirty="0">
                <a:latin typeface="Gill Sans MT"/>
                <a:cs typeface="Gill Sans MT"/>
              </a:rPr>
              <a:t>(</a:t>
            </a:r>
            <a:r>
              <a:rPr sz="1100" i="1" spc="25" dirty="0">
                <a:latin typeface="Gill Sans MT"/>
                <a:cs typeface="Gill Sans MT"/>
              </a:rPr>
              <a:t>IOI </a:t>
            </a:r>
            <a:r>
              <a:rPr sz="1100" i="1" spc="-70" dirty="0">
                <a:latin typeface="Gill Sans MT"/>
                <a:cs typeface="Gill Sans MT"/>
              </a:rPr>
              <a:t>2000:</a:t>
            </a:r>
            <a:r>
              <a:rPr sz="1100" i="1" spc="-100" dirty="0">
                <a:latin typeface="Gill Sans MT"/>
                <a:cs typeface="Gill Sans MT"/>
              </a:rPr>
              <a:t> </a:t>
            </a:r>
            <a:r>
              <a:rPr sz="1100" i="1" spc="25" dirty="0">
                <a:latin typeface="Gill Sans MT"/>
                <a:cs typeface="Gill Sans MT"/>
              </a:rPr>
              <a:t>Palindromes</a:t>
            </a:r>
            <a:r>
              <a:rPr sz="1100" spc="25" dirty="0">
                <a:latin typeface="Gill Sans MT"/>
                <a:cs typeface="Gill Sans MT"/>
              </a:rPr>
              <a:t>).</a:t>
            </a:r>
            <a:endParaRPr sz="1100">
              <a:latin typeface="Gill Sans MT"/>
              <a:cs typeface="Gill Sans MT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5" name="object 15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2831" y="1015365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2831" y="1326934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831" y="2154732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0855" y="278597"/>
            <a:ext cx="4119879" cy="1984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114" dirty="0">
                <a:solidFill>
                  <a:srgbClr val="FFFFFF"/>
                </a:solidFill>
                <a:latin typeface="Gill Sans MT"/>
                <a:cs typeface="Gill Sans MT"/>
              </a:rPr>
              <a:t>LCS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>
              <a:latin typeface="Gill Sans MT"/>
              <a:cs typeface="Gill Sans MT"/>
            </a:endParaRPr>
          </a:p>
          <a:p>
            <a:pPr marL="219075">
              <a:lnSpc>
                <a:spcPct val="100000"/>
              </a:lnSpc>
              <a:spcBef>
                <a:spcPts val="5"/>
              </a:spcBef>
            </a:pPr>
            <a:r>
              <a:rPr sz="1100" i="1" spc="70" dirty="0">
                <a:latin typeface="Gill Sans MT"/>
                <a:cs typeface="Gill Sans MT"/>
              </a:rPr>
              <a:t>LCS</a:t>
            </a:r>
            <a:r>
              <a:rPr sz="1100" i="1" spc="-40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ill Sans MT"/>
                <a:cs typeface="Gill Sans MT"/>
              </a:rPr>
              <a:t>algoritam:</a:t>
            </a:r>
            <a:endParaRPr sz="1100">
              <a:latin typeface="Gill Sans MT"/>
              <a:cs typeface="Gill Sans MT"/>
            </a:endParaRPr>
          </a:p>
          <a:p>
            <a:pPr marL="495934">
              <a:lnSpc>
                <a:spcPct val="100000"/>
              </a:lnSpc>
              <a:spcBef>
                <a:spcPts val="330"/>
              </a:spcBef>
            </a:pPr>
            <a:r>
              <a:rPr sz="1100" b="1" spc="-60" dirty="0">
                <a:latin typeface="Tahoma"/>
                <a:cs typeface="Tahoma"/>
              </a:rPr>
              <a:t>Ulaz: </a:t>
            </a:r>
            <a:r>
              <a:rPr sz="1100" spc="-5" dirty="0">
                <a:latin typeface="Gill Sans MT"/>
                <a:cs typeface="Gill Sans MT"/>
              </a:rPr>
              <a:t>sekvence </a:t>
            </a:r>
            <a:r>
              <a:rPr sz="1100" i="1" spc="120" dirty="0">
                <a:latin typeface="Georgia"/>
                <a:cs typeface="Georgia"/>
              </a:rPr>
              <a:t>X </a:t>
            </a:r>
            <a:r>
              <a:rPr sz="1100" spc="5" dirty="0">
                <a:latin typeface="Gill Sans MT"/>
                <a:cs typeface="Gill Sans MT"/>
              </a:rPr>
              <a:t>(dužine </a:t>
            </a:r>
            <a:r>
              <a:rPr sz="1100" i="1" spc="-15" dirty="0">
                <a:latin typeface="Georgia"/>
                <a:cs typeface="Georgia"/>
              </a:rPr>
              <a:t>n</a:t>
            </a:r>
            <a:r>
              <a:rPr sz="1100" spc="-15" dirty="0">
                <a:latin typeface="Gill Sans MT"/>
                <a:cs typeface="Gill Sans MT"/>
              </a:rPr>
              <a:t>) </a:t>
            </a:r>
            <a:r>
              <a:rPr sz="1100" spc="40" dirty="0">
                <a:latin typeface="Gill Sans MT"/>
                <a:cs typeface="Gill Sans MT"/>
              </a:rPr>
              <a:t>i </a:t>
            </a:r>
            <a:r>
              <a:rPr sz="1100" i="1" spc="-45" dirty="0">
                <a:latin typeface="Georgia"/>
                <a:cs typeface="Georgia"/>
              </a:rPr>
              <a:t>Y </a:t>
            </a:r>
            <a:r>
              <a:rPr sz="1100" spc="5" dirty="0">
                <a:latin typeface="Gill Sans MT"/>
                <a:cs typeface="Gill Sans MT"/>
              </a:rPr>
              <a:t>(dužine</a:t>
            </a:r>
            <a:r>
              <a:rPr sz="1100" spc="-155" dirty="0">
                <a:latin typeface="Gill Sans MT"/>
                <a:cs typeface="Gill Sans MT"/>
              </a:rPr>
              <a:t> </a:t>
            </a:r>
            <a:r>
              <a:rPr sz="1100" i="1" spc="-15" dirty="0">
                <a:latin typeface="Georgia"/>
                <a:cs typeface="Georgia"/>
              </a:rPr>
              <a:t>m</a:t>
            </a:r>
            <a:r>
              <a:rPr sz="1100" spc="-15" dirty="0">
                <a:latin typeface="Gill Sans MT"/>
                <a:cs typeface="Gill Sans MT"/>
              </a:rPr>
              <a:t>).</a:t>
            </a:r>
            <a:endParaRPr sz="1100">
              <a:latin typeface="Gill Sans MT"/>
              <a:cs typeface="Gill Sans MT"/>
            </a:endParaRPr>
          </a:p>
          <a:p>
            <a:pPr marL="495934" marR="5080">
              <a:lnSpc>
                <a:spcPct val="102600"/>
              </a:lnSpc>
              <a:spcBef>
                <a:spcPts val="1100"/>
              </a:spcBef>
            </a:pPr>
            <a:r>
              <a:rPr sz="1100" dirty="0">
                <a:latin typeface="Gill Sans MT"/>
                <a:cs typeface="Gill Sans MT"/>
              </a:rPr>
              <a:t>De</a:t>
            </a:r>
            <a:r>
              <a:rPr sz="1100" dirty="0">
                <a:latin typeface="Calibri"/>
                <a:cs typeface="Calibri"/>
              </a:rPr>
              <a:t>V</a:t>
            </a:r>
            <a:r>
              <a:rPr sz="1100" dirty="0">
                <a:latin typeface="Gill Sans MT"/>
                <a:cs typeface="Gill Sans MT"/>
              </a:rPr>
              <a:t>nišimo </a:t>
            </a:r>
            <a:r>
              <a:rPr sz="1100" i="1" spc="70" dirty="0">
                <a:latin typeface="Georgia"/>
                <a:cs typeface="Georgia"/>
              </a:rPr>
              <a:t>LCS</a:t>
            </a:r>
            <a:r>
              <a:rPr sz="1100" spc="70" dirty="0">
                <a:latin typeface="Arial"/>
                <a:cs typeface="Arial"/>
              </a:rPr>
              <a:t>(</a:t>
            </a:r>
            <a:r>
              <a:rPr sz="1100" i="1" spc="70" dirty="0">
                <a:latin typeface="Georgia"/>
                <a:cs typeface="Georgia"/>
              </a:rPr>
              <a:t>i, </a:t>
            </a:r>
            <a:r>
              <a:rPr sz="1100" i="1" spc="120" dirty="0">
                <a:latin typeface="Georgia"/>
                <a:cs typeface="Georgia"/>
              </a:rPr>
              <a:t>j</a:t>
            </a:r>
            <a:r>
              <a:rPr sz="1100" spc="120" dirty="0">
                <a:latin typeface="Arial"/>
                <a:cs typeface="Arial"/>
              </a:rPr>
              <a:t>) </a:t>
            </a:r>
            <a:r>
              <a:rPr sz="1100" spc="50" dirty="0">
                <a:latin typeface="Arial"/>
                <a:cs typeface="Arial"/>
              </a:rPr>
              <a:t>(</a:t>
            </a:r>
            <a:r>
              <a:rPr sz="1100" i="1" spc="50" dirty="0">
                <a:latin typeface="Georgia"/>
                <a:cs typeface="Georgi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≤ </a:t>
            </a:r>
            <a:r>
              <a:rPr sz="1100" i="1" spc="5" dirty="0">
                <a:latin typeface="Georgia"/>
                <a:cs typeface="Georgia"/>
              </a:rPr>
              <a:t>n, </a:t>
            </a:r>
            <a:r>
              <a:rPr sz="1100" i="1" spc="125" dirty="0">
                <a:latin typeface="Georgia"/>
                <a:cs typeface="Georgia"/>
              </a:rPr>
              <a:t>j </a:t>
            </a:r>
            <a:r>
              <a:rPr sz="1100" spc="-30" dirty="0">
                <a:latin typeface="Lucida Sans Unicode"/>
                <a:cs typeface="Lucida Sans Unicode"/>
              </a:rPr>
              <a:t>≤ </a:t>
            </a:r>
            <a:r>
              <a:rPr sz="1100" i="1" spc="20" dirty="0">
                <a:latin typeface="Georgia"/>
                <a:cs typeface="Georgia"/>
              </a:rPr>
              <a:t>m</a:t>
            </a:r>
            <a:r>
              <a:rPr sz="1100" spc="20" dirty="0">
                <a:latin typeface="Arial"/>
                <a:cs typeface="Arial"/>
              </a:rPr>
              <a:t>) </a:t>
            </a:r>
            <a:r>
              <a:rPr sz="1100" dirty="0">
                <a:latin typeface="Gill Sans MT"/>
                <a:cs typeface="Gill Sans MT"/>
              </a:rPr>
              <a:t>kao </a:t>
            </a:r>
            <a:r>
              <a:rPr sz="1100" spc="25" dirty="0">
                <a:latin typeface="Gill Sans MT"/>
                <a:cs typeface="Gill Sans MT"/>
              </a:rPr>
              <a:t>dužinu najdužeg  </a:t>
            </a:r>
            <a:r>
              <a:rPr sz="1100" spc="15" dirty="0">
                <a:latin typeface="Gill Sans MT"/>
                <a:cs typeface="Gill Sans MT"/>
              </a:rPr>
              <a:t>zajedničkog podniza </a:t>
            </a:r>
            <a:r>
              <a:rPr sz="1100" spc="-20" dirty="0">
                <a:latin typeface="Gill Sans MT"/>
                <a:cs typeface="Gill Sans MT"/>
              </a:rPr>
              <a:t>od </a:t>
            </a:r>
            <a:r>
              <a:rPr sz="1100" dirty="0">
                <a:latin typeface="Gill Sans MT"/>
                <a:cs typeface="Gill Sans MT"/>
              </a:rPr>
              <a:t>pre</a:t>
            </a:r>
            <a:r>
              <a:rPr sz="1100" dirty="0">
                <a:latin typeface="Calibri"/>
                <a:cs typeface="Calibri"/>
              </a:rPr>
              <a:t>V</a:t>
            </a:r>
            <a:r>
              <a:rPr sz="1100" dirty="0">
                <a:latin typeface="Gill Sans MT"/>
                <a:cs typeface="Gill Sans MT"/>
              </a:rPr>
              <a:t>ksa </a:t>
            </a:r>
            <a:r>
              <a:rPr sz="1100" i="1" spc="25" dirty="0">
                <a:latin typeface="Georgia"/>
                <a:cs typeface="Georgia"/>
              </a:rPr>
              <a:t>X</a:t>
            </a:r>
            <a:r>
              <a:rPr sz="1100" spc="25" dirty="0">
                <a:latin typeface="Arial"/>
                <a:cs typeface="Arial"/>
              </a:rPr>
              <a:t>[1</a:t>
            </a:r>
            <a:r>
              <a:rPr sz="1100" i="1" spc="25" dirty="0">
                <a:latin typeface="Georgia"/>
                <a:cs typeface="Georgia"/>
              </a:rPr>
              <a:t>..i</a:t>
            </a:r>
            <a:r>
              <a:rPr sz="1100" spc="25" dirty="0">
                <a:latin typeface="Arial"/>
                <a:cs typeface="Arial"/>
              </a:rPr>
              <a:t>] </a:t>
            </a:r>
            <a:r>
              <a:rPr sz="1100" spc="40" dirty="0">
                <a:latin typeface="Gill Sans MT"/>
                <a:cs typeface="Gill Sans MT"/>
              </a:rPr>
              <a:t>i </a:t>
            </a:r>
            <a:r>
              <a:rPr sz="1100" i="1" spc="-45" dirty="0">
                <a:latin typeface="Georgia"/>
                <a:cs typeface="Georgia"/>
              </a:rPr>
              <a:t>Y </a:t>
            </a:r>
            <a:r>
              <a:rPr sz="1100" spc="15" dirty="0">
                <a:latin typeface="Arial"/>
                <a:cs typeface="Arial"/>
              </a:rPr>
              <a:t>[1</a:t>
            </a:r>
            <a:r>
              <a:rPr sz="1100" i="1" spc="15" dirty="0">
                <a:latin typeface="Georgia"/>
                <a:cs typeface="Georgia"/>
              </a:rPr>
              <a:t>..j</a:t>
            </a:r>
            <a:r>
              <a:rPr sz="1100" spc="15" dirty="0">
                <a:latin typeface="Arial"/>
                <a:cs typeface="Arial"/>
              </a:rPr>
              <a:t>]</a:t>
            </a:r>
            <a:r>
              <a:rPr sz="1100" spc="15" dirty="0">
                <a:latin typeface="Gill Sans MT"/>
                <a:cs typeface="Gill Sans MT"/>
              </a:rPr>
              <a:t>. </a:t>
            </a:r>
            <a:r>
              <a:rPr sz="1100" spc="20" dirty="0">
                <a:latin typeface="Gill Sans MT"/>
                <a:cs typeface="Gill Sans MT"/>
              </a:rPr>
              <a:t>Optimalna  </a:t>
            </a:r>
            <a:r>
              <a:rPr sz="1100" spc="30" dirty="0">
                <a:latin typeface="Gill Sans MT"/>
                <a:cs typeface="Gill Sans MT"/>
              </a:rPr>
              <a:t>dužina</a:t>
            </a:r>
            <a:r>
              <a:rPr sz="1100" spc="-5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4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onda</a:t>
            </a:r>
            <a:r>
              <a:rPr sz="1100" spc="-50" dirty="0">
                <a:latin typeface="Gill Sans MT"/>
                <a:cs typeface="Gill Sans MT"/>
              </a:rPr>
              <a:t> </a:t>
            </a:r>
            <a:r>
              <a:rPr sz="1100" i="1" spc="65" dirty="0">
                <a:latin typeface="Georgia"/>
                <a:cs typeface="Georgia"/>
              </a:rPr>
              <a:t>LCS</a:t>
            </a:r>
            <a:r>
              <a:rPr sz="1100" spc="65" dirty="0">
                <a:latin typeface="Arial"/>
                <a:cs typeface="Arial"/>
              </a:rPr>
              <a:t>(</a:t>
            </a:r>
            <a:r>
              <a:rPr sz="1100" i="1" spc="65" dirty="0">
                <a:latin typeface="Georgia"/>
                <a:cs typeface="Georgia"/>
              </a:rPr>
              <a:t>n,</a:t>
            </a:r>
            <a:r>
              <a:rPr sz="1100" i="1" spc="-85" dirty="0">
                <a:latin typeface="Georgia"/>
                <a:cs typeface="Georgia"/>
              </a:rPr>
              <a:t> </a:t>
            </a:r>
            <a:r>
              <a:rPr sz="1100" i="1" spc="10" dirty="0">
                <a:latin typeface="Georgia"/>
                <a:cs typeface="Georgia"/>
              </a:rPr>
              <a:t>m</a:t>
            </a:r>
            <a:r>
              <a:rPr sz="1100" spc="10" dirty="0">
                <a:latin typeface="Arial"/>
                <a:cs typeface="Arial"/>
              </a:rPr>
              <a:t>)</a:t>
            </a:r>
            <a:r>
              <a:rPr sz="1100" spc="10" dirty="0">
                <a:latin typeface="Gill Sans MT"/>
                <a:cs typeface="Gill Sans MT"/>
              </a:rPr>
              <a:t>;</a:t>
            </a:r>
            <a:r>
              <a:rPr sz="1100" spc="-50" dirty="0">
                <a:latin typeface="Gill Sans MT"/>
                <a:cs typeface="Gill Sans MT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sam</a:t>
            </a:r>
            <a:r>
              <a:rPr sz="1100" spc="-4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podniz</a:t>
            </a:r>
            <a:r>
              <a:rPr sz="1100" spc="-4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se</a:t>
            </a:r>
            <a:r>
              <a:rPr sz="1100" spc="-5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izvlači</a:t>
            </a:r>
            <a:r>
              <a:rPr sz="1100" spc="-4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backtrack-om  </a:t>
            </a:r>
            <a:r>
              <a:rPr sz="1100" spc="-30" dirty="0">
                <a:latin typeface="Gill Sans MT"/>
                <a:cs typeface="Gill Sans MT"/>
              </a:rPr>
              <a:t>kroz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tabelu.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50">
              <a:latin typeface="Gill Sans MT"/>
              <a:cs typeface="Gill Sans MT"/>
            </a:endParaRPr>
          </a:p>
          <a:p>
            <a:pPr marL="495934">
              <a:lnSpc>
                <a:spcPct val="100000"/>
              </a:lnSpc>
              <a:spcBef>
                <a:spcPts val="5"/>
              </a:spcBef>
            </a:pPr>
            <a:r>
              <a:rPr sz="1100" b="1" spc="-45" dirty="0">
                <a:latin typeface="Tahoma"/>
                <a:cs typeface="Tahoma"/>
              </a:rPr>
              <a:t>Bazni</a:t>
            </a:r>
            <a:r>
              <a:rPr sz="1100" b="1" spc="-55" dirty="0">
                <a:latin typeface="Tahoma"/>
                <a:cs typeface="Tahoma"/>
              </a:rPr>
              <a:t> </a:t>
            </a:r>
            <a:r>
              <a:rPr sz="1100" b="1" spc="-65" dirty="0">
                <a:latin typeface="Tahoma"/>
                <a:cs typeface="Tahoma"/>
              </a:rPr>
              <a:t>slučajevi:</a:t>
            </a:r>
            <a:r>
              <a:rPr sz="1100" b="1" spc="-50" dirty="0">
                <a:latin typeface="Tahoma"/>
                <a:cs typeface="Tahoma"/>
              </a:rPr>
              <a:t> </a:t>
            </a:r>
            <a:r>
              <a:rPr sz="1100" i="1" spc="70" dirty="0">
                <a:latin typeface="Georgia"/>
                <a:cs typeface="Georgia"/>
              </a:rPr>
              <a:t>LCS</a:t>
            </a:r>
            <a:r>
              <a:rPr sz="1100" spc="70" dirty="0">
                <a:latin typeface="Arial"/>
                <a:cs typeface="Arial"/>
              </a:rPr>
              <a:t>(</a:t>
            </a:r>
            <a:r>
              <a:rPr sz="1100" i="1" spc="70" dirty="0">
                <a:latin typeface="Georgia"/>
                <a:cs typeface="Georgia"/>
              </a:rPr>
              <a:t>i,</a:t>
            </a:r>
            <a:r>
              <a:rPr sz="1100" i="1" spc="-85" dirty="0">
                <a:latin typeface="Georgia"/>
                <a:cs typeface="Georgia"/>
              </a:rPr>
              <a:t> </a:t>
            </a:r>
            <a:r>
              <a:rPr sz="1100" spc="-5" dirty="0">
                <a:latin typeface="Arial"/>
                <a:cs typeface="Arial"/>
              </a:rPr>
              <a:t>0)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i="1" spc="55" dirty="0">
                <a:latin typeface="Georgia"/>
                <a:cs typeface="Georgia"/>
              </a:rPr>
              <a:t>LCS</a:t>
            </a:r>
            <a:r>
              <a:rPr sz="1100" spc="55" dirty="0">
                <a:latin typeface="Arial"/>
                <a:cs typeface="Arial"/>
              </a:rPr>
              <a:t>(0</a:t>
            </a:r>
            <a:r>
              <a:rPr sz="1100" i="1" spc="55" dirty="0">
                <a:latin typeface="Georgia"/>
                <a:cs typeface="Georgia"/>
              </a:rPr>
              <a:t>,</a:t>
            </a:r>
            <a:r>
              <a:rPr sz="1100" i="1" spc="-85" dirty="0">
                <a:latin typeface="Georgia"/>
                <a:cs typeface="Georgia"/>
              </a:rPr>
              <a:t> </a:t>
            </a:r>
            <a:r>
              <a:rPr sz="1100" i="1" spc="120" dirty="0">
                <a:latin typeface="Georgia"/>
                <a:cs typeface="Georgia"/>
              </a:rPr>
              <a:t>j</a:t>
            </a:r>
            <a:r>
              <a:rPr sz="1100" spc="120" dirty="0">
                <a:latin typeface="Arial"/>
                <a:cs typeface="Arial"/>
              </a:rPr>
              <a:t>)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0</a:t>
            </a:r>
            <a:r>
              <a:rPr sz="1100" spc="-3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02831" y="2571127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98995" y="2403278"/>
            <a:ext cx="2129790" cy="182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1500" i="1" spc="127" baseline="-38888" dirty="0">
                <a:latin typeface="Georgia"/>
                <a:cs typeface="Georgia"/>
              </a:rPr>
              <a:t>LCS</a:t>
            </a:r>
            <a:r>
              <a:rPr sz="1500" spc="127" baseline="-38888" dirty="0">
                <a:latin typeface="Arial"/>
                <a:cs typeface="Arial"/>
              </a:rPr>
              <a:t>(</a:t>
            </a:r>
            <a:r>
              <a:rPr sz="1500" i="1" spc="127" baseline="-38888" dirty="0">
                <a:latin typeface="Georgia"/>
                <a:cs typeface="Georgia"/>
              </a:rPr>
              <a:t>i,</a:t>
            </a:r>
            <a:r>
              <a:rPr sz="1500" i="1" spc="-112" baseline="-38888" dirty="0">
                <a:latin typeface="Georgia"/>
                <a:cs typeface="Georgia"/>
              </a:rPr>
              <a:t> </a:t>
            </a:r>
            <a:r>
              <a:rPr sz="1500" i="1" spc="187" baseline="-38888" dirty="0">
                <a:latin typeface="Georgia"/>
                <a:cs typeface="Georgia"/>
              </a:rPr>
              <a:t>j</a:t>
            </a:r>
            <a:r>
              <a:rPr sz="1500" spc="187" baseline="-38888" dirty="0">
                <a:latin typeface="Arial"/>
                <a:cs typeface="Arial"/>
              </a:rPr>
              <a:t>)</a:t>
            </a:r>
            <a:r>
              <a:rPr sz="1500" spc="15" baseline="-38888" dirty="0">
                <a:latin typeface="Arial"/>
                <a:cs typeface="Arial"/>
              </a:rPr>
              <a:t> </a:t>
            </a:r>
            <a:r>
              <a:rPr sz="1500" spc="322" baseline="-38888" dirty="0">
                <a:latin typeface="Arial"/>
                <a:cs typeface="Arial"/>
              </a:rPr>
              <a:t>=</a:t>
            </a:r>
            <a:r>
              <a:rPr sz="1500" spc="7" baseline="-38888" dirty="0">
                <a:latin typeface="Arial"/>
                <a:cs typeface="Arial"/>
              </a:rPr>
              <a:t> </a:t>
            </a:r>
            <a:r>
              <a:rPr sz="1500" spc="240" baseline="58333" dirty="0">
                <a:latin typeface="Trebuchet MS"/>
                <a:cs typeface="Trebuchet MS"/>
              </a:rPr>
              <a:t>.</a:t>
            </a:r>
            <a:r>
              <a:rPr sz="1000" i="1" spc="160" dirty="0">
                <a:latin typeface="Georgia"/>
                <a:cs typeface="Georgia"/>
              </a:rPr>
              <a:t>LCS</a:t>
            </a:r>
            <a:r>
              <a:rPr sz="1000" spc="160" dirty="0">
                <a:latin typeface="Arial"/>
                <a:cs typeface="Arial"/>
              </a:rPr>
              <a:t>(</a:t>
            </a:r>
            <a:r>
              <a:rPr sz="1000" i="1" spc="160" dirty="0">
                <a:latin typeface="Georgia"/>
                <a:cs typeface="Georgia"/>
              </a:rPr>
              <a:t>i</a:t>
            </a:r>
            <a:r>
              <a:rPr sz="1000" i="1" spc="-15" dirty="0">
                <a:latin typeface="Georgia"/>
                <a:cs typeface="Georgia"/>
              </a:rPr>
              <a:t> </a:t>
            </a:r>
            <a:r>
              <a:rPr sz="1000" spc="5" dirty="0">
                <a:latin typeface="Lucida Sans Unicode"/>
                <a:cs typeface="Lucida Sans Unicode"/>
              </a:rPr>
              <a:t>−</a:t>
            </a:r>
            <a:r>
              <a:rPr sz="1000" spc="-90" dirty="0">
                <a:latin typeface="Lucida Sans Unicode"/>
                <a:cs typeface="Lucida Sans Unicode"/>
              </a:rPr>
              <a:t> </a:t>
            </a:r>
            <a:r>
              <a:rPr sz="1000" spc="-15" dirty="0">
                <a:latin typeface="Arial"/>
                <a:cs typeface="Arial"/>
              </a:rPr>
              <a:t>1</a:t>
            </a:r>
            <a:r>
              <a:rPr sz="1000" i="1" spc="-15" dirty="0">
                <a:latin typeface="Georgia"/>
                <a:cs typeface="Georgia"/>
              </a:rPr>
              <a:t>,</a:t>
            </a:r>
            <a:r>
              <a:rPr sz="1000" i="1" spc="-75" dirty="0">
                <a:latin typeface="Georgia"/>
                <a:cs typeface="Georgia"/>
              </a:rPr>
              <a:t> </a:t>
            </a:r>
            <a:r>
              <a:rPr sz="1000" i="1" spc="130" dirty="0">
                <a:latin typeface="Georgia"/>
                <a:cs typeface="Georgia"/>
              </a:rPr>
              <a:t>j</a:t>
            </a:r>
            <a:r>
              <a:rPr sz="1000" i="1" spc="45" dirty="0">
                <a:latin typeface="Georgia"/>
                <a:cs typeface="Georgia"/>
              </a:rPr>
              <a:t> </a:t>
            </a:r>
            <a:r>
              <a:rPr sz="1000" spc="5" dirty="0">
                <a:latin typeface="Lucida Sans Unicode"/>
                <a:cs typeface="Lucida Sans Unicode"/>
              </a:rPr>
              <a:t>−</a:t>
            </a:r>
            <a:r>
              <a:rPr sz="1000" spc="-90" dirty="0">
                <a:latin typeface="Lucida Sans Unicode"/>
                <a:cs typeface="Lucida Sans Unicode"/>
              </a:rPr>
              <a:t> </a:t>
            </a:r>
            <a:r>
              <a:rPr sz="1000" spc="10" dirty="0">
                <a:latin typeface="Arial"/>
                <a:cs typeface="Arial"/>
              </a:rPr>
              <a:t>1)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215" dirty="0">
                <a:latin typeface="Arial"/>
                <a:cs typeface="Arial"/>
              </a:rPr>
              <a:t>+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35312" y="2365177"/>
            <a:ext cx="677545" cy="416559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00" i="1" spc="70" dirty="0">
                <a:latin typeface="Georgia"/>
                <a:cs typeface="Georgia"/>
              </a:rPr>
              <a:t>X</a:t>
            </a:r>
            <a:r>
              <a:rPr sz="1000" spc="70" dirty="0">
                <a:latin typeface="Arial"/>
                <a:cs typeface="Arial"/>
              </a:rPr>
              <a:t>[</a:t>
            </a:r>
            <a:r>
              <a:rPr sz="1000" i="1" spc="70" dirty="0">
                <a:latin typeface="Georgia"/>
                <a:cs typeface="Georgia"/>
              </a:rPr>
              <a:t>i</a:t>
            </a:r>
            <a:r>
              <a:rPr sz="1000" spc="70" dirty="0">
                <a:latin typeface="Arial"/>
                <a:cs typeface="Arial"/>
              </a:rPr>
              <a:t>] </a:t>
            </a:r>
            <a:r>
              <a:rPr sz="1000" spc="215" dirty="0">
                <a:latin typeface="Arial"/>
                <a:cs typeface="Arial"/>
              </a:rPr>
              <a:t>=</a:t>
            </a:r>
            <a:r>
              <a:rPr sz="1000" spc="-125" dirty="0">
                <a:latin typeface="Arial"/>
                <a:cs typeface="Arial"/>
              </a:rPr>
              <a:t> </a:t>
            </a:r>
            <a:r>
              <a:rPr sz="1000" i="1" spc="-20" dirty="0">
                <a:latin typeface="Georgia"/>
                <a:cs typeface="Georgia"/>
              </a:rPr>
              <a:t>Y </a:t>
            </a:r>
            <a:r>
              <a:rPr sz="1000" spc="70" dirty="0">
                <a:latin typeface="Arial"/>
                <a:cs typeface="Arial"/>
              </a:rPr>
              <a:t>[</a:t>
            </a:r>
            <a:r>
              <a:rPr sz="1000" i="1" spc="70" dirty="0">
                <a:latin typeface="Georgia"/>
                <a:cs typeface="Georgia"/>
              </a:rPr>
              <a:t>j</a:t>
            </a:r>
            <a:r>
              <a:rPr sz="1000" spc="70" dirty="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000" i="1" spc="70" dirty="0">
                <a:latin typeface="Georgia"/>
                <a:cs typeface="Georgia"/>
              </a:rPr>
              <a:t>X</a:t>
            </a:r>
            <a:r>
              <a:rPr sz="1000" spc="70" dirty="0">
                <a:latin typeface="Arial"/>
                <a:cs typeface="Arial"/>
              </a:rPr>
              <a:t>[</a:t>
            </a:r>
            <a:r>
              <a:rPr sz="1000" i="1" spc="70" dirty="0">
                <a:latin typeface="Georgia"/>
                <a:cs typeface="Georgia"/>
              </a:rPr>
              <a:t>i</a:t>
            </a:r>
            <a:r>
              <a:rPr sz="1000" spc="70" dirty="0">
                <a:latin typeface="Arial"/>
                <a:cs typeface="Arial"/>
              </a:rPr>
              <a:t>] </a:t>
            </a:r>
            <a:r>
              <a:rPr sz="1000" spc="114" dirty="0">
                <a:latin typeface="Lucida Sans Unicode"/>
                <a:cs typeface="Lucida Sans Unicode"/>
              </a:rPr>
              <a:t>ƒ</a:t>
            </a:r>
            <a:r>
              <a:rPr sz="1000" spc="114" dirty="0">
                <a:latin typeface="Arial"/>
                <a:cs typeface="Arial"/>
              </a:rPr>
              <a:t>=</a:t>
            </a:r>
            <a:r>
              <a:rPr sz="1000" spc="-125" dirty="0">
                <a:latin typeface="Arial"/>
                <a:cs typeface="Arial"/>
              </a:rPr>
              <a:t> </a:t>
            </a:r>
            <a:r>
              <a:rPr sz="1000" i="1" spc="-20" dirty="0">
                <a:latin typeface="Georgia"/>
                <a:cs typeface="Georgia"/>
              </a:rPr>
              <a:t>Y </a:t>
            </a:r>
            <a:r>
              <a:rPr sz="1000" spc="-45" dirty="0">
                <a:latin typeface="Arial"/>
                <a:cs typeface="Arial"/>
              </a:rPr>
              <a:t>[</a:t>
            </a:r>
            <a:r>
              <a:rPr sz="1000" i="1" spc="-45" dirty="0">
                <a:latin typeface="Georgia"/>
                <a:cs typeface="Georgia"/>
              </a:rPr>
              <a:t>j</a:t>
            </a:r>
            <a:r>
              <a:rPr sz="1000" spc="-45" dirty="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52562" y="2598819"/>
            <a:ext cx="1976755" cy="182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65" dirty="0">
                <a:latin typeface="Arial"/>
                <a:cs typeface="Arial"/>
              </a:rPr>
              <a:t>max(</a:t>
            </a:r>
            <a:r>
              <a:rPr sz="1000" i="1" spc="65" dirty="0">
                <a:latin typeface="Georgia"/>
                <a:cs typeface="Georgia"/>
              </a:rPr>
              <a:t>LCS</a:t>
            </a:r>
            <a:r>
              <a:rPr sz="1000" spc="65" dirty="0">
                <a:latin typeface="Arial"/>
                <a:cs typeface="Arial"/>
              </a:rPr>
              <a:t>(</a:t>
            </a:r>
            <a:r>
              <a:rPr sz="1000" i="1" spc="65" dirty="0">
                <a:latin typeface="Georgia"/>
                <a:cs typeface="Georgia"/>
              </a:rPr>
              <a:t>i</a:t>
            </a:r>
            <a:r>
              <a:rPr sz="1000" i="1" spc="-20" dirty="0">
                <a:latin typeface="Georgia"/>
                <a:cs typeface="Georgia"/>
              </a:rPr>
              <a:t> </a:t>
            </a:r>
            <a:r>
              <a:rPr sz="1000" spc="5" dirty="0">
                <a:latin typeface="Lucida Sans Unicode"/>
                <a:cs typeface="Lucida Sans Unicode"/>
              </a:rPr>
              <a:t>−</a:t>
            </a:r>
            <a:r>
              <a:rPr sz="1000" spc="-90" dirty="0">
                <a:latin typeface="Lucida Sans Unicode"/>
                <a:cs typeface="Lucida Sans Unicode"/>
              </a:rPr>
              <a:t> </a:t>
            </a:r>
            <a:r>
              <a:rPr sz="1000" spc="-15" dirty="0">
                <a:latin typeface="Arial"/>
                <a:cs typeface="Arial"/>
              </a:rPr>
              <a:t>1</a:t>
            </a:r>
            <a:r>
              <a:rPr sz="1000" i="1" spc="-15" dirty="0">
                <a:latin typeface="Georgia"/>
                <a:cs typeface="Georgia"/>
              </a:rPr>
              <a:t>,</a:t>
            </a:r>
            <a:r>
              <a:rPr sz="1000" i="1" spc="-70" dirty="0">
                <a:latin typeface="Georgia"/>
                <a:cs typeface="Georgia"/>
              </a:rPr>
              <a:t> </a:t>
            </a:r>
            <a:r>
              <a:rPr sz="1000" i="1" spc="90" dirty="0">
                <a:latin typeface="Georgia"/>
                <a:cs typeface="Georgia"/>
              </a:rPr>
              <a:t>j</a:t>
            </a:r>
            <a:r>
              <a:rPr sz="1000" spc="90" dirty="0">
                <a:latin typeface="Arial"/>
                <a:cs typeface="Arial"/>
              </a:rPr>
              <a:t>)</a:t>
            </a:r>
            <a:r>
              <a:rPr sz="1000" i="1" spc="90" dirty="0">
                <a:latin typeface="Georgia"/>
                <a:cs typeface="Georgia"/>
              </a:rPr>
              <a:t>,</a:t>
            </a:r>
            <a:r>
              <a:rPr sz="1000" i="1" spc="-70" dirty="0">
                <a:latin typeface="Georgia"/>
                <a:cs typeface="Georgia"/>
              </a:rPr>
              <a:t> </a:t>
            </a:r>
            <a:r>
              <a:rPr sz="1000" i="1" spc="85" dirty="0">
                <a:latin typeface="Georgia"/>
                <a:cs typeface="Georgia"/>
              </a:rPr>
              <a:t>LCS</a:t>
            </a:r>
            <a:r>
              <a:rPr sz="1000" spc="85" dirty="0">
                <a:latin typeface="Arial"/>
                <a:cs typeface="Arial"/>
              </a:rPr>
              <a:t>(</a:t>
            </a:r>
            <a:r>
              <a:rPr sz="1000" i="1" spc="85" dirty="0">
                <a:latin typeface="Georgia"/>
                <a:cs typeface="Georgia"/>
              </a:rPr>
              <a:t>i,</a:t>
            </a:r>
            <a:r>
              <a:rPr sz="1000" i="1" spc="-70" dirty="0">
                <a:latin typeface="Georgia"/>
                <a:cs typeface="Georgia"/>
              </a:rPr>
              <a:t> </a:t>
            </a:r>
            <a:r>
              <a:rPr sz="1000" i="1" spc="130" dirty="0">
                <a:latin typeface="Georgia"/>
                <a:cs typeface="Georgia"/>
              </a:rPr>
              <a:t>j</a:t>
            </a:r>
            <a:r>
              <a:rPr sz="1000" i="1" spc="40" dirty="0">
                <a:latin typeface="Georgia"/>
                <a:cs typeface="Georgia"/>
              </a:rPr>
              <a:t> </a:t>
            </a:r>
            <a:r>
              <a:rPr sz="1000" spc="5" dirty="0">
                <a:latin typeface="Lucida Sans Unicode"/>
                <a:cs typeface="Lucida Sans Unicode"/>
              </a:rPr>
              <a:t>−</a:t>
            </a:r>
            <a:r>
              <a:rPr sz="1000" spc="-90" dirty="0">
                <a:latin typeface="Lucida Sans Unicode"/>
                <a:cs typeface="Lucida Sans Unicode"/>
              </a:rPr>
              <a:t> </a:t>
            </a:r>
            <a:r>
              <a:rPr sz="1000" spc="30" dirty="0">
                <a:latin typeface="Arial"/>
                <a:cs typeface="Arial"/>
              </a:rPr>
              <a:t>1))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02831" y="2991193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24395" y="2907460"/>
            <a:ext cx="261048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dirty="0">
                <a:latin typeface="Gill Sans MT"/>
                <a:cs typeface="Gill Sans MT"/>
              </a:rPr>
              <a:t>Vremenska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21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memorijska </a:t>
            </a:r>
            <a:r>
              <a:rPr sz="1100" spc="-10" dirty="0">
                <a:latin typeface="Gill Sans MT"/>
                <a:cs typeface="Gill Sans MT"/>
              </a:rPr>
              <a:t>složenost: </a:t>
            </a:r>
            <a:r>
              <a:rPr sz="1100" i="1" spc="40" dirty="0">
                <a:latin typeface="Georgia"/>
                <a:cs typeface="Georgia"/>
              </a:rPr>
              <a:t>O</a:t>
            </a:r>
            <a:r>
              <a:rPr sz="1100" spc="40" dirty="0">
                <a:latin typeface="Arial"/>
                <a:cs typeface="Arial"/>
              </a:rPr>
              <a:t>(</a:t>
            </a:r>
            <a:r>
              <a:rPr sz="1100" i="1" spc="40" dirty="0">
                <a:latin typeface="Georgia"/>
                <a:cs typeface="Georgia"/>
              </a:rPr>
              <a:t>n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15" dirty="0">
                <a:latin typeface="Georgia"/>
                <a:cs typeface="Georgia"/>
              </a:rPr>
              <a:t>m</a:t>
            </a:r>
            <a:r>
              <a:rPr sz="1100" spc="15" dirty="0">
                <a:latin typeface="Arial"/>
                <a:cs typeface="Arial"/>
              </a:rPr>
              <a:t>)</a:t>
            </a:r>
            <a:r>
              <a:rPr sz="1100" spc="1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6" name="object 16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22294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35" dirty="0">
                <a:solidFill>
                  <a:srgbClr val="FFFFFF"/>
                </a:solidFill>
                <a:latin typeface="Gill Sans MT"/>
                <a:cs typeface="Gill Sans MT"/>
              </a:rPr>
              <a:t>Needleman-Wunsch</a:t>
            </a:r>
            <a:r>
              <a:rPr sz="1400" i="1" spc="-7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40" dirty="0">
                <a:solidFill>
                  <a:srgbClr val="FFFFFF"/>
                </a:solidFill>
                <a:latin typeface="Gill Sans MT"/>
                <a:cs typeface="Gill Sans MT"/>
              </a:rPr>
              <a:t>algoritam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1068463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2556" y="1410068"/>
            <a:ext cx="52349" cy="523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2556" y="1561896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92556" y="1713725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831" y="2111324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831" y="2496248"/>
            <a:ext cx="64985" cy="6498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831" y="2881172"/>
            <a:ext cx="64985" cy="6498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47294" y="771408"/>
            <a:ext cx="3913504" cy="221805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100" i="1" spc="10" dirty="0">
                <a:latin typeface="Gill Sans MT"/>
                <a:cs typeface="Gill Sans MT"/>
              </a:rPr>
              <a:t>Needleman-Wunsch</a:t>
            </a:r>
            <a:r>
              <a:rPr sz="1100" i="1" spc="-40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ill Sans MT"/>
                <a:cs typeface="Gill Sans MT"/>
              </a:rPr>
              <a:t>algoritam:</a:t>
            </a:r>
            <a:endParaRPr sz="1100">
              <a:latin typeface="Gill Sans MT"/>
              <a:cs typeface="Gill Sans MT"/>
            </a:endParaRPr>
          </a:p>
          <a:p>
            <a:pPr marL="289560" marR="93980">
              <a:lnSpc>
                <a:spcPts val="1200"/>
              </a:lnSpc>
              <a:spcBef>
                <a:spcPts val="315"/>
              </a:spcBef>
            </a:pPr>
            <a:r>
              <a:rPr sz="1100" spc="25" dirty="0">
                <a:latin typeface="Gill Sans MT"/>
                <a:cs typeface="Gill Sans MT"/>
              </a:rPr>
              <a:t>Modi</a:t>
            </a:r>
            <a:r>
              <a:rPr sz="1100" spc="25" dirty="0">
                <a:latin typeface="Calibri"/>
                <a:cs typeface="Calibri"/>
              </a:rPr>
              <a:t>V</a:t>
            </a:r>
            <a:r>
              <a:rPr sz="1100" spc="25" dirty="0">
                <a:latin typeface="Gill Sans MT"/>
                <a:cs typeface="Gill Sans MT"/>
              </a:rPr>
              <a:t>kacija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LCS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algoritma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u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kojoj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su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dozvoljene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supstitucije;  </a:t>
            </a:r>
            <a:r>
              <a:rPr sz="1100" spc="30" dirty="0">
                <a:latin typeface="Gill Sans MT"/>
                <a:cs typeface="Gill Sans MT"/>
              </a:rPr>
              <a:t>dati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su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"skorovi"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za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svaku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akciju:</a:t>
            </a:r>
            <a:endParaRPr sz="1100">
              <a:latin typeface="Gill Sans MT"/>
              <a:cs typeface="Gill Sans MT"/>
            </a:endParaRPr>
          </a:p>
          <a:p>
            <a:pPr marL="566420">
              <a:lnSpc>
                <a:spcPts val="1200"/>
              </a:lnSpc>
              <a:spcBef>
                <a:spcPts val="150"/>
              </a:spcBef>
            </a:pPr>
            <a:r>
              <a:rPr sz="1000" i="1" spc="-5" dirty="0">
                <a:latin typeface="Georgia"/>
                <a:cs typeface="Georgia"/>
              </a:rPr>
              <a:t>m </a:t>
            </a:r>
            <a:r>
              <a:rPr sz="1000" spc="20" dirty="0">
                <a:latin typeface="Gill Sans MT"/>
                <a:cs typeface="Gill Sans MT"/>
              </a:rPr>
              <a:t>za isti</a:t>
            </a:r>
            <a:r>
              <a:rPr sz="1000" spc="-75" dirty="0">
                <a:latin typeface="Gill Sans MT"/>
                <a:cs typeface="Gill Sans MT"/>
              </a:rPr>
              <a:t> </a:t>
            </a:r>
            <a:r>
              <a:rPr sz="1000" spc="10" dirty="0">
                <a:latin typeface="Gill Sans MT"/>
                <a:cs typeface="Gill Sans MT"/>
              </a:rPr>
              <a:t>nukleotid;</a:t>
            </a:r>
            <a:endParaRPr sz="1000">
              <a:latin typeface="Gill Sans MT"/>
              <a:cs typeface="Gill Sans MT"/>
            </a:endParaRPr>
          </a:p>
          <a:p>
            <a:pPr marL="566420">
              <a:lnSpc>
                <a:spcPts val="1195"/>
              </a:lnSpc>
            </a:pPr>
            <a:r>
              <a:rPr sz="1000" i="1" spc="35" dirty="0">
                <a:latin typeface="Georgia"/>
                <a:cs typeface="Georgia"/>
              </a:rPr>
              <a:t>s </a:t>
            </a:r>
            <a:r>
              <a:rPr sz="1000" spc="20" dirty="0">
                <a:latin typeface="Gill Sans MT"/>
                <a:cs typeface="Gill Sans MT"/>
              </a:rPr>
              <a:t>za</a:t>
            </a:r>
            <a:r>
              <a:rPr sz="1000" spc="-65" dirty="0">
                <a:latin typeface="Gill Sans MT"/>
                <a:cs typeface="Gill Sans MT"/>
              </a:rPr>
              <a:t> </a:t>
            </a:r>
            <a:r>
              <a:rPr sz="1000" spc="20" dirty="0">
                <a:latin typeface="Gill Sans MT"/>
                <a:cs typeface="Gill Sans MT"/>
              </a:rPr>
              <a:t>supstituciju;</a:t>
            </a:r>
            <a:endParaRPr sz="1000">
              <a:latin typeface="Gill Sans MT"/>
              <a:cs typeface="Gill Sans MT"/>
            </a:endParaRPr>
          </a:p>
          <a:p>
            <a:pPr marL="566420">
              <a:lnSpc>
                <a:spcPts val="1200"/>
              </a:lnSpc>
            </a:pPr>
            <a:r>
              <a:rPr sz="1000" i="1" spc="-60" dirty="0">
                <a:latin typeface="Georgia"/>
                <a:cs typeface="Georgia"/>
              </a:rPr>
              <a:t>d </a:t>
            </a:r>
            <a:r>
              <a:rPr sz="1000" spc="20" dirty="0">
                <a:latin typeface="Gill Sans MT"/>
                <a:cs typeface="Gill Sans MT"/>
              </a:rPr>
              <a:t>za</a:t>
            </a:r>
            <a:r>
              <a:rPr sz="1000" spc="-150" dirty="0">
                <a:latin typeface="Gill Sans MT"/>
                <a:cs typeface="Gill Sans MT"/>
              </a:rPr>
              <a:t> </a:t>
            </a:r>
            <a:r>
              <a:rPr sz="1000" spc="10" dirty="0">
                <a:latin typeface="Gill Sans MT"/>
                <a:cs typeface="Gill Sans MT"/>
              </a:rPr>
              <a:t>inserciju/deleciju.</a:t>
            </a:r>
            <a:endParaRPr sz="1000">
              <a:latin typeface="Gill Sans MT"/>
              <a:cs typeface="Gill Sans MT"/>
            </a:endParaRPr>
          </a:p>
          <a:p>
            <a:pPr marL="289560" marR="1054100">
              <a:lnSpc>
                <a:spcPct val="229599"/>
              </a:lnSpc>
              <a:spcBef>
                <a:spcPts val="220"/>
              </a:spcBef>
            </a:pPr>
            <a:r>
              <a:rPr sz="1100" spc="5" dirty="0">
                <a:latin typeface="Gill Sans MT"/>
                <a:cs typeface="Gill Sans MT"/>
              </a:rPr>
              <a:t>Optimalno </a:t>
            </a:r>
            <a:r>
              <a:rPr sz="1100" spc="10" dirty="0">
                <a:latin typeface="Gill Sans MT"/>
                <a:cs typeface="Gill Sans MT"/>
              </a:rPr>
              <a:t>poravnanje </a:t>
            </a:r>
            <a:r>
              <a:rPr sz="1100" spc="-5" dirty="0">
                <a:latin typeface="Gill Sans MT"/>
                <a:cs typeface="Gill Sans MT"/>
              </a:rPr>
              <a:t>postiže </a:t>
            </a:r>
            <a:r>
              <a:rPr sz="1100" spc="35" dirty="0">
                <a:latin typeface="Gill Sans MT"/>
                <a:cs typeface="Gill Sans MT"/>
              </a:rPr>
              <a:t>najviši </a:t>
            </a:r>
            <a:r>
              <a:rPr sz="1100" spc="-35" dirty="0">
                <a:latin typeface="Gill Sans MT"/>
                <a:cs typeface="Gill Sans MT"/>
              </a:rPr>
              <a:t>skor.  </a:t>
            </a:r>
            <a:r>
              <a:rPr sz="1100" spc="-10" dirty="0">
                <a:latin typeface="Gill Sans MT"/>
                <a:cs typeface="Gill Sans MT"/>
              </a:rPr>
              <a:t>De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spc="-10" dirty="0">
                <a:latin typeface="Gill Sans MT"/>
                <a:cs typeface="Gill Sans MT"/>
              </a:rPr>
              <a:t>nišemo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50" dirty="0">
                <a:latin typeface="Georgia"/>
                <a:cs typeface="Georgia"/>
              </a:rPr>
              <a:t>NW</a:t>
            </a:r>
            <a:r>
              <a:rPr sz="1100" i="1" spc="-114" dirty="0">
                <a:latin typeface="Georgia"/>
                <a:cs typeface="Georgia"/>
              </a:rPr>
              <a:t> </a:t>
            </a:r>
            <a:r>
              <a:rPr sz="1100" spc="35" dirty="0">
                <a:latin typeface="Arial"/>
                <a:cs typeface="Arial"/>
              </a:rPr>
              <a:t>(</a:t>
            </a:r>
            <a:r>
              <a:rPr sz="1100" i="1" spc="35" dirty="0">
                <a:latin typeface="Georgia"/>
                <a:cs typeface="Georgia"/>
              </a:rPr>
              <a:t>i,</a:t>
            </a:r>
            <a:r>
              <a:rPr sz="1100" i="1" spc="-85" dirty="0">
                <a:latin typeface="Georgia"/>
                <a:cs typeface="Georgia"/>
              </a:rPr>
              <a:t> </a:t>
            </a:r>
            <a:r>
              <a:rPr sz="1100" i="1" spc="120" dirty="0">
                <a:latin typeface="Georgia"/>
                <a:cs typeface="Georgia"/>
              </a:rPr>
              <a:t>j</a:t>
            </a:r>
            <a:r>
              <a:rPr sz="1100" spc="120" dirty="0">
                <a:latin typeface="Arial"/>
                <a:cs typeface="Arial"/>
              </a:rPr>
              <a:t>)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slično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kao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70" dirty="0">
                <a:latin typeface="Georgia"/>
                <a:cs typeface="Georgia"/>
              </a:rPr>
              <a:t>LCS</a:t>
            </a:r>
            <a:r>
              <a:rPr sz="1100" spc="70" dirty="0">
                <a:latin typeface="Arial"/>
                <a:cs typeface="Arial"/>
              </a:rPr>
              <a:t>(</a:t>
            </a:r>
            <a:r>
              <a:rPr sz="1100" i="1" spc="70" dirty="0">
                <a:latin typeface="Georgia"/>
                <a:cs typeface="Georgia"/>
              </a:rPr>
              <a:t>i,</a:t>
            </a:r>
            <a:r>
              <a:rPr sz="1100" i="1" spc="-80" dirty="0">
                <a:latin typeface="Georgia"/>
                <a:cs typeface="Georgia"/>
              </a:rPr>
              <a:t> </a:t>
            </a:r>
            <a:r>
              <a:rPr sz="1100" i="1" spc="80" dirty="0">
                <a:latin typeface="Georgia"/>
                <a:cs typeface="Georgia"/>
              </a:rPr>
              <a:t>j</a:t>
            </a:r>
            <a:r>
              <a:rPr sz="1100" spc="80" dirty="0">
                <a:latin typeface="Arial"/>
                <a:cs typeface="Arial"/>
              </a:rPr>
              <a:t>)</a:t>
            </a:r>
            <a:r>
              <a:rPr sz="1100" spc="80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Gill Sans MT"/>
              <a:cs typeface="Gill Sans MT"/>
            </a:endParaRPr>
          </a:p>
          <a:p>
            <a:pPr marL="289560">
              <a:lnSpc>
                <a:spcPct val="100000"/>
              </a:lnSpc>
              <a:spcBef>
                <a:spcPts val="5"/>
              </a:spcBef>
            </a:pPr>
            <a:r>
              <a:rPr sz="1100" dirty="0">
                <a:latin typeface="Gill Sans MT"/>
                <a:cs typeface="Gill Sans MT"/>
              </a:rPr>
              <a:t>Vremenska</a:t>
            </a:r>
            <a:r>
              <a:rPr sz="1100" spc="-55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5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memorijska</a:t>
            </a:r>
            <a:r>
              <a:rPr sz="1100" spc="-50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složenost</a:t>
            </a:r>
            <a:r>
              <a:rPr sz="1100" spc="-5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algoritma</a:t>
            </a:r>
            <a:r>
              <a:rPr sz="1100" spc="-5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55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5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dalje</a:t>
            </a:r>
            <a:r>
              <a:rPr sz="1100" spc="-55" dirty="0">
                <a:latin typeface="Gill Sans MT"/>
                <a:cs typeface="Gill Sans MT"/>
              </a:rPr>
              <a:t> </a:t>
            </a:r>
            <a:r>
              <a:rPr sz="1100" i="1" spc="40" dirty="0">
                <a:latin typeface="Georgia"/>
                <a:cs typeface="Georgia"/>
              </a:rPr>
              <a:t>O</a:t>
            </a:r>
            <a:r>
              <a:rPr sz="1100" spc="40" dirty="0">
                <a:latin typeface="Arial"/>
                <a:cs typeface="Arial"/>
              </a:rPr>
              <a:t>(</a:t>
            </a:r>
            <a:r>
              <a:rPr sz="1100" i="1" spc="40" dirty="0">
                <a:latin typeface="Georgia"/>
                <a:cs typeface="Georgia"/>
              </a:rPr>
              <a:t>n</a:t>
            </a:r>
            <a:r>
              <a:rPr sz="1100" i="1" spc="-105" dirty="0">
                <a:latin typeface="Georgia"/>
                <a:cs typeface="Georgia"/>
              </a:rPr>
              <a:t>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90" dirty="0">
                <a:latin typeface="Lucida Sans Unicode"/>
                <a:cs typeface="Lucida Sans Unicode"/>
              </a:rPr>
              <a:t> </a:t>
            </a:r>
            <a:r>
              <a:rPr sz="1100" i="1" spc="15" dirty="0">
                <a:latin typeface="Georgia"/>
                <a:cs typeface="Georgia"/>
              </a:rPr>
              <a:t>m</a:t>
            </a:r>
            <a:r>
              <a:rPr sz="1100" spc="15" dirty="0">
                <a:latin typeface="Arial"/>
                <a:cs typeface="Arial"/>
              </a:rPr>
              <a:t>)</a:t>
            </a:r>
            <a:r>
              <a:rPr sz="1100" spc="1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5" name="object 15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20224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30" dirty="0">
                <a:solidFill>
                  <a:srgbClr val="FFFFFF"/>
                </a:solidFill>
                <a:latin typeface="Gill Sans MT"/>
                <a:cs typeface="Gill Sans MT"/>
              </a:rPr>
              <a:t>Needleman-Wunsch</a:t>
            </a:r>
            <a:r>
              <a:rPr sz="1400" spc="30" dirty="0">
                <a:solidFill>
                  <a:srgbClr val="FFFFFF"/>
                </a:solidFill>
                <a:latin typeface="Gill Sans MT"/>
                <a:cs typeface="Gill Sans MT"/>
              </a:rPr>
              <a:t>,</a:t>
            </a:r>
            <a:r>
              <a:rPr sz="1400" spc="-4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Gill Sans MT"/>
                <a:cs typeface="Gill Sans MT"/>
              </a:rPr>
              <a:t>cont’d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902538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4395" y="758200"/>
            <a:ext cx="2963545" cy="47942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100" b="1" spc="-45" dirty="0">
                <a:latin typeface="Tahoma"/>
                <a:cs typeface="Tahoma"/>
              </a:rPr>
              <a:t>Bazni</a:t>
            </a:r>
            <a:r>
              <a:rPr sz="1100" b="1" spc="-55" dirty="0">
                <a:latin typeface="Tahoma"/>
                <a:cs typeface="Tahoma"/>
              </a:rPr>
              <a:t> </a:t>
            </a:r>
            <a:r>
              <a:rPr sz="1100" b="1" spc="-65" dirty="0">
                <a:latin typeface="Tahoma"/>
                <a:cs typeface="Tahoma"/>
              </a:rPr>
              <a:t>slučajevi:</a:t>
            </a:r>
            <a:r>
              <a:rPr sz="1100" b="1" spc="-55" dirty="0">
                <a:latin typeface="Tahoma"/>
                <a:cs typeface="Tahoma"/>
              </a:rPr>
              <a:t> </a:t>
            </a:r>
            <a:r>
              <a:rPr sz="1100" i="1" spc="50" dirty="0">
                <a:latin typeface="Georgia"/>
                <a:cs typeface="Georgia"/>
              </a:rPr>
              <a:t>NW</a:t>
            </a:r>
            <a:r>
              <a:rPr sz="1100" i="1" spc="-114" dirty="0">
                <a:latin typeface="Georgia"/>
                <a:cs typeface="Georgia"/>
              </a:rPr>
              <a:t> </a:t>
            </a:r>
            <a:r>
              <a:rPr sz="1100" spc="35" dirty="0">
                <a:latin typeface="Arial"/>
                <a:cs typeface="Arial"/>
              </a:rPr>
              <a:t>(</a:t>
            </a:r>
            <a:r>
              <a:rPr sz="1100" i="1" spc="35" dirty="0">
                <a:latin typeface="Georgia"/>
                <a:cs typeface="Georgia"/>
              </a:rPr>
              <a:t>i,</a:t>
            </a:r>
            <a:r>
              <a:rPr sz="1100" i="1" spc="-85" dirty="0">
                <a:latin typeface="Georgia"/>
                <a:cs typeface="Georgia"/>
              </a:rPr>
              <a:t> </a:t>
            </a:r>
            <a:r>
              <a:rPr sz="1100" spc="-5" dirty="0">
                <a:latin typeface="Arial"/>
                <a:cs typeface="Arial"/>
              </a:rPr>
              <a:t>0)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i="1" spc="50" dirty="0">
                <a:latin typeface="Georgia"/>
                <a:cs typeface="Georgia"/>
              </a:rPr>
              <a:t>NW</a:t>
            </a:r>
            <a:r>
              <a:rPr sz="1100" i="1" spc="-120" dirty="0">
                <a:latin typeface="Georgia"/>
                <a:cs typeface="Georgia"/>
              </a:rPr>
              <a:t> </a:t>
            </a:r>
            <a:r>
              <a:rPr sz="1100" spc="-5" dirty="0">
                <a:latin typeface="Arial"/>
                <a:cs typeface="Arial"/>
              </a:rPr>
              <a:t>(0</a:t>
            </a:r>
            <a:r>
              <a:rPr sz="1100" i="1" spc="-5" dirty="0">
                <a:latin typeface="Georgia"/>
                <a:cs typeface="Georgia"/>
              </a:rPr>
              <a:t>,</a:t>
            </a:r>
            <a:r>
              <a:rPr sz="1100" i="1" spc="-85" dirty="0">
                <a:latin typeface="Georgia"/>
                <a:cs typeface="Georgia"/>
              </a:rPr>
              <a:t> </a:t>
            </a:r>
            <a:r>
              <a:rPr sz="1100" i="1" spc="50" dirty="0">
                <a:latin typeface="Georgia"/>
                <a:cs typeface="Georgia"/>
              </a:rPr>
              <a:t>i</a:t>
            </a:r>
            <a:r>
              <a:rPr sz="1100" spc="50" dirty="0">
                <a:latin typeface="Arial"/>
                <a:cs typeface="Arial"/>
              </a:rPr>
              <a:t>)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10" dirty="0">
                <a:latin typeface="Lucida Sans Unicode"/>
                <a:cs typeface="Lucida Sans Unicode"/>
              </a:rPr>
              <a:t>−</a:t>
            </a:r>
            <a:r>
              <a:rPr sz="1100" i="1" spc="10" dirty="0">
                <a:latin typeface="Georgia"/>
                <a:cs typeface="Georgia"/>
              </a:rPr>
              <a:t>i</a:t>
            </a:r>
            <a:r>
              <a:rPr sz="1100" i="1" spc="-30" dirty="0">
                <a:latin typeface="Georgia"/>
                <a:cs typeface="Georgi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×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35" dirty="0">
                <a:latin typeface="Georgia"/>
                <a:cs typeface="Georgia"/>
              </a:rPr>
              <a:t>d</a:t>
            </a:r>
            <a:r>
              <a:rPr sz="1100" spc="-3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 marR="881380" algn="ctr">
              <a:lnSpc>
                <a:spcPct val="100000"/>
              </a:lnSpc>
              <a:spcBef>
                <a:spcPts val="470"/>
              </a:spcBef>
            </a:pPr>
            <a:r>
              <a:rPr sz="1100" spc="-135" dirty="0">
                <a:latin typeface="Trebuchet MS"/>
                <a:cs typeface="Trebuchet MS"/>
              </a:rPr>
              <a:t>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1454988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648625" y="1211921"/>
            <a:ext cx="1485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835" dirty="0">
                <a:latin typeface="Trebuchet MS"/>
                <a:cs typeface="Trebuchet MS"/>
              </a:rPr>
              <a:t>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48625" y="1461311"/>
            <a:ext cx="1358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35" dirty="0">
                <a:latin typeface="Trebuchet MS"/>
                <a:cs typeface="Trebuchet MS"/>
              </a:rPr>
              <a:t>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48625" y="1502878"/>
            <a:ext cx="1485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835" dirty="0">
                <a:latin typeface="Trebuchet MS"/>
                <a:cs typeface="Trebuchet MS"/>
              </a:rPr>
              <a:t>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48625" y="1171421"/>
            <a:ext cx="195897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430" dirty="0">
                <a:latin typeface="Trebuchet MS"/>
                <a:cs typeface="Trebuchet MS"/>
              </a:rPr>
              <a:t></a:t>
            </a:r>
            <a:r>
              <a:rPr sz="1100" i="1" spc="430" dirty="0">
                <a:latin typeface="Georgia"/>
                <a:cs typeface="Georgia"/>
              </a:rPr>
              <a:t>N</a:t>
            </a:r>
            <a:r>
              <a:rPr sz="1100" i="1" spc="-155" dirty="0">
                <a:latin typeface="Georgia"/>
                <a:cs typeface="Georgia"/>
              </a:rPr>
              <a:t> </a:t>
            </a:r>
            <a:r>
              <a:rPr sz="1100" i="1" spc="-45" dirty="0">
                <a:latin typeface="Georgia"/>
                <a:cs typeface="Georgia"/>
              </a:rPr>
              <a:t>W</a:t>
            </a:r>
            <a:r>
              <a:rPr sz="1100" i="1" spc="-114" dirty="0">
                <a:latin typeface="Georgia"/>
                <a:cs typeface="Georgia"/>
              </a:rPr>
              <a:t> </a:t>
            </a:r>
            <a:r>
              <a:rPr sz="1100" spc="50" dirty="0">
                <a:latin typeface="Arial"/>
                <a:cs typeface="Arial"/>
              </a:rPr>
              <a:t>(</a:t>
            </a:r>
            <a:r>
              <a:rPr sz="1100" i="1" spc="50" dirty="0">
                <a:latin typeface="Georgia"/>
                <a:cs typeface="Georgia"/>
              </a:rPr>
              <a:t>i</a:t>
            </a:r>
            <a:r>
              <a:rPr sz="1100" i="1" spc="-30" dirty="0">
                <a:latin typeface="Georgia"/>
                <a:cs typeface="Georgi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10" dirty="0">
                <a:latin typeface="Lucida Sans Unicode"/>
                <a:cs typeface="Lucida Sans Unicode"/>
              </a:rPr>
              <a:t> </a:t>
            </a:r>
            <a:r>
              <a:rPr sz="1100" spc="-35" dirty="0">
                <a:latin typeface="Arial"/>
                <a:cs typeface="Arial"/>
              </a:rPr>
              <a:t>1</a:t>
            </a:r>
            <a:r>
              <a:rPr sz="1100" i="1" spc="-35" dirty="0">
                <a:latin typeface="Georgia"/>
                <a:cs typeface="Georgia"/>
              </a:rPr>
              <a:t>,</a:t>
            </a:r>
            <a:r>
              <a:rPr sz="1100" i="1" spc="-90" dirty="0">
                <a:latin typeface="Georgia"/>
                <a:cs typeface="Georgia"/>
              </a:rPr>
              <a:t> </a:t>
            </a:r>
            <a:r>
              <a:rPr sz="1100" i="1" spc="125" dirty="0">
                <a:latin typeface="Georgia"/>
                <a:cs typeface="Georgia"/>
              </a:rPr>
              <a:t>j</a:t>
            </a:r>
            <a:r>
              <a:rPr sz="1100" i="1" spc="35" dirty="0">
                <a:latin typeface="Georgia"/>
                <a:cs typeface="Georgi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spc="-5" dirty="0">
                <a:latin typeface="Arial"/>
                <a:cs typeface="Arial"/>
              </a:rPr>
              <a:t>1)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204" dirty="0">
                <a:latin typeface="Arial"/>
                <a:cs typeface="Arial"/>
              </a:rPr>
              <a:t>+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i="1" spc="5" dirty="0">
                <a:latin typeface="Georgia"/>
                <a:cs typeface="Georgia"/>
              </a:rPr>
              <a:t>score</a:t>
            </a:r>
            <a:r>
              <a:rPr sz="1100" spc="5" dirty="0">
                <a:latin typeface="Arial"/>
                <a:cs typeface="Arial"/>
              </a:rPr>
              <a:t>(</a:t>
            </a:r>
            <a:r>
              <a:rPr sz="1100" i="1" spc="5" dirty="0">
                <a:latin typeface="Georgia"/>
                <a:cs typeface="Georgia"/>
              </a:rPr>
              <a:t>i,</a:t>
            </a:r>
            <a:r>
              <a:rPr sz="1100" i="1" spc="-90" dirty="0">
                <a:latin typeface="Georgia"/>
                <a:cs typeface="Georgia"/>
              </a:rPr>
              <a:t> </a:t>
            </a:r>
            <a:r>
              <a:rPr sz="1100" i="1" spc="-315" dirty="0">
                <a:latin typeface="Georgia"/>
                <a:cs typeface="Georgia"/>
              </a:rPr>
              <a:t>j</a:t>
            </a:r>
            <a:r>
              <a:rPr sz="1100" spc="-315" dirty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4395" y="1377910"/>
            <a:ext cx="22117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159510" algn="l"/>
              </a:tabLst>
            </a:pPr>
            <a:r>
              <a:rPr sz="1650" i="1" spc="75" baseline="2525" dirty="0">
                <a:latin typeface="Georgia"/>
                <a:cs typeface="Georgia"/>
              </a:rPr>
              <a:t>NW</a:t>
            </a:r>
            <a:r>
              <a:rPr sz="1650" i="1" spc="-172" baseline="2525" dirty="0">
                <a:latin typeface="Georgia"/>
                <a:cs typeface="Georgia"/>
              </a:rPr>
              <a:t> </a:t>
            </a:r>
            <a:r>
              <a:rPr sz="1650" spc="52" baseline="2525" dirty="0">
                <a:latin typeface="Arial"/>
                <a:cs typeface="Arial"/>
              </a:rPr>
              <a:t>(</a:t>
            </a:r>
            <a:r>
              <a:rPr sz="1650" i="1" spc="52" baseline="2525" dirty="0">
                <a:latin typeface="Georgia"/>
                <a:cs typeface="Georgia"/>
              </a:rPr>
              <a:t>i,</a:t>
            </a:r>
            <a:r>
              <a:rPr sz="1650" i="1" spc="-127" baseline="2525" dirty="0">
                <a:latin typeface="Georgia"/>
                <a:cs typeface="Georgia"/>
              </a:rPr>
              <a:t> </a:t>
            </a:r>
            <a:r>
              <a:rPr sz="1650" i="1" spc="179" baseline="2525" dirty="0">
                <a:latin typeface="Georgia"/>
                <a:cs typeface="Georgia"/>
              </a:rPr>
              <a:t>j</a:t>
            </a:r>
            <a:r>
              <a:rPr sz="1650" spc="179" baseline="2525" dirty="0">
                <a:latin typeface="Arial"/>
                <a:cs typeface="Arial"/>
              </a:rPr>
              <a:t>)</a:t>
            </a:r>
            <a:r>
              <a:rPr sz="1650" baseline="2525" dirty="0">
                <a:latin typeface="Arial"/>
                <a:cs typeface="Arial"/>
              </a:rPr>
              <a:t> </a:t>
            </a:r>
            <a:r>
              <a:rPr sz="1650" spc="307" baseline="2525" dirty="0">
                <a:latin typeface="Arial"/>
                <a:cs typeface="Arial"/>
              </a:rPr>
              <a:t>=</a:t>
            </a:r>
            <a:r>
              <a:rPr sz="1650" baseline="2525" dirty="0">
                <a:latin typeface="Arial"/>
                <a:cs typeface="Arial"/>
              </a:rPr>
              <a:t> </a:t>
            </a:r>
            <a:r>
              <a:rPr sz="1650" spc="-30" baseline="2525" dirty="0">
                <a:latin typeface="Arial"/>
                <a:cs typeface="Arial"/>
              </a:rPr>
              <a:t>max	</a:t>
            </a:r>
            <a:r>
              <a:rPr sz="1100" i="1" spc="50" dirty="0">
                <a:latin typeface="Georgia"/>
                <a:cs typeface="Georgia"/>
              </a:rPr>
              <a:t>NW</a:t>
            </a:r>
            <a:r>
              <a:rPr sz="1100" i="1" spc="-120" dirty="0">
                <a:latin typeface="Georgia"/>
                <a:cs typeface="Georgia"/>
              </a:rPr>
              <a:t> </a:t>
            </a:r>
            <a:r>
              <a:rPr sz="1100" spc="50" dirty="0">
                <a:latin typeface="Arial"/>
                <a:cs typeface="Arial"/>
              </a:rPr>
              <a:t>(</a:t>
            </a:r>
            <a:r>
              <a:rPr sz="1100" i="1" spc="50" dirty="0">
                <a:latin typeface="Georgia"/>
                <a:cs typeface="Georgia"/>
              </a:rPr>
              <a:t>i</a:t>
            </a:r>
            <a:r>
              <a:rPr sz="1100" i="1" spc="-35" dirty="0">
                <a:latin typeface="Georgia"/>
                <a:cs typeface="Georgi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20" dirty="0">
                <a:latin typeface="Lucida Sans Unicode"/>
                <a:cs typeface="Lucida Sans Unicode"/>
              </a:rPr>
              <a:t> </a:t>
            </a:r>
            <a:r>
              <a:rPr sz="1100" spc="-35" dirty="0">
                <a:latin typeface="Arial"/>
                <a:cs typeface="Arial"/>
              </a:rPr>
              <a:t>1</a:t>
            </a:r>
            <a:r>
              <a:rPr sz="1100" i="1" spc="-35" dirty="0">
                <a:latin typeface="Georgia"/>
                <a:cs typeface="Georgia"/>
              </a:rPr>
              <a:t>,</a:t>
            </a:r>
            <a:r>
              <a:rPr sz="1100" i="1" spc="-90" dirty="0">
                <a:latin typeface="Georgia"/>
                <a:cs typeface="Georgia"/>
              </a:rPr>
              <a:t> </a:t>
            </a:r>
            <a:r>
              <a:rPr sz="1100" i="1" spc="120" dirty="0">
                <a:latin typeface="Georgia"/>
                <a:cs typeface="Georgia"/>
              </a:rPr>
              <a:t>j</a:t>
            </a:r>
            <a:r>
              <a:rPr sz="1100" spc="120" dirty="0">
                <a:latin typeface="Arial"/>
                <a:cs typeface="Arial"/>
              </a:rPr>
              <a:t>)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20" dirty="0">
                <a:latin typeface="Lucida Sans Unicode"/>
                <a:cs typeface="Lucida Sans Unicode"/>
              </a:rPr>
              <a:t> </a:t>
            </a:r>
            <a:r>
              <a:rPr sz="1100" i="1" spc="-70" dirty="0">
                <a:latin typeface="Georgia"/>
                <a:cs typeface="Georgia"/>
              </a:rPr>
              <a:t>d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71776" y="1584399"/>
            <a:ext cx="10642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50" dirty="0">
                <a:latin typeface="Georgia"/>
                <a:cs typeface="Georgia"/>
              </a:rPr>
              <a:t>NW</a:t>
            </a:r>
            <a:r>
              <a:rPr sz="1100" i="1" spc="-125" dirty="0">
                <a:latin typeface="Georgia"/>
                <a:cs typeface="Georgia"/>
              </a:rPr>
              <a:t> </a:t>
            </a:r>
            <a:r>
              <a:rPr sz="1100" spc="35" dirty="0">
                <a:latin typeface="Arial"/>
                <a:cs typeface="Arial"/>
              </a:rPr>
              <a:t>(</a:t>
            </a:r>
            <a:r>
              <a:rPr sz="1100" i="1" spc="35" dirty="0">
                <a:latin typeface="Georgia"/>
                <a:cs typeface="Georgia"/>
              </a:rPr>
              <a:t>i,</a:t>
            </a:r>
            <a:r>
              <a:rPr sz="1100" i="1" spc="-95" dirty="0">
                <a:latin typeface="Georgia"/>
                <a:cs typeface="Georgia"/>
              </a:rPr>
              <a:t> </a:t>
            </a:r>
            <a:r>
              <a:rPr sz="1100" i="1" spc="125" dirty="0">
                <a:latin typeface="Georgia"/>
                <a:cs typeface="Georgia"/>
              </a:rPr>
              <a:t>j</a:t>
            </a:r>
            <a:r>
              <a:rPr sz="1100" i="1" spc="25" dirty="0">
                <a:latin typeface="Georgia"/>
                <a:cs typeface="Georgi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14" dirty="0">
                <a:latin typeface="Lucida Sans Unicode"/>
                <a:cs typeface="Lucida Sans Unicode"/>
              </a:rPr>
              <a:t> </a:t>
            </a:r>
            <a:r>
              <a:rPr sz="1100" spc="-5" dirty="0">
                <a:latin typeface="Arial"/>
                <a:cs typeface="Arial"/>
              </a:rPr>
              <a:t>1)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14" dirty="0">
                <a:latin typeface="Lucida Sans Unicode"/>
                <a:cs typeface="Lucida Sans Unicode"/>
              </a:rPr>
              <a:t> </a:t>
            </a:r>
            <a:r>
              <a:rPr sz="1100" i="1" spc="-70" dirty="0">
                <a:latin typeface="Georgia"/>
                <a:cs typeface="Georgia"/>
              </a:rPr>
              <a:t>d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02831" y="2023148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24395" y="1939415"/>
            <a:ext cx="7766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5" dirty="0">
                <a:latin typeface="Georgia"/>
                <a:cs typeface="Georgia"/>
              </a:rPr>
              <a:t>score</a:t>
            </a:r>
            <a:r>
              <a:rPr sz="1100" spc="5" dirty="0">
                <a:latin typeface="Arial"/>
                <a:cs typeface="Arial"/>
              </a:rPr>
              <a:t>(</a:t>
            </a:r>
            <a:r>
              <a:rPr sz="1100" i="1" spc="5" dirty="0">
                <a:latin typeface="Georgia"/>
                <a:cs typeface="Georgia"/>
              </a:rPr>
              <a:t>i, </a:t>
            </a:r>
            <a:r>
              <a:rPr sz="1100" i="1" spc="120" dirty="0">
                <a:latin typeface="Georgia"/>
                <a:cs typeface="Georgia"/>
              </a:rPr>
              <a:t>j</a:t>
            </a:r>
            <a:r>
              <a:rPr sz="1100" spc="120" dirty="0">
                <a:latin typeface="Arial"/>
                <a:cs typeface="Arial"/>
              </a:rPr>
              <a:t>)</a:t>
            </a:r>
            <a:r>
              <a:rPr sz="1100" spc="-160" dirty="0">
                <a:latin typeface="Arial"/>
                <a:cs typeface="Arial"/>
              </a:rPr>
              <a:t> </a:t>
            </a:r>
            <a:r>
              <a:rPr sz="1100" spc="204" dirty="0">
                <a:latin typeface="Arial"/>
                <a:cs typeface="Arial"/>
              </a:rPr>
              <a:t>=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14081" y="1702497"/>
            <a:ext cx="1371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470" dirty="0">
                <a:latin typeface="Trebuchet MS"/>
                <a:cs typeface="Trebuchet MS"/>
              </a:rPr>
              <a:t>.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25689" y="1802597"/>
            <a:ext cx="1024890" cy="438784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5"/>
              </a:spcBef>
              <a:tabLst>
                <a:tab pos="323850" algn="l"/>
              </a:tabLst>
            </a:pPr>
            <a:r>
              <a:rPr sz="1100" i="1" spc="-10" dirty="0">
                <a:latin typeface="Georgia"/>
                <a:cs typeface="Georgia"/>
              </a:rPr>
              <a:t>m	</a:t>
            </a:r>
            <a:r>
              <a:rPr sz="1100" i="1" spc="60" dirty="0">
                <a:latin typeface="Georgia"/>
                <a:cs typeface="Georgia"/>
              </a:rPr>
              <a:t>X</a:t>
            </a:r>
            <a:r>
              <a:rPr sz="1100" spc="60" dirty="0">
                <a:latin typeface="Arial"/>
                <a:cs typeface="Arial"/>
              </a:rPr>
              <a:t>[</a:t>
            </a:r>
            <a:r>
              <a:rPr sz="1100" i="1" spc="60" dirty="0">
                <a:latin typeface="Georgia"/>
                <a:cs typeface="Georgia"/>
              </a:rPr>
              <a:t>i</a:t>
            </a:r>
            <a:r>
              <a:rPr sz="1100" spc="60" dirty="0">
                <a:latin typeface="Arial"/>
                <a:cs typeface="Arial"/>
              </a:rPr>
              <a:t>]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140" dirty="0">
                <a:latin typeface="Arial"/>
                <a:cs typeface="Arial"/>
              </a:rPr>
              <a:t> </a:t>
            </a:r>
            <a:r>
              <a:rPr sz="1100" i="1" spc="-45" dirty="0">
                <a:latin typeface="Georgia"/>
                <a:cs typeface="Georgia"/>
              </a:rPr>
              <a:t>Y </a:t>
            </a:r>
            <a:r>
              <a:rPr sz="1100" spc="60" dirty="0">
                <a:latin typeface="Arial"/>
                <a:cs typeface="Arial"/>
              </a:rPr>
              <a:t>[</a:t>
            </a:r>
            <a:r>
              <a:rPr sz="1100" i="1" spc="60" dirty="0">
                <a:latin typeface="Georgia"/>
                <a:cs typeface="Georgia"/>
              </a:rPr>
              <a:t>j</a:t>
            </a:r>
            <a:r>
              <a:rPr sz="1100" spc="60" dirty="0">
                <a:latin typeface="Arial"/>
                <a:cs typeface="Arial"/>
              </a:rPr>
              <a:t>]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  <a:tabLst>
                <a:tab pos="323850" algn="l"/>
              </a:tabLst>
            </a:pPr>
            <a:r>
              <a:rPr sz="1100" dirty="0">
                <a:latin typeface="Lucida Sans Unicode"/>
                <a:cs typeface="Lucida Sans Unicode"/>
              </a:rPr>
              <a:t>−</a:t>
            </a:r>
            <a:r>
              <a:rPr sz="1100" i="1" dirty="0">
                <a:latin typeface="Georgia"/>
                <a:cs typeface="Georgia"/>
              </a:rPr>
              <a:t>s	</a:t>
            </a:r>
            <a:r>
              <a:rPr sz="1100" i="1" spc="60" dirty="0">
                <a:latin typeface="Georgia"/>
                <a:cs typeface="Georgia"/>
              </a:rPr>
              <a:t>X</a:t>
            </a:r>
            <a:r>
              <a:rPr sz="1100" spc="60" dirty="0">
                <a:latin typeface="Arial"/>
                <a:cs typeface="Arial"/>
              </a:rPr>
              <a:t>[</a:t>
            </a:r>
            <a:r>
              <a:rPr sz="1100" i="1" spc="60" dirty="0">
                <a:latin typeface="Georgia"/>
                <a:cs typeface="Georgia"/>
              </a:rPr>
              <a:t>i</a:t>
            </a:r>
            <a:r>
              <a:rPr sz="1100" spc="60" dirty="0">
                <a:latin typeface="Arial"/>
                <a:cs typeface="Arial"/>
              </a:rPr>
              <a:t>] </a:t>
            </a:r>
            <a:r>
              <a:rPr sz="1100" spc="100" dirty="0">
                <a:latin typeface="Lucida Sans Unicode"/>
                <a:cs typeface="Lucida Sans Unicode"/>
              </a:rPr>
              <a:t>ƒ</a:t>
            </a:r>
            <a:r>
              <a:rPr sz="1100" spc="100" dirty="0">
                <a:latin typeface="Arial"/>
                <a:cs typeface="Arial"/>
              </a:rPr>
              <a:t>=</a:t>
            </a:r>
            <a:r>
              <a:rPr sz="1100" spc="-140" dirty="0">
                <a:latin typeface="Arial"/>
                <a:cs typeface="Arial"/>
              </a:rPr>
              <a:t> </a:t>
            </a:r>
            <a:r>
              <a:rPr sz="1100" i="1" spc="-45" dirty="0">
                <a:latin typeface="Georgia"/>
                <a:cs typeface="Georgia"/>
              </a:rPr>
              <a:t>Y </a:t>
            </a:r>
            <a:r>
              <a:rPr sz="1100" spc="-60" dirty="0">
                <a:latin typeface="Arial"/>
                <a:cs typeface="Arial"/>
              </a:rPr>
              <a:t>[</a:t>
            </a:r>
            <a:r>
              <a:rPr sz="1100" i="1" spc="-60" dirty="0">
                <a:latin typeface="Georgia"/>
                <a:cs typeface="Georgia"/>
              </a:rPr>
              <a:t>j</a:t>
            </a:r>
            <a:r>
              <a:rPr sz="1100" spc="-60" dirty="0">
                <a:latin typeface="Arial"/>
                <a:cs typeface="Arial"/>
              </a:rPr>
              <a:t>]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02831" y="2473680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92556" y="2663456"/>
            <a:ext cx="52349" cy="523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92556" y="2815285"/>
            <a:ext cx="52349" cy="5234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92556" y="2967113"/>
            <a:ext cx="52349" cy="5234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24395" y="2364866"/>
            <a:ext cx="2863215" cy="69532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100" spc="10" dirty="0">
                <a:latin typeface="Gill Sans MT"/>
                <a:cs typeface="Gill Sans MT"/>
              </a:rPr>
              <a:t>Primetiti: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i="1" spc="70" dirty="0">
                <a:latin typeface="Georgia"/>
                <a:cs typeface="Georgia"/>
              </a:rPr>
              <a:t>LCS</a:t>
            </a:r>
            <a:r>
              <a:rPr sz="1100" spc="70" dirty="0">
                <a:latin typeface="Arial"/>
                <a:cs typeface="Arial"/>
              </a:rPr>
              <a:t>(</a:t>
            </a:r>
            <a:r>
              <a:rPr sz="1100" i="1" spc="70" dirty="0">
                <a:latin typeface="Georgia"/>
                <a:cs typeface="Georgia"/>
              </a:rPr>
              <a:t>i,</a:t>
            </a:r>
            <a:r>
              <a:rPr sz="1100" i="1" spc="-85" dirty="0">
                <a:latin typeface="Georgia"/>
                <a:cs typeface="Georgia"/>
              </a:rPr>
              <a:t> </a:t>
            </a:r>
            <a:r>
              <a:rPr sz="1100" i="1" spc="120" dirty="0">
                <a:latin typeface="Georgia"/>
                <a:cs typeface="Georgia"/>
              </a:rPr>
              <a:t>j</a:t>
            </a:r>
            <a:r>
              <a:rPr sz="1100" spc="120" dirty="0">
                <a:latin typeface="Arial"/>
                <a:cs typeface="Arial"/>
              </a:rPr>
              <a:t>)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i="1" spc="50" dirty="0">
                <a:latin typeface="Georgia"/>
                <a:cs typeface="Georgia"/>
              </a:rPr>
              <a:t>NW</a:t>
            </a:r>
            <a:r>
              <a:rPr sz="1100" i="1" spc="-114" dirty="0">
                <a:latin typeface="Georgia"/>
                <a:cs typeface="Georgia"/>
              </a:rPr>
              <a:t> </a:t>
            </a:r>
            <a:r>
              <a:rPr sz="1100" spc="35" dirty="0">
                <a:latin typeface="Arial"/>
                <a:cs typeface="Arial"/>
              </a:rPr>
              <a:t>(</a:t>
            </a:r>
            <a:r>
              <a:rPr sz="1100" i="1" spc="35" dirty="0">
                <a:latin typeface="Georgia"/>
                <a:cs typeface="Georgia"/>
              </a:rPr>
              <a:t>i,</a:t>
            </a:r>
            <a:r>
              <a:rPr sz="1100" i="1" spc="-80" dirty="0">
                <a:latin typeface="Georgia"/>
                <a:cs typeface="Georgia"/>
              </a:rPr>
              <a:t> </a:t>
            </a:r>
            <a:r>
              <a:rPr sz="1100" i="1" spc="120" dirty="0">
                <a:latin typeface="Georgia"/>
                <a:cs typeface="Georgia"/>
              </a:rPr>
              <a:t>j</a:t>
            </a:r>
            <a:r>
              <a:rPr sz="1100" spc="120" dirty="0">
                <a:latin typeface="Arial"/>
                <a:cs typeface="Arial"/>
              </a:rPr>
              <a:t>)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sa</a:t>
            </a:r>
            <a:r>
              <a:rPr sz="1100" spc="-2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parametrima:</a:t>
            </a:r>
            <a:endParaRPr sz="1100">
              <a:latin typeface="Gill Sans MT"/>
              <a:cs typeface="Gill Sans MT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i="1" spc="-5" dirty="0">
                <a:latin typeface="Georgia"/>
                <a:cs typeface="Georgia"/>
              </a:rPr>
              <a:t>m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1</a:t>
            </a:r>
            <a:r>
              <a:rPr sz="1000" spc="-40" dirty="0">
                <a:latin typeface="Gill Sans MT"/>
                <a:cs typeface="Gill Sans MT"/>
              </a:rPr>
              <a:t>;</a:t>
            </a:r>
            <a:endParaRPr sz="1000">
              <a:latin typeface="Gill Sans MT"/>
              <a:cs typeface="Gill Sans MT"/>
            </a:endParaRPr>
          </a:p>
          <a:p>
            <a:pPr marL="289560">
              <a:lnSpc>
                <a:spcPts val="1195"/>
              </a:lnSpc>
            </a:pPr>
            <a:r>
              <a:rPr sz="1000" i="1" spc="35" dirty="0">
                <a:latin typeface="Georgia"/>
                <a:cs typeface="Georgia"/>
              </a:rPr>
              <a:t>s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75" dirty="0">
                <a:latin typeface="Arial"/>
                <a:cs typeface="Arial"/>
              </a:rPr>
              <a:t>+</a:t>
            </a:r>
            <a:r>
              <a:rPr sz="1000" spc="75" dirty="0">
                <a:latin typeface="Lucida Sans Unicode"/>
                <a:cs typeface="Lucida Sans Unicode"/>
              </a:rPr>
              <a:t>∞</a:t>
            </a:r>
            <a:r>
              <a:rPr sz="1000" spc="75" dirty="0">
                <a:latin typeface="Gill Sans MT"/>
                <a:cs typeface="Gill Sans MT"/>
              </a:rPr>
              <a:t>;</a:t>
            </a:r>
            <a:endParaRPr sz="1000">
              <a:latin typeface="Gill Sans MT"/>
              <a:cs typeface="Gill Sans MT"/>
            </a:endParaRPr>
          </a:p>
          <a:p>
            <a:pPr marL="289560">
              <a:lnSpc>
                <a:spcPts val="1200"/>
              </a:lnSpc>
            </a:pPr>
            <a:r>
              <a:rPr sz="1000" i="1" spc="-60" dirty="0">
                <a:latin typeface="Georgia"/>
                <a:cs typeface="Georgia"/>
              </a:rPr>
              <a:t>d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9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0</a:t>
            </a:r>
            <a:r>
              <a:rPr sz="1000" spc="-35" dirty="0">
                <a:latin typeface="Gill Sans MT"/>
                <a:cs typeface="Gill Sans MT"/>
              </a:rPr>
              <a:t>.</a:t>
            </a:r>
            <a:endParaRPr sz="1000">
              <a:latin typeface="Gill Sans MT"/>
              <a:cs typeface="Gill Sans MT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25" name="object 25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28" name="object 28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304415" cy="283845"/>
          </a:xfrm>
          <a:custGeom>
            <a:avLst/>
            <a:gdLst/>
            <a:ahLst/>
            <a:cxnLst/>
            <a:rect l="l" t="t" r="r" b="b"/>
            <a:pathLst>
              <a:path w="2304415" h="283845">
                <a:moveTo>
                  <a:pt x="2303995" y="0"/>
                </a:moveTo>
                <a:lnTo>
                  <a:pt x="0" y="0"/>
                </a:lnTo>
                <a:lnTo>
                  <a:pt x="0" y="283438"/>
                </a:lnTo>
                <a:lnTo>
                  <a:pt x="2303995" y="283438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72222" y="0"/>
            <a:ext cx="836930" cy="28067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645160" algn="r">
              <a:lnSpc>
                <a:spcPts val="640"/>
              </a:lnSpc>
              <a:spcBef>
                <a:spcPts val="185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508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0855" y="278597"/>
            <a:ext cx="20491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30" dirty="0">
                <a:solidFill>
                  <a:srgbClr val="FFFFFF"/>
                </a:solidFill>
                <a:latin typeface="Gill Sans MT"/>
                <a:cs typeface="Gill Sans MT"/>
              </a:rPr>
              <a:t>Needleman-Wunsch</a:t>
            </a:r>
            <a:r>
              <a:rPr sz="1400" spc="30" dirty="0">
                <a:solidFill>
                  <a:srgbClr val="FFFFFF"/>
                </a:solidFill>
                <a:latin typeface="Gill Sans MT"/>
                <a:cs typeface="Gill Sans MT"/>
              </a:rPr>
              <a:t>,</a:t>
            </a:r>
            <a:r>
              <a:rPr sz="1400" spc="-4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ill Sans MT"/>
                <a:cs typeface="Gill Sans MT"/>
              </a:rPr>
              <a:t>primer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74216" y="890319"/>
            <a:ext cx="2459990" cy="5359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spc="-20" dirty="0">
                <a:latin typeface="Times New Roman"/>
                <a:cs typeface="Times New Roman"/>
              </a:rPr>
              <a:t>NeedlemanWunsch("CATGT",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85" dirty="0">
                <a:latin typeface="Times New Roman"/>
                <a:cs typeface="Times New Roman"/>
              </a:rPr>
              <a:t>"ACGCTG")</a:t>
            </a: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100" i="1" spc="-10" dirty="0">
                <a:latin typeface="Georgia"/>
                <a:cs typeface="Georgia"/>
              </a:rPr>
              <a:t>m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30" dirty="0">
                <a:latin typeface="Arial"/>
                <a:cs typeface="Arial"/>
              </a:rPr>
              <a:t> </a:t>
            </a:r>
            <a:r>
              <a:rPr sz="1100" spc="-70" dirty="0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100" i="1" spc="35" dirty="0">
                <a:latin typeface="Georgia"/>
                <a:cs typeface="Georgia"/>
              </a:rPr>
              <a:t>s </a:t>
            </a:r>
            <a:r>
              <a:rPr sz="1100" spc="204" dirty="0">
                <a:latin typeface="Arial"/>
                <a:cs typeface="Arial"/>
              </a:rPr>
              <a:t>= </a:t>
            </a:r>
            <a:r>
              <a:rPr sz="1100" i="1" spc="-70" dirty="0">
                <a:latin typeface="Georgia"/>
                <a:cs typeface="Georgia"/>
              </a:rPr>
              <a:t>d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125" dirty="0">
                <a:latin typeface="Arial"/>
                <a:cs typeface="Arial"/>
              </a:rPr>
              <a:t> </a:t>
            </a:r>
            <a:r>
              <a:rPr sz="1100" spc="-70" dirty="0"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130960" y="1516811"/>
          <a:ext cx="2345050" cy="14373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184"/>
                <a:gridCol w="282575"/>
                <a:gridCol w="267334"/>
                <a:gridCol w="264159"/>
                <a:gridCol w="267334"/>
                <a:gridCol w="267335"/>
                <a:gridCol w="267335"/>
                <a:gridCol w="264794"/>
              </a:tblGrid>
              <a:tr h="3618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52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4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5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6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322">
                <a:tc>
                  <a:txBody>
                    <a:bodyPr/>
                    <a:lstStyle/>
                    <a:p>
                      <a:pPr marR="85725" algn="r">
                        <a:lnSpc>
                          <a:spcPts val="1310"/>
                        </a:lnSpc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31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1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-4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-5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-6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26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C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39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A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39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T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26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G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4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-4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4612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T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5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-5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pSp>
        <p:nvGrpSpPr>
          <p:cNvPr id="9" name="object 9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0" name="object 10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304415" cy="283845"/>
          </a:xfrm>
          <a:custGeom>
            <a:avLst/>
            <a:gdLst/>
            <a:ahLst/>
            <a:cxnLst/>
            <a:rect l="l" t="t" r="r" b="b"/>
            <a:pathLst>
              <a:path w="2304415" h="283845">
                <a:moveTo>
                  <a:pt x="2303995" y="0"/>
                </a:moveTo>
                <a:lnTo>
                  <a:pt x="0" y="0"/>
                </a:lnTo>
                <a:lnTo>
                  <a:pt x="0" y="283438"/>
                </a:lnTo>
                <a:lnTo>
                  <a:pt x="2303995" y="283438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72222" y="0"/>
            <a:ext cx="836930" cy="28067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645160" algn="r">
              <a:lnSpc>
                <a:spcPts val="640"/>
              </a:lnSpc>
              <a:spcBef>
                <a:spcPts val="185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508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0855" y="278597"/>
            <a:ext cx="20491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30" dirty="0">
                <a:solidFill>
                  <a:srgbClr val="FFFFFF"/>
                </a:solidFill>
                <a:latin typeface="Gill Sans MT"/>
                <a:cs typeface="Gill Sans MT"/>
              </a:rPr>
              <a:t>Needleman-Wunsch</a:t>
            </a:r>
            <a:r>
              <a:rPr sz="1400" spc="30" dirty="0">
                <a:solidFill>
                  <a:srgbClr val="FFFFFF"/>
                </a:solidFill>
                <a:latin typeface="Gill Sans MT"/>
                <a:cs typeface="Gill Sans MT"/>
              </a:rPr>
              <a:t>,</a:t>
            </a:r>
            <a:r>
              <a:rPr sz="1400" spc="-4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ill Sans MT"/>
                <a:cs typeface="Gill Sans MT"/>
              </a:rPr>
              <a:t>primer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74216" y="890319"/>
            <a:ext cx="2459990" cy="5359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spc="-20" dirty="0">
                <a:latin typeface="Times New Roman"/>
                <a:cs typeface="Times New Roman"/>
              </a:rPr>
              <a:t>NeedlemanWunsch("CATGT",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85" dirty="0">
                <a:latin typeface="Times New Roman"/>
                <a:cs typeface="Times New Roman"/>
              </a:rPr>
              <a:t>"ACGCTG")</a:t>
            </a: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100" i="1" spc="-10" dirty="0">
                <a:latin typeface="Georgia"/>
                <a:cs typeface="Georgia"/>
              </a:rPr>
              <a:t>m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30" dirty="0">
                <a:latin typeface="Arial"/>
                <a:cs typeface="Arial"/>
              </a:rPr>
              <a:t> </a:t>
            </a:r>
            <a:r>
              <a:rPr sz="1100" spc="-70" dirty="0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100" i="1" spc="35" dirty="0">
                <a:latin typeface="Georgia"/>
                <a:cs typeface="Georgia"/>
              </a:rPr>
              <a:t>s </a:t>
            </a:r>
            <a:r>
              <a:rPr sz="1100" spc="204" dirty="0">
                <a:latin typeface="Arial"/>
                <a:cs typeface="Arial"/>
              </a:rPr>
              <a:t>= </a:t>
            </a:r>
            <a:r>
              <a:rPr sz="1100" i="1" spc="-70" dirty="0">
                <a:latin typeface="Georgia"/>
                <a:cs typeface="Georgia"/>
              </a:rPr>
              <a:t>d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125" dirty="0">
                <a:latin typeface="Arial"/>
                <a:cs typeface="Arial"/>
              </a:rPr>
              <a:t> </a:t>
            </a:r>
            <a:r>
              <a:rPr sz="1100" spc="-70" dirty="0"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129512" y="1516811"/>
          <a:ext cx="2348225" cy="14373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184"/>
                <a:gridCol w="282575"/>
                <a:gridCol w="267334"/>
                <a:gridCol w="267334"/>
                <a:gridCol w="267334"/>
                <a:gridCol w="267335"/>
                <a:gridCol w="267335"/>
                <a:gridCol w="264794"/>
              </a:tblGrid>
              <a:tr h="3618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52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4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5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6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322">
                <a:tc>
                  <a:txBody>
                    <a:bodyPr/>
                    <a:lstStyle/>
                    <a:p>
                      <a:pPr marR="85725" algn="r">
                        <a:lnSpc>
                          <a:spcPts val="1310"/>
                        </a:lnSpc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31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-4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-5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-6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26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C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39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A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39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T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26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G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4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-4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4612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T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5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-5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pSp>
        <p:nvGrpSpPr>
          <p:cNvPr id="9" name="object 9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0" name="object 10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304415" cy="283845"/>
          </a:xfrm>
          <a:custGeom>
            <a:avLst/>
            <a:gdLst/>
            <a:ahLst/>
            <a:cxnLst/>
            <a:rect l="l" t="t" r="r" b="b"/>
            <a:pathLst>
              <a:path w="2304415" h="283845">
                <a:moveTo>
                  <a:pt x="2303995" y="0"/>
                </a:moveTo>
                <a:lnTo>
                  <a:pt x="0" y="0"/>
                </a:lnTo>
                <a:lnTo>
                  <a:pt x="0" y="283438"/>
                </a:lnTo>
                <a:lnTo>
                  <a:pt x="2303995" y="283438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72222" y="0"/>
            <a:ext cx="836930" cy="28067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645160" algn="r">
              <a:lnSpc>
                <a:spcPts val="640"/>
              </a:lnSpc>
              <a:spcBef>
                <a:spcPts val="185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508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0855" y="278597"/>
            <a:ext cx="20491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30" dirty="0">
                <a:solidFill>
                  <a:srgbClr val="FFFFFF"/>
                </a:solidFill>
                <a:latin typeface="Gill Sans MT"/>
                <a:cs typeface="Gill Sans MT"/>
              </a:rPr>
              <a:t>Needleman-Wunsch</a:t>
            </a:r>
            <a:r>
              <a:rPr sz="1400" spc="30" dirty="0">
                <a:solidFill>
                  <a:srgbClr val="FFFFFF"/>
                </a:solidFill>
                <a:latin typeface="Gill Sans MT"/>
                <a:cs typeface="Gill Sans MT"/>
              </a:rPr>
              <a:t>,</a:t>
            </a:r>
            <a:r>
              <a:rPr sz="1400" spc="-4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ill Sans MT"/>
                <a:cs typeface="Gill Sans MT"/>
              </a:rPr>
              <a:t>primer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74216" y="788376"/>
            <a:ext cx="2459990" cy="5359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spc="-20" dirty="0">
                <a:latin typeface="Times New Roman"/>
                <a:cs typeface="Times New Roman"/>
              </a:rPr>
              <a:t>NeedlemanWunsch("CATGT",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85" dirty="0">
                <a:latin typeface="Times New Roman"/>
                <a:cs typeface="Times New Roman"/>
              </a:rPr>
              <a:t>"ACGCTG")</a:t>
            </a: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100" i="1" spc="-10" dirty="0">
                <a:latin typeface="Georgia"/>
                <a:cs typeface="Georgia"/>
              </a:rPr>
              <a:t>m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30" dirty="0">
                <a:latin typeface="Arial"/>
                <a:cs typeface="Arial"/>
              </a:rPr>
              <a:t> </a:t>
            </a:r>
            <a:r>
              <a:rPr sz="1100" spc="-70" dirty="0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100" i="1" spc="35" dirty="0">
                <a:latin typeface="Georgia"/>
                <a:cs typeface="Georgia"/>
              </a:rPr>
              <a:t>s </a:t>
            </a:r>
            <a:r>
              <a:rPr sz="1100" spc="204" dirty="0">
                <a:latin typeface="Arial"/>
                <a:cs typeface="Arial"/>
              </a:rPr>
              <a:t>= </a:t>
            </a:r>
            <a:r>
              <a:rPr sz="1100" i="1" spc="-70" dirty="0">
                <a:latin typeface="Georgia"/>
                <a:cs typeface="Georgia"/>
              </a:rPr>
              <a:t>d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125" dirty="0">
                <a:latin typeface="Arial"/>
                <a:cs typeface="Arial"/>
              </a:rPr>
              <a:t> </a:t>
            </a:r>
            <a:r>
              <a:rPr sz="1100" spc="-70" dirty="0"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129512" y="1312913"/>
          <a:ext cx="2348225" cy="14373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184"/>
                <a:gridCol w="282575"/>
                <a:gridCol w="267334"/>
                <a:gridCol w="267334"/>
                <a:gridCol w="267334"/>
                <a:gridCol w="267335"/>
                <a:gridCol w="267335"/>
                <a:gridCol w="264794"/>
              </a:tblGrid>
              <a:tr h="3618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52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4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5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6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322">
                <a:tc>
                  <a:txBody>
                    <a:bodyPr/>
                    <a:lstStyle/>
                    <a:p>
                      <a:pPr marR="85725" algn="r">
                        <a:lnSpc>
                          <a:spcPts val="1310"/>
                        </a:lnSpc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31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-4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-5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-6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26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C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39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A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39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T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26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G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4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-4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BF"/>
                    </a:solidFill>
                  </a:tcPr>
                </a:tc>
              </a:tr>
              <a:tr h="174612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T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5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-5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FFBFBF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2040724" y="2783724"/>
            <a:ext cx="527050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65" dirty="0">
                <a:latin typeface="Times New Roman"/>
                <a:cs typeface="Times New Roman"/>
              </a:rPr>
              <a:t>-C-ATGT  </a:t>
            </a:r>
            <a:r>
              <a:rPr sz="1100" spc="-140" dirty="0">
                <a:latin typeface="Times New Roman"/>
                <a:cs typeface="Times New Roman"/>
              </a:rPr>
              <a:t>ACGCTG-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1" name="object 11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304415" cy="283845"/>
          </a:xfrm>
          <a:custGeom>
            <a:avLst/>
            <a:gdLst/>
            <a:ahLst/>
            <a:cxnLst/>
            <a:rect l="l" t="t" r="r" b="b"/>
            <a:pathLst>
              <a:path w="2304415" h="283845">
                <a:moveTo>
                  <a:pt x="2303995" y="0"/>
                </a:moveTo>
                <a:lnTo>
                  <a:pt x="0" y="0"/>
                </a:lnTo>
                <a:lnTo>
                  <a:pt x="0" y="283438"/>
                </a:lnTo>
                <a:lnTo>
                  <a:pt x="2303995" y="283438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72222" y="0"/>
            <a:ext cx="836930" cy="28067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645160" algn="r">
              <a:lnSpc>
                <a:spcPts val="640"/>
              </a:lnSpc>
              <a:spcBef>
                <a:spcPts val="185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508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0855" y="278597"/>
            <a:ext cx="20491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30" dirty="0">
                <a:solidFill>
                  <a:srgbClr val="FFFFFF"/>
                </a:solidFill>
                <a:latin typeface="Gill Sans MT"/>
                <a:cs typeface="Gill Sans MT"/>
              </a:rPr>
              <a:t>Needleman-Wunsch</a:t>
            </a:r>
            <a:r>
              <a:rPr sz="1400" spc="30" dirty="0">
                <a:solidFill>
                  <a:srgbClr val="FFFFFF"/>
                </a:solidFill>
                <a:latin typeface="Gill Sans MT"/>
                <a:cs typeface="Gill Sans MT"/>
              </a:rPr>
              <a:t>,</a:t>
            </a:r>
            <a:r>
              <a:rPr sz="1400" spc="-4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ill Sans MT"/>
                <a:cs typeface="Gill Sans MT"/>
              </a:rPr>
              <a:t>primer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74216" y="788376"/>
            <a:ext cx="2459990" cy="5359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spc="-20" dirty="0">
                <a:latin typeface="Times New Roman"/>
                <a:cs typeface="Times New Roman"/>
              </a:rPr>
              <a:t>NeedlemanWunsch("CATGT",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85" dirty="0">
                <a:latin typeface="Times New Roman"/>
                <a:cs typeface="Times New Roman"/>
              </a:rPr>
              <a:t>"ACGCTG")</a:t>
            </a: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100" i="1" spc="-10" dirty="0">
                <a:latin typeface="Georgia"/>
                <a:cs typeface="Georgia"/>
              </a:rPr>
              <a:t>m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30" dirty="0">
                <a:latin typeface="Arial"/>
                <a:cs typeface="Arial"/>
              </a:rPr>
              <a:t> </a:t>
            </a:r>
            <a:r>
              <a:rPr sz="1100" spc="-70" dirty="0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100" i="1" spc="35" dirty="0">
                <a:latin typeface="Georgia"/>
                <a:cs typeface="Georgia"/>
              </a:rPr>
              <a:t>s </a:t>
            </a:r>
            <a:r>
              <a:rPr sz="1100" spc="204" dirty="0">
                <a:latin typeface="Arial"/>
                <a:cs typeface="Arial"/>
              </a:rPr>
              <a:t>= </a:t>
            </a:r>
            <a:r>
              <a:rPr sz="1100" i="1" spc="-70" dirty="0">
                <a:latin typeface="Georgia"/>
                <a:cs typeface="Georgia"/>
              </a:rPr>
              <a:t>d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125" dirty="0">
                <a:latin typeface="Arial"/>
                <a:cs typeface="Arial"/>
              </a:rPr>
              <a:t> </a:t>
            </a:r>
            <a:r>
              <a:rPr sz="1100" spc="-70" dirty="0"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129512" y="1312913"/>
          <a:ext cx="2348225" cy="14373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184"/>
                <a:gridCol w="282575"/>
                <a:gridCol w="267334"/>
                <a:gridCol w="267334"/>
                <a:gridCol w="267334"/>
                <a:gridCol w="267335"/>
                <a:gridCol w="267335"/>
                <a:gridCol w="264794"/>
              </a:tblGrid>
              <a:tr h="3618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52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4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5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6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322">
                <a:tc>
                  <a:txBody>
                    <a:bodyPr/>
                    <a:lstStyle/>
                    <a:p>
                      <a:pPr marR="85725" algn="r">
                        <a:lnSpc>
                          <a:spcPts val="1310"/>
                        </a:lnSpc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31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BF"/>
                    </a:solidFill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-4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-5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-6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26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C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39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A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BF"/>
                    </a:solidFill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39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T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B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26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G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4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-4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BF"/>
                    </a:solidFill>
                  </a:tcPr>
                </a:tc>
              </a:tr>
              <a:tr h="174612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T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5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-5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BFFFBF"/>
                    </a:solidFill>
                  </a:tcPr>
                </a:tc>
              </a:tr>
            </a:tbl>
          </a:graphicData>
        </a:graphic>
      </p:graphicFrame>
      <p:grpSp>
        <p:nvGrpSpPr>
          <p:cNvPr id="9" name="object 9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0" name="object 10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040724" y="2807277"/>
            <a:ext cx="527050" cy="362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25"/>
              </a:lnSpc>
            </a:pPr>
            <a:r>
              <a:rPr sz="1100" spc="-70" dirty="0">
                <a:latin typeface="Times New Roman"/>
                <a:cs typeface="Times New Roman"/>
              </a:rPr>
              <a:t>-CA-TGT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140" dirty="0">
                <a:latin typeface="Times New Roman"/>
                <a:cs typeface="Times New Roman"/>
              </a:rPr>
              <a:t>ACGCTG-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FFFFF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FFFFF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FFFFF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476375">
              <a:lnSpc>
                <a:spcPts val="640"/>
              </a:lnSpc>
              <a:spcBef>
                <a:spcPts val="80"/>
              </a:spcBef>
            </a:pPr>
            <a:r>
              <a:rPr sz="600" spc="-10" dirty="0">
                <a:solidFill>
                  <a:srgbClr val="FFFFFF"/>
                </a:solidFill>
                <a:latin typeface="Gill Sans MT"/>
                <a:cs typeface="Gill Sans MT"/>
              </a:rPr>
              <a:t>Uvod </a:t>
            </a:r>
            <a:r>
              <a:rPr sz="600" spc="20" dirty="0">
                <a:solidFill>
                  <a:srgbClr val="FFFFFF"/>
                </a:solidFill>
                <a:latin typeface="Gill Sans MT"/>
                <a:cs typeface="Gill Sans MT"/>
              </a:rPr>
              <a:t>u</a:t>
            </a:r>
            <a:r>
              <a:rPr sz="600" spc="-5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bioinformatiku  </a:t>
            </a:r>
            <a:r>
              <a:rPr sz="600" spc="-30" dirty="0">
                <a:solidFill>
                  <a:srgbClr val="9898D8"/>
                </a:solidFill>
                <a:latin typeface="Gill Sans MT"/>
                <a:cs typeface="Gill Sans MT"/>
              </a:rPr>
              <a:t>DNK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10" dirty="0">
                <a:solidFill>
                  <a:srgbClr val="9898D8"/>
                </a:solidFill>
                <a:latin typeface="Gill Sans MT"/>
                <a:cs typeface="Gill Sans MT"/>
              </a:rPr>
              <a:t>Sinteza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proteina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1576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0" dirty="0">
                <a:solidFill>
                  <a:srgbClr val="FFFFFF"/>
                </a:solidFill>
                <a:latin typeface="Gill Sans MT"/>
                <a:cs typeface="Gill Sans MT"/>
              </a:rPr>
              <a:t>Bioinformati</a:t>
            </a:r>
            <a:r>
              <a:rPr sz="1400" spc="35" dirty="0">
                <a:solidFill>
                  <a:srgbClr val="FFFFFF"/>
                </a:solidFill>
                <a:latin typeface="Gill Sans MT"/>
                <a:cs typeface="Gill Sans MT"/>
              </a:rPr>
              <a:t>k</a:t>
            </a:r>
            <a:r>
              <a:rPr sz="1400" spc="90" dirty="0">
                <a:solidFill>
                  <a:srgbClr val="FFFFFF"/>
                </a:solidFill>
                <a:latin typeface="Gill Sans MT"/>
                <a:cs typeface="Gill Sans MT"/>
              </a:rPr>
              <a:t>a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1238008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4395" y="1154276"/>
            <a:ext cx="3636645" cy="5359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b="1" spc="-45" dirty="0">
                <a:latin typeface="Tahoma"/>
                <a:cs typeface="Tahoma"/>
              </a:rPr>
              <a:t>Bioinformatika </a:t>
            </a:r>
            <a:r>
              <a:rPr sz="1100" spc="25" dirty="0">
                <a:latin typeface="Gill Sans MT"/>
                <a:cs typeface="Gill Sans MT"/>
              </a:rPr>
              <a:t>(</a:t>
            </a:r>
            <a:r>
              <a:rPr sz="1100" i="1" spc="25" dirty="0">
                <a:latin typeface="Gill Sans MT"/>
                <a:cs typeface="Gill Sans MT"/>
              </a:rPr>
              <a:t>bioinformatics</a:t>
            </a:r>
            <a:r>
              <a:rPr sz="1100" spc="25" dirty="0">
                <a:latin typeface="Gill Sans MT"/>
                <a:cs typeface="Gill Sans MT"/>
              </a:rPr>
              <a:t>): </a:t>
            </a:r>
            <a:r>
              <a:rPr sz="1100" dirty="0">
                <a:latin typeface="Gill Sans MT"/>
                <a:cs typeface="Gill Sans MT"/>
              </a:rPr>
              <a:t>polje </a:t>
            </a:r>
            <a:r>
              <a:rPr sz="1100" spc="10" dirty="0">
                <a:latin typeface="Gill Sans MT"/>
                <a:cs typeface="Gill Sans MT"/>
              </a:rPr>
              <a:t>računarstva </a:t>
            </a:r>
            <a:r>
              <a:rPr sz="1100" spc="-10" dirty="0">
                <a:latin typeface="Gill Sans MT"/>
                <a:cs typeface="Gill Sans MT"/>
              </a:rPr>
              <a:t>koje</a:t>
            </a:r>
            <a:r>
              <a:rPr sz="1100" spc="-13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razvija  </a:t>
            </a:r>
            <a:r>
              <a:rPr sz="1100" spc="5" dirty="0">
                <a:latin typeface="Gill Sans MT"/>
                <a:cs typeface="Gill Sans MT"/>
              </a:rPr>
              <a:t>algoritme, </a:t>
            </a:r>
            <a:r>
              <a:rPr sz="1100" spc="-5" dirty="0">
                <a:latin typeface="Gill Sans MT"/>
                <a:cs typeface="Gill Sans MT"/>
              </a:rPr>
              <a:t>strukture </a:t>
            </a:r>
            <a:r>
              <a:rPr sz="1100" spc="20" dirty="0">
                <a:latin typeface="Gill Sans MT"/>
                <a:cs typeface="Gill Sans MT"/>
              </a:rPr>
              <a:t>podataka </a:t>
            </a:r>
            <a:r>
              <a:rPr sz="1100" spc="40" dirty="0">
                <a:latin typeface="Gill Sans MT"/>
                <a:cs typeface="Gill Sans MT"/>
              </a:rPr>
              <a:t>i </a:t>
            </a:r>
            <a:r>
              <a:rPr sz="1100" spc="-10" dirty="0">
                <a:latin typeface="Gill Sans MT"/>
                <a:cs typeface="Gill Sans MT"/>
              </a:rPr>
              <a:t>softverske </a:t>
            </a:r>
            <a:r>
              <a:rPr sz="1100" spc="20" dirty="0">
                <a:latin typeface="Gill Sans MT"/>
                <a:cs typeface="Gill Sans MT"/>
              </a:rPr>
              <a:t>alate </a:t>
            </a:r>
            <a:r>
              <a:rPr sz="1100" spc="25" dirty="0">
                <a:latin typeface="Gill Sans MT"/>
                <a:cs typeface="Gill Sans MT"/>
              </a:rPr>
              <a:t>za </a:t>
            </a:r>
            <a:r>
              <a:rPr sz="1100" spc="35" dirty="0">
                <a:latin typeface="Gill Sans MT"/>
                <a:cs typeface="Gill Sans MT"/>
              </a:rPr>
              <a:t>analizu  </a:t>
            </a:r>
            <a:r>
              <a:rPr sz="1100" spc="5" dirty="0">
                <a:latin typeface="Gill Sans MT"/>
                <a:cs typeface="Gill Sans MT"/>
              </a:rPr>
              <a:t>bioloških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podataka.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2250503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24395" y="2166784"/>
            <a:ext cx="3267075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20" dirty="0">
                <a:latin typeface="Gill Sans MT"/>
                <a:cs typeface="Gill Sans MT"/>
              </a:rPr>
              <a:t>Pored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računarskih</a:t>
            </a:r>
            <a:r>
              <a:rPr sz="1100" spc="-2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nauka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2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biologije,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obuhvata</a:t>
            </a:r>
            <a:r>
              <a:rPr sz="1100" spc="-25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elemente  </a:t>
            </a:r>
            <a:r>
              <a:rPr sz="1100" spc="10" dirty="0">
                <a:latin typeface="Gill Sans MT"/>
                <a:cs typeface="Gill Sans MT"/>
              </a:rPr>
              <a:t>statistike, </a:t>
            </a:r>
            <a:r>
              <a:rPr sz="1100" spc="15" dirty="0">
                <a:latin typeface="Gill Sans MT"/>
                <a:cs typeface="Gill Sans MT"/>
              </a:rPr>
              <a:t>matematike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1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inženjerstva.</a:t>
            </a:r>
            <a:endParaRPr sz="1100">
              <a:latin typeface="Gill Sans MT"/>
              <a:cs typeface="Gill Sans MT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1" name="object 11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304415" cy="283845"/>
          </a:xfrm>
          <a:custGeom>
            <a:avLst/>
            <a:gdLst/>
            <a:ahLst/>
            <a:cxnLst/>
            <a:rect l="l" t="t" r="r" b="b"/>
            <a:pathLst>
              <a:path w="2304415" h="283845">
                <a:moveTo>
                  <a:pt x="2303995" y="0"/>
                </a:moveTo>
                <a:lnTo>
                  <a:pt x="0" y="0"/>
                </a:lnTo>
                <a:lnTo>
                  <a:pt x="0" y="283438"/>
                </a:lnTo>
                <a:lnTo>
                  <a:pt x="2303995" y="283438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72222" y="0"/>
            <a:ext cx="836930" cy="28067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645160" algn="r">
              <a:lnSpc>
                <a:spcPts val="640"/>
              </a:lnSpc>
              <a:spcBef>
                <a:spcPts val="185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508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0855" y="278597"/>
            <a:ext cx="20491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30" dirty="0">
                <a:solidFill>
                  <a:srgbClr val="FFFFFF"/>
                </a:solidFill>
                <a:latin typeface="Gill Sans MT"/>
                <a:cs typeface="Gill Sans MT"/>
              </a:rPr>
              <a:t>Needleman-Wunsch</a:t>
            </a:r>
            <a:r>
              <a:rPr sz="1400" spc="30" dirty="0">
                <a:solidFill>
                  <a:srgbClr val="FFFFFF"/>
                </a:solidFill>
                <a:latin typeface="Gill Sans MT"/>
                <a:cs typeface="Gill Sans MT"/>
              </a:rPr>
              <a:t>,</a:t>
            </a:r>
            <a:r>
              <a:rPr sz="1400" spc="-4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ill Sans MT"/>
                <a:cs typeface="Gill Sans MT"/>
              </a:rPr>
              <a:t>primer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74216" y="788376"/>
            <a:ext cx="2459990" cy="5359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spc="-20" dirty="0">
                <a:latin typeface="Times New Roman"/>
                <a:cs typeface="Times New Roman"/>
              </a:rPr>
              <a:t>NeedlemanWunsch("CATGT",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85" dirty="0">
                <a:latin typeface="Times New Roman"/>
                <a:cs typeface="Times New Roman"/>
              </a:rPr>
              <a:t>"ACGCTG")</a:t>
            </a: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100" i="1" spc="-10" dirty="0">
                <a:latin typeface="Georgia"/>
                <a:cs typeface="Georgia"/>
              </a:rPr>
              <a:t>m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30" dirty="0">
                <a:latin typeface="Arial"/>
                <a:cs typeface="Arial"/>
              </a:rPr>
              <a:t> </a:t>
            </a:r>
            <a:r>
              <a:rPr sz="1100" spc="-70" dirty="0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100" i="1" spc="35" dirty="0">
                <a:latin typeface="Georgia"/>
                <a:cs typeface="Georgia"/>
              </a:rPr>
              <a:t>s </a:t>
            </a:r>
            <a:r>
              <a:rPr sz="1100" spc="204" dirty="0">
                <a:latin typeface="Arial"/>
                <a:cs typeface="Arial"/>
              </a:rPr>
              <a:t>= </a:t>
            </a:r>
            <a:r>
              <a:rPr sz="1100" i="1" spc="-70" dirty="0">
                <a:latin typeface="Georgia"/>
                <a:cs typeface="Georgia"/>
              </a:rPr>
              <a:t>d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125" dirty="0">
                <a:latin typeface="Arial"/>
                <a:cs typeface="Arial"/>
              </a:rPr>
              <a:t> </a:t>
            </a:r>
            <a:r>
              <a:rPr sz="1100" spc="-70" dirty="0"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129512" y="1312913"/>
          <a:ext cx="2348225" cy="14373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184"/>
                <a:gridCol w="282575"/>
                <a:gridCol w="267334"/>
                <a:gridCol w="267334"/>
                <a:gridCol w="267334"/>
                <a:gridCol w="267335"/>
                <a:gridCol w="267335"/>
                <a:gridCol w="264794"/>
              </a:tblGrid>
              <a:tr h="3618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52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4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5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1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6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322">
                <a:tc>
                  <a:txBody>
                    <a:bodyPr/>
                    <a:lstStyle/>
                    <a:p>
                      <a:pPr marR="85725" algn="r">
                        <a:lnSpc>
                          <a:spcPts val="1310"/>
                        </a:lnSpc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31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9E5FA"/>
                    </a:solidFill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-4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-5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1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-6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26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C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9E5FA"/>
                    </a:solidFill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39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A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9E5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39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T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9E5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126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G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4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-4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9E5FA"/>
                    </a:solidFill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9E5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0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4612">
                <a:tc>
                  <a:txBody>
                    <a:bodyPr/>
                    <a:lstStyle/>
                    <a:p>
                      <a:pPr marR="85725" algn="r">
                        <a:lnSpc>
                          <a:spcPts val="1190"/>
                        </a:lnSpc>
                        <a:tabLst>
                          <a:tab pos="222885" algn="l"/>
                        </a:tabLst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T	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5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ts val="1190"/>
                        </a:lnSpc>
                      </a:pPr>
                      <a:r>
                        <a:rPr sz="1100" spc="-20" dirty="0">
                          <a:latin typeface="Gill Sans MT"/>
                          <a:cs typeface="Gill Sans MT"/>
                        </a:rPr>
                        <a:t>-5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30" dirty="0">
                          <a:latin typeface="Gill Sans MT"/>
                          <a:cs typeface="Gill Sans MT"/>
                        </a:rPr>
                        <a:t>-2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1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3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B9E5FA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Gill Sans MT"/>
                          <a:cs typeface="Gill Sans MT"/>
                        </a:rPr>
                        <a:t>2</a:t>
                      </a:r>
                      <a:endParaRPr sz="11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B9E5FA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2040724" y="2783724"/>
            <a:ext cx="527050" cy="3638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70" dirty="0">
                <a:latin typeface="Times New Roman"/>
                <a:cs typeface="Times New Roman"/>
              </a:rPr>
              <a:t>CATG-T-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140" dirty="0">
                <a:latin typeface="Times New Roman"/>
                <a:cs typeface="Times New Roman"/>
              </a:rPr>
              <a:t>-ACGCTG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1" name="object 11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202183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40" dirty="0">
                <a:solidFill>
                  <a:srgbClr val="FFFFFF"/>
                </a:solidFill>
                <a:latin typeface="Gill Sans MT"/>
                <a:cs typeface="Gill Sans MT"/>
              </a:rPr>
              <a:t>Smith-Waterman</a:t>
            </a:r>
            <a:r>
              <a:rPr sz="1400" i="1" spc="-7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40" dirty="0">
                <a:solidFill>
                  <a:srgbClr val="FFFFFF"/>
                </a:solidFill>
                <a:latin typeface="Gill Sans MT"/>
                <a:cs typeface="Gill Sans MT"/>
              </a:rPr>
              <a:t>algoritam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944816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831" y="1357922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831" y="1943100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2184120"/>
            <a:ext cx="64985" cy="6498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47294" y="607273"/>
            <a:ext cx="3815079" cy="1685289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i="1" spc="15" dirty="0">
                <a:latin typeface="Gill Sans MT"/>
                <a:cs typeface="Gill Sans MT"/>
              </a:rPr>
              <a:t>Smith-Waterman</a:t>
            </a:r>
            <a:r>
              <a:rPr sz="1100" i="1" spc="-40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ill Sans MT"/>
                <a:cs typeface="Gill Sans MT"/>
              </a:rPr>
              <a:t>algoritam:</a:t>
            </a:r>
            <a:endParaRPr sz="1100">
              <a:latin typeface="Gill Sans MT"/>
              <a:cs typeface="Gill Sans MT"/>
            </a:endParaRPr>
          </a:p>
          <a:p>
            <a:pPr marL="289560" marR="156210">
              <a:lnSpc>
                <a:spcPct val="102600"/>
              </a:lnSpc>
              <a:spcBef>
                <a:spcPts val="300"/>
              </a:spcBef>
            </a:pPr>
            <a:r>
              <a:rPr sz="1100" spc="25" dirty="0">
                <a:latin typeface="Gill Sans MT"/>
                <a:cs typeface="Gill Sans MT"/>
              </a:rPr>
              <a:t>Modi</a:t>
            </a:r>
            <a:r>
              <a:rPr sz="1100" spc="25" dirty="0">
                <a:latin typeface="Calibri"/>
                <a:cs typeface="Calibri"/>
              </a:rPr>
              <a:t>V</a:t>
            </a:r>
            <a:r>
              <a:rPr sz="1100" spc="25" dirty="0">
                <a:latin typeface="Gill Sans MT"/>
                <a:cs typeface="Gill Sans MT"/>
              </a:rPr>
              <a:t>kacija </a:t>
            </a:r>
            <a:r>
              <a:rPr sz="1100" spc="-80" dirty="0">
                <a:latin typeface="Gill Sans MT"/>
                <a:cs typeface="Gill Sans MT"/>
              </a:rPr>
              <a:t>N-W </a:t>
            </a:r>
            <a:r>
              <a:rPr sz="1100" spc="15" dirty="0">
                <a:latin typeface="Gill Sans MT"/>
                <a:cs typeface="Gill Sans MT"/>
              </a:rPr>
              <a:t>algoritma </a:t>
            </a:r>
            <a:r>
              <a:rPr sz="1100" spc="10" dirty="0">
                <a:latin typeface="Gill Sans MT"/>
                <a:cs typeface="Gill Sans MT"/>
              </a:rPr>
              <a:t>koja </a:t>
            </a:r>
            <a:r>
              <a:rPr sz="1100" spc="20" dirty="0">
                <a:latin typeface="Gill Sans MT"/>
                <a:cs typeface="Gill Sans MT"/>
              </a:rPr>
              <a:t>računa optimalna</a:t>
            </a:r>
            <a:r>
              <a:rPr sz="1100" spc="-150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ill Sans MT"/>
                <a:cs typeface="Gill Sans MT"/>
              </a:rPr>
              <a:t>lokalna  </a:t>
            </a:r>
            <a:r>
              <a:rPr sz="1100" i="1" spc="25" dirty="0">
                <a:latin typeface="Gill Sans MT"/>
                <a:cs typeface="Gill Sans MT"/>
              </a:rPr>
              <a:t>poravnanja</a:t>
            </a:r>
            <a:r>
              <a:rPr sz="1100" spc="25" dirty="0">
                <a:latin typeface="Gill Sans MT"/>
                <a:cs typeface="Gill Sans MT"/>
              </a:rPr>
              <a:t>; </a:t>
            </a:r>
            <a:r>
              <a:rPr sz="1100" b="1" spc="-60" dirty="0">
                <a:latin typeface="Tahoma"/>
                <a:cs typeface="Tahoma"/>
              </a:rPr>
              <a:t>skor </a:t>
            </a:r>
            <a:r>
              <a:rPr sz="1100" b="1" spc="-50" dirty="0">
                <a:latin typeface="Tahoma"/>
                <a:cs typeface="Tahoma"/>
              </a:rPr>
              <a:t>nikad </a:t>
            </a:r>
            <a:r>
              <a:rPr sz="1100" b="1" spc="-80" dirty="0">
                <a:latin typeface="Tahoma"/>
                <a:cs typeface="Tahoma"/>
              </a:rPr>
              <a:t>ne pada </a:t>
            </a:r>
            <a:r>
              <a:rPr sz="1100" b="1" spc="-55" dirty="0">
                <a:latin typeface="Tahoma"/>
                <a:cs typeface="Tahoma"/>
              </a:rPr>
              <a:t>ispod</a:t>
            </a:r>
            <a:r>
              <a:rPr sz="1100" b="1" spc="-50" dirty="0">
                <a:latin typeface="Tahoma"/>
                <a:cs typeface="Tahoma"/>
              </a:rPr>
              <a:t> </a:t>
            </a:r>
            <a:r>
              <a:rPr sz="1100" b="1" spc="-45" dirty="0">
                <a:latin typeface="Tahoma"/>
                <a:cs typeface="Tahoma"/>
              </a:rPr>
              <a:t>nule</a:t>
            </a:r>
            <a:r>
              <a:rPr sz="1100" spc="-4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 marL="289560" marR="5080">
              <a:lnSpc>
                <a:spcPct val="102600"/>
              </a:lnSpc>
              <a:spcBef>
                <a:spcPts val="540"/>
              </a:spcBef>
            </a:pPr>
            <a:r>
              <a:rPr sz="1100" dirty="0">
                <a:latin typeface="Gill Sans MT"/>
                <a:cs typeface="Gill Sans MT"/>
              </a:rPr>
              <a:t>De</a:t>
            </a:r>
            <a:r>
              <a:rPr sz="1100" dirty="0">
                <a:latin typeface="Calibri"/>
                <a:cs typeface="Calibri"/>
              </a:rPr>
              <a:t>V</a:t>
            </a:r>
            <a:r>
              <a:rPr sz="1100" dirty="0">
                <a:latin typeface="Gill Sans MT"/>
                <a:cs typeface="Gill Sans MT"/>
              </a:rPr>
              <a:t>nišimo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eorgia"/>
                <a:cs typeface="Georgia"/>
              </a:rPr>
              <a:t>SW</a:t>
            </a:r>
            <a:r>
              <a:rPr sz="1100" i="1" spc="-110" dirty="0">
                <a:latin typeface="Georgia"/>
                <a:cs typeface="Georgia"/>
              </a:rPr>
              <a:t> </a:t>
            </a:r>
            <a:r>
              <a:rPr sz="1100" spc="35" dirty="0">
                <a:latin typeface="Arial"/>
                <a:cs typeface="Arial"/>
              </a:rPr>
              <a:t>(</a:t>
            </a:r>
            <a:r>
              <a:rPr sz="1100" i="1" spc="35" dirty="0">
                <a:latin typeface="Georgia"/>
                <a:cs typeface="Georgia"/>
              </a:rPr>
              <a:t>i,</a:t>
            </a:r>
            <a:r>
              <a:rPr sz="1100" i="1" spc="-85" dirty="0">
                <a:latin typeface="Georgia"/>
                <a:cs typeface="Georgia"/>
              </a:rPr>
              <a:t> </a:t>
            </a:r>
            <a:r>
              <a:rPr sz="1100" i="1" spc="120" dirty="0">
                <a:latin typeface="Georgia"/>
                <a:cs typeface="Georgia"/>
              </a:rPr>
              <a:t>j</a:t>
            </a:r>
            <a:r>
              <a:rPr sz="1100" spc="120" dirty="0">
                <a:latin typeface="Arial"/>
                <a:cs typeface="Arial"/>
              </a:rPr>
              <a:t>)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dirty="0">
                <a:latin typeface="Gill Sans MT"/>
                <a:cs typeface="Gill Sans MT"/>
              </a:rPr>
              <a:t>kao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optimalan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25" dirty="0">
                <a:latin typeface="Gill Sans MT"/>
                <a:cs typeface="Gill Sans MT"/>
              </a:rPr>
              <a:t>skor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lokalnog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poravnanja  </a:t>
            </a:r>
            <a:r>
              <a:rPr sz="1100" spc="-10" dirty="0">
                <a:latin typeface="Gill Sans MT"/>
                <a:cs typeface="Gill Sans MT"/>
              </a:rPr>
              <a:t>koje </a:t>
            </a:r>
            <a:r>
              <a:rPr sz="1100" spc="-15" dirty="0">
                <a:latin typeface="Gill Sans MT"/>
                <a:cs typeface="Gill Sans MT"/>
              </a:rPr>
              <a:t>se </a:t>
            </a:r>
            <a:r>
              <a:rPr sz="1100" spc="15" dirty="0">
                <a:latin typeface="Gill Sans MT"/>
                <a:cs typeface="Gill Sans MT"/>
              </a:rPr>
              <a:t>završava </a:t>
            </a:r>
            <a:r>
              <a:rPr sz="1100" spc="45" dirty="0">
                <a:latin typeface="Gill Sans MT"/>
                <a:cs typeface="Gill Sans MT"/>
              </a:rPr>
              <a:t>na </a:t>
            </a:r>
            <a:r>
              <a:rPr sz="1100" i="1" spc="10" dirty="0">
                <a:latin typeface="Georgia"/>
                <a:cs typeface="Georgia"/>
              </a:rPr>
              <a:t>i</a:t>
            </a:r>
            <a:r>
              <a:rPr sz="1100" spc="10" dirty="0">
                <a:latin typeface="Gill Sans MT"/>
                <a:cs typeface="Gill Sans MT"/>
              </a:rPr>
              <a:t>-toj </a:t>
            </a:r>
            <a:r>
              <a:rPr sz="1100" spc="15" dirty="0">
                <a:latin typeface="Gill Sans MT"/>
                <a:cs typeface="Gill Sans MT"/>
              </a:rPr>
              <a:t>poziciji </a:t>
            </a:r>
            <a:r>
              <a:rPr sz="1100" spc="-10" dirty="0">
                <a:latin typeface="Gill Sans MT"/>
                <a:cs typeface="Gill Sans MT"/>
              </a:rPr>
              <a:t>prve </a:t>
            </a:r>
            <a:r>
              <a:rPr sz="1100" spc="40" dirty="0">
                <a:latin typeface="Gill Sans MT"/>
                <a:cs typeface="Gill Sans MT"/>
              </a:rPr>
              <a:t>i </a:t>
            </a:r>
            <a:r>
              <a:rPr sz="1100" i="1" spc="35" dirty="0">
                <a:latin typeface="Georgia"/>
                <a:cs typeface="Georgia"/>
              </a:rPr>
              <a:t>j</a:t>
            </a:r>
            <a:r>
              <a:rPr sz="1100" spc="35" dirty="0">
                <a:latin typeface="Gill Sans MT"/>
                <a:cs typeface="Gill Sans MT"/>
              </a:rPr>
              <a:t>-toj </a:t>
            </a:r>
            <a:r>
              <a:rPr sz="1100" spc="15" dirty="0">
                <a:latin typeface="Gill Sans MT"/>
                <a:cs typeface="Gill Sans MT"/>
              </a:rPr>
              <a:t>poziciji </a:t>
            </a:r>
            <a:r>
              <a:rPr sz="1100" spc="5" dirty="0">
                <a:latin typeface="Gill Sans MT"/>
                <a:cs typeface="Gill Sans MT"/>
              </a:rPr>
              <a:t>druge  </a:t>
            </a:r>
            <a:r>
              <a:rPr sz="1100" spc="-10" dirty="0">
                <a:latin typeface="Gill Sans MT"/>
                <a:cs typeface="Gill Sans MT"/>
              </a:rPr>
              <a:t>sekvence.</a:t>
            </a:r>
            <a:endParaRPr sz="1100">
              <a:latin typeface="Gill Sans MT"/>
              <a:cs typeface="Gill Sans MT"/>
            </a:endParaRPr>
          </a:p>
          <a:p>
            <a:pPr marL="289560">
              <a:lnSpc>
                <a:spcPct val="100000"/>
              </a:lnSpc>
              <a:spcBef>
                <a:spcPts val="580"/>
              </a:spcBef>
            </a:pPr>
            <a:r>
              <a:rPr sz="1100" spc="20" dirty="0">
                <a:latin typeface="Gill Sans MT"/>
                <a:cs typeface="Gill Sans MT"/>
              </a:rPr>
              <a:t>Uglavnom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rekonstruišemo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sva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poravnanja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sa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eorgia"/>
                <a:cs typeface="Georgia"/>
              </a:rPr>
              <a:t>SW</a:t>
            </a:r>
            <a:r>
              <a:rPr sz="1100" i="1" spc="-120" dirty="0">
                <a:latin typeface="Georgia"/>
                <a:cs typeface="Georgia"/>
              </a:rPr>
              <a:t> </a:t>
            </a:r>
            <a:r>
              <a:rPr sz="1100" spc="35" dirty="0">
                <a:latin typeface="Arial"/>
                <a:cs typeface="Arial"/>
              </a:rPr>
              <a:t>(</a:t>
            </a:r>
            <a:r>
              <a:rPr sz="1100" i="1" spc="35" dirty="0">
                <a:latin typeface="Georgia"/>
                <a:cs typeface="Georgia"/>
              </a:rPr>
              <a:t>i,</a:t>
            </a:r>
            <a:r>
              <a:rPr sz="1100" i="1" spc="-85" dirty="0">
                <a:latin typeface="Georgia"/>
                <a:cs typeface="Georgia"/>
              </a:rPr>
              <a:t> </a:t>
            </a:r>
            <a:r>
              <a:rPr sz="1100" i="1" spc="120" dirty="0">
                <a:latin typeface="Georgia"/>
                <a:cs typeface="Georgia"/>
              </a:rPr>
              <a:t>j</a:t>
            </a:r>
            <a:r>
              <a:rPr sz="1100" spc="120" dirty="0">
                <a:latin typeface="Arial"/>
                <a:cs typeface="Arial"/>
              </a:rPr>
              <a:t>)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i="1" spc="140" dirty="0">
                <a:latin typeface="Georgia"/>
                <a:cs typeface="Georgia"/>
              </a:rPr>
              <a:t>&gt;</a:t>
            </a:r>
            <a:r>
              <a:rPr sz="1100" i="1" spc="35" dirty="0">
                <a:latin typeface="Georgia"/>
                <a:cs typeface="Georgia"/>
              </a:rPr>
              <a:t> </a:t>
            </a:r>
            <a:r>
              <a:rPr sz="1100" i="1" dirty="0">
                <a:latin typeface="Georgia"/>
                <a:cs typeface="Georgia"/>
              </a:rPr>
              <a:t>t</a:t>
            </a:r>
            <a:r>
              <a:rPr sz="1100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 marL="289560">
              <a:lnSpc>
                <a:spcPct val="100000"/>
              </a:lnSpc>
              <a:spcBef>
                <a:spcPts val="580"/>
              </a:spcBef>
            </a:pPr>
            <a:r>
              <a:rPr sz="1100" b="1" spc="-45" dirty="0">
                <a:latin typeface="Tahoma"/>
                <a:cs typeface="Tahoma"/>
              </a:rPr>
              <a:t>Bazni</a:t>
            </a:r>
            <a:r>
              <a:rPr sz="1100" b="1" spc="-55" dirty="0">
                <a:latin typeface="Tahoma"/>
                <a:cs typeface="Tahoma"/>
              </a:rPr>
              <a:t> </a:t>
            </a:r>
            <a:r>
              <a:rPr sz="1100" b="1" spc="-65" dirty="0">
                <a:latin typeface="Tahoma"/>
                <a:cs typeface="Tahoma"/>
              </a:rPr>
              <a:t>slučajevi:</a:t>
            </a:r>
            <a:r>
              <a:rPr sz="1100" b="1" spc="-50" dirty="0">
                <a:latin typeface="Tahoma"/>
                <a:cs typeface="Tahoma"/>
              </a:rPr>
              <a:t> </a:t>
            </a:r>
            <a:r>
              <a:rPr sz="1100" i="1" spc="30" dirty="0">
                <a:latin typeface="Georgia"/>
                <a:cs typeface="Georgia"/>
              </a:rPr>
              <a:t>SW</a:t>
            </a:r>
            <a:r>
              <a:rPr sz="1100" i="1" spc="-114" dirty="0">
                <a:latin typeface="Georgia"/>
                <a:cs typeface="Georgia"/>
              </a:rPr>
              <a:t> </a:t>
            </a:r>
            <a:r>
              <a:rPr sz="1100" spc="35" dirty="0">
                <a:latin typeface="Arial"/>
                <a:cs typeface="Arial"/>
              </a:rPr>
              <a:t>(</a:t>
            </a:r>
            <a:r>
              <a:rPr sz="1100" i="1" spc="35" dirty="0">
                <a:latin typeface="Georgia"/>
                <a:cs typeface="Georgia"/>
              </a:rPr>
              <a:t>i,</a:t>
            </a:r>
            <a:r>
              <a:rPr sz="1100" i="1" spc="-85" dirty="0">
                <a:latin typeface="Georgia"/>
                <a:cs typeface="Georgia"/>
              </a:rPr>
              <a:t> </a:t>
            </a:r>
            <a:r>
              <a:rPr sz="1100" spc="-5" dirty="0">
                <a:latin typeface="Arial"/>
                <a:cs typeface="Arial"/>
              </a:rPr>
              <a:t>0)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i="1" spc="30" dirty="0">
                <a:latin typeface="Georgia"/>
                <a:cs typeface="Georgia"/>
              </a:rPr>
              <a:t>SW</a:t>
            </a:r>
            <a:r>
              <a:rPr sz="1100" i="1" spc="-114" dirty="0">
                <a:latin typeface="Georgia"/>
                <a:cs typeface="Georgia"/>
              </a:rPr>
              <a:t> </a:t>
            </a:r>
            <a:r>
              <a:rPr sz="1100" spc="-5" dirty="0">
                <a:latin typeface="Arial"/>
                <a:cs typeface="Arial"/>
              </a:rPr>
              <a:t>(0</a:t>
            </a:r>
            <a:r>
              <a:rPr sz="1100" i="1" spc="-5" dirty="0">
                <a:latin typeface="Georgia"/>
                <a:cs typeface="Georgia"/>
              </a:rPr>
              <a:t>,</a:t>
            </a:r>
            <a:r>
              <a:rPr sz="1100" i="1" spc="-85" dirty="0">
                <a:latin typeface="Georgia"/>
                <a:cs typeface="Georgia"/>
              </a:rPr>
              <a:t> </a:t>
            </a:r>
            <a:r>
              <a:rPr sz="1100" i="1" spc="120" dirty="0">
                <a:latin typeface="Georgia"/>
                <a:cs typeface="Georgia"/>
              </a:rPr>
              <a:t>j</a:t>
            </a:r>
            <a:r>
              <a:rPr sz="1100" spc="120" dirty="0">
                <a:latin typeface="Arial"/>
                <a:cs typeface="Arial"/>
              </a:rPr>
              <a:t>)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40" dirty="0">
                <a:latin typeface="Arial"/>
                <a:cs typeface="Arial"/>
              </a:rPr>
              <a:t>0</a:t>
            </a:r>
            <a:r>
              <a:rPr sz="1100" spc="-40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2831" y="2750642"/>
            <a:ext cx="64985" cy="6498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24395" y="2666909"/>
            <a:ext cx="9931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30" dirty="0">
                <a:latin typeface="Georgia"/>
                <a:cs typeface="Georgia"/>
              </a:rPr>
              <a:t>SW</a:t>
            </a:r>
            <a:r>
              <a:rPr sz="1100" i="1" spc="-125" dirty="0">
                <a:latin typeface="Georgia"/>
                <a:cs typeface="Georgia"/>
              </a:rPr>
              <a:t> </a:t>
            </a:r>
            <a:r>
              <a:rPr sz="1100" spc="35" dirty="0">
                <a:latin typeface="Arial"/>
                <a:cs typeface="Arial"/>
              </a:rPr>
              <a:t>(</a:t>
            </a:r>
            <a:r>
              <a:rPr sz="1100" i="1" spc="35" dirty="0">
                <a:latin typeface="Georgia"/>
                <a:cs typeface="Georgia"/>
              </a:rPr>
              <a:t>i,</a:t>
            </a:r>
            <a:r>
              <a:rPr sz="1100" i="1" spc="-100" dirty="0">
                <a:latin typeface="Georgia"/>
                <a:cs typeface="Georgia"/>
              </a:rPr>
              <a:t> </a:t>
            </a:r>
            <a:r>
              <a:rPr sz="1100" i="1" spc="120" dirty="0">
                <a:latin typeface="Georgia"/>
                <a:cs typeface="Georgia"/>
              </a:rPr>
              <a:t>j</a:t>
            </a:r>
            <a:r>
              <a:rPr sz="1100" spc="120" dirty="0">
                <a:latin typeface="Arial"/>
                <a:cs typeface="Arial"/>
              </a:rPr>
              <a:t>)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-20" dirty="0">
                <a:latin typeface="Arial"/>
                <a:cs typeface="Arial"/>
              </a:rPr>
              <a:t>max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89735" y="2216644"/>
            <a:ext cx="2692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835" dirty="0">
                <a:latin typeface="Trebuchet MS"/>
                <a:cs typeface="Trebuchet MS"/>
              </a:rPr>
              <a:t></a:t>
            </a:r>
            <a:r>
              <a:rPr sz="1650" spc="-104" baseline="-58080" dirty="0">
                <a:latin typeface="Arial"/>
                <a:cs typeface="Arial"/>
              </a:rPr>
              <a:t>0</a:t>
            </a:r>
            <a:endParaRPr sz="1650" baseline="-5808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15135" y="2466021"/>
            <a:ext cx="1485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835" dirty="0">
                <a:latin typeface="Trebuchet MS"/>
                <a:cs typeface="Trebuchet MS"/>
              </a:rPr>
              <a:t>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15135" y="2507588"/>
            <a:ext cx="1485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835" dirty="0">
                <a:latin typeface="Trebuchet MS"/>
                <a:cs typeface="Trebuchet MS"/>
              </a:rPr>
              <a:t>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15135" y="2881666"/>
            <a:ext cx="1485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835" dirty="0">
                <a:latin typeface="Trebuchet MS"/>
                <a:cs typeface="Trebuchet MS"/>
              </a:rPr>
              <a:t>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15135" y="2923221"/>
            <a:ext cx="1485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835" dirty="0">
                <a:latin typeface="Trebuchet MS"/>
                <a:cs typeface="Trebuchet MS"/>
              </a:rPr>
              <a:t>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38287" y="2530091"/>
            <a:ext cx="1802130" cy="645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3200"/>
              </a:lnSpc>
              <a:spcBef>
                <a:spcPts val="100"/>
              </a:spcBef>
            </a:pPr>
            <a:r>
              <a:rPr sz="1100" i="1" spc="30" dirty="0">
                <a:latin typeface="Georgia"/>
                <a:cs typeface="Georgia"/>
              </a:rPr>
              <a:t>SW</a:t>
            </a:r>
            <a:r>
              <a:rPr sz="1100" i="1" spc="-120" dirty="0">
                <a:latin typeface="Georgia"/>
                <a:cs typeface="Georgia"/>
              </a:rPr>
              <a:t> </a:t>
            </a:r>
            <a:r>
              <a:rPr sz="1100" spc="50" dirty="0">
                <a:latin typeface="Arial"/>
                <a:cs typeface="Arial"/>
              </a:rPr>
              <a:t>(</a:t>
            </a:r>
            <a:r>
              <a:rPr sz="1100" i="1" spc="50" dirty="0">
                <a:latin typeface="Georgia"/>
                <a:cs typeface="Georgia"/>
              </a:rPr>
              <a:t>i</a:t>
            </a:r>
            <a:r>
              <a:rPr sz="1100" i="1" spc="-30" dirty="0">
                <a:latin typeface="Georgia"/>
                <a:cs typeface="Georgi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10" dirty="0">
                <a:latin typeface="Lucida Sans Unicode"/>
                <a:cs typeface="Lucida Sans Unicode"/>
              </a:rPr>
              <a:t> </a:t>
            </a:r>
            <a:r>
              <a:rPr sz="1100" spc="-35" dirty="0">
                <a:latin typeface="Arial"/>
                <a:cs typeface="Arial"/>
              </a:rPr>
              <a:t>1</a:t>
            </a:r>
            <a:r>
              <a:rPr sz="1100" i="1" spc="-35" dirty="0">
                <a:latin typeface="Georgia"/>
                <a:cs typeface="Georgia"/>
              </a:rPr>
              <a:t>,</a:t>
            </a:r>
            <a:r>
              <a:rPr sz="1100" i="1" spc="-90" dirty="0">
                <a:latin typeface="Georgia"/>
                <a:cs typeface="Georgia"/>
              </a:rPr>
              <a:t> </a:t>
            </a:r>
            <a:r>
              <a:rPr sz="1100" i="1" spc="125" dirty="0">
                <a:latin typeface="Georgia"/>
                <a:cs typeface="Georgia"/>
              </a:rPr>
              <a:t>j</a:t>
            </a:r>
            <a:r>
              <a:rPr sz="1100" i="1" spc="30" dirty="0">
                <a:latin typeface="Georgia"/>
                <a:cs typeface="Georgi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10" dirty="0">
                <a:latin typeface="Lucida Sans Unicode"/>
                <a:cs typeface="Lucida Sans Unicode"/>
              </a:rPr>
              <a:t> </a:t>
            </a:r>
            <a:r>
              <a:rPr sz="1100" spc="-5" dirty="0">
                <a:latin typeface="Arial"/>
                <a:cs typeface="Arial"/>
              </a:rPr>
              <a:t>1)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204" dirty="0">
                <a:latin typeface="Arial"/>
                <a:cs typeface="Arial"/>
              </a:rPr>
              <a:t>+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i="1" spc="5" dirty="0">
                <a:latin typeface="Georgia"/>
                <a:cs typeface="Georgia"/>
              </a:rPr>
              <a:t>score</a:t>
            </a:r>
            <a:r>
              <a:rPr sz="1100" spc="5" dirty="0">
                <a:latin typeface="Arial"/>
                <a:cs typeface="Arial"/>
              </a:rPr>
              <a:t>(</a:t>
            </a:r>
            <a:r>
              <a:rPr sz="1100" i="1" spc="5" dirty="0">
                <a:latin typeface="Georgia"/>
                <a:cs typeface="Georgia"/>
              </a:rPr>
              <a:t>i,</a:t>
            </a:r>
            <a:r>
              <a:rPr sz="1100" i="1" spc="-90" dirty="0">
                <a:latin typeface="Georgia"/>
                <a:cs typeface="Georgia"/>
              </a:rPr>
              <a:t> </a:t>
            </a:r>
            <a:r>
              <a:rPr sz="1100" i="1" spc="120" dirty="0">
                <a:latin typeface="Georgia"/>
                <a:cs typeface="Georgia"/>
              </a:rPr>
              <a:t>j</a:t>
            </a:r>
            <a:r>
              <a:rPr sz="1100" spc="120" dirty="0">
                <a:latin typeface="Arial"/>
                <a:cs typeface="Arial"/>
              </a:rPr>
              <a:t>)  </a:t>
            </a:r>
            <a:r>
              <a:rPr sz="1100" i="1" spc="30" dirty="0">
                <a:latin typeface="Georgia"/>
                <a:cs typeface="Georgia"/>
              </a:rPr>
              <a:t>SW</a:t>
            </a:r>
            <a:r>
              <a:rPr sz="1100" i="1" spc="-120" dirty="0">
                <a:latin typeface="Georgia"/>
                <a:cs typeface="Georgia"/>
              </a:rPr>
              <a:t> </a:t>
            </a:r>
            <a:r>
              <a:rPr sz="1100" spc="50" dirty="0">
                <a:latin typeface="Arial"/>
                <a:cs typeface="Arial"/>
              </a:rPr>
              <a:t>(</a:t>
            </a:r>
            <a:r>
              <a:rPr sz="1100" i="1" spc="50" dirty="0">
                <a:latin typeface="Georgia"/>
                <a:cs typeface="Georgia"/>
              </a:rPr>
              <a:t>i</a:t>
            </a:r>
            <a:r>
              <a:rPr sz="1100" i="1" spc="-25" dirty="0">
                <a:latin typeface="Georgia"/>
                <a:cs typeface="Georgi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10" dirty="0">
                <a:latin typeface="Lucida Sans Unicode"/>
                <a:cs typeface="Lucida Sans Unicode"/>
              </a:rPr>
              <a:t> </a:t>
            </a:r>
            <a:r>
              <a:rPr sz="1100" spc="-35" dirty="0">
                <a:latin typeface="Arial"/>
                <a:cs typeface="Arial"/>
              </a:rPr>
              <a:t>1</a:t>
            </a:r>
            <a:r>
              <a:rPr sz="1100" i="1" spc="-35" dirty="0">
                <a:latin typeface="Georgia"/>
                <a:cs typeface="Georgia"/>
              </a:rPr>
              <a:t>,</a:t>
            </a:r>
            <a:r>
              <a:rPr sz="1100" i="1" spc="-85" dirty="0">
                <a:latin typeface="Georgia"/>
                <a:cs typeface="Georgia"/>
              </a:rPr>
              <a:t> </a:t>
            </a:r>
            <a:r>
              <a:rPr sz="1100" i="1" spc="120" dirty="0">
                <a:latin typeface="Georgia"/>
                <a:cs typeface="Georgia"/>
              </a:rPr>
              <a:t>j</a:t>
            </a:r>
            <a:r>
              <a:rPr sz="1100" spc="120" dirty="0">
                <a:latin typeface="Arial"/>
                <a:cs typeface="Arial"/>
              </a:rPr>
              <a:t>)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10" dirty="0">
                <a:latin typeface="Lucida Sans Unicode"/>
                <a:cs typeface="Lucida Sans Unicode"/>
              </a:rPr>
              <a:t> </a:t>
            </a:r>
            <a:r>
              <a:rPr sz="1100" i="1" spc="-70" dirty="0">
                <a:latin typeface="Georgia"/>
                <a:cs typeface="Georgia"/>
              </a:rPr>
              <a:t>d</a:t>
            </a:r>
            <a:endParaRPr sz="11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100" i="1" spc="30" dirty="0">
                <a:latin typeface="Georgia"/>
                <a:cs typeface="Georgia"/>
              </a:rPr>
              <a:t>SW</a:t>
            </a:r>
            <a:r>
              <a:rPr sz="1100" i="1" spc="-125" dirty="0">
                <a:latin typeface="Georgia"/>
                <a:cs typeface="Georgia"/>
              </a:rPr>
              <a:t> </a:t>
            </a:r>
            <a:r>
              <a:rPr sz="1100" spc="35" dirty="0">
                <a:latin typeface="Arial"/>
                <a:cs typeface="Arial"/>
              </a:rPr>
              <a:t>(</a:t>
            </a:r>
            <a:r>
              <a:rPr sz="1100" i="1" spc="35" dirty="0">
                <a:latin typeface="Georgia"/>
                <a:cs typeface="Georgia"/>
              </a:rPr>
              <a:t>i,</a:t>
            </a:r>
            <a:r>
              <a:rPr sz="1100" i="1" spc="-95" dirty="0">
                <a:latin typeface="Georgia"/>
                <a:cs typeface="Georgia"/>
              </a:rPr>
              <a:t> </a:t>
            </a:r>
            <a:r>
              <a:rPr sz="1100" i="1" spc="125" dirty="0">
                <a:latin typeface="Georgia"/>
                <a:cs typeface="Georgia"/>
              </a:rPr>
              <a:t>j</a:t>
            </a:r>
            <a:r>
              <a:rPr sz="1100" i="1" spc="25" dirty="0">
                <a:latin typeface="Georgia"/>
                <a:cs typeface="Georgi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20" dirty="0">
                <a:latin typeface="Lucida Sans Unicode"/>
                <a:cs typeface="Lucida Sans Unicode"/>
              </a:rPr>
              <a:t> </a:t>
            </a:r>
            <a:r>
              <a:rPr sz="1100" spc="-5" dirty="0">
                <a:latin typeface="Arial"/>
                <a:cs typeface="Arial"/>
              </a:rPr>
              <a:t>1)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20" dirty="0">
                <a:latin typeface="Lucida Sans Unicode"/>
                <a:cs typeface="Lucida Sans Unicode"/>
              </a:rPr>
              <a:t> </a:t>
            </a:r>
            <a:r>
              <a:rPr sz="1100" i="1" spc="-70" dirty="0">
                <a:latin typeface="Georgia"/>
                <a:cs typeface="Georgia"/>
              </a:rPr>
              <a:t>d</a:t>
            </a:r>
            <a:endParaRPr sz="1100">
              <a:latin typeface="Georgia"/>
              <a:cs typeface="Georgia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20" name="object 20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26879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>
                <a:solidFill>
                  <a:srgbClr val="FFFFFF"/>
                </a:solidFill>
                <a:latin typeface="Gill Sans MT"/>
                <a:cs typeface="Gill Sans MT"/>
              </a:rPr>
              <a:t>Optimizacija </a:t>
            </a:r>
            <a:r>
              <a:rPr sz="1400" spc="20" dirty="0">
                <a:solidFill>
                  <a:srgbClr val="FFFFFF"/>
                </a:solidFill>
                <a:latin typeface="Gill Sans MT"/>
                <a:cs typeface="Gill Sans MT"/>
              </a:rPr>
              <a:t>memorijske</a:t>
            </a:r>
            <a:r>
              <a:rPr sz="1400" spc="-1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15" dirty="0">
                <a:solidFill>
                  <a:srgbClr val="FFFFFF"/>
                </a:solidFill>
                <a:latin typeface="Gill Sans MT"/>
                <a:cs typeface="Gill Sans MT"/>
              </a:rPr>
              <a:t>složenosti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994156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73595" y="910423"/>
            <a:ext cx="3696970" cy="19818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100" spc="5" dirty="0">
                <a:latin typeface="Gill Sans MT"/>
                <a:cs typeface="Gill Sans MT"/>
              </a:rPr>
              <a:t>Sve </a:t>
            </a:r>
            <a:r>
              <a:rPr sz="1100" spc="15" dirty="0">
                <a:latin typeface="Gill Sans MT"/>
                <a:cs typeface="Gill Sans MT"/>
              </a:rPr>
              <a:t>dosadašnje </a:t>
            </a:r>
            <a:r>
              <a:rPr sz="1100" spc="-15" dirty="0">
                <a:latin typeface="Gill Sans MT"/>
                <a:cs typeface="Gill Sans MT"/>
              </a:rPr>
              <a:t>metode </a:t>
            </a:r>
            <a:r>
              <a:rPr sz="1100" spc="20" dirty="0">
                <a:latin typeface="Gill Sans MT"/>
                <a:cs typeface="Gill Sans MT"/>
              </a:rPr>
              <a:t>su </a:t>
            </a:r>
            <a:r>
              <a:rPr sz="1100" spc="-10" dirty="0">
                <a:latin typeface="Gill Sans MT"/>
                <a:cs typeface="Gill Sans MT"/>
              </a:rPr>
              <a:t>vremenske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22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memorijske složenosti</a:t>
            </a:r>
            <a:endParaRPr sz="1100">
              <a:latin typeface="Gill Sans MT"/>
              <a:cs typeface="Gill Sans MT"/>
            </a:endParaRPr>
          </a:p>
          <a:p>
            <a:pPr marL="63500">
              <a:lnSpc>
                <a:spcPct val="100000"/>
              </a:lnSpc>
              <a:spcBef>
                <a:spcPts val="35"/>
              </a:spcBef>
            </a:pPr>
            <a:r>
              <a:rPr sz="1100" i="1" spc="40" dirty="0">
                <a:latin typeface="Georgia"/>
                <a:cs typeface="Georgia"/>
              </a:rPr>
              <a:t>O</a:t>
            </a:r>
            <a:r>
              <a:rPr sz="1100" spc="40" dirty="0">
                <a:latin typeface="Arial"/>
                <a:cs typeface="Arial"/>
              </a:rPr>
              <a:t>(</a:t>
            </a:r>
            <a:r>
              <a:rPr sz="1100" i="1" spc="40" dirty="0">
                <a:latin typeface="Georgia"/>
                <a:cs typeface="Georgia"/>
              </a:rPr>
              <a:t>n</a:t>
            </a:r>
            <a:r>
              <a:rPr sz="1100" i="1" spc="-30" dirty="0">
                <a:latin typeface="Georgia"/>
                <a:cs typeface="Georgia"/>
              </a:rPr>
              <a:t>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15" dirty="0">
                <a:latin typeface="Georgia"/>
                <a:cs typeface="Georgia"/>
              </a:rPr>
              <a:t>m</a:t>
            </a:r>
            <a:r>
              <a:rPr sz="1100" spc="15" dirty="0">
                <a:latin typeface="Arial"/>
                <a:cs typeface="Arial"/>
              </a:rPr>
              <a:t>)</a:t>
            </a:r>
            <a:r>
              <a:rPr sz="1100" spc="1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Gill Sans MT"/>
              <a:cs typeface="Gill Sans MT"/>
            </a:endParaRPr>
          </a:p>
          <a:p>
            <a:pPr marL="63500">
              <a:lnSpc>
                <a:spcPct val="100000"/>
              </a:lnSpc>
            </a:pPr>
            <a:r>
              <a:rPr sz="1100" spc="-5" dirty="0">
                <a:latin typeface="Gill Sans MT"/>
                <a:cs typeface="Gill Sans MT"/>
              </a:rPr>
              <a:t>Nepraktično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za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dugačke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sekvence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80" dirty="0">
                <a:latin typeface="Lucida Sans Unicode"/>
                <a:cs typeface="Lucida Sans Unicode"/>
              </a:rPr>
              <a:t>−→ </a:t>
            </a:r>
            <a:r>
              <a:rPr sz="1100" spc="30" dirty="0">
                <a:latin typeface="Gill Sans MT"/>
                <a:cs typeface="Gill Sans MT"/>
              </a:rPr>
              <a:t>dužina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ljudskog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genoma</a:t>
            </a:r>
            <a:endParaRPr sz="1100">
              <a:latin typeface="Gill Sans MT"/>
              <a:cs typeface="Gill Sans MT"/>
            </a:endParaRPr>
          </a:p>
          <a:p>
            <a:pPr marL="63500">
              <a:lnSpc>
                <a:spcPct val="100000"/>
              </a:lnSpc>
              <a:spcBef>
                <a:spcPts val="35"/>
              </a:spcBef>
            </a:pPr>
            <a:r>
              <a:rPr sz="1100" spc="-30" dirty="0">
                <a:latin typeface="Lucida Sans Unicode"/>
                <a:cs typeface="Lucida Sans Unicode"/>
              </a:rPr>
              <a:t>∼ </a:t>
            </a:r>
            <a:r>
              <a:rPr sz="1100" spc="-70" dirty="0">
                <a:latin typeface="Arial"/>
                <a:cs typeface="Arial"/>
              </a:rPr>
              <a:t>3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10" dirty="0">
                <a:latin typeface="Lucida Sans Unicode"/>
                <a:cs typeface="Lucida Sans Unicode"/>
              </a:rPr>
              <a:t> </a:t>
            </a:r>
            <a:r>
              <a:rPr sz="1100" spc="-45" dirty="0">
                <a:latin typeface="Arial"/>
                <a:cs typeface="Arial"/>
              </a:rPr>
              <a:t>10</a:t>
            </a:r>
            <a:r>
              <a:rPr sz="1200" spc="-67" baseline="27777" dirty="0">
                <a:latin typeface="Trebuchet MS"/>
                <a:cs typeface="Trebuchet MS"/>
              </a:rPr>
              <a:t>9</a:t>
            </a:r>
            <a:r>
              <a:rPr sz="1200" spc="104" baseline="27777" dirty="0">
                <a:latin typeface="Trebuchet MS"/>
                <a:cs typeface="Trebuchet MS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nukleotida!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Gill Sans MT"/>
              <a:cs typeface="Gill Sans MT"/>
            </a:endParaRPr>
          </a:p>
          <a:p>
            <a:pPr marL="63500">
              <a:lnSpc>
                <a:spcPct val="100000"/>
              </a:lnSpc>
            </a:pPr>
            <a:r>
              <a:rPr sz="1100" spc="15" dirty="0">
                <a:latin typeface="Gill Sans MT"/>
                <a:cs typeface="Gill Sans MT"/>
              </a:rPr>
              <a:t>Memorijska </a:t>
            </a:r>
            <a:r>
              <a:rPr sz="1100" spc="-10" dirty="0">
                <a:latin typeface="Gill Sans MT"/>
                <a:cs typeface="Gill Sans MT"/>
              </a:rPr>
              <a:t>složenost </a:t>
            </a:r>
            <a:r>
              <a:rPr sz="1100" spc="5" dirty="0">
                <a:latin typeface="Gill Sans MT"/>
                <a:cs typeface="Gill Sans MT"/>
              </a:rPr>
              <a:t>postaje </a:t>
            </a:r>
            <a:r>
              <a:rPr sz="1100" spc="-10" dirty="0">
                <a:latin typeface="Gill Sans MT"/>
                <a:cs typeface="Gill Sans MT"/>
              </a:rPr>
              <a:t>problem </a:t>
            </a:r>
            <a:r>
              <a:rPr sz="1100" dirty="0">
                <a:latin typeface="Gill Sans MT"/>
                <a:cs typeface="Gill Sans MT"/>
              </a:rPr>
              <a:t>daleko </a:t>
            </a:r>
            <a:r>
              <a:rPr sz="1100" spc="-25" dirty="0">
                <a:latin typeface="Gill Sans MT"/>
                <a:cs typeface="Gill Sans MT"/>
              </a:rPr>
              <a:t>pre</a:t>
            </a:r>
            <a:r>
              <a:rPr sz="1100" spc="-19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vremenske!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00">
              <a:latin typeface="Gill Sans MT"/>
              <a:cs typeface="Gill Sans MT"/>
            </a:endParaRPr>
          </a:p>
          <a:p>
            <a:pPr marL="63500" marR="153035">
              <a:lnSpc>
                <a:spcPct val="102600"/>
              </a:lnSpc>
              <a:spcBef>
                <a:spcPts val="5"/>
              </a:spcBef>
            </a:pPr>
            <a:r>
              <a:rPr sz="1100" spc="20" dirty="0">
                <a:latin typeface="Gill Sans MT"/>
                <a:cs typeface="Gill Sans MT"/>
              </a:rPr>
              <a:t>Ispostavlja </a:t>
            </a:r>
            <a:r>
              <a:rPr sz="1100" spc="-15" dirty="0">
                <a:latin typeface="Gill Sans MT"/>
                <a:cs typeface="Gill Sans MT"/>
              </a:rPr>
              <a:t>se </a:t>
            </a:r>
            <a:r>
              <a:rPr sz="1100" spc="35" dirty="0">
                <a:latin typeface="Gill Sans MT"/>
                <a:cs typeface="Gill Sans MT"/>
              </a:rPr>
              <a:t>da </a:t>
            </a:r>
            <a:r>
              <a:rPr sz="1100" spc="-20" dirty="0">
                <a:latin typeface="Gill Sans MT"/>
                <a:cs typeface="Gill Sans MT"/>
              </a:rPr>
              <a:t>možemo </a:t>
            </a:r>
            <a:r>
              <a:rPr sz="1100" spc="10" dirty="0">
                <a:latin typeface="Gill Sans MT"/>
                <a:cs typeface="Gill Sans MT"/>
              </a:rPr>
              <a:t>optimizovati </a:t>
            </a:r>
            <a:r>
              <a:rPr sz="1100" spc="5" dirty="0">
                <a:latin typeface="Gill Sans MT"/>
                <a:cs typeface="Gill Sans MT"/>
              </a:rPr>
              <a:t>memorijsku</a:t>
            </a:r>
            <a:r>
              <a:rPr sz="1100" spc="-220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složenost  </a:t>
            </a:r>
            <a:r>
              <a:rPr sz="1100" spc="45" dirty="0">
                <a:latin typeface="Gill Sans MT"/>
                <a:cs typeface="Gill Sans MT"/>
              </a:rPr>
              <a:t>na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40" dirty="0">
                <a:latin typeface="Georgia"/>
                <a:cs typeface="Georgia"/>
              </a:rPr>
              <a:t>O</a:t>
            </a:r>
            <a:r>
              <a:rPr sz="1100" spc="40" dirty="0">
                <a:latin typeface="Arial"/>
                <a:cs typeface="Arial"/>
              </a:rPr>
              <a:t>(</a:t>
            </a:r>
            <a:r>
              <a:rPr sz="1100" i="1" spc="40" dirty="0">
                <a:latin typeface="Georgia"/>
                <a:cs typeface="Georgia"/>
              </a:rPr>
              <a:t>n</a:t>
            </a:r>
            <a:r>
              <a:rPr sz="1100" spc="40" dirty="0">
                <a:latin typeface="Arial"/>
                <a:cs typeface="Arial"/>
              </a:rPr>
              <a:t>)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bez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da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žrtvujemo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vremensku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složenost.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1590725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2187295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831" y="2611780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2" name="object 12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4751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30" dirty="0">
                <a:solidFill>
                  <a:srgbClr val="FFFFFF"/>
                </a:solidFill>
                <a:latin typeface="Gill Sans MT"/>
                <a:cs typeface="Gill Sans MT"/>
              </a:rPr>
              <a:t>Ključne</a:t>
            </a:r>
            <a:r>
              <a:rPr sz="1400" spc="-7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Gill Sans MT"/>
                <a:cs typeface="Gill Sans MT"/>
              </a:rPr>
              <a:t>opservacije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1197000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4395" y="1113268"/>
            <a:ext cx="3577590" cy="70802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10" dirty="0">
                <a:latin typeface="Gill Sans MT"/>
                <a:cs typeface="Gill Sans MT"/>
              </a:rPr>
              <a:t>Ukoliko </a:t>
            </a:r>
            <a:r>
              <a:rPr sz="1100" spc="30" dirty="0">
                <a:latin typeface="Gill Sans MT"/>
                <a:cs typeface="Gill Sans MT"/>
              </a:rPr>
              <a:t>nas </a:t>
            </a:r>
            <a:r>
              <a:rPr sz="1100" dirty="0">
                <a:latin typeface="Gill Sans MT"/>
                <a:cs typeface="Gill Sans MT"/>
              </a:rPr>
              <a:t>interesuje </a:t>
            </a:r>
            <a:r>
              <a:rPr sz="1100" spc="5" dirty="0">
                <a:latin typeface="Gill Sans MT"/>
                <a:cs typeface="Gill Sans MT"/>
              </a:rPr>
              <a:t>samo </a:t>
            </a:r>
            <a:r>
              <a:rPr sz="1100" spc="20" dirty="0">
                <a:latin typeface="Gill Sans MT"/>
                <a:cs typeface="Gill Sans MT"/>
              </a:rPr>
              <a:t>optimalan </a:t>
            </a:r>
            <a:r>
              <a:rPr sz="1100" b="1" spc="-60" dirty="0">
                <a:latin typeface="Tahoma"/>
                <a:cs typeface="Tahoma"/>
              </a:rPr>
              <a:t>skor </a:t>
            </a:r>
            <a:r>
              <a:rPr sz="1100" spc="20" dirty="0">
                <a:latin typeface="Gill Sans MT"/>
                <a:cs typeface="Gill Sans MT"/>
              </a:rPr>
              <a:t>globalnog  poravnanja </a:t>
            </a:r>
            <a:r>
              <a:rPr sz="1100" spc="-5" dirty="0">
                <a:latin typeface="Gill Sans MT"/>
                <a:cs typeface="Gill Sans MT"/>
              </a:rPr>
              <a:t>(polje </a:t>
            </a:r>
            <a:r>
              <a:rPr sz="1100" spc="35" dirty="0">
                <a:latin typeface="Gill Sans MT"/>
                <a:cs typeface="Gill Sans MT"/>
              </a:rPr>
              <a:t>u </a:t>
            </a:r>
            <a:r>
              <a:rPr sz="1100" dirty="0">
                <a:latin typeface="Gill Sans MT"/>
                <a:cs typeface="Gill Sans MT"/>
              </a:rPr>
              <a:t>donjem-desnom </a:t>
            </a:r>
            <a:r>
              <a:rPr sz="1100" spc="-5" dirty="0">
                <a:latin typeface="Gill Sans MT"/>
                <a:cs typeface="Gill Sans MT"/>
              </a:rPr>
              <a:t>ćošku</a:t>
            </a:r>
            <a:r>
              <a:rPr sz="1100" spc="-195" dirty="0">
                <a:latin typeface="Gill Sans MT"/>
                <a:cs typeface="Gill Sans MT"/>
              </a:rPr>
              <a:t> </a:t>
            </a:r>
            <a:r>
              <a:rPr sz="1100" i="1" spc="10" dirty="0">
                <a:latin typeface="Gill Sans MT"/>
                <a:cs typeface="Gill Sans MT"/>
              </a:rPr>
              <a:t>Needleman-Wunsch  </a:t>
            </a:r>
            <a:r>
              <a:rPr sz="1100" dirty="0">
                <a:latin typeface="Gill Sans MT"/>
                <a:cs typeface="Gill Sans MT"/>
              </a:rPr>
              <a:t>matrice), </a:t>
            </a:r>
            <a:r>
              <a:rPr sz="1100" spc="55" dirty="0">
                <a:latin typeface="Gill Sans MT"/>
                <a:cs typeface="Gill Sans MT"/>
              </a:rPr>
              <a:t>a </a:t>
            </a:r>
            <a:r>
              <a:rPr sz="1100" dirty="0">
                <a:latin typeface="Gill Sans MT"/>
                <a:cs typeface="Gill Sans MT"/>
              </a:rPr>
              <a:t>ne </a:t>
            </a:r>
            <a:r>
              <a:rPr sz="1100" spc="40" dirty="0">
                <a:latin typeface="Gill Sans MT"/>
                <a:cs typeface="Gill Sans MT"/>
              </a:rPr>
              <a:t>i </a:t>
            </a:r>
            <a:r>
              <a:rPr sz="1100" spc="5" dirty="0">
                <a:latin typeface="Gill Sans MT"/>
                <a:cs typeface="Gill Sans MT"/>
              </a:rPr>
              <a:t>samo </a:t>
            </a:r>
            <a:r>
              <a:rPr sz="1100" spc="10" dirty="0">
                <a:latin typeface="Gill Sans MT"/>
                <a:cs typeface="Gill Sans MT"/>
              </a:rPr>
              <a:t>poravnanje, </a:t>
            </a:r>
            <a:r>
              <a:rPr sz="1100" spc="25" dirty="0">
                <a:latin typeface="Gill Sans MT"/>
                <a:cs typeface="Gill Sans MT"/>
              </a:rPr>
              <a:t>nije </a:t>
            </a:r>
            <a:r>
              <a:rPr sz="1100" spc="-20" dirty="0">
                <a:latin typeface="Gill Sans MT"/>
                <a:cs typeface="Gill Sans MT"/>
              </a:rPr>
              <a:t>potrebno </a:t>
            </a:r>
            <a:r>
              <a:rPr sz="1100" spc="5" dirty="0">
                <a:latin typeface="Gill Sans MT"/>
                <a:cs typeface="Gill Sans MT"/>
              </a:rPr>
              <a:t>više </a:t>
            </a:r>
            <a:r>
              <a:rPr sz="1100" spc="-20" dirty="0">
                <a:latin typeface="Gill Sans MT"/>
                <a:cs typeface="Gill Sans MT"/>
              </a:rPr>
              <a:t>od </a:t>
            </a:r>
            <a:r>
              <a:rPr sz="1100" i="1" spc="40" dirty="0">
                <a:latin typeface="Georgia"/>
                <a:cs typeface="Georgia"/>
              </a:rPr>
              <a:t>O</a:t>
            </a:r>
            <a:r>
              <a:rPr sz="1100" spc="40" dirty="0">
                <a:latin typeface="Arial"/>
                <a:cs typeface="Arial"/>
              </a:rPr>
              <a:t>(</a:t>
            </a:r>
            <a:r>
              <a:rPr sz="1100" i="1" spc="40" dirty="0">
                <a:latin typeface="Georgia"/>
                <a:cs typeface="Georgia"/>
              </a:rPr>
              <a:t>n</a:t>
            </a:r>
            <a:r>
              <a:rPr sz="1100" spc="40" dirty="0">
                <a:latin typeface="Arial"/>
                <a:cs typeface="Arial"/>
              </a:rPr>
              <a:t>)  </a:t>
            </a:r>
            <a:r>
              <a:rPr sz="1100" spc="-5" dirty="0">
                <a:latin typeface="Gill Sans MT"/>
                <a:cs typeface="Gill Sans MT"/>
              </a:rPr>
              <a:t>memorije.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(Zašto?)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2340559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24395" y="2256826"/>
            <a:ext cx="3449320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99"/>
              </a:lnSpc>
              <a:spcBef>
                <a:spcPts val="55"/>
              </a:spcBef>
            </a:pPr>
            <a:r>
              <a:rPr sz="1100" dirty="0">
                <a:latin typeface="Gill Sans MT"/>
                <a:cs typeface="Gill Sans MT"/>
              </a:rPr>
              <a:t>De</a:t>
            </a:r>
            <a:r>
              <a:rPr sz="1100" dirty="0">
                <a:latin typeface="Calibri"/>
                <a:cs typeface="Calibri"/>
              </a:rPr>
              <a:t>V</a:t>
            </a:r>
            <a:r>
              <a:rPr sz="1100" dirty="0">
                <a:latin typeface="Gill Sans MT"/>
                <a:cs typeface="Gill Sans MT"/>
              </a:rPr>
              <a:t>nišimo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funkciju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45" dirty="0">
                <a:latin typeface="Georgia"/>
                <a:cs typeface="Georgia"/>
              </a:rPr>
              <a:t>NWScore</a:t>
            </a:r>
            <a:r>
              <a:rPr sz="1100" spc="45" dirty="0">
                <a:latin typeface="Arial"/>
                <a:cs typeface="Arial"/>
              </a:rPr>
              <a:t>(</a:t>
            </a:r>
            <a:r>
              <a:rPr sz="1100" i="1" spc="45" dirty="0">
                <a:latin typeface="Georgia"/>
                <a:cs typeface="Georgia"/>
              </a:rPr>
              <a:t>X,</a:t>
            </a:r>
            <a:r>
              <a:rPr sz="1100" i="1" spc="-85" dirty="0">
                <a:latin typeface="Georgia"/>
                <a:cs typeface="Georgia"/>
              </a:rPr>
              <a:t> </a:t>
            </a:r>
            <a:r>
              <a:rPr sz="1100" i="1" spc="-45" dirty="0">
                <a:latin typeface="Georgia"/>
                <a:cs typeface="Georgia"/>
              </a:rPr>
              <a:t>Y</a:t>
            </a:r>
            <a:r>
              <a:rPr sz="1100" i="1" spc="-25" dirty="0">
                <a:latin typeface="Georgia"/>
                <a:cs typeface="Georgia"/>
              </a:rPr>
              <a:t> </a:t>
            </a:r>
            <a:r>
              <a:rPr sz="1100" spc="55" dirty="0">
                <a:latin typeface="Arial"/>
                <a:cs typeface="Arial"/>
              </a:rPr>
              <a:t>)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koja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vraća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b="1" spc="-50" dirty="0">
                <a:latin typeface="Tahoma"/>
                <a:cs typeface="Tahoma"/>
              </a:rPr>
              <a:t>poslednji  </a:t>
            </a:r>
            <a:r>
              <a:rPr sz="1100" b="1" spc="-65" dirty="0">
                <a:latin typeface="Tahoma"/>
                <a:cs typeface="Tahoma"/>
              </a:rPr>
              <a:t>red </a:t>
            </a:r>
            <a:r>
              <a:rPr sz="1100" i="1" spc="10" dirty="0">
                <a:latin typeface="Gill Sans MT"/>
                <a:cs typeface="Gill Sans MT"/>
              </a:rPr>
              <a:t>Needleman-Wunsch </a:t>
            </a:r>
            <a:r>
              <a:rPr sz="1100" spc="5" dirty="0">
                <a:latin typeface="Gill Sans MT"/>
                <a:cs typeface="Gill Sans MT"/>
              </a:rPr>
              <a:t>tabele </a:t>
            </a:r>
            <a:r>
              <a:rPr sz="1100" spc="25" dirty="0">
                <a:latin typeface="Gill Sans MT"/>
                <a:cs typeface="Gill Sans MT"/>
              </a:rPr>
              <a:t>za </a:t>
            </a:r>
            <a:r>
              <a:rPr sz="1100" spc="-5" dirty="0">
                <a:latin typeface="Gill Sans MT"/>
                <a:cs typeface="Gill Sans MT"/>
              </a:rPr>
              <a:t>sekvence </a:t>
            </a:r>
            <a:r>
              <a:rPr sz="1100" i="1" spc="120" dirty="0">
                <a:latin typeface="Georgia"/>
                <a:cs typeface="Georgia"/>
              </a:rPr>
              <a:t>X</a:t>
            </a:r>
            <a:r>
              <a:rPr sz="1100" i="1" spc="-150" dirty="0">
                <a:latin typeface="Georgia"/>
                <a:cs typeface="Georgia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 </a:t>
            </a:r>
            <a:r>
              <a:rPr sz="1100" i="1" spc="-45" dirty="0">
                <a:latin typeface="Georgia"/>
                <a:cs typeface="Georgia"/>
              </a:rPr>
              <a:t>Y </a:t>
            </a:r>
            <a:r>
              <a:rPr sz="1100" spc="-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1" name="object 11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812289" cy="594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i="1" spc="35" dirty="0">
                <a:solidFill>
                  <a:srgbClr val="FFFFFF"/>
                </a:solidFill>
                <a:latin typeface="Gill Sans MT"/>
                <a:cs typeface="Gill Sans MT"/>
              </a:rPr>
              <a:t>Hirschberg</a:t>
            </a:r>
            <a:r>
              <a:rPr sz="1400" spc="35" dirty="0">
                <a:solidFill>
                  <a:srgbClr val="FFFFFF"/>
                </a:solidFill>
                <a:latin typeface="Gill Sans MT"/>
                <a:cs typeface="Gill Sans MT"/>
              </a:rPr>
              <a:t>-ov</a:t>
            </a:r>
            <a:r>
              <a:rPr sz="1400" spc="-5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40" dirty="0">
                <a:solidFill>
                  <a:srgbClr val="FFFFFF"/>
                </a:solidFill>
                <a:latin typeface="Gill Sans MT"/>
                <a:cs typeface="Gill Sans MT"/>
              </a:rPr>
              <a:t>algoritam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Gill Sans MT"/>
              <a:cs typeface="Gill Sans MT"/>
            </a:endParaRPr>
          </a:p>
          <a:p>
            <a:pPr marR="4445" algn="ctr">
              <a:lnSpc>
                <a:spcPct val="100000"/>
              </a:lnSpc>
            </a:pPr>
            <a:r>
              <a:rPr sz="1100" i="1" spc="30" dirty="0">
                <a:latin typeface="Gill Sans MT"/>
                <a:cs typeface="Gill Sans MT"/>
              </a:rPr>
              <a:t>Hirschberg-ov</a:t>
            </a:r>
            <a:r>
              <a:rPr sz="1100" i="1" spc="-50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ill Sans MT"/>
                <a:cs typeface="Gill Sans MT"/>
              </a:rPr>
              <a:t>algoritam: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975385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4395" y="891653"/>
            <a:ext cx="28092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Gill Sans MT"/>
                <a:cs typeface="Gill Sans MT"/>
              </a:rPr>
              <a:t>Ukoliko </a:t>
            </a:r>
            <a:r>
              <a:rPr sz="1100" spc="10" dirty="0">
                <a:latin typeface="Gill Sans MT"/>
                <a:cs typeface="Gill Sans MT"/>
              </a:rPr>
              <a:t>je </a:t>
            </a:r>
            <a:r>
              <a:rPr sz="1100" spc="-5" dirty="0">
                <a:latin typeface="Lucida Sans Unicode"/>
                <a:cs typeface="Lucida Sans Unicode"/>
              </a:rPr>
              <a:t>|</a:t>
            </a:r>
            <a:r>
              <a:rPr sz="1100" i="1" spc="-5" dirty="0">
                <a:latin typeface="Georgia"/>
                <a:cs typeface="Georgia"/>
              </a:rPr>
              <a:t>X</a:t>
            </a:r>
            <a:r>
              <a:rPr sz="1100" spc="-5" dirty="0">
                <a:latin typeface="Lucida Sans Unicode"/>
                <a:cs typeface="Lucida Sans Unicode"/>
              </a:rPr>
              <a:t>| </a:t>
            </a:r>
            <a:r>
              <a:rPr sz="1100" spc="-30" dirty="0">
                <a:latin typeface="Lucida Sans Unicode"/>
                <a:cs typeface="Lucida Sans Unicode"/>
              </a:rPr>
              <a:t>≤ </a:t>
            </a:r>
            <a:r>
              <a:rPr sz="1100" spc="-70" dirty="0">
                <a:latin typeface="Arial"/>
                <a:cs typeface="Arial"/>
              </a:rPr>
              <a:t>2 </a:t>
            </a:r>
            <a:r>
              <a:rPr sz="1100" spc="35" dirty="0">
                <a:latin typeface="Gill Sans MT"/>
                <a:cs typeface="Gill Sans MT"/>
              </a:rPr>
              <a:t>ili </a:t>
            </a:r>
            <a:r>
              <a:rPr sz="1100" spc="-80" dirty="0">
                <a:latin typeface="Lucida Sans Unicode"/>
                <a:cs typeface="Lucida Sans Unicode"/>
              </a:rPr>
              <a:t>|</a:t>
            </a:r>
            <a:r>
              <a:rPr sz="1100" i="1" spc="-80" dirty="0">
                <a:latin typeface="Georgia"/>
                <a:cs typeface="Georgia"/>
              </a:rPr>
              <a:t>Y </a:t>
            </a:r>
            <a:r>
              <a:rPr sz="1100" spc="-110" dirty="0">
                <a:latin typeface="Lucida Sans Unicode"/>
                <a:cs typeface="Lucida Sans Unicode"/>
              </a:rPr>
              <a:t>| </a:t>
            </a:r>
            <a:r>
              <a:rPr sz="1100" spc="-30" dirty="0">
                <a:latin typeface="Lucida Sans Unicode"/>
                <a:cs typeface="Lucida Sans Unicode"/>
              </a:rPr>
              <a:t>≤ </a:t>
            </a:r>
            <a:r>
              <a:rPr sz="1100" spc="-35" dirty="0">
                <a:latin typeface="Arial"/>
                <a:cs typeface="Arial"/>
              </a:rPr>
              <a:t>2</a:t>
            </a:r>
            <a:r>
              <a:rPr sz="1100" spc="-35" dirty="0">
                <a:latin typeface="Gill Sans MT"/>
                <a:cs typeface="Gill Sans MT"/>
              </a:rPr>
              <a:t>, </a:t>
            </a:r>
            <a:r>
              <a:rPr sz="1100" spc="5" dirty="0">
                <a:latin typeface="Gill Sans MT"/>
                <a:cs typeface="Gill Sans MT"/>
              </a:rPr>
              <a:t>odraditi</a:t>
            </a:r>
            <a:r>
              <a:rPr sz="1100" spc="-9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regularan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4395" y="978634"/>
            <a:ext cx="235775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900"/>
              </a:lnSpc>
              <a:spcBef>
                <a:spcPts val="100"/>
              </a:spcBef>
            </a:pPr>
            <a:r>
              <a:rPr sz="1100" i="1" spc="10" dirty="0">
                <a:latin typeface="Gill Sans MT"/>
                <a:cs typeface="Gill Sans MT"/>
              </a:rPr>
              <a:t>Needleman-Wunsch</a:t>
            </a:r>
            <a:r>
              <a:rPr sz="1100" i="1" spc="-4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algoritam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nad</a:t>
            </a:r>
            <a:r>
              <a:rPr sz="1100" spc="-45" dirty="0">
                <a:latin typeface="Gill Sans MT"/>
                <a:cs typeface="Gill Sans MT"/>
              </a:rPr>
              <a:t> </a:t>
            </a:r>
            <a:r>
              <a:rPr sz="1100" i="1" spc="120" dirty="0">
                <a:latin typeface="Georgia"/>
                <a:cs typeface="Georgia"/>
              </a:rPr>
              <a:t>X</a:t>
            </a:r>
            <a:r>
              <a:rPr sz="1100" i="1" spc="80" dirty="0">
                <a:latin typeface="Georgia"/>
                <a:cs typeface="Georgia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i="1" spc="-45" dirty="0">
                <a:latin typeface="Georgia"/>
                <a:cs typeface="Georgia"/>
              </a:rPr>
              <a:t>Y</a:t>
            </a:r>
            <a:r>
              <a:rPr sz="1100" i="1" spc="-35" dirty="0">
                <a:latin typeface="Georgia"/>
                <a:cs typeface="Georgia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.  </a:t>
            </a:r>
            <a:r>
              <a:rPr sz="1100" spc="10" dirty="0">
                <a:latin typeface="Gill Sans MT"/>
                <a:cs typeface="Gill Sans MT"/>
              </a:rPr>
              <a:t>De</a:t>
            </a:r>
            <a:r>
              <a:rPr sz="1100" spc="10" dirty="0">
                <a:latin typeface="Calibri"/>
                <a:cs typeface="Calibri"/>
              </a:rPr>
              <a:t>V</a:t>
            </a:r>
            <a:r>
              <a:rPr sz="1100" spc="10" dirty="0">
                <a:latin typeface="Gill Sans MT"/>
                <a:cs typeface="Gill Sans MT"/>
              </a:rPr>
              <a:t>nisati </a:t>
            </a:r>
            <a:r>
              <a:rPr sz="1100" spc="-10" dirty="0">
                <a:latin typeface="Gill Sans MT"/>
                <a:cs typeface="Gill Sans MT"/>
              </a:rPr>
              <a:t>sledeće</a:t>
            </a:r>
            <a:r>
              <a:rPr sz="1100" spc="-8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parametre: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02831" y="1398816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92556" y="1609763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392021" y="1607009"/>
            <a:ext cx="7620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0" dirty="0">
                <a:latin typeface="Verdana"/>
                <a:cs typeface="Verdana"/>
              </a:rPr>
              <a:t>2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6084" y="1464048"/>
            <a:ext cx="7105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500" i="1" spc="127" baseline="-27777" dirty="0">
                <a:latin typeface="Georgia"/>
                <a:cs typeface="Georgia"/>
              </a:rPr>
              <a:t>x</a:t>
            </a:r>
            <a:r>
              <a:rPr sz="1050" i="1" spc="127" baseline="-51587" dirty="0">
                <a:latin typeface="Arial"/>
                <a:cs typeface="Arial"/>
              </a:rPr>
              <a:t>mid </a:t>
            </a:r>
            <a:r>
              <a:rPr sz="1500" spc="284" baseline="-27777" dirty="0">
                <a:latin typeface="Arial"/>
                <a:cs typeface="Arial"/>
              </a:rPr>
              <a:t>=</a:t>
            </a:r>
            <a:r>
              <a:rPr sz="1500" spc="-157" baseline="-27777" dirty="0">
                <a:latin typeface="Arial"/>
                <a:cs typeface="Arial"/>
              </a:rPr>
              <a:t> </a:t>
            </a:r>
            <a:r>
              <a:rPr sz="700" i="1" u="sng" spc="11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|X|</a:t>
            </a:r>
            <a:r>
              <a:rPr sz="700" i="1" spc="114" dirty="0">
                <a:latin typeface="Arial"/>
                <a:cs typeface="Arial"/>
              </a:rPr>
              <a:t> </a:t>
            </a:r>
            <a:r>
              <a:rPr sz="1500" spc="-15" baseline="-27777" dirty="0">
                <a:latin typeface="Gill Sans MT"/>
                <a:cs typeface="Gill Sans MT"/>
              </a:rPr>
              <a:t>;</a:t>
            </a:r>
            <a:endParaRPr sz="1500" baseline="-27777">
              <a:latin typeface="Gill Sans MT"/>
              <a:cs typeface="Gill Sans MT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92556" y="1761591"/>
            <a:ext cx="52349" cy="523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76084" y="1677256"/>
            <a:ext cx="21545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i="1" spc="10" dirty="0">
                <a:latin typeface="Georgia"/>
                <a:cs typeface="Georgia"/>
              </a:rPr>
              <a:t>ScoreL</a:t>
            </a:r>
            <a:r>
              <a:rPr sz="1000" spc="10" dirty="0">
                <a:latin typeface="Arial"/>
                <a:cs typeface="Arial"/>
              </a:rPr>
              <a:t>[]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175" dirty="0">
                <a:latin typeface="Arial"/>
                <a:cs typeface="Arial"/>
              </a:rPr>
              <a:t> </a:t>
            </a:r>
            <a:r>
              <a:rPr sz="1000" i="1" spc="45" dirty="0">
                <a:latin typeface="Georgia"/>
                <a:cs typeface="Georgia"/>
              </a:rPr>
              <a:t>NWScore</a:t>
            </a:r>
            <a:r>
              <a:rPr sz="1000" spc="45" dirty="0">
                <a:latin typeface="Arial"/>
                <a:cs typeface="Arial"/>
              </a:rPr>
              <a:t>(</a:t>
            </a:r>
            <a:r>
              <a:rPr sz="1000" i="1" spc="45" dirty="0">
                <a:latin typeface="Georgia"/>
                <a:cs typeface="Georgia"/>
              </a:rPr>
              <a:t>X</a:t>
            </a:r>
            <a:r>
              <a:rPr sz="1000" spc="45" dirty="0">
                <a:latin typeface="Arial"/>
                <a:cs typeface="Arial"/>
              </a:rPr>
              <a:t>[1</a:t>
            </a:r>
            <a:r>
              <a:rPr sz="1000" i="1" spc="45" dirty="0">
                <a:latin typeface="Georgia"/>
                <a:cs typeface="Georgia"/>
              </a:rPr>
              <a:t>..x</a:t>
            </a:r>
            <a:r>
              <a:rPr sz="1050" i="1" spc="67" baseline="-11904" dirty="0">
                <a:latin typeface="Arial"/>
                <a:cs typeface="Arial"/>
              </a:rPr>
              <a:t>mid</a:t>
            </a:r>
            <a:r>
              <a:rPr sz="1000" spc="45" dirty="0">
                <a:latin typeface="Arial"/>
                <a:cs typeface="Arial"/>
              </a:rPr>
              <a:t>]</a:t>
            </a:r>
            <a:r>
              <a:rPr sz="1000" i="1" spc="45" dirty="0">
                <a:latin typeface="Georgia"/>
                <a:cs typeface="Georgia"/>
              </a:rPr>
              <a:t>, </a:t>
            </a:r>
            <a:r>
              <a:rPr sz="1000" i="1" spc="-40" dirty="0">
                <a:latin typeface="Georgia"/>
                <a:cs typeface="Georgia"/>
              </a:rPr>
              <a:t>Y </a:t>
            </a:r>
            <a:r>
              <a:rPr sz="1000" spc="20" dirty="0">
                <a:latin typeface="Arial"/>
                <a:cs typeface="Arial"/>
              </a:rPr>
              <a:t>)</a:t>
            </a:r>
            <a:r>
              <a:rPr sz="1000" spc="20" dirty="0">
                <a:latin typeface="Gill Sans MT"/>
                <a:cs typeface="Gill Sans MT"/>
              </a:rPr>
              <a:t>;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92556" y="1913420"/>
            <a:ext cx="52349" cy="5234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901484" y="1829084"/>
            <a:ext cx="19431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10" dirty="0">
                <a:latin typeface="Georgia"/>
                <a:cs typeface="Georgia"/>
              </a:rPr>
              <a:t>ScoreR</a:t>
            </a:r>
            <a:r>
              <a:rPr sz="1000" spc="10" dirty="0">
                <a:latin typeface="Arial"/>
                <a:cs typeface="Arial"/>
              </a:rPr>
              <a:t>[]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i="1" spc="20" dirty="0">
                <a:latin typeface="Georgia"/>
                <a:cs typeface="Georgia"/>
              </a:rPr>
              <a:t>NWScore</a:t>
            </a:r>
            <a:r>
              <a:rPr sz="1000" spc="20" dirty="0">
                <a:latin typeface="Arial"/>
                <a:cs typeface="Arial"/>
              </a:rPr>
              <a:t>(</a:t>
            </a:r>
            <a:r>
              <a:rPr sz="1000" spc="20" dirty="0">
                <a:latin typeface="Gill Sans MT"/>
                <a:cs typeface="Gill Sans MT"/>
              </a:rPr>
              <a:t>reverse</a:t>
            </a:r>
            <a:r>
              <a:rPr sz="1000" spc="20" dirty="0">
                <a:latin typeface="Arial"/>
                <a:cs typeface="Arial"/>
              </a:rPr>
              <a:t>(</a:t>
            </a:r>
            <a:r>
              <a:rPr sz="1000" i="1" spc="20" dirty="0">
                <a:latin typeface="Georgia"/>
                <a:cs typeface="Georgia"/>
              </a:rPr>
              <a:t>X</a:t>
            </a:r>
            <a:r>
              <a:rPr sz="1000" spc="20" dirty="0">
                <a:latin typeface="Arial"/>
                <a:cs typeface="Arial"/>
              </a:rPr>
              <a:t>[</a:t>
            </a:r>
            <a:r>
              <a:rPr sz="1000" i="1" spc="20" dirty="0">
                <a:latin typeface="Georgia"/>
                <a:cs typeface="Georgia"/>
              </a:rPr>
              <a:t>x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19171" y="1886016"/>
            <a:ext cx="2038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i="1" spc="90" dirty="0">
                <a:latin typeface="Arial"/>
                <a:cs typeface="Arial"/>
              </a:rPr>
              <a:t>mid</a:t>
            </a:r>
            <a:endParaRPr sz="7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18434" y="1829084"/>
            <a:ext cx="2724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190" dirty="0">
                <a:latin typeface="Arial"/>
                <a:cs typeface="Arial"/>
              </a:rPr>
              <a:t>+</a:t>
            </a:r>
            <a:r>
              <a:rPr sz="1000" spc="-2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1</a:t>
            </a:r>
            <a:r>
              <a:rPr sz="1000" i="1" spc="-20" dirty="0">
                <a:latin typeface="Georgia"/>
                <a:cs typeface="Georgia"/>
              </a:rPr>
              <a:t>..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65093" y="1829084"/>
            <a:ext cx="99568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5" dirty="0">
                <a:latin typeface="Lucida Sans Unicode"/>
                <a:cs typeface="Lucida Sans Unicode"/>
              </a:rPr>
              <a:t>|</a:t>
            </a:r>
            <a:r>
              <a:rPr sz="1000" i="1" spc="5" dirty="0">
                <a:latin typeface="Georgia"/>
                <a:cs typeface="Georgia"/>
              </a:rPr>
              <a:t>X</a:t>
            </a:r>
            <a:r>
              <a:rPr sz="1000" spc="5" dirty="0">
                <a:latin typeface="Lucida Sans Unicode"/>
                <a:cs typeface="Lucida Sans Unicode"/>
              </a:rPr>
              <a:t>|</a:t>
            </a:r>
            <a:r>
              <a:rPr sz="1000" spc="5" dirty="0">
                <a:latin typeface="Arial"/>
                <a:cs typeface="Arial"/>
              </a:rPr>
              <a:t>])</a:t>
            </a:r>
            <a:r>
              <a:rPr sz="1000" i="1" spc="5" dirty="0">
                <a:latin typeface="Georgia"/>
                <a:cs typeface="Georgia"/>
              </a:rPr>
              <a:t>, </a:t>
            </a:r>
            <a:r>
              <a:rPr sz="1000" spc="-20" dirty="0">
                <a:latin typeface="Gill Sans MT"/>
                <a:cs typeface="Gill Sans MT"/>
              </a:rPr>
              <a:t>reverse</a:t>
            </a:r>
            <a:r>
              <a:rPr sz="1000" spc="-20" dirty="0">
                <a:latin typeface="Arial"/>
                <a:cs typeface="Arial"/>
              </a:rPr>
              <a:t>(</a:t>
            </a:r>
            <a:r>
              <a:rPr sz="1000" i="1" spc="-20" dirty="0">
                <a:latin typeface="Georgia"/>
                <a:cs typeface="Georgia"/>
              </a:rPr>
              <a:t>Y</a:t>
            </a:r>
            <a:r>
              <a:rPr sz="1000" i="1" spc="-130" dirty="0">
                <a:latin typeface="Georgia"/>
                <a:cs typeface="Georgia"/>
              </a:rPr>
              <a:t> </a:t>
            </a:r>
            <a:r>
              <a:rPr sz="1000" spc="30" dirty="0">
                <a:latin typeface="Arial"/>
                <a:cs typeface="Arial"/>
              </a:rPr>
              <a:t>))</a:t>
            </a:r>
            <a:r>
              <a:rPr sz="1000" spc="30" dirty="0">
                <a:latin typeface="Gill Sans MT"/>
                <a:cs typeface="Gill Sans MT"/>
              </a:rPr>
              <a:t>;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92556" y="2088273"/>
            <a:ext cx="52349" cy="5234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963510" y="2060869"/>
            <a:ext cx="20383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i="1" spc="90" dirty="0">
                <a:latin typeface="Arial"/>
                <a:cs typeface="Arial"/>
              </a:rPr>
              <a:t>mid</a:t>
            </a:r>
            <a:endParaRPr sz="7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77683" y="1962114"/>
            <a:ext cx="11557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i="1" spc="120" dirty="0">
                <a:latin typeface="Arial"/>
                <a:cs typeface="Arial"/>
              </a:rPr>
              <a:t>m</a:t>
            </a:r>
            <a:endParaRPr sz="7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40624" y="2146188"/>
            <a:ext cx="18986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i="1" spc="125" dirty="0">
                <a:latin typeface="Arial"/>
                <a:cs typeface="Arial"/>
              </a:rPr>
              <a:t>i</a:t>
            </a:r>
            <a:r>
              <a:rPr sz="700" spc="-5" dirty="0">
                <a:latin typeface="Verdana"/>
                <a:cs typeface="Verdana"/>
              </a:rPr>
              <a:t>=0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01484" y="2003925"/>
            <a:ext cx="24441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4005" algn="l"/>
              </a:tabLst>
            </a:pPr>
            <a:r>
              <a:rPr sz="1000" i="1" spc="-75" dirty="0">
                <a:latin typeface="Georgia"/>
                <a:cs typeface="Georgia"/>
              </a:rPr>
              <a:t>y	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20" dirty="0">
                <a:latin typeface="Arial"/>
                <a:cs typeface="Arial"/>
              </a:rPr>
              <a:t> argmax</a:t>
            </a:r>
            <a:r>
              <a:rPr sz="1000" spc="-120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(</a:t>
            </a:r>
            <a:r>
              <a:rPr sz="1000" i="1" spc="20" dirty="0">
                <a:latin typeface="Georgia"/>
                <a:cs typeface="Georgia"/>
              </a:rPr>
              <a:t>ScoreL</a:t>
            </a:r>
            <a:r>
              <a:rPr sz="1000" spc="20" dirty="0">
                <a:latin typeface="Arial"/>
                <a:cs typeface="Arial"/>
              </a:rPr>
              <a:t>[</a:t>
            </a:r>
            <a:r>
              <a:rPr sz="1000" i="1" spc="20" dirty="0">
                <a:latin typeface="Georgia"/>
                <a:cs typeface="Georgia"/>
              </a:rPr>
              <a:t>i</a:t>
            </a:r>
            <a:r>
              <a:rPr sz="1000" spc="20" dirty="0">
                <a:latin typeface="Arial"/>
                <a:cs typeface="Arial"/>
              </a:rPr>
              <a:t>]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190" dirty="0">
                <a:latin typeface="Arial"/>
                <a:cs typeface="Arial"/>
              </a:rPr>
              <a:t>+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i="1" spc="10" dirty="0">
                <a:latin typeface="Georgia"/>
                <a:cs typeface="Georgia"/>
              </a:rPr>
              <a:t>ScoreR</a:t>
            </a:r>
            <a:r>
              <a:rPr sz="1000" spc="10" dirty="0">
                <a:latin typeface="Arial"/>
                <a:cs typeface="Arial"/>
              </a:rPr>
              <a:t>[</a:t>
            </a:r>
            <a:r>
              <a:rPr sz="1000" i="1" spc="10" dirty="0">
                <a:latin typeface="Georgia"/>
                <a:cs typeface="Georgia"/>
              </a:rPr>
              <a:t>m</a:t>
            </a:r>
            <a:r>
              <a:rPr sz="1000" i="1" spc="-25" dirty="0">
                <a:latin typeface="Georgia"/>
                <a:cs typeface="Georgia"/>
              </a:rPr>
              <a:t> </a:t>
            </a:r>
            <a:r>
              <a:rPr sz="1000" spc="-25" dirty="0">
                <a:latin typeface="Lucida Sans Unicode"/>
                <a:cs typeface="Lucida Sans Unicode"/>
              </a:rPr>
              <a:t>−</a:t>
            </a:r>
            <a:r>
              <a:rPr sz="1000" spc="-105" dirty="0">
                <a:latin typeface="Lucida Sans Unicode"/>
                <a:cs typeface="Lucida Sans Unicode"/>
              </a:rPr>
              <a:t> </a:t>
            </a:r>
            <a:r>
              <a:rPr sz="1000" i="1" spc="30" dirty="0">
                <a:latin typeface="Georgia"/>
                <a:cs typeface="Georgia"/>
              </a:rPr>
              <a:t>i</a:t>
            </a:r>
            <a:r>
              <a:rPr sz="1000" spc="30" dirty="0">
                <a:latin typeface="Arial"/>
                <a:cs typeface="Arial"/>
              </a:rPr>
              <a:t>])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20084" y="2003925"/>
            <a:ext cx="533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Gill Sans MT"/>
                <a:cs typeface="Gill Sans MT"/>
              </a:rPr>
              <a:t>.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02831" y="2425052"/>
            <a:ext cx="64985" cy="6498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92556" y="2918485"/>
            <a:ext cx="52349" cy="5234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92556" y="3070313"/>
            <a:ext cx="52349" cy="5234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98995" y="2341320"/>
            <a:ext cx="3504565" cy="82232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38100" marR="30480">
              <a:lnSpc>
                <a:spcPts val="1200"/>
              </a:lnSpc>
              <a:spcBef>
                <a:spcPts val="229"/>
              </a:spcBef>
            </a:pPr>
            <a:r>
              <a:rPr sz="1100" spc="15" dirty="0">
                <a:latin typeface="Gill Sans MT"/>
                <a:cs typeface="Gill Sans MT"/>
              </a:rPr>
              <a:t>Primetiti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da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jedno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od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optimalnih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poravnanja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sigurno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prolazi  </a:t>
            </a:r>
            <a:r>
              <a:rPr sz="1100" spc="-30" dirty="0">
                <a:latin typeface="Gill Sans MT"/>
                <a:cs typeface="Gill Sans MT"/>
              </a:rPr>
              <a:t>kroz </a:t>
            </a:r>
            <a:r>
              <a:rPr sz="1100" dirty="0">
                <a:latin typeface="Gill Sans MT"/>
                <a:cs typeface="Gill Sans MT"/>
              </a:rPr>
              <a:t>polje </a:t>
            </a:r>
            <a:r>
              <a:rPr sz="1100" spc="40" dirty="0">
                <a:latin typeface="Arial"/>
                <a:cs typeface="Arial"/>
              </a:rPr>
              <a:t>(</a:t>
            </a:r>
            <a:r>
              <a:rPr sz="1100" i="1" spc="40" dirty="0">
                <a:latin typeface="Georgia"/>
                <a:cs typeface="Georgia"/>
              </a:rPr>
              <a:t>x</a:t>
            </a:r>
            <a:r>
              <a:rPr sz="1200" i="1" spc="60" baseline="-13888" dirty="0">
                <a:latin typeface="Georgia"/>
                <a:cs typeface="Georgia"/>
              </a:rPr>
              <a:t>mid</a:t>
            </a:r>
            <a:r>
              <a:rPr sz="1100" i="1" spc="40" dirty="0">
                <a:latin typeface="Georgia"/>
                <a:cs typeface="Georgia"/>
              </a:rPr>
              <a:t>, </a:t>
            </a:r>
            <a:r>
              <a:rPr sz="1100" i="1" spc="15" dirty="0">
                <a:latin typeface="Georgia"/>
                <a:cs typeface="Georgia"/>
              </a:rPr>
              <a:t>y</a:t>
            </a:r>
            <a:r>
              <a:rPr sz="1200" i="1" spc="22" baseline="-13888" dirty="0">
                <a:latin typeface="Georgia"/>
                <a:cs typeface="Georgia"/>
              </a:rPr>
              <a:t>mid</a:t>
            </a:r>
            <a:r>
              <a:rPr sz="1100" spc="15" dirty="0">
                <a:latin typeface="Arial"/>
                <a:cs typeface="Arial"/>
              </a:rPr>
              <a:t>) </a:t>
            </a:r>
            <a:r>
              <a:rPr sz="1100" spc="35" dirty="0">
                <a:latin typeface="Gill Sans MT"/>
                <a:cs typeface="Gill Sans MT"/>
              </a:rPr>
              <a:t>u </a:t>
            </a:r>
            <a:r>
              <a:rPr sz="1100" spc="10" dirty="0">
                <a:latin typeface="Gill Sans MT"/>
                <a:cs typeface="Gill Sans MT"/>
              </a:rPr>
              <a:t>matrici, </a:t>
            </a:r>
            <a:r>
              <a:rPr sz="1100" dirty="0">
                <a:latin typeface="Gill Sans MT"/>
                <a:cs typeface="Gill Sans MT"/>
              </a:rPr>
              <a:t>tako </a:t>
            </a:r>
            <a:r>
              <a:rPr sz="1100" spc="35" dirty="0">
                <a:latin typeface="Gill Sans MT"/>
                <a:cs typeface="Gill Sans MT"/>
              </a:rPr>
              <a:t>da </a:t>
            </a:r>
            <a:r>
              <a:rPr sz="1100" spc="30" dirty="0">
                <a:latin typeface="Gill Sans MT"/>
                <a:cs typeface="Gill Sans MT"/>
              </a:rPr>
              <a:t>sada </a:t>
            </a:r>
            <a:r>
              <a:rPr sz="1100" spc="-20" dirty="0">
                <a:latin typeface="Gill Sans MT"/>
                <a:cs typeface="Gill Sans MT"/>
              </a:rPr>
              <a:t>možemo  </a:t>
            </a:r>
            <a:r>
              <a:rPr sz="1100" spc="-10" dirty="0">
                <a:latin typeface="Gill Sans MT"/>
                <a:cs typeface="Gill Sans MT"/>
              </a:rPr>
              <a:t>rekurzivno </a:t>
            </a:r>
            <a:r>
              <a:rPr sz="1100" spc="5" dirty="0">
                <a:latin typeface="Gill Sans MT"/>
                <a:cs typeface="Gill Sans MT"/>
              </a:rPr>
              <a:t>podeliti </a:t>
            </a:r>
            <a:r>
              <a:rPr sz="1100" spc="25" dirty="0">
                <a:latin typeface="Gill Sans MT"/>
                <a:cs typeface="Gill Sans MT"/>
              </a:rPr>
              <a:t>upit </a:t>
            </a:r>
            <a:r>
              <a:rPr sz="1100" spc="45" dirty="0">
                <a:latin typeface="Gill Sans MT"/>
                <a:cs typeface="Gill Sans MT"/>
              </a:rPr>
              <a:t>na</a:t>
            </a:r>
            <a:r>
              <a:rPr sz="1100" spc="-22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dva </a:t>
            </a:r>
            <a:r>
              <a:rPr sz="1100" spc="10" dirty="0">
                <a:latin typeface="Gill Sans MT"/>
                <a:cs typeface="Gill Sans MT"/>
              </a:rPr>
              <a:t>dela:</a:t>
            </a:r>
            <a:endParaRPr sz="1100">
              <a:latin typeface="Gill Sans MT"/>
              <a:cs typeface="Gill Sans MT"/>
            </a:endParaRPr>
          </a:p>
          <a:p>
            <a:pPr marL="314960" marR="192405">
              <a:lnSpc>
                <a:spcPct val="100000"/>
              </a:lnSpc>
              <a:spcBef>
                <a:spcPts val="145"/>
              </a:spcBef>
            </a:pPr>
            <a:r>
              <a:rPr sz="1000" spc="80" dirty="0">
                <a:latin typeface="Times New Roman"/>
                <a:cs typeface="Times New Roman"/>
              </a:rPr>
              <a:t>Hirschberg(X[1..x_mid], </a:t>
            </a:r>
            <a:r>
              <a:rPr sz="1000" spc="90" dirty="0">
                <a:latin typeface="Times New Roman"/>
                <a:cs typeface="Times New Roman"/>
              </a:rPr>
              <a:t>Y[1..y_mid]);  </a:t>
            </a:r>
            <a:r>
              <a:rPr sz="1000" spc="55" dirty="0">
                <a:latin typeface="Times New Roman"/>
                <a:cs typeface="Times New Roman"/>
              </a:rPr>
              <a:t>Hirschberg(X[x_mid+1, </a:t>
            </a:r>
            <a:r>
              <a:rPr sz="1000" spc="175" dirty="0">
                <a:latin typeface="Times New Roman"/>
                <a:cs typeface="Times New Roman"/>
              </a:rPr>
              <a:t>|X|], </a:t>
            </a:r>
            <a:r>
              <a:rPr sz="1000" spc="25" dirty="0">
                <a:latin typeface="Times New Roman"/>
                <a:cs typeface="Times New Roman"/>
              </a:rPr>
              <a:t>Y[y_mid+1,</a:t>
            </a:r>
            <a:r>
              <a:rPr sz="1000" spc="250" dirty="0">
                <a:latin typeface="Times New Roman"/>
                <a:cs typeface="Times New Roman"/>
              </a:rPr>
              <a:t> </a:t>
            </a:r>
            <a:r>
              <a:rPr sz="1000" spc="170" dirty="0">
                <a:latin typeface="Times New Roman"/>
                <a:cs typeface="Times New Roman"/>
              </a:rPr>
              <a:t>|Y|]);</a:t>
            </a:r>
            <a:endParaRPr sz="1000">
              <a:latin typeface="Times New Roman"/>
              <a:cs typeface="Times New Roman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31" name="object 31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34" name="object 3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26911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35" dirty="0">
                <a:solidFill>
                  <a:srgbClr val="FFFFFF"/>
                </a:solidFill>
                <a:latin typeface="Gill Sans MT"/>
                <a:cs typeface="Gill Sans MT"/>
              </a:rPr>
              <a:t>Hirschberg</a:t>
            </a:r>
            <a:r>
              <a:rPr sz="1400" spc="35" dirty="0">
                <a:solidFill>
                  <a:srgbClr val="FFFFFF"/>
                </a:solidFill>
                <a:latin typeface="Gill Sans MT"/>
                <a:cs typeface="Gill Sans MT"/>
              </a:rPr>
              <a:t>-ov </a:t>
            </a:r>
            <a:r>
              <a:rPr sz="1400" spc="40" dirty="0">
                <a:solidFill>
                  <a:srgbClr val="FFFFFF"/>
                </a:solidFill>
                <a:latin typeface="Gill Sans MT"/>
                <a:cs typeface="Gill Sans MT"/>
              </a:rPr>
              <a:t>algoritam </a:t>
            </a:r>
            <a:r>
              <a:rPr sz="1400" spc="65" dirty="0">
                <a:solidFill>
                  <a:srgbClr val="FFFFFF"/>
                </a:solidFill>
                <a:latin typeface="Gill Sans MT"/>
                <a:cs typeface="Gill Sans MT"/>
              </a:rPr>
              <a:t>–</a:t>
            </a:r>
            <a:r>
              <a:rPr sz="1400" spc="-19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ill Sans MT"/>
                <a:cs typeface="Gill Sans MT"/>
              </a:rPr>
              <a:t>složenost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810488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4395" y="726756"/>
            <a:ext cx="3601085" cy="7772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15" dirty="0">
                <a:latin typeface="Gill Sans MT"/>
                <a:cs typeface="Gill Sans MT"/>
              </a:rPr>
              <a:t>Memorijska </a:t>
            </a:r>
            <a:r>
              <a:rPr sz="1100" spc="-10" dirty="0">
                <a:latin typeface="Gill Sans MT"/>
                <a:cs typeface="Gill Sans MT"/>
              </a:rPr>
              <a:t>složenost </a:t>
            </a:r>
            <a:r>
              <a:rPr sz="1100" i="1" spc="10" dirty="0">
                <a:latin typeface="Gill Sans MT"/>
                <a:cs typeface="Gill Sans MT"/>
              </a:rPr>
              <a:t>Hirschberg</a:t>
            </a:r>
            <a:r>
              <a:rPr sz="1100" spc="10" dirty="0">
                <a:latin typeface="Gill Sans MT"/>
                <a:cs typeface="Gill Sans MT"/>
              </a:rPr>
              <a:t>-ovog </a:t>
            </a:r>
            <a:r>
              <a:rPr sz="1100" spc="15" dirty="0">
                <a:latin typeface="Gill Sans MT"/>
                <a:cs typeface="Gill Sans MT"/>
              </a:rPr>
              <a:t>algoritma </a:t>
            </a:r>
            <a:r>
              <a:rPr sz="1100" spc="10" dirty="0">
                <a:latin typeface="Gill Sans MT"/>
                <a:cs typeface="Gill Sans MT"/>
              </a:rPr>
              <a:t>je </a:t>
            </a:r>
            <a:r>
              <a:rPr sz="1100" i="1" spc="30" dirty="0">
                <a:latin typeface="Georgia"/>
                <a:cs typeface="Georgia"/>
              </a:rPr>
              <a:t>O</a:t>
            </a:r>
            <a:r>
              <a:rPr sz="1100" spc="30" dirty="0">
                <a:latin typeface="Arial"/>
                <a:cs typeface="Arial"/>
              </a:rPr>
              <a:t>(</a:t>
            </a:r>
            <a:r>
              <a:rPr sz="1100" i="1" spc="30" dirty="0">
                <a:latin typeface="Georgia"/>
                <a:cs typeface="Georgia"/>
              </a:rPr>
              <a:t>n</a:t>
            </a:r>
            <a:r>
              <a:rPr sz="1100" spc="30" dirty="0">
                <a:latin typeface="Arial"/>
                <a:cs typeface="Arial"/>
              </a:rPr>
              <a:t>)</a:t>
            </a:r>
            <a:r>
              <a:rPr sz="1100" spc="30" dirty="0">
                <a:latin typeface="Gill Sans MT"/>
                <a:cs typeface="Gill Sans MT"/>
              </a:rPr>
              <a:t>;</a:t>
            </a:r>
            <a:r>
              <a:rPr sz="1100" spc="-20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uvek  </a:t>
            </a:r>
            <a:r>
              <a:rPr sz="1100" spc="35" dirty="0">
                <a:latin typeface="Gill Sans MT"/>
                <a:cs typeface="Gill Sans MT"/>
              </a:rPr>
              <a:t>u </a:t>
            </a:r>
            <a:r>
              <a:rPr sz="1100" spc="5" dirty="0">
                <a:latin typeface="Gill Sans MT"/>
                <a:cs typeface="Gill Sans MT"/>
              </a:rPr>
              <a:t>memoriji </a:t>
            </a:r>
            <a:r>
              <a:rPr sz="1100" spc="15" dirty="0">
                <a:latin typeface="Gill Sans MT"/>
                <a:cs typeface="Gill Sans MT"/>
              </a:rPr>
              <a:t>pamtimo </a:t>
            </a:r>
            <a:r>
              <a:rPr sz="1100" spc="25" dirty="0">
                <a:latin typeface="Gill Sans MT"/>
                <a:cs typeface="Gill Sans MT"/>
              </a:rPr>
              <a:t>najviše dva </a:t>
            </a:r>
            <a:r>
              <a:rPr sz="1100" spc="-5" dirty="0">
                <a:latin typeface="Gill Sans MT"/>
                <a:cs typeface="Gill Sans MT"/>
              </a:rPr>
              <a:t>reda </a:t>
            </a:r>
            <a:r>
              <a:rPr sz="1100" i="1" spc="10" dirty="0">
                <a:latin typeface="Gill Sans MT"/>
                <a:cs typeface="Gill Sans MT"/>
              </a:rPr>
              <a:t>Needleman-Wunsch  </a:t>
            </a:r>
            <a:r>
              <a:rPr sz="1100" dirty="0">
                <a:latin typeface="Gill Sans MT"/>
                <a:cs typeface="Gill Sans MT"/>
              </a:rPr>
              <a:t>matrice.</a:t>
            </a:r>
            <a:endParaRPr sz="11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100" spc="-25" dirty="0">
                <a:latin typeface="Gill Sans MT"/>
                <a:cs typeface="Gill Sans MT"/>
              </a:rPr>
              <a:t>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jednom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pozivu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algoritma,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radimo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dva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80" dirty="0">
                <a:latin typeface="Gill Sans MT"/>
                <a:cs typeface="Gill Sans MT"/>
              </a:rPr>
              <a:t>N-W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upita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nad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1395450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24395" y="1483803"/>
            <a:ext cx="32766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5" dirty="0">
                <a:latin typeface="Gill Sans MT"/>
                <a:cs typeface="Gill Sans MT"/>
              </a:rPr>
              <a:t>polovinama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prve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sekvence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celom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drugom,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što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ukupne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68424" y="1638654"/>
            <a:ext cx="908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u="sng" spc="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n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74165" y="1740978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latin typeface="Trebuchet MS"/>
                <a:cs typeface="Trebuchet MS"/>
              </a:rPr>
              <a:t>2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89748" y="1543658"/>
            <a:ext cx="4699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93065" algn="l"/>
              </a:tabLst>
            </a:pPr>
            <a:r>
              <a:rPr sz="1100" spc="95" dirty="0">
                <a:latin typeface="Trebuchet MS"/>
                <a:cs typeface="Trebuchet MS"/>
              </a:rPr>
              <a:t>.	</a:t>
            </a:r>
            <a:r>
              <a:rPr sz="1100" spc="-100" dirty="0">
                <a:latin typeface="Trebuchet MS"/>
                <a:cs typeface="Trebuchet MS"/>
              </a:rPr>
              <a:t>Σ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4395" y="1655875"/>
            <a:ext cx="162496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967740" algn="l"/>
              </a:tabLst>
            </a:pPr>
            <a:r>
              <a:rPr sz="1100" spc="-5" dirty="0">
                <a:latin typeface="Gill Sans MT"/>
                <a:cs typeface="Gill Sans MT"/>
              </a:rPr>
              <a:t>složenosti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70" dirty="0">
                <a:latin typeface="Arial"/>
                <a:cs typeface="Arial"/>
              </a:rPr>
              <a:t>2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spc="-395" dirty="0">
                <a:latin typeface="Lucida Sans Unicode"/>
                <a:cs typeface="Lucida Sans Unicode"/>
              </a:rPr>
              <a:t>·	·</a:t>
            </a:r>
            <a:r>
              <a:rPr sz="1100" spc="-120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Georgia"/>
                <a:cs typeface="Georgia"/>
              </a:rPr>
              <a:t>m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i="1" spc="-5" dirty="0">
                <a:latin typeface="Georgia"/>
                <a:cs typeface="Georgia"/>
              </a:rPr>
              <a:t>nm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23604" y="1655875"/>
            <a:ext cx="1932939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5" dirty="0">
                <a:latin typeface="Gill Sans MT"/>
                <a:cs typeface="Gill Sans MT"/>
              </a:rPr>
              <a:t>;</a:t>
            </a:r>
            <a:r>
              <a:rPr sz="1100" spc="-50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u</a:t>
            </a:r>
            <a:r>
              <a:rPr sz="1100" spc="-4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najgorem</a:t>
            </a:r>
            <a:r>
              <a:rPr sz="1100" spc="-5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slučaju,</a:t>
            </a:r>
            <a:r>
              <a:rPr sz="1100" spc="-4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ukupan</a:t>
            </a:r>
            <a:r>
              <a:rPr sz="1100" spc="-45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broj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4395" y="1827947"/>
            <a:ext cx="12573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5" dirty="0">
                <a:latin typeface="Gill Sans MT"/>
                <a:cs typeface="Gill Sans MT"/>
              </a:rPr>
              <a:t>operacija </a:t>
            </a:r>
            <a:r>
              <a:rPr sz="1100" spc="25" dirty="0">
                <a:latin typeface="Gill Sans MT"/>
                <a:cs typeface="Gill Sans MT"/>
              </a:rPr>
              <a:t>nije </a:t>
            </a:r>
            <a:r>
              <a:rPr sz="1100" dirty="0">
                <a:latin typeface="Gill Sans MT"/>
                <a:cs typeface="Gill Sans MT"/>
              </a:rPr>
              <a:t>veći</a:t>
            </a:r>
            <a:r>
              <a:rPr sz="1100" spc="-180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od: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747062" y="2311958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>
                <a:moveTo>
                  <a:pt x="0" y="0"/>
                </a:moveTo>
                <a:lnTo>
                  <a:pt x="6927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734362" y="2101620"/>
            <a:ext cx="3022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19710" algn="l"/>
              </a:tabLst>
            </a:pPr>
            <a:r>
              <a:rPr sz="1100" spc="-70" dirty="0">
                <a:latin typeface="Arial"/>
                <a:cs typeface="Arial"/>
              </a:rPr>
              <a:t>1	1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954453" y="2311958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>
                <a:moveTo>
                  <a:pt x="0" y="0"/>
                </a:moveTo>
                <a:lnTo>
                  <a:pt x="6927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699219" y="2101620"/>
            <a:ext cx="952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70" dirty="0"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585186" y="2311958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4">
                <a:moveTo>
                  <a:pt x="0" y="0"/>
                </a:moveTo>
                <a:lnTo>
                  <a:pt x="322745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708962" y="2299892"/>
            <a:ext cx="123507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245110" algn="l"/>
                <a:tab pos="875665" algn="l"/>
              </a:tabLst>
            </a:pPr>
            <a:r>
              <a:rPr sz="1650" spc="-104" baseline="2525" dirty="0">
                <a:latin typeface="Arial"/>
                <a:cs typeface="Arial"/>
              </a:rPr>
              <a:t>2	4	</a:t>
            </a:r>
            <a:r>
              <a:rPr sz="1100" spc="-70" dirty="0">
                <a:latin typeface="Arial"/>
                <a:cs typeface="Arial"/>
              </a:rPr>
              <a:t>1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40" dirty="0">
                <a:latin typeface="Lucida Sans Unicode"/>
                <a:cs typeface="Lucida Sans Unicode"/>
              </a:rPr>
              <a:t> </a:t>
            </a:r>
            <a:r>
              <a:rPr sz="1200" baseline="-27777" dirty="0">
                <a:latin typeface="Trebuchet MS"/>
                <a:cs typeface="Trebuchet MS"/>
              </a:rPr>
              <a:t>2</a:t>
            </a:r>
            <a:endParaRPr sz="1200" baseline="-27777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8995" y="2195346"/>
            <a:ext cx="373316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2239645" algn="l"/>
              </a:tabLst>
            </a:pPr>
            <a:r>
              <a:rPr sz="1100" i="1" spc="-45" dirty="0">
                <a:latin typeface="Georgia"/>
                <a:cs typeface="Georgia"/>
              </a:rPr>
              <a:t>T </a:t>
            </a:r>
            <a:r>
              <a:rPr sz="1100" spc="20" dirty="0">
                <a:latin typeface="Arial"/>
                <a:cs typeface="Arial"/>
              </a:rPr>
              <a:t>(</a:t>
            </a:r>
            <a:r>
              <a:rPr sz="1100" i="1" spc="20" dirty="0">
                <a:latin typeface="Georgia"/>
                <a:cs typeface="Georgia"/>
              </a:rPr>
              <a:t>n, m</a:t>
            </a:r>
            <a:r>
              <a:rPr sz="1100" spc="20" dirty="0">
                <a:latin typeface="Arial"/>
                <a:cs typeface="Arial"/>
              </a:rPr>
              <a:t>) </a:t>
            </a:r>
            <a:r>
              <a:rPr sz="1100" spc="-30" dirty="0">
                <a:latin typeface="Lucida Sans Unicode"/>
                <a:cs typeface="Lucida Sans Unicode"/>
              </a:rPr>
              <a:t>≤ </a:t>
            </a:r>
            <a:r>
              <a:rPr sz="1100" i="1" spc="35" dirty="0">
                <a:latin typeface="Georgia"/>
                <a:cs typeface="Georgia"/>
              </a:rPr>
              <a:t>nm</a:t>
            </a:r>
            <a:r>
              <a:rPr sz="1100" spc="35" dirty="0">
                <a:latin typeface="Arial"/>
                <a:cs typeface="Arial"/>
              </a:rPr>
              <a:t>(1+  </a:t>
            </a:r>
            <a:r>
              <a:rPr sz="1100" spc="204" dirty="0">
                <a:latin typeface="Arial"/>
                <a:cs typeface="Arial"/>
              </a:rPr>
              <a:t>+ </a:t>
            </a:r>
            <a:r>
              <a:rPr sz="1100" spc="105" dirty="0">
                <a:latin typeface="Arial"/>
                <a:cs typeface="Arial"/>
              </a:rPr>
              <a:t>+</a:t>
            </a:r>
            <a:r>
              <a:rPr sz="1100" i="1" spc="105" dirty="0">
                <a:latin typeface="Georgia"/>
                <a:cs typeface="Georgia"/>
              </a:rPr>
              <a:t>. </a:t>
            </a:r>
            <a:r>
              <a:rPr sz="1100" i="1" spc="5" dirty="0">
                <a:latin typeface="Georgia"/>
                <a:cs typeface="Georgia"/>
              </a:rPr>
              <a:t>. .</a:t>
            </a:r>
            <a:r>
              <a:rPr sz="1100" i="1" spc="-180" dirty="0">
                <a:latin typeface="Georgia"/>
                <a:cs typeface="Georgia"/>
              </a:rPr>
              <a:t> </a:t>
            </a:r>
            <a:r>
              <a:rPr sz="1100" spc="55" dirty="0">
                <a:latin typeface="Arial"/>
                <a:cs typeface="Arial"/>
              </a:rPr>
              <a:t>)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≤	</a:t>
            </a:r>
            <a:r>
              <a:rPr sz="1200" u="sng" baseline="-27777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1</a:t>
            </a:r>
            <a:r>
              <a:rPr sz="1200" spc="-22" baseline="-27777" dirty="0">
                <a:latin typeface="Trebuchet MS"/>
                <a:cs typeface="Trebuchet MS"/>
              </a:rPr>
              <a:t> </a:t>
            </a:r>
            <a:r>
              <a:rPr sz="1100" i="1" spc="-5" dirty="0">
                <a:latin typeface="Georgia"/>
                <a:cs typeface="Georgia"/>
              </a:rPr>
              <a:t>nm</a:t>
            </a:r>
            <a:r>
              <a:rPr sz="1100" i="1" spc="25" dirty="0">
                <a:latin typeface="Georgia"/>
                <a:cs typeface="Georgia"/>
              </a:rPr>
              <a:t>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25" dirty="0">
                <a:latin typeface="Arial"/>
                <a:cs typeface="Arial"/>
              </a:rPr>
              <a:t>2</a:t>
            </a:r>
            <a:r>
              <a:rPr sz="1100" i="1" spc="-25" dirty="0">
                <a:latin typeface="Georgia"/>
                <a:cs typeface="Georgia"/>
              </a:rPr>
              <a:t>nm</a:t>
            </a:r>
            <a:r>
              <a:rPr sz="1100" i="1" spc="25" dirty="0">
                <a:latin typeface="Georgia"/>
                <a:cs typeface="Georgia"/>
              </a:rPr>
              <a:t>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i="1" u="sng" spc="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</a:t>
            </a:r>
            <a:r>
              <a:rPr sz="1100" u="sng" spc="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</a:t>
            </a:r>
            <a:r>
              <a:rPr sz="1100" i="1" u="sng" spc="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n</a:t>
            </a:r>
            <a:r>
              <a:rPr sz="1100" i="1" u="sng" spc="-3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1100" u="sng" spc="-39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·</a:t>
            </a:r>
            <a:r>
              <a:rPr sz="1100" u="sng" spc="-114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1100" i="1" u="sng" spc="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m</a:t>
            </a:r>
            <a:r>
              <a:rPr sz="1100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02831" y="2748267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24395" y="2664535"/>
            <a:ext cx="3446145" cy="5359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algn="just">
              <a:lnSpc>
                <a:spcPct val="102600"/>
              </a:lnSpc>
              <a:spcBef>
                <a:spcPts val="55"/>
              </a:spcBef>
            </a:pPr>
            <a:r>
              <a:rPr sz="1100" dirty="0">
                <a:latin typeface="Gill Sans MT"/>
                <a:cs typeface="Gill Sans MT"/>
              </a:rPr>
              <a:t>Dakle, </a:t>
            </a:r>
            <a:r>
              <a:rPr sz="1100" i="1" spc="10" dirty="0">
                <a:latin typeface="Gill Sans MT"/>
                <a:cs typeface="Gill Sans MT"/>
              </a:rPr>
              <a:t>Hirschberg</a:t>
            </a:r>
            <a:r>
              <a:rPr sz="1100" spc="10" dirty="0">
                <a:latin typeface="Gill Sans MT"/>
                <a:cs typeface="Gill Sans MT"/>
              </a:rPr>
              <a:t>-ov </a:t>
            </a:r>
            <a:r>
              <a:rPr sz="1100" spc="15" dirty="0">
                <a:latin typeface="Gill Sans MT"/>
                <a:cs typeface="Gill Sans MT"/>
              </a:rPr>
              <a:t>algoritam </a:t>
            </a:r>
            <a:r>
              <a:rPr sz="1100" dirty="0">
                <a:latin typeface="Gill Sans MT"/>
                <a:cs typeface="Gill Sans MT"/>
              </a:rPr>
              <a:t>uspešno </a:t>
            </a:r>
            <a:r>
              <a:rPr sz="1100" spc="30" dirty="0">
                <a:latin typeface="Gill Sans MT"/>
                <a:cs typeface="Gill Sans MT"/>
              </a:rPr>
              <a:t>snižava</a:t>
            </a:r>
            <a:r>
              <a:rPr sz="1100" spc="-13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memorijsku  </a:t>
            </a:r>
            <a:r>
              <a:rPr sz="1100" spc="-10" dirty="0">
                <a:latin typeface="Gill Sans MT"/>
                <a:cs typeface="Gill Sans MT"/>
              </a:rPr>
              <a:t>složenost </a:t>
            </a:r>
            <a:r>
              <a:rPr sz="1100" i="1" spc="10" dirty="0">
                <a:latin typeface="Gill Sans MT"/>
                <a:cs typeface="Gill Sans MT"/>
              </a:rPr>
              <a:t>Needleman-Wunsch </a:t>
            </a:r>
            <a:r>
              <a:rPr sz="1100" spc="15" dirty="0">
                <a:latin typeface="Gill Sans MT"/>
                <a:cs typeface="Gill Sans MT"/>
              </a:rPr>
              <a:t>algoritma </a:t>
            </a:r>
            <a:r>
              <a:rPr sz="1100" dirty="0">
                <a:latin typeface="Gill Sans MT"/>
                <a:cs typeface="Gill Sans MT"/>
              </a:rPr>
              <a:t>ne </a:t>
            </a:r>
            <a:r>
              <a:rPr sz="1100" spc="10" dirty="0">
                <a:latin typeface="Gill Sans MT"/>
                <a:cs typeface="Gill Sans MT"/>
              </a:rPr>
              <a:t>žrtvujući </a:t>
            </a:r>
            <a:r>
              <a:rPr sz="1100" dirty="0">
                <a:latin typeface="Gill Sans MT"/>
                <a:cs typeface="Gill Sans MT"/>
              </a:rPr>
              <a:t>pri </a:t>
            </a:r>
            <a:r>
              <a:rPr sz="1100" spc="-10" dirty="0">
                <a:latin typeface="Gill Sans MT"/>
                <a:cs typeface="Gill Sans MT"/>
              </a:rPr>
              <a:t>tom  </a:t>
            </a:r>
            <a:r>
              <a:rPr sz="1100" dirty="0">
                <a:latin typeface="Gill Sans MT"/>
                <a:cs typeface="Gill Sans MT"/>
              </a:rPr>
              <a:t>vremensku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složenost.</a:t>
            </a:r>
            <a:endParaRPr sz="1100">
              <a:latin typeface="Gill Sans MT"/>
              <a:cs typeface="Gill Sans MT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26" name="object 26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29" name="object 2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27609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FFFFFF"/>
                </a:solidFill>
                <a:latin typeface="Gill Sans MT"/>
                <a:cs typeface="Gill Sans MT"/>
              </a:rPr>
              <a:t>Kratko</a:t>
            </a:r>
            <a:r>
              <a:rPr sz="1400" spc="-4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Gill Sans MT"/>
                <a:cs typeface="Gill Sans MT"/>
              </a:rPr>
              <a:t>skretanje</a:t>
            </a:r>
            <a:r>
              <a:rPr sz="1400" spc="-4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Gill Sans MT"/>
                <a:cs typeface="Gill Sans MT"/>
              </a:rPr>
              <a:t>–</a:t>
            </a:r>
            <a:r>
              <a:rPr sz="1400" spc="-4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i="1" spc="130" dirty="0">
                <a:solidFill>
                  <a:srgbClr val="FFFFFF"/>
                </a:solidFill>
                <a:latin typeface="Gill Sans MT"/>
                <a:cs typeface="Gill Sans MT"/>
              </a:rPr>
              <a:t>afine</a:t>
            </a:r>
            <a:r>
              <a:rPr sz="1400" i="1" spc="-4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i="1" spc="35" dirty="0">
                <a:solidFill>
                  <a:srgbClr val="FFFFFF"/>
                </a:solidFill>
                <a:latin typeface="Gill Sans MT"/>
                <a:cs typeface="Gill Sans MT"/>
              </a:rPr>
              <a:t>gap</a:t>
            </a:r>
            <a:r>
              <a:rPr sz="1400" i="1" spc="-4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i="1" spc="65" dirty="0">
                <a:solidFill>
                  <a:srgbClr val="FFFFFF"/>
                </a:solidFill>
                <a:latin typeface="Gill Sans MT"/>
                <a:cs typeface="Gill Sans MT"/>
              </a:rPr>
              <a:t>penalty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974775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4395" y="891043"/>
            <a:ext cx="3543300" cy="203453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5" dirty="0">
                <a:latin typeface="Gill Sans MT"/>
                <a:cs typeface="Gill Sans MT"/>
              </a:rPr>
              <a:t>Dosadašnji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modeli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su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davali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b="1" spc="-45" dirty="0">
                <a:latin typeface="Tahoma"/>
                <a:cs typeface="Tahoma"/>
              </a:rPr>
              <a:t>fiksnu </a:t>
            </a:r>
            <a:r>
              <a:rPr sz="1100" spc="5" dirty="0">
                <a:latin typeface="Gill Sans MT"/>
                <a:cs typeface="Gill Sans MT"/>
              </a:rPr>
              <a:t>cenu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inserciji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deleciji</a:t>
            </a:r>
            <a:endParaRPr sz="11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i="1" spc="15" dirty="0">
                <a:latin typeface="Gill Sans MT"/>
                <a:cs typeface="Gill Sans MT"/>
              </a:rPr>
              <a:t>svakog </a:t>
            </a:r>
            <a:r>
              <a:rPr sz="1100" i="1" spc="30" dirty="0">
                <a:latin typeface="Gill Sans MT"/>
                <a:cs typeface="Gill Sans MT"/>
              </a:rPr>
              <a:t>nukleotida</a:t>
            </a:r>
            <a:r>
              <a:rPr sz="1100" i="1" spc="-90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ill Sans MT"/>
                <a:cs typeface="Gill Sans MT"/>
              </a:rPr>
              <a:t>pojedinačno</a:t>
            </a:r>
            <a:r>
              <a:rPr sz="1100" spc="30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Gill Sans MT"/>
              <a:cs typeface="Gill Sans MT"/>
            </a:endParaRPr>
          </a:p>
          <a:p>
            <a:pPr marL="12700" marR="241935">
              <a:lnSpc>
                <a:spcPct val="102600"/>
              </a:lnSpc>
            </a:pPr>
            <a:r>
              <a:rPr sz="1100" spc="-25" dirty="0">
                <a:latin typeface="Gill Sans MT"/>
                <a:cs typeface="Gill Sans MT"/>
              </a:rPr>
              <a:t>U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praksi,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insercije/delecije</a:t>
            </a:r>
            <a:r>
              <a:rPr sz="1100" spc="-2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se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uglavnom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odvijaju</a:t>
            </a:r>
            <a:r>
              <a:rPr sz="1100" spc="-25" dirty="0">
                <a:latin typeface="Gill Sans MT"/>
                <a:cs typeface="Gill Sans MT"/>
              </a:rPr>
              <a:t> </a:t>
            </a:r>
            <a:r>
              <a:rPr sz="1100" spc="45" dirty="0">
                <a:latin typeface="Gill Sans MT"/>
                <a:cs typeface="Gill Sans MT"/>
              </a:rPr>
              <a:t>na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većim  blokovima </a:t>
            </a:r>
            <a:r>
              <a:rPr sz="1100" spc="15" dirty="0">
                <a:latin typeface="Gill Sans MT"/>
                <a:cs typeface="Gill Sans MT"/>
              </a:rPr>
              <a:t>nukleotida </a:t>
            </a:r>
            <a:r>
              <a:rPr sz="1100" dirty="0">
                <a:latin typeface="Gill Sans MT"/>
                <a:cs typeface="Gill Sans MT"/>
              </a:rPr>
              <a:t>odjednom, tako </a:t>
            </a:r>
            <a:r>
              <a:rPr sz="1100" spc="35" dirty="0">
                <a:latin typeface="Gill Sans MT"/>
                <a:cs typeface="Gill Sans MT"/>
              </a:rPr>
              <a:t>da </a:t>
            </a:r>
            <a:r>
              <a:rPr sz="1100" spc="10" dirty="0">
                <a:latin typeface="Gill Sans MT"/>
                <a:cs typeface="Gill Sans MT"/>
              </a:rPr>
              <a:t>je </a:t>
            </a:r>
            <a:r>
              <a:rPr sz="1100" dirty="0">
                <a:latin typeface="Gill Sans MT"/>
                <a:cs typeface="Gill Sans MT"/>
              </a:rPr>
              <a:t>ova </a:t>
            </a:r>
            <a:r>
              <a:rPr sz="1100" spc="10" dirty="0">
                <a:latin typeface="Gill Sans MT"/>
                <a:cs typeface="Gill Sans MT"/>
              </a:rPr>
              <a:t>cena  </a:t>
            </a:r>
            <a:r>
              <a:rPr sz="1100" b="1" spc="-70" dirty="0">
                <a:latin typeface="Tahoma"/>
                <a:cs typeface="Tahoma"/>
              </a:rPr>
              <a:t>neadekvatna</a:t>
            </a:r>
            <a:r>
              <a:rPr sz="1100" spc="-70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Gill Sans MT"/>
              <a:cs typeface="Gill Sans MT"/>
            </a:endParaRPr>
          </a:p>
          <a:p>
            <a:pPr marL="12700" marR="5080">
              <a:lnSpc>
                <a:spcPct val="102600"/>
              </a:lnSpc>
            </a:pPr>
            <a:r>
              <a:rPr sz="1100" spc="30" dirty="0">
                <a:latin typeface="Gill Sans MT"/>
                <a:cs typeface="Gill Sans MT"/>
              </a:rPr>
              <a:t>Realnija </a:t>
            </a:r>
            <a:r>
              <a:rPr sz="1100" spc="10" dirty="0">
                <a:latin typeface="Gill Sans MT"/>
                <a:cs typeface="Gill Sans MT"/>
              </a:rPr>
              <a:t>je </a:t>
            </a:r>
            <a:r>
              <a:rPr sz="1100" spc="-15" dirty="0">
                <a:latin typeface="Gill Sans MT"/>
                <a:cs typeface="Gill Sans MT"/>
              </a:rPr>
              <a:t>tzv. </a:t>
            </a:r>
            <a:r>
              <a:rPr sz="1100" i="1" spc="30" dirty="0">
                <a:latin typeface="Gill Sans MT"/>
                <a:cs typeface="Gill Sans MT"/>
              </a:rPr>
              <a:t>afina </a:t>
            </a:r>
            <a:r>
              <a:rPr sz="1100" i="1" spc="5" dirty="0">
                <a:latin typeface="Gill Sans MT"/>
                <a:cs typeface="Gill Sans MT"/>
              </a:rPr>
              <a:t>cena</a:t>
            </a:r>
            <a:r>
              <a:rPr sz="1100" spc="5" dirty="0">
                <a:latin typeface="Gill Sans MT"/>
                <a:cs typeface="Gill Sans MT"/>
              </a:rPr>
              <a:t>, </a:t>
            </a:r>
            <a:r>
              <a:rPr sz="1100" spc="15" dirty="0">
                <a:latin typeface="Gill Sans MT"/>
                <a:cs typeface="Gill Sans MT"/>
              </a:rPr>
              <a:t>gde </a:t>
            </a:r>
            <a:r>
              <a:rPr sz="1100" spc="10" dirty="0">
                <a:latin typeface="Gill Sans MT"/>
                <a:cs typeface="Gill Sans MT"/>
              </a:rPr>
              <a:t>dajemo </a:t>
            </a:r>
            <a:r>
              <a:rPr sz="1100" spc="-5" dirty="0">
                <a:latin typeface="Gill Sans MT"/>
                <a:cs typeface="Gill Sans MT"/>
              </a:rPr>
              <a:t>"početnu" </a:t>
            </a:r>
            <a:r>
              <a:rPr sz="1100" spc="5" dirty="0">
                <a:latin typeface="Gill Sans MT"/>
                <a:cs typeface="Gill Sans MT"/>
              </a:rPr>
              <a:t>cenu </a:t>
            </a:r>
            <a:r>
              <a:rPr sz="1100" i="1" spc="-70" dirty="0">
                <a:latin typeface="Georgia"/>
                <a:cs typeface="Georgia"/>
              </a:rPr>
              <a:t>d </a:t>
            </a:r>
            <a:r>
              <a:rPr sz="1100" spc="25" dirty="0">
                <a:latin typeface="Gill Sans MT"/>
                <a:cs typeface="Gill Sans MT"/>
              </a:rPr>
              <a:t>za  </a:t>
            </a:r>
            <a:r>
              <a:rPr sz="1100" dirty="0">
                <a:latin typeface="Gill Sans MT"/>
                <a:cs typeface="Gill Sans MT"/>
              </a:rPr>
              <a:t>početak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neke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insercije/delecije,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55" dirty="0">
                <a:latin typeface="Gill Sans MT"/>
                <a:cs typeface="Gill Sans MT"/>
              </a:rPr>
              <a:t>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zatim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neku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(jeftiniju)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cenu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-15" dirty="0">
                <a:latin typeface="Georgia"/>
                <a:cs typeface="Georgia"/>
              </a:rPr>
              <a:t>e  </a:t>
            </a:r>
            <a:r>
              <a:rPr sz="1100" spc="25" dirty="0">
                <a:latin typeface="Gill Sans MT"/>
                <a:cs typeface="Gill Sans MT"/>
              </a:rPr>
              <a:t>za svaku </a:t>
            </a:r>
            <a:r>
              <a:rPr sz="1100" spc="15" dirty="0">
                <a:latin typeface="Gill Sans MT"/>
                <a:cs typeface="Gill Sans MT"/>
              </a:rPr>
              <a:t>susednu </a:t>
            </a:r>
            <a:r>
              <a:rPr sz="1100" spc="10" dirty="0">
                <a:latin typeface="Gill Sans MT"/>
                <a:cs typeface="Gill Sans MT"/>
              </a:rPr>
              <a:t>inserciju/deleciju: </a:t>
            </a:r>
            <a:r>
              <a:rPr sz="1100" i="1" spc="45" dirty="0">
                <a:latin typeface="Georgia"/>
                <a:cs typeface="Georgia"/>
              </a:rPr>
              <a:t>γ</a:t>
            </a:r>
            <a:r>
              <a:rPr sz="1100" spc="45" dirty="0">
                <a:latin typeface="Arial"/>
                <a:cs typeface="Arial"/>
              </a:rPr>
              <a:t>(</a:t>
            </a:r>
            <a:r>
              <a:rPr sz="1100" i="1" spc="45" dirty="0">
                <a:latin typeface="Georgia"/>
                <a:cs typeface="Georgia"/>
              </a:rPr>
              <a:t>n</a:t>
            </a:r>
            <a:r>
              <a:rPr sz="1100" spc="45" dirty="0">
                <a:latin typeface="Arial"/>
                <a:cs typeface="Arial"/>
              </a:rPr>
              <a:t>) </a:t>
            </a:r>
            <a:r>
              <a:rPr sz="1100" spc="204" dirty="0">
                <a:latin typeface="Arial"/>
                <a:cs typeface="Arial"/>
              </a:rPr>
              <a:t>= </a:t>
            </a:r>
            <a:r>
              <a:rPr sz="1100" i="1" spc="-70" dirty="0">
                <a:latin typeface="Georgia"/>
                <a:cs typeface="Georgia"/>
              </a:rPr>
              <a:t>d </a:t>
            </a:r>
            <a:r>
              <a:rPr sz="1100" spc="204" dirty="0">
                <a:latin typeface="Arial"/>
                <a:cs typeface="Arial"/>
              </a:rPr>
              <a:t>+ </a:t>
            </a:r>
            <a:r>
              <a:rPr sz="1100" spc="30" dirty="0">
                <a:latin typeface="Arial"/>
                <a:cs typeface="Arial"/>
              </a:rPr>
              <a:t>(</a:t>
            </a:r>
            <a:r>
              <a:rPr sz="1100" i="1" spc="30" dirty="0">
                <a:latin typeface="Georgia"/>
                <a:cs typeface="Georgia"/>
              </a:rPr>
              <a:t>n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spc="-10" dirty="0">
                <a:latin typeface="Arial"/>
                <a:cs typeface="Arial"/>
              </a:rPr>
              <a:t>1)</a:t>
            </a:r>
            <a:r>
              <a:rPr sz="1100" i="1" spc="-10" dirty="0">
                <a:latin typeface="Georgia"/>
                <a:cs typeface="Georgia"/>
              </a:rPr>
              <a:t>e </a:t>
            </a:r>
            <a:r>
              <a:rPr sz="1100" spc="25" dirty="0">
                <a:latin typeface="Gill Sans MT"/>
                <a:cs typeface="Gill Sans MT"/>
              </a:rPr>
              <a:t>za  </a:t>
            </a:r>
            <a:r>
              <a:rPr sz="1100" spc="15" dirty="0">
                <a:latin typeface="Gill Sans MT"/>
                <a:cs typeface="Gill Sans MT"/>
              </a:rPr>
              <a:t>inserciju/deleciju </a:t>
            </a:r>
            <a:r>
              <a:rPr sz="1100" i="1" spc="5" dirty="0">
                <a:latin typeface="Georgia"/>
                <a:cs typeface="Georgia"/>
              </a:rPr>
              <a:t>n </a:t>
            </a:r>
            <a:r>
              <a:rPr sz="1100" spc="20" dirty="0">
                <a:latin typeface="Gill Sans MT"/>
                <a:cs typeface="Gill Sans MT"/>
              </a:rPr>
              <a:t>susednih</a:t>
            </a:r>
            <a:r>
              <a:rPr sz="1100" spc="-9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nukleotida.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1551952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2301214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1" name="object 11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4293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5" dirty="0">
                <a:solidFill>
                  <a:srgbClr val="FFFFFF"/>
                </a:solidFill>
                <a:latin typeface="Gill Sans MT"/>
                <a:cs typeface="Gill Sans MT"/>
              </a:rPr>
              <a:t>Heuristički</a:t>
            </a:r>
            <a:r>
              <a:rPr sz="1400" spc="-5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30" dirty="0">
                <a:solidFill>
                  <a:srgbClr val="FFFFFF"/>
                </a:solidFill>
                <a:latin typeface="Gill Sans MT"/>
                <a:cs typeface="Gill Sans MT"/>
              </a:rPr>
              <a:t>pristup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974153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4395" y="890433"/>
            <a:ext cx="3606800" cy="203327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5" dirty="0">
                <a:latin typeface="Gill Sans MT"/>
                <a:cs typeface="Gill Sans MT"/>
              </a:rPr>
              <a:t>Dinamičko programiranje </a:t>
            </a:r>
            <a:r>
              <a:rPr sz="1100" spc="10" dirty="0">
                <a:latin typeface="Gill Sans MT"/>
                <a:cs typeface="Gill Sans MT"/>
              </a:rPr>
              <a:t>je </a:t>
            </a:r>
            <a:r>
              <a:rPr sz="1100" dirty="0">
                <a:latin typeface="Gill Sans MT"/>
                <a:cs typeface="Gill Sans MT"/>
              </a:rPr>
              <a:t>vremenski </a:t>
            </a:r>
            <a:r>
              <a:rPr sz="1100" spc="40" dirty="0">
                <a:latin typeface="Gill Sans MT"/>
                <a:cs typeface="Gill Sans MT"/>
              </a:rPr>
              <a:t>i </a:t>
            </a:r>
            <a:r>
              <a:rPr sz="1100" spc="5" dirty="0">
                <a:latin typeface="Gill Sans MT"/>
                <a:cs typeface="Gill Sans MT"/>
              </a:rPr>
              <a:t>memorijski</a:t>
            </a:r>
            <a:r>
              <a:rPr sz="1100" spc="-15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optimalan  </a:t>
            </a:r>
            <a:r>
              <a:rPr sz="1100" spc="-10" dirty="0">
                <a:latin typeface="Gill Sans MT"/>
                <a:cs typeface="Gill Sans MT"/>
              </a:rPr>
              <a:t>metod </a:t>
            </a:r>
            <a:r>
              <a:rPr sz="1100" spc="-5" dirty="0">
                <a:latin typeface="Gill Sans MT"/>
                <a:cs typeface="Gill Sans MT"/>
              </a:rPr>
              <a:t>ukoliko </a:t>
            </a:r>
            <a:r>
              <a:rPr sz="1100" spc="30" dirty="0">
                <a:latin typeface="Gill Sans MT"/>
                <a:cs typeface="Gill Sans MT"/>
              </a:rPr>
              <a:t>nas </a:t>
            </a:r>
            <a:r>
              <a:rPr sz="1100" spc="35" dirty="0">
                <a:latin typeface="Gill Sans MT"/>
                <a:cs typeface="Gill Sans MT"/>
              </a:rPr>
              <a:t>zanima </a:t>
            </a:r>
            <a:r>
              <a:rPr sz="1100" b="1" spc="-55" dirty="0">
                <a:latin typeface="Tahoma"/>
                <a:cs typeface="Tahoma"/>
              </a:rPr>
              <a:t>optimalno </a:t>
            </a:r>
            <a:r>
              <a:rPr sz="1100" spc="10" dirty="0">
                <a:latin typeface="Gill Sans MT"/>
                <a:cs typeface="Gill Sans MT"/>
              </a:rPr>
              <a:t>poravnanje </a:t>
            </a:r>
            <a:r>
              <a:rPr sz="1100" spc="-5" dirty="0">
                <a:latin typeface="Gill Sans MT"/>
                <a:cs typeface="Gill Sans MT"/>
              </a:rPr>
              <a:t>dve </a:t>
            </a:r>
            <a:r>
              <a:rPr sz="1100" spc="-55" dirty="0">
                <a:latin typeface="Gill Sans MT"/>
                <a:cs typeface="Gill Sans MT"/>
              </a:rPr>
              <a:t>DNK  </a:t>
            </a:r>
            <a:r>
              <a:rPr sz="1100" spc="-10" dirty="0">
                <a:latin typeface="Gill Sans MT"/>
                <a:cs typeface="Gill Sans MT"/>
              </a:rPr>
              <a:t>sekvence.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Gill Sans MT"/>
              <a:cs typeface="Gill Sans MT"/>
            </a:endParaRPr>
          </a:p>
          <a:p>
            <a:pPr marL="12700" marR="18415">
              <a:lnSpc>
                <a:spcPct val="102600"/>
              </a:lnSpc>
              <a:spcBef>
                <a:spcPts val="5"/>
              </a:spcBef>
            </a:pPr>
            <a:r>
              <a:rPr sz="1100" spc="-25" dirty="0">
                <a:latin typeface="Gill Sans MT"/>
                <a:cs typeface="Gill Sans MT"/>
              </a:rPr>
              <a:t>Kao </a:t>
            </a:r>
            <a:r>
              <a:rPr sz="1100" spc="-20" dirty="0">
                <a:latin typeface="Gill Sans MT"/>
                <a:cs typeface="Gill Sans MT"/>
              </a:rPr>
              <a:t>što </a:t>
            </a:r>
            <a:r>
              <a:rPr sz="1100" spc="10" dirty="0">
                <a:latin typeface="Gill Sans MT"/>
                <a:cs typeface="Gill Sans MT"/>
              </a:rPr>
              <a:t>je </a:t>
            </a:r>
            <a:r>
              <a:rPr sz="1100" spc="-10" dirty="0">
                <a:latin typeface="Gill Sans MT"/>
                <a:cs typeface="Gill Sans MT"/>
              </a:rPr>
              <a:t>prethodno </a:t>
            </a:r>
            <a:r>
              <a:rPr sz="1100" dirty="0">
                <a:latin typeface="Gill Sans MT"/>
                <a:cs typeface="Gill Sans MT"/>
              </a:rPr>
              <a:t>navedeno, vremenska </a:t>
            </a:r>
            <a:r>
              <a:rPr sz="1100" spc="-10" dirty="0">
                <a:latin typeface="Gill Sans MT"/>
                <a:cs typeface="Gill Sans MT"/>
              </a:rPr>
              <a:t>složenost </a:t>
            </a:r>
            <a:r>
              <a:rPr sz="1100" i="1" spc="40" dirty="0">
                <a:latin typeface="Georgia"/>
                <a:cs typeface="Georgia"/>
              </a:rPr>
              <a:t>O</a:t>
            </a:r>
            <a:r>
              <a:rPr sz="1100" spc="40" dirty="0">
                <a:latin typeface="Arial"/>
                <a:cs typeface="Arial"/>
              </a:rPr>
              <a:t>(</a:t>
            </a:r>
            <a:r>
              <a:rPr sz="1100" i="1" spc="40" dirty="0">
                <a:latin typeface="Georgia"/>
                <a:cs typeface="Georgia"/>
              </a:rPr>
              <a:t>n</a:t>
            </a:r>
            <a:r>
              <a:rPr sz="1100" i="1" spc="-195" dirty="0">
                <a:latin typeface="Georgia"/>
                <a:cs typeface="Georgia"/>
              </a:rPr>
              <a:t>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00" dirty="0">
                <a:latin typeface="Lucida Sans Unicode"/>
                <a:cs typeface="Lucida Sans Unicode"/>
              </a:rPr>
              <a:t> </a:t>
            </a:r>
            <a:r>
              <a:rPr sz="1100" i="1" spc="20" dirty="0">
                <a:latin typeface="Georgia"/>
                <a:cs typeface="Georgia"/>
              </a:rPr>
              <a:t>m</a:t>
            </a:r>
            <a:r>
              <a:rPr sz="1100" spc="20" dirty="0">
                <a:latin typeface="Arial"/>
                <a:cs typeface="Arial"/>
              </a:rPr>
              <a:t>)  </a:t>
            </a:r>
            <a:r>
              <a:rPr sz="1100" spc="10" dirty="0">
                <a:latin typeface="Gill Sans MT"/>
                <a:cs typeface="Gill Sans MT"/>
              </a:rPr>
              <a:t>je </a:t>
            </a:r>
            <a:r>
              <a:rPr sz="1100" b="1" spc="-60" dirty="0">
                <a:latin typeface="Tahoma"/>
                <a:cs typeface="Tahoma"/>
              </a:rPr>
              <a:t>nepraktična </a:t>
            </a:r>
            <a:r>
              <a:rPr sz="1100" spc="25" dirty="0">
                <a:latin typeface="Gill Sans MT"/>
                <a:cs typeface="Gill Sans MT"/>
              </a:rPr>
              <a:t>za </a:t>
            </a:r>
            <a:r>
              <a:rPr sz="1100" dirty="0">
                <a:latin typeface="Gill Sans MT"/>
                <a:cs typeface="Gill Sans MT"/>
              </a:rPr>
              <a:t>velike </a:t>
            </a:r>
            <a:r>
              <a:rPr sz="1100" spc="-5" dirty="0">
                <a:latin typeface="Gill Sans MT"/>
                <a:cs typeface="Gill Sans MT"/>
              </a:rPr>
              <a:t>sekvence </a:t>
            </a:r>
            <a:r>
              <a:rPr sz="1100" dirty="0">
                <a:latin typeface="Gill Sans MT"/>
                <a:cs typeface="Gill Sans MT"/>
              </a:rPr>
              <a:t>(iako </a:t>
            </a:r>
            <a:r>
              <a:rPr sz="1100" spc="-15" dirty="0">
                <a:latin typeface="Gill Sans MT"/>
                <a:cs typeface="Gill Sans MT"/>
              </a:rPr>
              <a:t>se </a:t>
            </a:r>
            <a:r>
              <a:rPr sz="1100" spc="15" dirty="0">
                <a:latin typeface="Gill Sans MT"/>
                <a:cs typeface="Gill Sans MT"/>
              </a:rPr>
              <a:t>neki algoritmi  </a:t>
            </a:r>
            <a:r>
              <a:rPr sz="1100" spc="5" dirty="0">
                <a:latin typeface="Gill Sans MT"/>
                <a:cs typeface="Gill Sans MT"/>
              </a:rPr>
              <a:t>poput </a:t>
            </a:r>
            <a:r>
              <a:rPr sz="1100" i="1" spc="15" dirty="0">
                <a:latin typeface="Gill Sans MT"/>
                <a:cs typeface="Gill Sans MT"/>
              </a:rPr>
              <a:t>Smith-Waterman</a:t>
            </a:r>
            <a:r>
              <a:rPr sz="1100" spc="15" dirty="0">
                <a:latin typeface="Gill Sans MT"/>
                <a:cs typeface="Gill Sans MT"/>
              </a:rPr>
              <a:t>-a </a:t>
            </a:r>
            <a:r>
              <a:rPr sz="1100" spc="20" dirty="0">
                <a:latin typeface="Gill Sans MT"/>
                <a:cs typeface="Gill Sans MT"/>
              </a:rPr>
              <a:t>uspevaju </a:t>
            </a:r>
            <a:r>
              <a:rPr sz="1100" dirty="0">
                <a:latin typeface="Gill Sans MT"/>
                <a:cs typeface="Gill Sans MT"/>
              </a:rPr>
              <a:t>poprilično </a:t>
            </a:r>
            <a:r>
              <a:rPr sz="1100" spc="-35" dirty="0">
                <a:latin typeface="Gill Sans MT"/>
                <a:cs typeface="Gill Sans MT"/>
              </a:rPr>
              <a:t>dobro  </a:t>
            </a:r>
            <a:r>
              <a:rPr sz="1100" spc="10" dirty="0">
                <a:latin typeface="Gill Sans MT"/>
                <a:cs typeface="Gill Sans MT"/>
              </a:rPr>
              <a:t>paralelizovati </a:t>
            </a:r>
            <a:r>
              <a:rPr sz="1100" spc="45" dirty="0">
                <a:latin typeface="Gill Sans MT"/>
                <a:cs typeface="Gill Sans MT"/>
              </a:rPr>
              <a:t>na </a:t>
            </a:r>
            <a:r>
              <a:rPr sz="1100" spc="-5" dirty="0">
                <a:latin typeface="Gill Sans MT"/>
                <a:cs typeface="Gill Sans MT"/>
              </a:rPr>
              <a:t>vektorskim</a:t>
            </a:r>
            <a:r>
              <a:rPr sz="1100" spc="-16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mašinama).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Gill Sans MT"/>
              <a:cs typeface="Gill Sans MT"/>
            </a:endParaRPr>
          </a:p>
          <a:p>
            <a:pPr marL="12700" marR="273050">
              <a:lnSpc>
                <a:spcPct val="102600"/>
              </a:lnSpc>
            </a:pPr>
            <a:r>
              <a:rPr sz="1100" spc="25" dirty="0">
                <a:latin typeface="Gill Sans MT"/>
                <a:cs typeface="Gill Sans MT"/>
              </a:rPr>
              <a:t>Radi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ubrzanja,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primorani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smo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da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25" dirty="0">
                <a:latin typeface="Gill Sans MT"/>
                <a:cs typeface="Gill Sans MT"/>
              </a:rPr>
              <a:t>pre</a:t>
            </a:r>
            <a:r>
              <a:rPr sz="1100" spc="-25" dirty="0">
                <a:latin typeface="Calibri"/>
                <a:cs typeface="Calibri"/>
              </a:rPr>
              <a:t>đ</a:t>
            </a:r>
            <a:r>
              <a:rPr sz="1100" spc="-25" dirty="0">
                <a:latin typeface="Gill Sans MT"/>
                <a:cs typeface="Gill Sans MT"/>
              </a:rPr>
              <a:t>emo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45" dirty="0">
                <a:latin typeface="Gill Sans MT"/>
                <a:cs typeface="Gill Sans MT"/>
              </a:rPr>
              <a:t>na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b="1" spc="-60" dirty="0">
                <a:latin typeface="Tahoma"/>
                <a:cs typeface="Tahoma"/>
              </a:rPr>
              <a:t>heurističke  </a:t>
            </a:r>
            <a:r>
              <a:rPr sz="1100" b="1" spc="-55" dirty="0">
                <a:latin typeface="Tahoma"/>
                <a:cs typeface="Tahoma"/>
              </a:rPr>
              <a:t>algoritme</a:t>
            </a:r>
            <a:r>
              <a:rPr sz="1100" spc="-55" dirty="0">
                <a:latin typeface="Gill Sans MT"/>
                <a:cs typeface="Gill Sans MT"/>
              </a:rPr>
              <a:t>, </a:t>
            </a:r>
            <a:r>
              <a:rPr sz="1100" spc="5" dirty="0">
                <a:latin typeface="Gill Sans MT"/>
                <a:cs typeface="Gill Sans MT"/>
              </a:rPr>
              <a:t>koji </a:t>
            </a:r>
            <a:r>
              <a:rPr sz="1100" spc="-25" dirty="0">
                <a:latin typeface="Gill Sans MT"/>
                <a:cs typeface="Gill Sans MT"/>
              </a:rPr>
              <a:t>će </a:t>
            </a:r>
            <a:r>
              <a:rPr sz="1100" spc="30" dirty="0">
                <a:latin typeface="Gill Sans MT"/>
                <a:cs typeface="Gill Sans MT"/>
              </a:rPr>
              <a:t>dati </a:t>
            </a:r>
            <a:r>
              <a:rPr sz="1100" spc="20" dirty="0">
                <a:latin typeface="Gill Sans MT"/>
                <a:cs typeface="Gill Sans MT"/>
              </a:rPr>
              <a:t>suboptimalna</a:t>
            </a:r>
            <a:r>
              <a:rPr sz="1100" spc="-14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poravnanja.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1722805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2643517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1" name="object 11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5276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110" dirty="0">
                <a:solidFill>
                  <a:srgbClr val="FFFFFF"/>
                </a:solidFill>
                <a:latin typeface="Gill Sans MT"/>
                <a:cs typeface="Gill Sans MT"/>
              </a:rPr>
              <a:t>BLAST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900671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4395" y="816951"/>
            <a:ext cx="3602990" cy="221742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68580">
              <a:lnSpc>
                <a:spcPct val="102600"/>
              </a:lnSpc>
              <a:spcBef>
                <a:spcPts val="55"/>
              </a:spcBef>
            </a:pPr>
            <a:r>
              <a:rPr sz="1100" spc="20" dirty="0">
                <a:latin typeface="Gill Sans MT"/>
                <a:cs typeface="Gill Sans MT"/>
              </a:rPr>
              <a:t>Prva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heuristika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koju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ćemo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razmatrati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i="1" spc="35" dirty="0">
                <a:latin typeface="Gill Sans MT"/>
                <a:cs typeface="Gill Sans MT"/>
              </a:rPr>
              <a:t>Basic</a:t>
            </a:r>
            <a:r>
              <a:rPr sz="1100" i="1" spc="-30" dirty="0">
                <a:latin typeface="Gill Sans MT"/>
                <a:cs typeface="Gill Sans MT"/>
              </a:rPr>
              <a:t> </a:t>
            </a:r>
            <a:r>
              <a:rPr sz="1100" i="1" spc="45" dirty="0">
                <a:latin typeface="Gill Sans MT"/>
                <a:cs typeface="Gill Sans MT"/>
              </a:rPr>
              <a:t>Local</a:t>
            </a:r>
            <a:r>
              <a:rPr sz="1100" i="1" spc="-30" dirty="0">
                <a:latin typeface="Gill Sans MT"/>
                <a:cs typeface="Gill Sans MT"/>
              </a:rPr>
              <a:t> </a:t>
            </a:r>
            <a:r>
              <a:rPr sz="1100" i="1" spc="40" dirty="0">
                <a:latin typeface="Gill Sans MT"/>
                <a:cs typeface="Gill Sans MT"/>
              </a:rPr>
              <a:t>Alignment  </a:t>
            </a:r>
            <a:r>
              <a:rPr sz="1100" i="1" spc="15" dirty="0">
                <a:latin typeface="Gill Sans MT"/>
                <a:cs typeface="Gill Sans MT"/>
              </a:rPr>
              <a:t>Search </a:t>
            </a:r>
            <a:r>
              <a:rPr sz="1100" i="1" spc="30" dirty="0">
                <a:latin typeface="Gill Sans MT"/>
                <a:cs typeface="Gill Sans MT"/>
              </a:rPr>
              <a:t>Tool </a:t>
            </a:r>
            <a:r>
              <a:rPr sz="1100" i="1" dirty="0">
                <a:latin typeface="Gill Sans MT"/>
                <a:cs typeface="Gill Sans MT"/>
              </a:rPr>
              <a:t>(BLAST)</a:t>
            </a:r>
            <a:r>
              <a:rPr sz="1100" dirty="0">
                <a:latin typeface="Gill Sans MT"/>
                <a:cs typeface="Gill Sans MT"/>
              </a:rPr>
              <a:t>—trenutno </a:t>
            </a:r>
            <a:r>
              <a:rPr sz="1100" b="1" spc="-70" dirty="0">
                <a:latin typeface="Tahoma"/>
                <a:cs typeface="Tahoma"/>
              </a:rPr>
              <a:t>verovatno </a:t>
            </a:r>
            <a:r>
              <a:rPr sz="1100" b="1" spc="-45" dirty="0">
                <a:latin typeface="Tahoma"/>
                <a:cs typeface="Tahoma"/>
              </a:rPr>
              <a:t>najkorišćeniji  </a:t>
            </a:r>
            <a:r>
              <a:rPr sz="1100" b="1" spc="-60" dirty="0">
                <a:latin typeface="Tahoma"/>
                <a:cs typeface="Tahoma"/>
              </a:rPr>
              <a:t>algoritam u</a:t>
            </a:r>
            <a:r>
              <a:rPr sz="1100" b="1" spc="-45" dirty="0">
                <a:latin typeface="Tahoma"/>
                <a:cs typeface="Tahoma"/>
              </a:rPr>
              <a:t> </a:t>
            </a:r>
            <a:r>
              <a:rPr sz="1100" b="1" spc="-40" dirty="0">
                <a:latin typeface="Tahoma"/>
                <a:cs typeface="Tahoma"/>
              </a:rPr>
              <a:t>bioinformatici</a:t>
            </a:r>
            <a:r>
              <a:rPr sz="1100" spc="-40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 marL="12700" marR="5080">
              <a:lnSpc>
                <a:spcPct val="102600"/>
              </a:lnSpc>
              <a:spcBef>
                <a:spcPts val="1250"/>
              </a:spcBef>
            </a:pPr>
            <a:r>
              <a:rPr sz="1100" spc="-10" dirty="0">
                <a:latin typeface="Gill Sans MT"/>
                <a:cs typeface="Gill Sans MT"/>
              </a:rPr>
              <a:t>Najčešće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se</a:t>
            </a:r>
            <a:r>
              <a:rPr sz="1100" spc="-2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koristi</a:t>
            </a:r>
            <a:r>
              <a:rPr sz="1100" spc="-2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kada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želimo</a:t>
            </a:r>
            <a:r>
              <a:rPr sz="1100" spc="-2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da</a:t>
            </a:r>
            <a:r>
              <a:rPr sz="1100" spc="-2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pretražimo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poravnanja</a:t>
            </a:r>
            <a:r>
              <a:rPr sz="1100" spc="-2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neke  </a:t>
            </a:r>
            <a:r>
              <a:rPr sz="1100" i="1" spc="40" dirty="0">
                <a:latin typeface="Gill Sans MT"/>
                <a:cs typeface="Gill Sans MT"/>
              </a:rPr>
              <a:t>query </a:t>
            </a:r>
            <a:r>
              <a:rPr sz="1100" spc="-5" dirty="0">
                <a:latin typeface="Gill Sans MT"/>
                <a:cs typeface="Gill Sans MT"/>
              </a:rPr>
              <a:t>sekvence </a:t>
            </a:r>
            <a:r>
              <a:rPr sz="1100" spc="20" dirty="0">
                <a:latin typeface="Gill Sans MT"/>
                <a:cs typeface="Gill Sans MT"/>
              </a:rPr>
              <a:t>unutar </a:t>
            </a:r>
            <a:r>
              <a:rPr sz="1100" dirty="0">
                <a:latin typeface="Gill Sans MT"/>
                <a:cs typeface="Gill Sans MT"/>
              </a:rPr>
              <a:t>baze </a:t>
            </a:r>
            <a:r>
              <a:rPr sz="1100" spc="20" dirty="0">
                <a:latin typeface="Gill Sans MT"/>
                <a:cs typeface="Gill Sans MT"/>
              </a:rPr>
              <a:t>podataka </a:t>
            </a:r>
            <a:r>
              <a:rPr sz="1100" dirty="0">
                <a:latin typeface="Gill Sans MT"/>
                <a:cs typeface="Gill Sans MT"/>
              </a:rPr>
              <a:t>sekvenci </a:t>
            </a:r>
            <a:r>
              <a:rPr sz="1100" spc="-20" dirty="0">
                <a:latin typeface="Gill Sans MT"/>
                <a:cs typeface="Gill Sans MT"/>
              </a:rPr>
              <a:t>(npr. </a:t>
            </a:r>
            <a:r>
              <a:rPr sz="1100" spc="-5" dirty="0">
                <a:latin typeface="Gill Sans MT"/>
                <a:cs typeface="Gill Sans MT"/>
              </a:rPr>
              <a:t>ukoliko  </a:t>
            </a:r>
            <a:r>
              <a:rPr sz="1100" dirty="0">
                <a:latin typeface="Gill Sans MT"/>
                <a:cs typeface="Gill Sans MT"/>
              </a:rPr>
              <a:t>želimo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saznati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kojoj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vrsti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pripada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neka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nepoznata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sekvenca);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Gill Sans MT"/>
              <a:cs typeface="Gill Sans MT"/>
            </a:endParaRPr>
          </a:p>
          <a:p>
            <a:pPr marL="12700" marR="111760">
              <a:lnSpc>
                <a:spcPct val="102600"/>
              </a:lnSpc>
            </a:pPr>
            <a:r>
              <a:rPr sz="1100" spc="20" dirty="0">
                <a:latin typeface="Gill Sans MT"/>
                <a:cs typeface="Gill Sans MT"/>
              </a:rPr>
              <a:t>Ključna </a:t>
            </a:r>
            <a:r>
              <a:rPr sz="1100" dirty="0">
                <a:latin typeface="Gill Sans MT"/>
                <a:cs typeface="Gill Sans MT"/>
              </a:rPr>
              <a:t>pretpostavka: </a:t>
            </a:r>
            <a:r>
              <a:rPr sz="1100" spc="25" dirty="0">
                <a:latin typeface="Gill Sans MT"/>
                <a:cs typeface="Gill Sans MT"/>
              </a:rPr>
              <a:t>uglavnom </a:t>
            </a:r>
            <a:r>
              <a:rPr sz="1100" spc="30" dirty="0">
                <a:latin typeface="Gill Sans MT"/>
                <a:cs typeface="Gill Sans MT"/>
              </a:rPr>
              <a:t>nas </a:t>
            </a:r>
            <a:r>
              <a:rPr sz="1100" spc="35" dirty="0">
                <a:latin typeface="Gill Sans MT"/>
                <a:cs typeface="Gill Sans MT"/>
              </a:rPr>
              <a:t>zanimaju</a:t>
            </a:r>
            <a:r>
              <a:rPr sz="1100" spc="-22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jedino </a:t>
            </a:r>
            <a:r>
              <a:rPr sz="1100" spc="20" dirty="0">
                <a:latin typeface="Gill Sans MT"/>
                <a:cs typeface="Gill Sans MT"/>
              </a:rPr>
              <a:t>lokalna  poravnanja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koja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su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15" dirty="0">
                <a:latin typeface="Gill Sans MT"/>
                <a:cs typeface="Gill Sans MT"/>
              </a:rPr>
              <a:t>skoro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i="1" spc="10" dirty="0">
                <a:latin typeface="Gill Sans MT"/>
                <a:cs typeface="Gill Sans MT"/>
              </a:rPr>
              <a:t>savršena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spc="-45" dirty="0">
                <a:latin typeface="Gill Sans MT"/>
                <a:cs typeface="Gill Sans MT"/>
              </a:rPr>
              <a:t>(</a:t>
            </a:r>
            <a:r>
              <a:rPr sz="1100" spc="-45" dirty="0">
                <a:latin typeface="Arial"/>
                <a:cs typeface="Arial"/>
              </a:rPr>
              <a:t>95+%</a:t>
            </a:r>
            <a:r>
              <a:rPr sz="1100" spc="-45" dirty="0">
                <a:latin typeface="Gill Sans MT"/>
                <a:cs typeface="Gill Sans MT"/>
              </a:rPr>
              <a:t>!).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Gill Sans MT"/>
              <a:cs typeface="Gill Sans MT"/>
            </a:endParaRPr>
          </a:p>
          <a:p>
            <a:pPr marL="12700" marR="321310" indent="38100">
              <a:lnSpc>
                <a:spcPct val="102600"/>
              </a:lnSpc>
            </a:pPr>
            <a:r>
              <a:rPr sz="1100" spc="35" dirty="0">
                <a:latin typeface="Arial"/>
                <a:cs typeface="Arial"/>
              </a:rPr>
              <a:t>=</a:t>
            </a:r>
            <a:r>
              <a:rPr sz="1100" spc="35" dirty="0">
                <a:latin typeface="Lucida Sans Unicode"/>
                <a:cs typeface="Lucida Sans Unicode"/>
              </a:rPr>
              <a:t>⇒ </a:t>
            </a:r>
            <a:r>
              <a:rPr sz="1100" spc="10" dirty="0">
                <a:latin typeface="Gill Sans MT"/>
                <a:cs typeface="Gill Sans MT"/>
              </a:rPr>
              <a:t>Ovakva </a:t>
            </a:r>
            <a:r>
              <a:rPr sz="1100" spc="20" dirty="0">
                <a:latin typeface="Gill Sans MT"/>
                <a:cs typeface="Gill Sans MT"/>
              </a:rPr>
              <a:t>lokalna poravnanja </a:t>
            </a:r>
            <a:r>
              <a:rPr sz="1100" spc="-25" dirty="0">
                <a:latin typeface="Gill Sans MT"/>
                <a:cs typeface="Gill Sans MT"/>
              </a:rPr>
              <a:t>će </a:t>
            </a:r>
            <a:r>
              <a:rPr sz="1100" spc="-15" dirty="0">
                <a:latin typeface="Gill Sans MT"/>
                <a:cs typeface="Gill Sans MT"/>
              </a:rPr>
              <a:t>verovatno </a:t>
            </a:r>
            <a:r>
              <a:rPr sz="1100" spc="35" dirty="0">
                <a:latin typeface="Gill Sans MT"/>
                <a:cs typeface="Gill Sans MT"/>
              </a:rPr>
              <a:t>imati </a:t>
            </a:r>
            <a:r>
              <a:rPr sz="1100" spc="15" dirty="0">
                <a:latin typeface="Gill Sans MT"/>
                <a:cs typeface="Gill Sans MT"/>
              </a:rPr>
              <a:t>neki  </a:t>
            </a:r>
            <a:r>
              <a:rPr sz="1100" spc="10" dirty="0">
                <a:latin typeface="Gill Sans MT"/>
                <a:cs typeface="Gill Sans MT"/>
              </a:rPr>
              <a:t>podstring </a:t>
            </a:r>
            <a:r>
              <a:rPr sz="1100" spc="5" dirty="0">
                <a:latin typeface="Gill Sans MT"/>
                <a:cs typeface="Gill Sans MT"/>
              </a:rPr>
              <a:t>koji </a:t>
            </a:r>
            <a:r>
              <a:rPr sz="1100" spc="10" dirty="0">
                <a:latin typeface="Gill Sans MT"/>
                <a:cs typeface="Gill Sans MT"/>
              </a:rPr>
              <a:t>je </a:t>
            </a:r>
            <a:r>
              <a:rPr sz="1100" spc="-5" dirty="0">
                <a:latin typeface="Gill Sans MT"/>
                <a:cs typeface="Gill Sans MT"/>
              </a:rPr>
              <a:t>savršeno </a:t>
            </a:r>
            <a:r>
              <a:rPr sz="1100" spc="5" dirty="0">
                <a:latin typeface="Gill Sans MT"/>
                <a:cs typeface="Gill Sans MT"/>
              </a:rPr>
              <a:t>sparen</a:t>
            </a:r>
            <a:r>
              <a:rPr sz="1100" spc="-210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(bez </a:t>
            </a:r>
            <a:r>
              <a:rPr sz="1100" spc="15" dirty="0">
                <a:latin typeface="Gill Sans MT"/>
                <a:cs typeface="Gill Sans MT"/>
              </a:rPr>
              <a:t>mutacija)!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1575841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2250998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831" y="2754084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2" name="object 12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2831" y="923391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2831" y="1659216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831" y="2395054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831" y="2958807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40855" y="278597"/>
            <a:ext cx="4116070" cy="29603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95" dirty="0">
                <a:solidFill>
                  <a:srgbClr val="FFFFFF"/>
                </a:solidFill>
                <a:latin typeface="Gill Sans MT"/>
                <a:cs typeface="Gill Sans MT"/>
              </a:rPr>
              <a:t>BLAST</a:t>
            </a:r>
            <a:r>
              <a:rPr sz="1400" spc="95" dirty="0">
                <a:solidFill>
                  <a:srgbClr val="FFFFFF"/>
                </a:solidFill>
                <a:latin typeface="Gill Sans MT"/>
                <a:cs typeface="Gill Sans MT"/>
              </a:rPr>
              <a:t>,</a:t>
            </a:r>
            <a:r>
              <a:rPr sz="1400" spc="-4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i="1" spc="60" dirty="0">
                <a:solidFill>
                  <a:srgbClr val="FFFFFF"/>
                </a:solidFill>
                <a:latin typeface="Gill Sans MT"/>
                <a:cs typeface="Gill Sans MT"/>
              </a:rPr>
              <a:t>cont’d</a:t>
            </a:r>
            <a:endParaRPr sz="1400">
              <a:latin typeface="Gill Sans MT"/>
              <a:cs typeface="Gill Sans MT"/>
            </a:endParaRPr>
          </a:p>
          <a:p>
            <a:pPr marL="219075">
              <a:lnSpc>
                <a:spcPct val="100000"/>
              </a:lnSpc>
              <a:spcBef>
                <a:spcPts val="1040"/>
              </a:spcBef>
            </a:pPr>
            <a:r>
              <a:rPr sz="1100" i="1" spc="65" dirty="0">
                <a:latin typeface="Gill Sans MT"/>
                <a:cs typeface="Gill Sans MT"/>
              </a:rPr>
              <a:t>BLAST</a:t>
            </a:r>
            <a:r>
              <a:rPr sz="1100" i="1" spc="-40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ill Sans MT"/>
                <a:cs typeface="Gill Sans MT"/>
              </a:rPr>
              <a:t>algoritam:</a:t>
            </a:r>
            <a:endParaRPr sz="1100">
              <a:latin typeface="Gill Sans MT"/>
              <a:cs typeface="Gill Sans MT"/>
            </a:endParaRPr>
          </a:p>
          <a:p>
            <a:pPr marL="495934">
              <a:lnSpc>
                <a:spcPct val="100000"/>
              </a:lnSpc>
              <a:spcBef>
                <a:spcPts val="330"/>
              </a:spcBef>
            </a:pPr>
            <a:r>
              <a:rPr sz="1100" spc="10" dirty="0">
                <a:latin typeface="Gill Sans MT"/>
                <a:cs typeface="Gill Sans MT"/>
              </a:rPr>
              <a:t>Podeliti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40" dirty="0">
                <a:latin typeface="Gill Sans MT"/>
                <a:cs typeface="Gill Sans MT"/>
              </a:rPr>
              <a:t>query</a:t>
            </a:r>
            <a:r>
              <a:rPr sz="1100" i="1" spc="-3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sekvencu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45" dirty="0">
                <a:latin typeface="Gill Sans MT"/>
                <a:cs typeface="Gill Sans MT"/>
              </a:rPr>
              <a:t>na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sve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podstringove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dužine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i="1" spc="-125" dirty="0">
                <a:latin typeface="Georgia"/>
                <a:cs typeface="Georgia"/>
              </a:rPr>
              <a:t>w</a:t>
            </a:r>
            <a:r>
              <a:rPr sz="1100" i="1" spc="-100" dirty="0">
                <a:latin typeface="Georgia"/>
                <a:cs typeface="Georgia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(gde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i="1" spc="-125" dirty="0">
                <a:latin typeface="Georgia"/>
                <a:cs typeface="Georgia"/>
              </a:rPr>
              <a:t>w</a:t>
            </a:r>
            <a:endParaRPr sz="1100">
              <a:latin typeface="Georgia"/>
              <a:cs typeface="Georgia"/>
            </a:endParaRPr>
          </a:p>
          <a:p>
            <a:pPr marL="495934" marR="1087120">
              <a:lnSpc>
                <a:spcPct val="102600"/>
              </a:lnSpc>
              <a:spcBef>
                <a:spcPts val="5"/>
              </a:spcBef>
            </a:pPr>
            <a:r>
              <a:rPr sz="1100" spc="25" dirty="0">
                <a:latin typeface="Gill Sans MT"/>
                <a:cs typeface="Gill Sans MT"/>
              </a:rPr>
              <a:t>dat </a:t>
            </a:r>
            <a:r>
              <a:rPr sz="1100" spc="-15" dirty="0">
                <a:latin typeface="Gill Sans MT"/>
                <a:cs typeface="Gill Sans MT"/>
              </a:rPr>
              <a:t>parametar—za </a:t>
            </a:r>
            <a:r>
              <a:rPr sz="1100" spc="-40" dirty="0">
                <a:latin typeface="Gill Sans MT"/>
                <a:cs typeface="Gill Sans MT"/>
              </a:rPr>
              <a:t>DNK, </a:t>
            </a:r>
            <a:r>
              <a:rPr sz="1100" i="1" spc="-125" dirty="0">
                <a:latin typeface="Georgia"/>
                <a:cs typeface="Georgia"/>
              </a:rPr>
              <a:t>w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140" dirty="0">
                <a:latin typeface="Arial"/>
                <a:cs typeface="Arial"/>
              </a:rPr>
              <a:t> </a:t>
            </a:r>
            <a:r>
              <a:rPr sz="1100" spc="-70" dirty="0">
                <a:latin typeface="Arial"/>
                <a:cs typeface="Arial"/>
              </a:rPr>
              <a:t>12 </a:t>
            </a:r>
            <a:r>
              <a:rPr sz="1100" spc="15" dirty="0">
                <a:latin typeface="Gill Sans MT"/>
                <a:cs typeface="Gill Sans MT"/>
              </a:rPr>
              <a:t>uglavnom).  </a:t>
            </a:r>
            <a:r>
              <a:rPr sz="1100" spc="-15" dirty="0">
                <a:latin typeface="Gill Sans MT"/>
                <a:cs typeface="Gill Sans MT"/>
              </a:rPr>
              <a:t>npr. </a:t>
            </a:r>
            <a:r>
              <a:rPr sz="1100" spc="5" dirty="0">
                <a:latin typeface="Gill Sans MT"/>
                <a:cs typeface="Gill Sans MT"/>
              </a:rPr>
              <a:t>sekvenca </a:t>
            </a:r>
            <a:r>
              <a:rPr sz="1100" spc="-80" dirty="0">
                <a:latin typeface="Times New Roman"/>
                <a:cs typeface="Times New Roman"/>
              </a:rPr>
              <a:t>"ATCG"</a:t>
            </a:r>
            <a:r>
              <a:rPr sz="1100" spc="-80" dirty="0">
                <a:latin typeface="Gill Sans MT"/>
                <a:cs typeface="Gill Sans MT"/>
              </a:rPr>
              <a:t>, </a:t>
            </a:r>
            <a:r>
              <a:rPr sz="1100" i="1" spc="-125" dirty="0">
                <a:latin typeface="Georgia"/>
                <a:cs typeface="Georgia"/>
              </a:rPr>
              <a:t>w </a:t>
            </a:r>
            <a:r>
              <a:rPr sz="1100" spc="204" dirty="0">
                <a:latin typeface="Arial"/>
                <a:cs typeface="Arial"/>
              </a:rPr>
              <a:t>= </a:t>
            </a:r>
            <a:r>
              <a:rPr sz="1100" spc="-70" dirty="0">
                <a:latin typeface="Arial"/>
                <a:cs typeface="Arial"/>
              </a:rPr>
              <a:t>2</a:t>
            </a:r>
            <a:r>
              <a:rPr sz="1100" spc="-220" dirty="0">
                <a:latin typeface="Arial"/>
                <a:cs typeface="Arial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generiše:</a:t>
            </a:r>
            <a:endParaRPr sz="1100">
              <a:latin typeface="Gill Sans MT"/>
              <a:cs typeface="Gill Sans MT"/>
            </a:endParaRPr>
          </a:p>
          <a:p>
            <a:pPr marL="495934">
              <a:lnSpc>
                <a:spcPct val="100000"/>
              </a:lnSpc>
              <a:spcBef>
                <a:spcPts val="35"/>
              </a:spcBef>
            </a:pPr>
            <a:r>
              <a:rPr sz="1100" spc="30" dirty="0">
                <a:latin typeface="Times New Roman"/>
                <a:cs typeface="Times New Roman"/>
              </a:rPr>
              <a:t>{"AT", </a:t>
            </a:r>
            <a:r>
              <a:rPr sz="1100" spc="40" dirty="0">
                <a:latin typeface="Times New Roman"/>
                <a:cs typeface="Times New Roman"/>
              </a:rPr>
              <a:t>"TC",</a:t>
            </a:r>
            <a:r>
              <a:rPr sz="1100" spc="229" dirty="0">
                <a:latin typeface="Times New Roman"/>
                <a:cs typeface="Times New Roman"/>
              </a:rPr>
              <a:t> </a:t>
            </a:r>
            <a:r>
              <a:rPr sz="1100" spc="-35" dirty="0">
                <a:latin typeface="Times New Roman"/>
                <a:cs typeface="Times New Roman"/>
              </a:rPr>
              <a:t>"CG"}</a:t>
            </a:r>
            <a:endParaRPr sz="1100">
              <a:latin typeface="Times New Roman"/>
              <a:cs typeface="Times New Roman"/>
            </a:endParaRPr>
          </a:p>
          <a:p>
            <a:pPr marL="495934" marR="177165">
              <a:lnSpc>
                <a:spcPct val="102600"/>
              </a:lnSpc>
              <a:spcBef>
                <a:spcPts val="375"/>
              </a:spcBef>
            </a:pPr>
            <a:r>
              <a:rPr sz="1100" spc="5" dirty="0">
                <a:latin typeface="Gill Sans MT"/>
                <a:cs typeface="Gill Sans MT"/>
              </a:rPr>
              <a:t>Pronaći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sva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mesta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unutar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baze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podataka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gde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se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neki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od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ovih  podstringova </a:t>
            </a:r>
            <a:r>
              <a:rPr sz="1100" spc="35" dirty="0">
                <a:latin typeface="Gill Sans MT"/>
                <a:cs typeface="Gill Sans MT"/>
              </a:rPr>
              <a:t>nalazi </a:t>
            </a:r>
            <a:r>
              <a:rPr sz="1100" spc="-10" dirty="0">
                <a:latin typeface="Gill Sans MT"/>
                <a:cs typeface="Gill Sans MT"/>
              </a:rPr>
              <a:t>(tako </a:t>
            </a:r>
            <a:r>
              <a:rPr sz="1100" spc="-20" dirty="0">
                <a:latin typeface="Gill Sans MT"/>
                <a:cs typeface="Gill Sans MT"/>
              </a:rPr>
              <a:t>što </a:t>
            </a:r>
            <a:r>
              <a:rPr sz="1100" spc="-15" dirty="0">
                <a:latin typeface="Gill Sans MT"/>
                <a:cs typeface="Gill Sans MT"/>
              </a:rPr>
              <a:t>se </a:t>
            </a:r>
            <a:r>
              <a:rPr sz="1100" spc="10" dirty="0">
                <a:latin typeface="Gill Sans MT"/>
                <a:cs typeface="Gill Sans MT"/>
              </a:rPr>
              <a:t>preračunaju lokacije </a:t>
            </a:r>
            <a:r>
              <a:rPr sz="1100" spc="25" dirty="0">
                <a:latin typeface="Gill Sans MT"/>
                <a:cs typeface="Gill Sans MT"/>
              </a:rPr>
              <a:t>svih  </a:t>
            </a:r>
            <a:r>
              <a:rPr sz="1100" spc="5" dirty="0">
                <a:latin typeface="Gill Sans MT"/>
                <a:cs typeface="Gill Sans MT"/>
              </a:rPr>
              <a:t>podstringova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dužine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-125" dirty="0">
                <a:latin typeface="Georgia"/>
                <a:cs typeface="Georgia"/>
              </a:rPr>
              <a:t>w</a:t>
            </a:r>
            <a:r>
              <a:rPr sz="1100" i="1" spc="-100" dirty="0">
                <a:latin typeface="Georgia"/>
                <a:cs typeface="Georgia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bazi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podataka,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ili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koristeći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npr.</a:t>
            </a:r>
            <a:endParaRPr sz="1100">
              <a:latin typeface="Gill Sans MT"/>
              <a:cs typeface="Gill Sans MT"/>
            </a:endParaRPr>
          </a:p>
          <a:p>
            <a:pPr marL="495934">
              <a:lnSpc>
                <a:spcPct val="100000"/>
              </a:lnSpc>
              <a:spcBef>
                <a:spcPts val="30"/>
              </a:spcBef>
            </a:pPr>
            <a:r>
              <a:rPr sz="1100" i="1" spc="40" dirty="0">
                <a:latin typeface="Gill Sans MT"/>
                <a:cs typeface="Gill Sans MT"/>
              </a:rPr>
              <a:t>Knuth-Morris-Pratt </a:t>
            </a:r>
            <a:r>
              <a:rPr sz="1100" i="1" spc="30" dirty="0">
                <a:latin typeface="Gill Sans MT"/>
                <a:cs typeface="Gill Sans MT"/>
              </a:rPr>
              <a:t>(KMP)</a:t>
            </a:r>
            <a:r>
              <a:rPr sz="1100" i="1" spc="-114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algoritam).</a:t>
            </a:r>
            <a:endParaRPr sz="1100">
              <a:latin typeface="Gill Sans MT"/>
              <a:cs typeface="Gill Sans MT"/>
            </a:endParaRPr>
          </a:p>
          <a:p>
            <a:pPr marL="495934" marR="126364">
              <a:lnSpc>
                <a:spcPct val="102600"/>
              </a:lnSpc>
              <a:spcBef>
                <a:spcPts val="375"/>
              </a:spcBef>
            </a:pPr>
            <a:r>
              <a:rPr sz="1100" dirty="0">
                <a:latin typeface="Gill Sans MT"/>
                <a:cs typeface="Gill Sans MT"/>
              </a:rPr>
              <a:t>Proširiti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sve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lokacije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gde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došlo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25" dirty="0">
                <a:latin typeface="Gill Sans MT"/>
                <a:cs typeface="Gill Sans MT"/>
              </a:rPr>
              <a:t>do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poklapanja,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u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oba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smera,  </a:t>
            </a:r>
            <a:r>
              <a:rPr sz="1100" spc="-10" dirty="0">
                <a:latin typeface="Gill Sans MT"/>
                <a:cs typeface="Gill Sans MT"/>
              </a:rPr>
              <a:t>sve dok </a:t>
            </a:r>
            <a:r>
              <a:rPr sz="1100" spc="35" dirty="0">
                <a:latin typeface="Gill Sans MT"/>
                <a:cs typeface="Gill Sans MT"/>
              </a:rPr>
              <a:t>ukupan </a:t>
            </a:r>
            <a:r>
              <a:rPr sz="1100" spc="-25" dirty="0">
                <a:latin typeface="Gill Sans MT"/>
                <a:cs typeface="Gill Sans MT"/>
              </a:rPr>
              <a:t>skor </a:t>
            </a:r>
            <a:r>
              <a:rPr sz="1100" spc="20" dirty="0">
                <a:latin typeface="Gill Sans MT"/>
                <a:cs typeface="Gill Sans MT"/>
              </a:rPr>
              <a:t>poravnanja </a:t>
            </a:r>
            <a:r>
              <a:rPr sz="1100" dirty="0">
                <a:latin typeface="Gill Sans MT"/>
                <a:cs typeface="Gill Sans MT"/>
              </a:rPr>
              <a:t>ne </a:t>
            </a:r>
            <a:r>
              <a:rPr sz="1100" spc="20" dirty="0">
                <a:latin typeface="Gill Sans MT"/>
                <a:cs typeface="Gill Sans MT"/>
              </a:rPr>
              <a:t>padne </a:t>
            </a:r>
            <a:r>
              <a:rPr sz="1100" spc="5" dirty="0">
                <a:latin typeface="Gill Sans MT"/>
                <a:cs typeface="Gill Sans MT"/>
              </a:rPr>
              <a:t>ispod </a:t>
            </a:r>
            <a:r>
              <a:rPr sz="1100" spc="-10" dirty="0">
                <a:latin typeface="Gill Sans MT"/>
                <a:cs typeface="Gill Sans MT"/>
              </a:rPr>
              <a:t>neke  </a:t>
            </a:r>
            <a:r>
              <a:rPr sz="1100" spc="10" dirty="0">
                <a:latin typeface="Gill Sans MT"/>
                <a:cs typeface="Gill Sans MT"/>
              </a:rPr>
              <a:t>de</a:t>
            </a:r>
            <a:r>
              <a:rPr sz="1100" spc="10" dirty="0">
                <a:latin typeface="Calibri"/>
                <a:cs typeface="Calibri"/>
              </a:rPr>
              <a:t>V</a:t>
            </a:r>
            <a:r>
              <a:rPr sz="1100" spc="10" dirty="0">
                <a:latin typeface="Gill Sans MT"/>
                <a:cs typeface="Gill Sans MT"/>
              </a:rPr>
              <a:t>nisane granice, </a:t>
            </a:r>
            <a:r>
              <a:rPr sz="1100" i="1" spc="-45" dirty="0">
                <a:latin typeface="Georgia"/>
                <a:cs typeface="Georgia"/>
              </a:rPr>
              <a:t>T</a:t>
            </a:r>
            <a:r>
              <a:rPr sz="1100" i="1" spc="-210" dirty="0">
                <a:latin typeface="Georgia"/>
                <a:cs typeface="Georgia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 marL="495934">
              <a:lnSpc>
                <a:spcPct val="100000"/>
              </a:lnSpc>
              <a:spcBef>
                <a:spcPts val="409"/>
              </a:spcBef>
            </a:pPr>
            <a:r>
              <a:rPr sz="1100" spc="10" dirty="0">
                <a:latin typeface="Gill Sans MT"/>
                <a:cs typeface="Gill Sans MT"/>
              </a:rPr>
              <a:t>Očekivana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vremenska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složenost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algoritma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40" dirty="0">
                <a:latin typeface="Georgia"/>
                <a:cs typeface="Georgia"/>
              </a:rPr>
              <a:t>O</a:t>
            </a:r>
            <a:r>
              <a:rPr sz="1100" spc="40" dirty="0">
                <a:latin typeface="Arial"/>
                <a:cs typeface="Arial"/>
              </a:rPr>
              <a:t>(</a:t>
            </a:r>
            <a:r>
              <a:rPr sz="1100" i="1" spc="40" dirty="0">
                <a:latin typeface="Georgia"/>
                <a:cs typeface="Georgia"/>
              </a:rPr>
              <a:t>n</a:t>
            </a:r>
            <a:r>
              <a:rPr sz="1100" i="1" spc="-20" dirty="0">
                <a:latin typeface="Georgia"/>
                <a:cs typeface="Georgia"/>
              </a:rPr>
              <a:t> </a:t>
            </a:r>
            <a:r>
              <a:rPr sz="1100" spc="204" dirty="0">
                <a:latin typeface="Arial"/>
                <a:cs typeface="Arial"/>
              </a:rPr>
              <a:t>+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i="1" spc="15" dirty="0">
                <a:latin typeface="Georgia"/>
                <a:cs typeface="Georgia"/>
              </a:rPr>
              <a:t>m</a:t>
            </a:r>
            <a:r>
              <a:rPr sz="1100" spc="15" dirty="0">
                <a:latin typeface="Arial"/>
                <a:cs typeface="Arial"/>
              </a:rPr>
              <a:t>)</a:t>
            </a:r>
            <a:r>
              <a:rPr sz="1100" spc="15" dirty="0">
                <a:latin typeface="Gill Sans MT"/>
                <a:cs typeface="Gill Sans MT"/>
              </a:rPr>
              <a:t>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gde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endParaRPr sz="1100">
              <a:latin typeface="Gill Sans MT"/>
              <a:cs typeface="Gill Sans MT"/>
            </a:endParaRPr>
          </a:p>
          <a:p>
            <a:pPr marL="495934">
              <a:lnSpc>
                <a:spcPct val="100000"/>
              </a:lnSpc>
              <a:spcBef>
                <a:spcPts val="35"/>
              </a:spcBef>
            </a:pPr>
            <a:r>
              <a:rPr sz="1100" i="1" spc="5" dirty="0">
                <a:latin typeface="Georgia"/>
                <a:cs typeface="Georgia"/>
              </a:rPr>
              <a:t>n </a:t>
            </a:r>
            <a:r>
              <a:rPr sz="1100" spc="30" dirty="0">
                <a:latin typeface="Gill Sans MT"/>
                <a:cs typeface="Gill Sans MT"/>
              </a:rPr>
              <a:t>dužina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40" dirty="0">
                <a:latin typeface="Gill Sans MT"/>
                <a:cs typeface="Gill Sans MT"/>
              </a:rPr>
              <a:t>query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sekvence,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5" dirty="0">
                <a:latin typeface="Gill Sans MT"/>
                <a:cs typeface="Gill Sans MT"/>
              </a:rPr>
              <a:t>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-10" dirty="0">
                <a:latin typeface="Georgia"/>
                <a:cs typeface="Georgia"/>
              </a:rPr>
              <a:t>m</a:t>
            </a:r>
            <a:r>
              <a:rPr sz="1100" i="1" spc="5" dirty="0">
                <a:latin typeface="Georgia"/>
                <a:cs typeface="Georgia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dužina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baze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podataka.</a:t>
            </a:r>
            <a:endParaRPr sz="1100">
              <a:latin typeface="Gill Sans MT"/>
              <a:cs typeface="Gill Sans MT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1" name="object 11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FFFFF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FFFFF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FFFFF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476375">
              <a:lnSpc>
                <a:spcPts val="640"/>
              </a:lnSpc>
              <a:spcBef>
                <a:spcPts val="80"/>
              </a:spcBef>
            </a:pPr>
            <a:r>
              <a:rPr sz="600" spc="-10" dirty="0">
                <a:solidFill>
                  <a:srgbClr val="FFFFFF"/>
                </a:solidFill>
                <a:latin typeface="Gill Sans MT"/>
                <a:cs typeface="Gill Sans MT"/>
              </a:rPr>
              <a:t>Uvod </a:t>
            </a:r>
            <a:r>
              <a:rPr sz="600" spc="20" dirty="0">
                <a:solidFill>
                  <a:srgbClr val="FFFFFF"/>
                </a:solidFill>
                <a:latin typeface="Gill Sans MT"/>
                <a:cs typeface="Gill Sans MT"/>
              </a:rPr>
              <a:t>u</a:t>
            </a:r>
            <a:r>
              <a:rPr sz="600" spc="-5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bioinformatiku  </a:t>
            </a:r>
            <a:r>
              <a:rPr sz="600" spc="-30" dirty="0">
                <a:solidFill>
                  <a:srgbClr val="9898D8"/>
                </a:solidFill>
                <a:latin typeface="Gill Sans MT"/>
                <a:cs typeface="Gill Sans MT"/>
              </a:rPr>
              <a:t>DNK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10" dirty="0">
                <a:solidFill>
                  <a:srgbClr val="9898D8"/>
                </a:solidFill>
                <a:latin typeface="Gill Sans MT"/>
                <a:cs typeface="Gill Sans MT"/>
              </a:rPr>
              <a:t>Sinteza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proteina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9227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0" dirty="0">
                <a:solidFill>
                  <a:srgbClr val="FFFFFF"/>
                </a:solidFill>
                <a:latin typeface="Gill Sans MT"/>
                <a:cs typeface="Gill Sans MT"/>
              </a:rPr>
              <a:t>Bioinformatički</a:t>
            </a:r>
            <a:r>
              <a:rPr sz="1400" spc="-9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4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827455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2556" y="1017231"/>
            <a:ext cx="52349" cy="523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2556" y="1169060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92556" y="1320888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92556" y="1472730"/>
            <a:ext cx="52349" cy="523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556" y="1624558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2556" y="1776387"/>
            <a:ext cx="52349" cy="5234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2831" y="2046846"/>
            <a:ext cx="64985" cy="6498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2556" y="2388450"/>
            <a:ext cx="52349" cy="5234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92556" y="2540279"/>
            <a:ext cx="52349" cy="5234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92556" y="2692107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92556" y="2843949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92556" y="2995777"/>
            <a:ext cx="52349" cy="5234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24395" y="718668"/>
            <a:ext cx="3437890" cy="237045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100" spc="15" dirty="0">
                <a:latin typeface="Gill Sans MT"/>
                <a:cs typeface="Gill Sans MT"/>
              </a:rPr>
              <a:t>Bioinformatički algoritmi </a:t>
            </a:r>
            <a:r>
              <a:rPr sz="1100" spc="25" dirty="0">
                <a:latin typeface="Gill Sans MT"/>
                <a:cs typeface="Gill Sans MT"/>
              </a:rPr>
              <a:t>pripadaju </a:t>
            </a:r>
            <a:r>
              <a:rPr sz="1100" spc="15" dirty="0">
                <a:latin typeface="Gill Sans MT"/>
                <a:cs typeface="Gill Sans MT"/>
              </a:rPr>
              <a:t>raznim</a:t>
            </a:r>
            <a:r>
              <a:rPr sz="1100" spc="-19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oblastima:</a:t>
            </a:r>
            <a:endParaRPr sz="1100" dirty="0">
              <a:latin typeface="Gill Sans MT"/>
              <a:cs typeface="Gill Sans MT"/>
            </a:endParaRPr>
          </a:p>
          <a:p>
            <a:pPr marL="289560" marR="1981835">
              <a:lnSpc>
                <a:spcPct val="100000"/>
              </a:lnSpc>
              <a:spcBef>
                <a:spcPts val="175"/>
              </a:spcBef>
            </a:pPr>
            <a:r>
              <a:rPr sz="1000" spc="-15" dirty="0">
                <a:latin typeface="Gill Sans MT"/>
                <a:cs typeface="Gill Sans MT"/>
              </a:rPr>
              <a:t>Teorija </a:t>
            </a:r>
            <a:r>
              <a:rPr sz="1000" spc="15" dirty="0">
                <a:latin typeface="Gill Sans MT"/>
                <a:cs typeface="Gill Sans MT"/>
              </a:rPr>
              <a:t>grafova;  </a:t>
            </a:r>
            <a:r>
              <a:rPr sz="1000" spc="5" dirty="0">
                <a:latin typeface="Gill Sans MT"/>
                <a:cs typeface="Gill Sans MT"/>
              </a:rPr>
              <a:t>Veštačka</a:t>
            </a:r>
            <a:r>
              <a:rPr sz="1000" spc="-60" dirty="0">
                <a:latin typeface="Gill Sans MT"/>
                <a:cs typeface="Gill Sans MT"/>
              </a:rPr>
              <a:t> </a:t>
            </a:r>
            <a:r>
              <a:rPr sz="1000" spc="20" dirty="0">
                <a:latin typeface="Gill Sans MT"/>
                <a:cs typeface="Gill Sans MT"/>
              </a:rPr>
              <a:t>inteligencija;</a:t>
            </a:r>
            <a:endParaRPr sz="1000" dirty="0">
              <a:latin typeface="Gill Sans MT"/>
              <a:cs typeface="Gill Sans MT"/>
            </a:endParaRPr>
          </a:p>
          <a:p>
            <a:pPr marL="289560" marR="1498600">
              <a:lnSpc>
                <a:spcPts val="1200"/>
              </a:lnSpc>
              <a:spcBef>
                <a:spcPts val="35"/>
              </a:spcBef>
            </a:pPr>
            <a:r>
              <a:rPr sz="1000" spc="20" dirty="0">
                <a:latin typeface="Gill Sans MT"/>
                <a:cs typeface="Gill Sans MT"/>
              </a:rPr>
              <a:t>Analiza podataka </a:t>
            </a:r>
            <a:r>
              <a:rPr sz="1000" dirty="0">
                <a:latin typeface="Gill Sans MT"/>
                <a:cs typeface="Gill Sans MT"/>
              </a:rPr>
              <a:t>(</a:t>
            </a:r>
            <a:r>
              <a:rPr sz="1000" i="1" dirty="0">
                <a:latin typeface="Gill Sans MT"/>
                <a:cs typeface="Gill Sans MT"/>
              </a:rPr>
              <a:t>data</a:t>
            </a:r>
            <a:r>
              <a:rPr sz="1000" i="1" spc="-135" dirty="0">
                <a:latin typeface="Gill Sans MT"/>
                <a:cs typeface="Gill Sans MT"/>
              </a:rPr>
              <a:t> </a:t>
            </a:r>
            <a:r>
              <a:rPr sz="1000" i="1" spc="25" dirty="0">
                <a:latin typeface="Gill Sans MT"/>
                <a:cs typeface="Gill Sans MT"/>
              </a:rPr>
              <a:t>mining</a:t>
            </a:r>
            <a:r>
              <a:rPr sz="1000" spc="25" dirty="0">
                <a:latin typeface="Gill Sans MT"/>
                <a:cs typeface="Gill Sans MT"/>
              </a:rPr>
              <a:t>);  </a:t>
            </a:r>
            <a:r>
              <a:rPr sz="1000" spc="-5" dirty="0">
                <a:latin typeface="Gill Sans MT"/>
                <a:cs typeface="Gill Sans MT"/>
              </a:rPr>
              <a:t>Obrada</a:t>
            </a:r>
            <a:r>
              <a:rPr sz="1000" spc="-35" dirty="0">
                <a:latin typeface="Gill Sans MT"/>
                <a:cs typeface="Gill Sans MT"/>
              </a:rPr>
              <a:t> </a:t>
            </a:r>
            <a:r>
              <a:rPr sz="1000" spc="20" dirty="0">
                <a:latin typeface="Gill Sans MT"/>
                <a:cs typeface="Gill Sans MT"/>
              </a:rPr>
              <a:t>slika;</a:t>
            </a:r>
            <a:endParaRPr sz="1000" dirty="0">
              <a:latin typeface="Gill Sans MT"/>
              <a:cs typeface="Gill Sans MT"/>
            </a:endParaRPr>
          </a:p>
          <a:p>
            <a:pPr marL="289560">
              <a:lnSpc>
                <a:spcPts val="1150"/>
              </a:lnSpc>
            </a:pPr>
            <a:r>
              <a:rPr sz="1000" spc="15" dirty="0">
                <a:latin typeface="Gill Sans MT"/>
                <a:cs typeface="Gill Sans MT"/>
              </a:rPr>
              <a:t>Računarska</a:t>
            </a:r>
            <a:r>
              <a:rPr sz="1000" spc="-30" dirty="0">
                <a:latin typeface="Gill Sans MT"/>
                <a:cs typeface="Gill Sans MT"/>
              </a:rPr>
              <a:t> </a:t>
            </a:r>
            <a:r>
              <a:rPr sz="1000" spc="25" dirty="0">
                <a:latin typeface="Gill Sans MT"/>
                <a:cs typeface="Gill Sans MT"/>
              </a:rPr>
              <a:t>simulacija;</a:t>
            </a:r>
            <a:endParaRPr sz="1000" dirty="0">
              <a:latin typeface="Gill Sans MT"/>
              <a:cs typeface="Gill Sans MT"/>
            </a:endParaRPr>
          </a:p>
          <a:p>
            <a:pPr marL="289560">
              <a:lnSpc>
                <a:spcPts val="1200"/>
              </a:lnSpc>
            </a:pPr>
            <a:r>
              <a:rPr sz="1000" spc="-5" dirty="0">
                <a:latin typeface="Gill Sans MT"/>
                <a:cs typeface="Gill Sans MT"/>
              </a:rPr>
              <a:t>.</a:t>
            </a:r>
            <a:r>
              <a:rPr sz="1000" spc="-135" dirty="0">
                <a:latin typeface="Gill Sans MT"/>
                <a:cs typeface="Gill Sans MT"/>
              </a:rPr>
              <a:t> </a:t>
            </a:r>
            <a:r>
              <a:rPr sz="1000" spc="-5" dirty="0">
                <a:latin typeface="Gill Sans MT"/>
                <a:cs typeface="Gill Sans MT"/>
              </a:rPr>
              <a:t>.</a:t>
            </a:r>
            <a:r>
              <a:rPr sz="1000" spc="-130" dirty="0">
                <a:latin typeface="Gill Sans MT"/>
                <a:cs typeface="Gill Sans MT"/>
              </a:rPr>
              <a:t> </a:t>
            </a:r>
            <a:r>
              <a:rPr sz="1000" spc="-5" dirty="0">
                <a:latin typeface="Gill Sans MT"/>
                <a:cs typeface="Gill Sans MT"/>
              </a:rPr>
              <a:t>.</a:t>
            </a:r>
            <a:endParaRPr sz="1000" dirty="0">
              <a:latin typeface="Gill Sans MT"/>
              <a:cs typeface="Gill Sans MT"/>
            </a:endParaRPr>
          </a:p>
          <a:p>
            <a:pPr marL="12700">
              <a:lnSpc>
                <a:spcPts val="1260"/>
              </a:lnSpc>
              <a:spcBef>
                <a:spcPts val="925"/>
              </a:spcBef>
            </a:pPr>
            <a:r>
              <a:rPr sz="1100" spc="15" dirty="0">
                <a:latin typeface="Gill Sans MT"/>
                <a:cs typeface="Gill Sans MT"/>
              </a:rPr>
              <a:t>Bioinformatički algoritmi </a:t>
            </a:r>
            <a:r>
              <a:rPr sz="1100" spc="10" dirty="0">
                <a:latin typeface="Gill Sans MT"/>
                <a:cs typeface="Gill Sans MT"/>
              </a:rPr>
              <a:t>proučavaju </a:t>
            </a:r>
            <a:r>
              <a:rPr sz="1100" spc="5" dirty="0">
                <a:latin typeface="Gill Sans MT"/>
                <a:cs typeface="Gill Sans MT"/>
              </a:rPr>
              <a:t>pojave </a:t>
            </a:r>
            <a:r>
              <a:rPr sz="1100" spc="45" dirty="0">
                <a:latin typeface="Gill Sans MT"/>
                <a:cs typeface="Gill Sans MT"/>
              </a:rPr>
              <a:t>na</a:t>
            </a:r>
            <a:r>
              <a:rPr sz="1100" spc="-200" dirty="0">
                <a:latin typeface="Gill Sans MT"/>
                <a:cs typeface="Gill Sans MT"/>
              </a:rPr>
              <a:t> </a:t>
            </a:r>
            <a:r>
              <a:rPr sz="1100" spc="-25" dirty="0">
                <a:latin typeface="Gill Sans MT"/>
                <a:cs typeface="Gill Sans MT"/>
              </a:rPr>
              <a:t>gotovo </a:t>
            </a:r>
            <a:r>
              <a:rPr sz="1100" spc="25" dirty="0">
                <a:latin typeface="Gill Sans MT"/>
                <a:cs typeface="Gill Sans MT"/>
              </a:rPr>
              <a:t>svim</a:t>
            </a:r>
            <a:endParaRPr sz="1100" dirty="0">
              <a:latin typeface="Gill Sans MT"/>
              <a:cs typeface="Gill Sans MT"/>
            </a:endParaRPr>
          </a:p>
          <a:p>
            <a:pPr marL="12700">
              <a:lnSpc>
                <a:spcPts val="1260"/>
              </a:lnSpc>
            </a:pPr>
            <a:r>
              <a:rPr sz="1100" i="1" spc="40" dirty="0">
                <a:latin typeface="Gill Sans MT"/>
                <a:cs typeface="Gill Sans MT"/>
              </a:rPr>
              <a:t>nivoima </a:t>
            </a:r>
            <a:r>
              <a:rPr sz="1100" i="1" spc="25" dirty="0">
                <a:latin typeface="Gill Sans MT"/>
                <a:cs typeface="Gill Sans MT"/>
              </a:rPr>
              <a:t>organizacije </a:t>
            </a:r>
            <a:r>
              <a:rPr sz="1100" spc="20" dirty="0">
                <a:latin typeface="Gill Sans MT"/>
                <a:cs typeface="Gill Sans MT"/>
              </a:rPr>
              <a:t>unutar</a:t>
            </a:r>
            <a:r>
              <a:rPr sz="1100" spc="-21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nekog </a:t>
            </a:r>
            <a:r>
              <a:rPr sz="1100" spc="15" dirty="0">
                <a:latin typeface="Gill Sans MT"/>
                <a:cs typeface="Gill Sans MT"/>
              </a:rPr>
              <a:t>organizma:</a:t>
            </a:r>
            <a:endParaRPr sz="1100" dirty="0">
              <a:latin typeface="Gill Sans MT"/>
              <a:cs typeface="Gill Sans MT"/>
            </a:endParaRPr>
          </a:p>
          <a:p>
            <a:pPr marL="289560" marR="2812415">
              <a:lnSpc>
                <a:spcPct val="100000"/>
              </a:lnSpc>
              <a:spcBef>
                <a:spcPts val="175"/>
              </a:spcBef>
            </a:pPr>
            <a:r>
              <a:rPr sz="1000" spc="5" dirty="0">
                <a:latin typeface="Gill Sans MT"/>
                <a:cs typeface="Gill Sans MT"/>
              </a:rPr>
              <a:t>Tkiva;  </a:t>
            </a:r>
            <a:r>
              <a:rPr sz="1000" spc="-35" dirty="0">
                <a:latin typeface="Gill Sans MT"/>
                <a:cs typeface="Gill Sans MT"/>
              </a:rPr>
              <a:t>Ć</a:t>
            </a:r>
            <a:r>
              <a:rPr sz="1000" spc="5" dirty="0">
                <a:latin typeface="Gill Sans MT"/>
                <a:cs typeface="Gill Sans MT"/>
              </a:rPr>
              <a:t>elije;</a:t>
            </a:r>
            <a:endParaRPr sz="1000" dirty="0">
              <a:latin typeface="Gill Sans MT"/>
              <a:cs typeface="Gill Sans MT"/>
            </a:endParaRPr>
          </a:p>
          <a:p>
            <a:pPr marL="289560" marR="2037080">
              <a:lnSpc>
                <a:spcPts val="1200"/>
              </a:lnSpc>
              <a:spcBef>
                <a:spcPts val="35"/>
              </a:spcBef>
            </a:pPr>
            <a:r>
              <a:rPr sz="1000" spc="15" dirty="0">
                <a:latin typeface="Gill Sans MT"/>
                <a:cs typeface="Gill Sans MT"/>
              </a:rPr>
              <a:t>Putevi </a:t>
            </a:r>
            <a:r>
              <a:rPr sz="1000" spc="20" dirty="0">
                <a:latin typeface="Gill Sans MT"/>
                <a:cs typeface="Gill Sans MT"/>
              </a:rPr>
              <a:t>(</a:t>
            </a:r>
            <a:r>
              <a:rPr sz="1000" i="1" spc="20" dirty="0">
                <a:latin typeface="Gill Sans MT"/>
                <a:cs typeface="Gill Sans MT"/>
              </a:rPr>
              <a:t>Pathways</a:t>
            </a:r>
            <a:r>
              <a:rPr sz="1000" spc="20" dirty="0">
                <a:latin typeface="Gill Sans MT"/>
                <a:cs typeface="Gill Sans MT"/>
              </a:rPr>
              <a:t>);  </a:t>
            </a:r>
            <a:r>
              <a:rPr sz="1000" spc="15" dirty="0">
                <a:latin typeface="Gill Sans MT"/>
                <a:cs typeface="Gill Sans MT"/>
              </a:rPr>
              <a:t>Biohemijske</a:t>
            </a:r>
            <a:r>
              <a:rPr sz="1000" spc="-90" dirty="0">
                <a:latin typeface="Gill Sans MT"/>
                <a:cs typeface="Gill Sans MT"/>
              </a:rPr>
              <a:t> </a:t>
            </a:r>
            <a:r>
              <a:rPr sz="1000" dirty="0">
                <a:latin typeface="Gill Sans MT"/>
                <a:cs typeface="Gill Sans MT"/>
              </a:rPr>
              <a:t>reakcije;</a:t>
            </a:r>
          </a:p>
          <a:p>
            <a:pPr marL="289560">
              <a:lnSpc>
                <a:spcPts val="1150"/>
              </a:lnSpc>
            </a:pPr>
            <a:r>
              <a:rPr sz="1000" spc="10" dirty="0">
                <a:latin typeface="Gill Sans MT"/>
                <a:cs typeface="Gill Sans MT"/>
              </a:rPr>
              <a:t>Biomolekuli</a:t>
            </a:r>
            <a:r>
              <a:rPr sz="1000" spc="-35" dirty="0">
                <a:latin typeface="Gill Sans MT"/>
                <a:cs typeface="Gill Sans MT"/>
              </a:rPr>
              <a:t> </a:t>
            </a:r>
            <a:r>
              <a:rPr sz="1000" spc="10" dirty="0">
                <a:latin typeface="Gill Sans MT"/>
                <a:cs typeface="Gill Sans MT"/>
              </a:rPr>
              <a:t>(</a:t>
            </a:r>
            <a:r>
              <a:rPr sz="1000" b="1" spc="10" dirty="0">
                <a:latin typeface="Tahoma"/>
                <a:cs typeface="Tahoma"/>
              </a:rPr>
              <a:t>DNK</a:t>
            </a:r>
            <a:r>
              <a:rPr sz="1000" spc="10" dirty="0">
                <a:latin typeface="Gill Sans MT"/>
                <a:cs typeface="Gill Sans MT"/>
              </a:rPr>
              <a:t>,</a:t>
            </a:r>
            <a:r>
              <a:rPr sz="1000" spc="-30" dirty="0">
                <a:latin typeface="Gill Sans MT"/>
                <a:cs typeface="Gill Sans MT"/>
              </a:rPr>
              <a:t> </a:t>
            </a:r>
            <a:r>
              <a:rPr sz="1000" spc="-25" dirty="0">
                <a:latin typeface="Gill Sans MT"/>
                <a:cs typeface="Gill Sans MT"/>
              </a:rPr>
              <a:t>RNK,</a:t>
            </a:r>
            <a:r>
              <a:rPr sz="1000" spc="-30" dirty="0">
                <a:latin typeface="Gill Sans MT"/>
                <a:cs typeface="Gill Sans MT"/>
              </a:rPr>
              <a:t> </a:t>
            </a:r>
            <a:r>
              <a:rPr sz="1000" dirty="0">
                <a:latin typeface="Gill Sans MT"/>
                <a:cs typeface="Gill Sans MT"/>
              </a:rPr>
              <a:t>proteini.</a:t>
            </a:r>
            <a:r>
              <a:rPr sz="1000" spc="-130" dirty="0">
                <a:latin typeface="Gill Sans MT"/>
                <a:cs typeface="Gill Sans MT"/>
              </a:rPr>
              <a:t> </a:t>
            </a:r>
            <a:r>
              <a:rPr sz="1000" spc="-5" dirty="0">
                <a:latin typeface="Gill Sans MT"/>
                <a:cs typeface="Gill Sans MT"/>
              </a:rPr>
              <a:t>.</a:t>
            </a:r>
            <a:r>
              <a:rPr sz="1000" spc="-130" dirty="0">
                <a:latin typeface="Gill Sans MT"/>
                <a:cs typeface="Gill Sans MT"/>
              </a:rPr>
              <a:t> </a:t>
            </a:r>
            <a:r>
              <a:rPr sz="1000" spc="-5" dirty="0">
                <a:latin typeface="Gill Sans MT"/>
                <a:cs typeface="Gill Sans MT"/>
              </a:rPr>
              <a:t>.</a:t>
            </a:r>
            <a:r>
              <a:rPr sz="1000" spc="-130" dirty="0">
                <a:latin typeface="Gill Sans MT"/>
                <a:cs typeface="Gill Sans MT"/>
              </a:rPr>
              <a:t> </a:t>
            </a:r>
            <a:r>
              <a:rPr sz="1000" spc="-25" dirty="0">
                <a:latin typeface="Gill Sans MT"/>
                <a:cs typeface="Gill Sans MT"/>
              </a:rPr>
              <a:t>)</a:t>
            </a:r>
            <a:endParaRPr sz="1000" dirty="0">
              <a:latin typeface="Gill Sans MT"/>
              <a:cs typeface="Gill Sans MT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914184" y="3098101"/>
            <a:ext cx="1943100" cy="0"/>
          </a:xfrm>
          <a:custGeom>
            <a:avLst/>
            <a:gdLst/>
            <a:ahLst/>
            <a:cxnLst/>
            <a:rect l="l" t="t" r="r" b="b"/>
            <a:pathLst>
              <a:path w="1943100">
                <a:moveTo>
                  <a:pt x="0" y="0"/>
                </a:moveTo>
                <a:lnTo>
                  <a:pt x="194304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22" name="object 22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25" name="object 2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23475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5" dirty="0">
                <a:solidFill>
                  <a:srgbClr val="FFFFFF"/>
                </a:solidFill>
                <a:latin typeface="Gill Sans MT"/>
                <a:cs typeface="Gill Sans MT"/>
              </a:rPr>
              <a:t>Problematičnosti </a:t>
            </a:r>
            <a:r>
              <a:rPr sz="1400" spc="60" dirty="0">
                <a:solidFill>
                  <a:srgbClr val="FFFFFF"/>
                </a:solidFill>
                <a:latin typeface="Gill Sans MT"/>
                <a:cs typeface="Gill Sans MT"/>
              </a:rPr>
              <a:t>sa</a:t>
            </a:r>
            <a:r>
              <a:rPr sz="1400" spc="-14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i="1" spc="75" dirty="0">
                <a:solidFill>
                  <a:srgbClr val="FFFFFF"/>
                </a:solidFill>
                <a:latin typeface="Gill Sans MT"/>
                <a:cs typeface="Gill Sans MT"/>
              </a:rPr>
              <a:t>BLAST</a:t>
            </a:r>
            <a:r>
              <a:rPr sz="1400" spc="75" dirty="0">
                <a:solidFill>
                  <a:srgbClr val="FFFFFF"/>
                </a:solidFill>
                <a:latin typeface="Gill Sans MT"/>
                <a:cs typeface="Gill Sans MT"/>
              </a:rPr>
              <a:t>-om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935990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4395" y="852270"/>
            <a:ext cx="3526154" cy="21291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92075">
              <a:lnSpc>
                <a:spcPct val="102600"/>
              </a:lnSpc>
              <a:spcBef>
                <a:spcPts val="55"/>
              </a:spcBef>
            </a:pPr>
            <a:r>
              <a:rPr sz="1100" spc="-5" dirty="0">
                <a:latin typeface="Gill Sans MT"/>
                <a:cs typeface="Gill Sans MT"/>
              </a:rPr>
              <a:t>Zbog </a:t>
            </a:r>
            <a:r>
              <a:rPr sz="1100" spc="5" dirty="0">
                <a:latin typeface="Gill Sans MT"/>
                <a:cs typeface="Gill Sans MT"/>
              </a:rPr>
              <a:t>predugačke </a:t>
            </a:r>
            <a:r>
              <a:rPr sz="1100" spc="-5" dirty="0">
                <a:latin typeface="Gill Sans MT"/>
                <a:cs typeface="Gill Sans MT"/>
              </a:rPr>
              <a:t>vrednosti </a:t>
            </a:r>
            <a:r>
              <a:rPr sz="1100" i="1" spc="-50" dirty="0">
                <a:latin typeface="Georgia"/>
                <a:cs typeface="Georgia"/>
              </a:rPr>
              <a:t>w</a:t>
            </a:r>
            <a:r>
              <a:rPr sz="1100" spc="-50" dirty="0">
                <a:latin typeface="Gill Sans MT"/>
                <a:cs typeface="Gill Sans MT"/>
              </a:rPr>
              <a:t>, </a:t>
            </a:r>
            <a:r>
              <a:rPr sz="1100" spc="-20" dirty="0">
                <a:latin typeface="Gill Sans MT"/>
                <a:cs typeface="Gill Sans MT"/>
              </a:rPr>
              <a:t>može </a:t>
            </a:r>
            <a:r>
              <a:rPr sz="1100" spc="-15" dirty="0">
                <a:latin typeface="Gill Sans MT"/>
                <a:cs typeface="Gill Sans MT"/>
              </a:rPr>
              <a:t>se </a:t>
            </a:r>
            <a:r>
              <a:rPr sz="1100" spc="20" dirty="0">
                <a:latin typeface="Gill Sans MT"/>
                <a:cs typeface="Gill Sans MT"/>
              </a:rPr>
              <a:t>namestiti</a:t>
            </a:r>
            <a:r>
              <a:rPr sz="1100" spc="-160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"nesrećan"  </a:t>
            </a:r>
            <a:r>
              <a:rPr sz="1100" spc="-10" dirty="0">
                <a:latin typeface="Gill Sans MT"/>
                <a:cs typeface="Gill Sans MT"/>
              </a:rPr>
              <a:t>primer </a:t>
            </a:r>
            <a:r>
              <a:rPr sz="1100" spc="5" dirty="0">
                <a:latin typeface="Gill Sans MT"/>
                <a:cs typeface="Gill Sans MT"/>
              </a:rPr>
              <a:t>koji </a:t>
            </a:r>
            <a:r>
              <a:rPr sz="1100" spc="10" dirty="0">
                <a:latin typeface="Gill Sans MT"/>
                <a:cs typeface="Gill Sans MT"/>
              </a:rPr>
              <a:t>je </a:t>
            </a:r>
            <a:r>
              <a:rPr sz="1100" spc="5" dirty="0">
                <a:latin typeface="Gill Sans MT"/>
                <a:cs typeface="Gill Sans MT"/>
              </a:rPr>
              <a:t>očigledno </a:t>
            </a:r>
            <a:r>
              <a:rPr sz="1100" spc="-35" dirty="0">
                <a:latin typeface="Gill Sans MT"/>
                <a:cs typeface="Gill Sans MT"/>
              </a:rPr>
              <a:t>skoro </a:t>
            </a:r>
            <a:r>
              <a:rPr sz="1100" spc="-5" dirty="0">
                <a:latin typeface="Gill Sans MT"/>
                <a:cs typeface="Gill Sans MT"/>
              </a:rPr>
              <a:t>savršeno </a:t>
            </a:r>
            <a:r>
              <a:rPr sz="1100" spc="10" dirty="0">
                <a:latin typeface="Gill Sans MT"/>
                <a:cs typeface="Gill Sans MT"/>
              </a:rPr>
              <a:t>poravnat </a:t>
            </a:r>
            <a:r>
              <a:rPr sz="1100" spc="30" dirty="0">
                <a:latin typeface="Gill Sans MT"/>
                <a:cs typeface="Gill Sans MT"/>
              </a:rPr>
              <a:t>sa </a:t>
            </a:r>
            <a:r>
              <a:rPr sz="1100" i="1" spc="40" dirty="0">
                <a:latin typeface="Gill Sans MT"/>
                <a:cs typeface="Gill Sans MT"/>
              </a:rPr>
              <a:t>query  </a:t>
            </a:r>
            <a:r>
              <a:rPr sz="1100" spc="-5" dirty="0">
                <a:latin typeface="Gill Sans MT"/>
                <a:cs typeface="Gill Sans MT"/>
              </a:rPr>
              <a:t>sekvencom, </a:t>
            </a:r>
            <a:r>
              <a:rPr sz="1100" spc="40" dirty="0">
                <a:latin typeface="Gill Sans MT"/>
                <a:cs typeface="Gill Sans MT"/>
              </a:rPr>
              <a:t>ali </a:t>
            </a:r>
            <a:r>
              <a:rPr sz="1100" spc="60" dirty="0">
                <a:latin typeface="Gill Sans MT"/>
                <a:cs typeface="Gill Sans MT"/>
              </a:rPr>
              <a:t>ga </a:t>
            </a:r>
            <a:r>
              <a:rPr sz="1100" i="1" spc="65" dirty="0">
                <a:latin typeface="Gill Sans MT"/>
                <a:cs typeface="Gill Sans MT"/>
              </a:rPr>
              <a:t>BLAST </a:t>
            </a:r>
            <a:r>
              <a:rPr sz="1100" spc="40" dirty="0">
                <a:latin typeface="Gill Sans MT"/>
                <a:cs typeface="Gill Sans MT"/>
              </a:rPr>
              <a:t>i </a:t>
            </a:r>
            <a:r>
              <a:rPr sz="1100" spc="25" dirty="0">
                <a:latin typeface="Gill Sans MT"/>
                <a:cs typeface="Gill Sans MT"/>
              </a:rPr>
              <a:t>dalje </a:t>
            </a:r>
            <a:r>
              <a:rPr sz="1100" spc="-10" dirty="0">
                <a:latin typeface="Gill Sans MT"/>
                <a:cs typeface="Gill Sans MT"/>
              </a:rPr>
              <a:t>neće </a:t>
            </a:r>
            <a:r>
              <a:rPr sz="1100" spc="10" dirty="0">
                <a:latin typeface="Gill Sans MT"/>
                <a:cs typeface="Gill Sans MT"/>
              </a:rPr>
              <a:t>razmatrati:  </a:t>
            </a:r>
            <a:r>
              <a:rPr sz="1100" spc="-204" dirty="0">
                <a:solidFill>
                  <a:srgbClr val="FF0000"/>
                </a:solidFill>
                <a:latin typeface="Times New Roman"/>
                <a:cs typeface="Times New Roman"/>
              </a:rPr>
              <a:t>GA</a:t>
            </a:r>
            <a:r>
              <a:rPr sz="1100" spc="-204" dirty="0">
                <a:latin typeface="Times New Roman"/>
                <a:cs typeface="Times New Roman"/>
              </a:rPr>
              <a:t>G</a:t>
            </a:r>
            <a:r>
              <a:rPr sz="1100" spc="-204" dirty="0">
                <a:solidFill>
                  <a:srgbClr val="FF0000"/>
                </a:solidFill>
                <a:latin typeface="Times New Roman"/>
                <a:cs typeface="Times New Roman"/>
              </a:rPr>
              <a:t>TACTCAACA</a:t>
            </a:r>
            <a:r>
              <a:rPr sz="1100" spc="-204" dirty="0">
                <a:latin typeface="Times New Roman"/>
                <a:cs typeface="Times New Roman"/>
              </a:rPr>
              <a:t>C</a:t>
            </a:r>
            <a:r>
              <a:rPr sz="1100" spc="-204" dirty="0">
                <a:solidFill>
                  <a:srgbClr val="FF0000"/>
                </a:solidFill>
                <a:latin typeface="Times New Roman"/>
                <a:cs typeface="Times New Roman"/>
              </a:rPr>
              <a:t>CAACAT</a:t>
            </a:r>
            <a:r>
              <a:rPr sz="1100" spc="-204" dirty="0">
                <a:latin typeface="Times New Roman"/>
                <a:cs typeface="Times New Roman"/>
              </a:rPr>
              <a:t>T</a:t>
            </a:r>
            <a:r>
              <a:rPr sz="1100" spc="-20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100" spc="-204" dirty="0">
                <a:latin typeface="Times New Roman"/>
                <a:cs typeface="Times New Roman"/>
              </a:rPr>
              <a:t>G</a:t>
            </a:r>
            <a:r>
              <a:rPr sz="1100" spc="-204" dirty="0">
                <a:solidFill>
                  <a:srgbClr val="FF0000"/>
                </a:solidFill>
                <a:latin typeface="Times New Roman"/>
                <a:cs typeface="Times New Roman"/>
              </a:rPr>
              <a:t>TGGGCA</a:t>
            </a:r>
            <a:r>
              <a:rPr sz="1100" spc="-204" dirty="0">
                <a:latin typeface="Times New Roman"/>
                <a:cs typeface="Times New Roman"/>
              </a:rPr>
              <a:t>ATG</a:t>
            </a:r>
            <a:r>
              <a:rPr sz="1100" spc="-204" dirty="0">
                <a:solidFill>
                  <a:srgbClr val="FF0000"/>
                </a:solidFill>
                <a:latin typeface="Times New Roman"/>
                <a:cs typeface="Times New Roman"/>
              </a:rPr>
              <a:t>GAAAAT</a:t>
            </a:r>
            <a:endParaRPr sz="1100">
              <a:latin typeface="Times New Roman"/>
              <a:cs typeface="Times New Roman"/>
            </a:endParaRPr>
          </a:p>
          <a:p>
            <a:pPr marL="12700" marR="855980">
              <a:lnSpc>
                <a:spcPct val="102699"/>
              </a:lnSpc>
              <a:tabLst>
                <a:tab pos="2231390" algn="l"/>
              </a:tabLst>
            </a:pPr>
            <a:r>
              <a:rPr sz="1100" spc="335" dirty="0">
                <a:solidFill>
                  <a:srgbClr val="FF0000"/>
                </a:solidFill>
                <a:latin typeface="Times New Roman"/>
                <a:cs typeface="Times New Roman"/>
              </a:rPr>
              <a:t>|</a:t>
            </a:r>
            <a:r>
              <a:rPr sz="1100" spc="340" dirty="0">
                <a:solidFill>
                  <a:srgbClr val="FF0000"/>
                </a:solidFill>
                <a:latin typeface="Times New Roman"/>
                <a:cs typeface="Times New Roman"/>
              </a:rPr>
              <a:t>|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335" dirty="0">
                <a:solidFill>
                  <a:srgbClr val="FF0000"/>
                </a:solidFill>
                <a:latin typeface="Times New Roman"/>
                <a:cs typeface="Times New Roman"/>
              </a:rPr>
              <a:t>||||||||</a:t>
            </a:r>
            <a:r>
              <a:rPr sz="1100" spc="340" dirty="0">
                <a:solidFill>
                  <a:srgbClr val="FF0000"/>
                </a:solidFill>
                <a:latin typeface="Times New Roman"/>
                <a:cs typeface="Times New Roman"/>
              </a:rPr>
              <a:t>|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335" dirty="0">
                <a:solidFill>
                  <a:srgbClr val="FF0000"/>
                </a:solidFill>
                <a:latin typeface="Times New Roman"/>
                <a:cs typeface="Times New Roman"/>
              </a:rPr>
              <a:t>|||||</a:t>
            </a:r>
            <a:r>
              <a:rPr sz="1100" spc="340" dirty="0">
                <a:solidFill>
                  <a:srgbClr val="FF0000"/>
                </a:solidFill>
                <a:latin typeface="Times New Roman"/>
                <a:cs typeface="Times New Roman"/>
              </a:rPr>
              <a:t>|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340" dirty="0">
                <a:solidFill>
                  <a:srgbClr val="FF0000"/>
                </a:solidFill>
                <a:latin typeface="Times New Roman"/>
                <a:cs typeface="Times New Roman"/>
              </a:rPr>
              <a:t>|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100" spc="335" dirty="0">
                <a:solidFill>
                  <a:srgbClr val="FF0000"/>
                </a:solidFill>
                <a:latin typeface="Times New Roman"/>
                <a:cs typeface="Times New Roman"/>
              </a:rPr>
              <a:t>|||||</a:t>
            </a:r>
            <a:r>
              <a:rPr sz="1100" spc="340" dirty="0">
                <a:solidFill>
                  <a:srgbClr val="FF0000"/>
                </a:solidFill>
                <a:latin typeface="Times New Roman"/>
                <a:cs typeface="Times New Roman"/>
              </a:rPr>
              <a:t>|</a:t>
            </a: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1100" spc="335" dirty="0">
                <a:solidFill>
                  <a:srgbClr val="FF0000"/>
                </a:solidFill>
                <a:latin typeface="Times New Roman"/>
                <a:cs typeface="Times New Roman"/>
              </a:rPr>
              <a:t>||||</a:t>
            </a:r>
            <a:r>
              <a:rPr sz="1100" spc="385" dirty="0">
                <a:solidFill>
                  <a:srgbClr val="FF0000"/>
                </a:solidFill>
                <a:latin typeface="Times New Roman"/>
                <a:cs typeface="Times New Roman"/>
              </a:rPr>
              <a:t>||  </a:t>
            </a:r>
            <a:r>
              <a:rPr sz="1100" spc="-210" dirty="0">
                <a:solidFill>
                  <a:srgbClr val="FF0000"/>
                </a:solidFill>
                <a:latin typeface="Times New Roman"/>
                <a:cs typeface="Times New Roman"/>
              </a:rPr>
              <a:t>GA</a:t>
            </a:r>
            <a:r>
              <a:rPr sz="1100" spc="-210" dirty="0">
                <a:latin typeface="Times New Roman"/>
                <a:cs typeface="Times New Roman"/>
              </a:rPr>
              <a:t>A</a:t>
            </a:r>
            <a:r>
              <a:rPr sz="1100" spc="-210" dirty="0">
                <a:solidFill>
                  <a:srgbClr val="FF0000"/>
                </a:solidFill>
                <a:latin typeface="Times New Roman"/>
                <a:cs typeface="Times New Roman"/>
              </a:rPr>
              <a:t>TACTCAACA</a:t>
            </a:r>
            <a:r>
              <a:rPr sz="1100" spc="-210" dirty="0">
                <a:latin typeface="Times New Roman"/>
                <a:cs typeface="Times New Roman"/>
              </a:rPr>
              <a:t>G</a:t>
            </a:r>
            <a:r>
              <a:rPr sz="1100" spc="-210" dirty="0">
                <a:solidFill>
                  <a:srgbClr val="FF0000"/>
                </a:solidFill>
                <a:latin typeface="Times New Roman"/>
                <a:cs typeface="Times New Roman"/>
              </a:rPr>
              <a:t>CAACAT</a:t>
            </a:r>
            <a:r>
              <a:rPr sz="1100" spc="-210" dirty="0">
                <a:latin typeface="Times New Roman"/>
                <a:cs typeface="Times New Roman"/>
              </a:rPr>
              <a:t>C</a:t>
            </a:r>
            <a:r>
              <a:rPr sz="1100" spc="-21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100" spc="-210" dirty="0">
                <a:latin typeface="Times New Roman"/>
                <a:cs typeface="Times New Roman"/>
              </a:rPr>
              <a:t>A</a:t>
            </a:r>
            <a:r>
              <a:rPr sz="1100" spc="-210" dirty="0">
                <a:solidFill>
                  <a:srgbClr val="FF0000"/>
                </a:solidFill>
                <a:latin typeface="Times New Roman"/>
                <a:cs typeface="Times New Roman"/>
              </a:rPr>
              <a:t>TGGGCA</a:t>
            </a:r>
            <a:r>
              <a:rPr sz="1100" spc="-210" dirty="0">
                <a:latin typeface="Times New Roman"/>
                <a:cs typeface="Times New Roman"/>
              </a:rPr>
              <a:t>GCA</a:t>
            </a:r>
            <a:r>
              <a:rPr sz="1100" spc="-210" dirty="0">
                <a:solidFill>
                  <a:srgbClr val="FF0000"/>
                </a:solidFill>
                <a:latin typeface="Times New Roman"/>
                <a:cs typeface="Times New Roman"/>
              </a:rPr>
              <a:t>GAAAAT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2600"/>
              </a:lnSpc>
            </a:pPr>
            <a:r>
              <a:rPr sz="1100" spc="30" dirty="0">
                <a:latin typeface="Gill Sans MT"/>
                <a:cs typeface="Gill Sans MT"/>
              </a:rPr>
              <a:t>Jedna </a:t>
            </a:r>
            <a:r>
              <a:rPr sz="1100" spc="10" dirty="0">
                <a:latin typeface="Gill Sans MT"/>
                <a:cs typeface="Gill Sans MT"/>
              </a:rPr>
              <a:t>opcija: </a:t>
            </a:r>
            <a:r>
              <a:rPr sz="1100" spc="30" dirty="0">
                <a:latin typeface="Gill Sans MT"/>
                <a:cs typeface="Gill Sans MT"/>
              </a:rPr>
              <a:t>smanjiti </a:t>
            </a:r>
            <a:r>
              <a:rPr sz="1100" i="1" spc="-125" dirty="0">
                <a:latin typeface="Georgia"/>
                <a:cs typeface="Georgia"/>
              </a:rPr>
              <a:t>w </a:t>
            </a:r>
            <a:r>
              <a:rPr sz="1100" spc="20" dirty="0">
                <a:latin typeface="Gill Sans MT"/>
                <a:cs typeface="Gill Sans MT"/>
              </a:rPr>
              <a:t>(na </a:t>
            </a:r>
            <a:r>
              <a:rPr sz="1100" spc="-45" dirty="0">
                <a:latin typeface="Gill Sans MT"/>
                <a:cs typeface="Gill Sans MT"/>
              </a:rPr>
              <a:t>9 </a:t>
            </a:r>
            <a:r>
              <a:rPr sz="1100" spc="25" dirty="0">
                <a:latin typeface="Gill Sans MT"/>
                <a:cs typeface="Gill Sans MT"/>
              </a:rPr>
              <a:t>za</a:t>
            </a:r>
            <a:r>
              <a:rPr sz="1100" spc="-22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gorenavedeni </a:t>
            </a:r>
            <a:r>
              <a:rPr sz="1100" spc="-15" dirty="0">
                <a:latin typeface="Gill Sans MT"/>
                <a:cs typeface="Gill Sans MT"/>
              </a:rPr>
              <a:t>primer); </a:t>
            </a:r>
            <a:r>
              <a:rPr sz="1100" spc="-45" dirty="0">
                <a:latin typeface="Gill Sans MT"/>
                <a:cs typeface="Gill Sans MT"/>
              </a:rPr>
              <a:t>ovo </a:t>
            </a:r>
            <a:r>
              <a:rPr sz="1100" spc="20" dirty="0">
                <a:latin typeface="Gill Sans MT"/>
                <a:cs typeface="Gill Sans MT"/>
              </a:rPr>
              <a:t>bi  imalo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negativan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efekat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45" dirty="0">
                <a:latin typeface="Gill Sans MT"/>
                <a:cs typeface="Gill Sans MT"/>
              </a:rPr>
              <a:t>na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brzinu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algoritma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(jer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bi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daleko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više  </a:t>
            </a:r>
            <a:r>
              <a:rPr sz="1100" spc="30" dirty="0">
                <a:latin typeface="Gill Sans MT"/>
                <a:cs typeface="Gill Sans MT"/>
              </a:rPr>
              <a:t>poklapanja </a:t>
            </a:r>
            <a:r>
              <a:rPr sz="1100" spc="-10" dirty="0">
                <a:latin typeface="Gill Sans MT"/>
                <a:cs typeface="Gill Sans MT"/>
              </a:rPr>
              <a:t>moralo </a:t>
            </a:r>
            <a:r>
              <a:rPr sz="1100" spc="35" dirty="0">
                <a:latin typeface="Gill Sans MT"/>
                <a:cs typeface="Gill Sans MT"/>
              </a:rPr>
              <a:t>da </a:t>
            </a:r>
            <a:r>
              <a:rPr sz="1100" spc="-15" dirty="0">
                <a:latin typeface="Gill Sans MT"/>
                <a:cs typeface="Gill Sans MT"/>
              </a:rPr>
              <a:t>se</a:t>
            </a:r>
            <a:r>
              <a:rPr sz="1100" spc="-200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proširuje).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</a:pPr>
            <a:endParaRPr sz="1350">
              <a:latin typeface="Gill Sans MT"/>
              <a:cs typeface="Gill Sans MT"/>
            </a:endParaRPr>
          </a:p>
          <a:p>
            <a:pPr marL="12700" algn="just">
              <a:lnSpc>
                <a:spcPct val="100000"/>
              </a:lnSpc>
            </a:pPr>
            <a:r>
              <a:rPr sz="1100" spc="10" dirty="0">
                <a:latin typeface="Gill Sans MT"/>
                <a:cs typeface="Gill Sans MT"/>
              </a:rPr>
              <a:t>Druga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opcija.</a:t>
            </a:r>
            <a:r>
              <a:rPr sz="1100" spc="-14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.</a:t>
            </a:r>
            <a:r>
              <a:rPr sz="1100" spc="-14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2162695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2873184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1" name="object 11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0579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45" dirty="0">
                <a:solidFill>
                  <a:srgbClr val="FFFFFF"/>
                </a:solidFill>
                <a:latin typeface="Gill Sans MT"/>
                <a:cs typeface="Gill Sans MT"/>
              </a:rPr>
              <a:t>PatternHunter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807783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831" y="1369809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2556" y="2015070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92556" y="2318728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24395" y="724051"/>
            <a:ext cx="3587750" cy="244983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132715" algn="just">
              <a:lnSpc>
                <a:spcPct val="102600"/>
              </a:lnSpc>
              <a:spcBef>
                <a:spcPts val="55"/>
              </a:spcBef>
            </a:pPr>
            <a:r>
              <a:rPr sz="1100" i="1" spc="20" dirty="0">
                <a:latin typeface="Gill Sans MT"/>
                <a:cs typeface="Gill Sans MT"/>
              </a:rPr>
              <a:t>PatternHunter</a:t>
            </a:r>
            <a:r>
              <a:rPr sz="1100" i="1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algoritam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koji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25" dirty="0">
                <a:latin typeface="Gill Sans MT"/>
                <a:cs typeface="Gill Sans MT"/>
              </a:rPr>
              <a:t>gotovo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identičan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i="1" spc="45" dirty="0">
                <a:latin typeface="Gill Sans MT"/>
                <a:cs typeface="Gill Sans MT"/>
              </a:rPr>
              <a:t>BLAST</a:t>
            </a:r>
            <a:r>
              <a:rPr sz="1100" spc="45" dirty="0">
                <a:latin typeface="Gill Sans MT"/>
                <a:cs typeface="Gill Sans MT"/>
              </a:rPr>
              <a:t>-u,  </a:t>
            </a:r>
            <a:r>
              <a:rPr sz="1100" spc="5" dirty="0">
                <a:latin typeface="Gill Sans MT"/>
                <a:cs typeface="Gill Sans MT"/>
              </a:rPr>
              <a:t>osim </a:t>
            </a:r>
            <a:r>
              <a:rPr sz="1100" spc="35" dirty="0">
                <a:latin typeface="Gill Sans MT"/>
                <a:cs typeface="Gill Sans MT"/>
              </a:rPr>
              <a:t>u </a:t>
            </a:r>
            <a:r>
              <a:rPr sz="1100" spc="5" dirty="0">
                <a:latin typeface="Gill Sans MT"/>
                <a:cs typeface="Gill Sans MT"/>
              </a:rPr>
              <a:t>jednom </a:t>
            </a:r>
            <a:r>
              <a:rPr sz="1100" spc="15" dirty="0">
                <a:latin typeface="Gill Sans MT"/>
                <a:cs typeface="Gill Sans MT"/>
              </a:rPr>
              <a:t>ključnom </a:t>
            </a:r>
            <a:r>
              <a:rPr sz="1100" spc="20" dirty="0">
                <a:latin typeface="Gill Sans MT"/>
                <a:cs typeface="Gill Sans MT"/>
              </a:rPr>
              <a:t>detalju: </a:t>
            </a:r>
            <a:r>
              <a:rPr sz="1100" b="1" spc="-75" dirty="0">
                <a:latin typeface="Tahoma"/>
                <a:cs typeface="Tahoma"/>
              </a:rPr>
              <a:t>nezahtevanje </a:t>
            </a:r>
            <a:r>
              <a:rPr sz="1100" b="1" spc="-65" dirty="0">
                <a:latin typeface="Tahoma"/>
                <a:cs typeface="Tahoma"/>
              </a:rPr>
              <a:t>potpunog  </a:t>
            </a:r>
            <a:r>
              <a:rPr sz="1100" b="1" spc="-55" dirty="0">
                <a:latin typeface="Tahoma"/>
                <a:cs typeface="Tahoma"/>
              </a:rPr>
              <a:t>poklapanja </a:t>
            </a:r>
            <a:r>
              <a:rPr sz="1100" b="1" spc="-60" dirty="0">
                <a:latin typeface="Tahoma"/>
                <a:cs typeface="Tahoma"/>
              </a:rPr>
              <a:t>podstringa u </a:t>
            </a:r>
            <a:r>
              <a:rPr sz="1100" b="1" spc="-50" dirty="0">
                <a:latin typeface="Tahoma"/>
                <a:cs typeface="Tahoma"/>
              </a:rPr>
              <a:t>bazi</a:t>
            </a:r>
            <a:r>
              <a:rPr sz="1100" b="1" spc="-35" dirty="0">
                <a:latin typeface="Tahoma"/>
                <a:cs typeface="Tahoma"/>
              </a:rPr>
              <a:t> </a:t>
            </a:r>
            <a:r>
              <a:rPr sz="1100" b="1" spc="-65" dirty="0">
                <a:latin typeface="Tahoma"/>
                <a:cs typeface="Tahoma"/>
              </a:rPr>
              <a:t>podataka</a:t>
            </a:r>
            <a:r>
              <a:rPr sz="1100" spc="-6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 marL="12700" marR="80645">
              <a:lnSpc>
                <a:spcPts val="1200"/>
              </a:lnSpc>
              <a:spcBef>
                <a:spcPts val="535"/>
              </a:spcBef>
            </a:pPr>
            <a:r>
              <a:rPr sz="1100" spc="-35" dirty="0">
                <a:latin typeface="Gill Sans MT"/>
                <a:cs typeface="Gill Sans MT"/>
              </a:rPr>
              <a:t>Traže </a:t>
            </a:r>
            <a:r>
              <a:rPr sz="1100" spc="-15" dirty="0">
                <a:latin typeface="Gill Sans MT"/>
                <a:cs typeface="Gill Sans MT"/>
              </a:rPr>
              <a:t>se </a:t>
            </a:r>
            <a:r>
              <a:rPr sz="1100" spc="30" dirty="0">
                <a:latin typeface="Gill Sans MT"/>
                <a:cs typeface="Gill Sans MT"/>
              </a:rPr>
              <a:t>poklapanja </a:t>
            </a:r>
            <a:r>
              <a:rPr sz="1100" spc="-10" dirty="0">
                <a:latin typeface="Gill Sans MT"/>
                <a:cs typeface="Gill Sans MT"/>
              </a:rPr>
              <a:t>koristeći </a:t>
            </a:r>
            <a:r>
              <a:rPr sz="1100" spc="10" dirty="0">
                <a:latin typeface="Gill Sans MT"/>
                <a:cs typeface="Gill Sans MT"/>
              </a:rPr>
              <a:t>(pažljivo </a:t>
            </a:r>
            <a:r>
              <a:rPr sz="1100" spc="-5" dirty="0">
                <a:latin typeface="Gill Sans MT"/>
                <a:cs typeface="Gill Sans MT"/>
              </a:rPr>
              <a:t>odabrane) </a:t>
            </a:r>
            <a:r>
              <a:rPr sz="1100" i="1" spc="20" dirty="0">
                <a:latin typeface="Gill Sans MT"/>
                <a:cs typeface="Gill Sans MT"/>
              </a:rPr>
              <a:t>šablone </a:t>
            </a:r>
            <a:r>
              <a:rPr sz="1100" i="1" spc="5" dirty="0">
                <a:latin typeface="Gill Sans MT"/>
                <a:cs typeface="Gill Sans MT"/>
              </a:rPr>
              <a:t>sa  </a:t>
            </a:r>
            <a:r>
              <a:rPr sz="1100" i="1" spc="15" dirty="0">
                <a:latin typeface="Gill Sans MT"/>
                <a:cs typeface="Gill Sans MT"/>
              </a:rPr>
              <a:t>rupama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i="1" spc="5" dirty="0">
                <a:latin typeface="Gill Sans MT"/>
                <a:cs typeface="Gill Sans MT"/>
              </a:rPr>
              <a:t>(spaced</a:t>
            </a:r>
            <a:r>
              <a:rPr sz="1100" i="1" spc="-30" dirty="0">
                <a:latin typeface="Gill Sans MT"/>
                <a:cs typeface="Gill Sans MT"/>
              </a:rPr>
              <a:t> </a:t>
            </a:r>
            <a:r>
              <a:rPr sz="1100" i="1" spc="-20" dirty="0">
                <a:latin typeface="Gill Sans MT"/>
                <a:cs typeface="Gill Sans MT"/>
              </a:rPr>
              <a:t>seeds)</a:t>
            </a:r>
            <a:r>
              <a:rPr sz="1100" spc="-20" dirty="0">
                <a:latin typeface="Gill Sans MT"/>
                <a:cs typeface="Gill Sans MT"/>
              </a:rPr>
              <a:t>—nizovi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nula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jedinica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koji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odre</a:t>
            </a:r>
            <a:r>
              <a:rPr sz="1100" spc="-5" dirty="0">
                <a:latin typeface="Calibri"/>
                <a:cs typeface="Calibri"/>
              </a:rPr>
              <a:t>đ</a:t>
            </a:r>
            <a:r>
              <a:rPr sz="1100" spc="-5" dirty="0">
                <a:latin typeface="Gill Sans MT"/>
                <a:cs typeface="Gill Sans MT"/>
              </a:rPr>
              <a:t>uju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45" dirty="0">
                <a:latin typeface="Gill Sans MT"/>
                <a:cs typeface="Gill Sans MT"/>
              </a:rPr>
              <a:t>na  </a:t>
            </a:r>
            <a:r>
              <a:rPr sz="1100" spc="10" dirty="0">
                <a:latin typeface="Gill Sans MT"/>
                <a:cs typeface="Gill Sans MT"/>
              </a:rPr>
              <a:t>kojim </a:t>
            </a:r>
            <a:r>
              <a:rPr sz="1100" spc="25" dirty="0">
                <a:latin typeface="Gill Sans MT"/>
                <a:cs typeface="Gill Sans MT"/>
              </a:rPr>
              <a:t>indeksima </a:t>
            </a:r>
            <a:r>
              <a:rPr sz="1100" dirty="0">
                <a:latin typeface="Gill Sans MT"/>
                <a:cs typeface="Gill Sans MT"/>
              </a:rPr>
              <a:t>želimo </a:t>
            </a:r>
            <a:r>
              <a:rPr sz="1100" spc="35" dirty="0">
                <a:latin typeface="Gill Sans MT"/>
                <a:cs typeface="Gill Sans MT"/>
              </a:rPr>
              <a:t>da </a:t>
            </a:r>
            <a:r>
              <a:rPr sz="1100" spc="-15" dirty="0">
                <a:latin typeface="Gill Sans MT"/>
                <a:cs typeface="Gill Sans MT"/>
              </a:rPr>
              <a:t>se </a:t>
            </a:r>
            <a:r>
              <a:rPr sz="1100" spc="-10" dirty="0">
                <a:latin typeface="Gill Sans MT"/>
                <a:cs typeface="Gill Sans MT"/>
              </a:rPr>
              <a:t>poklope </a:t>
            </a:r>
            <a:r>
              <a:rPr sz="1100" spc="10" dirty="0">
                <a:latin typeface="Gill Sans MT"/>
                <a:cs typeface="Gill Sans MT"/>
              </a:rPr>
              <a:t>podstring </a:t>
            </a:r>
            <a:r>
              <a:rPr sz="1100" spc="40" dirty="0">
                <a:latin typeface="Gill Sans MT"/>
                <a:cs typeface="Gill Sans MT"/>
              </a:rPr>
              <a:t>i </a:t>
            </a:r>
            <a:r>
              <a:rPr sz="1100" spc="25" dirty="0">
                <a:latin typeface="Gill Sans MT"/>
                <a:cs typeface="Gill Sans MT"/>
              </a:rPr>
              <a:t>baza  </a:t>
            </a:r>
            <a:r>
              <a:rPr sz="1100" spc="15" dirty="0">
                <a:latin typeface="Gill Sans MT"/>
                <a:cs typeface="Gill Sans MT"/>
              </a:rPr>
              <a:t>podataka.</a:t>
            </a:r>
            <a:endParaRPr sz="1100">
              <a:latin typeface="Gill Sans MT"/>
              <a:cs typeface="Gill Sans MT"/>
            </a:endParaRPr>
          </a:p>
          <a:p>
            <a:pPr marL="289560" marR="5080">
              <a:lnSpc>
                <a:spcPct val="100000"/>
              </a:lnSpc>
              <a:spcBef>
                <a:spcPts val="140"/>
              </a:spcBef>
            </a:pPr>
            <a:r>
              <a:rPr sz="1000" spc="-10" dirty="0">
                <a:latin typeface="Gill Sans MT"/>
                <a:cs typeface="Gill Sans MT"/>
              </a:rPr>
              <a:t>Na </a:t>
            </a:r>
            <a:r>
              <a:rPr sz="1000" spc="-5" dirty="0">
                <a:latin typeface="Gill Sans MT"/>
                <a:cs typeface="Gill Sans MT"/>
              </a:rPr>
              <a:t>primer: </a:t>
            </a:r>
            <a:r>
              <a:rPr sz="1000" spc="-40" dirty="0">
                <a:latin typeface="Gill Sans MT"/>
                <a:cs typeface="Gill Sans MT"/>
              </a:rPr>
              <a:t>111010010100110111 </a:t>
            </a:r>
            <a:r>
              <a:rPr sz="1000" spc="-265" dirty="0">
                <a:latin typeface="Gill Sans MT"/>
                <a:cs typeface="Gill Sans MT"/>
              </a:rPr>
              <a:t>— </a:t>
            </a:r>
            <a:r>
              <a:rPr sz="1000" spc="5" dirty="0">
                <a:latin typeface="Gill Sans MT"/>
                <a:cs typeface="Gill Sans MT"/>
              </a:rPr>
              <a:t>podstringovi </a:t>
            </a:r>
            <a:r>
              <a:rPr sz="1000" spc="15" dirty="0">
                <a:latin typeface="Gill Sans MT"/>
                <a:cs typeface="Gill Sans MT"/>
              </a:rPr>
              <a:t>dužine </a:t>
            </a:r>
            <a:r>
              <a:rPr sz="1000" i="1" spc="-110" dirty="0">
                <a:latin typeface="Georgia"/>
                <a:cs typeface="Georgia"/>
              </a:rPr>
              <a:t>w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180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18</a:t>
            </a:r>
            <a:r>
              <a:rPr sz="1000" spc="-45" dirty="0">
                <a:latin typeface="Gill Sans MT"/>
                <a:cs typeface="Gill Sans MT"/>
              </a:rPr>
              <a:t>,  </a:t>
            </a:r>
            <a:r>
              <a:rPr sz="1000" spc="40" dirty="0">
                <a:latin typeface="Gill Sans MT"/>
                <a:cs typeface="Gill Sans MT"/>
              </a:rPr>
              <a:t>ali</a:t>
            </a:r>
            <a:r>
              <a:rPr sz="1000" spc="-35" dirty="0">
                <a:latin typeface="Gill Sans MT"/>
                <a:cs typeface="Gill Sans MT"/>
              </a:rPr>
              <a:t> </a:t>
            </a:r>
            <a:r>
              <a:rPr sz="1000" spc="-10" dirty="0">
                <a:latin typeface="Gill Sans MT"/>
                <a:cs typeface="Gill Sans MT"/>
              </a:rPr>
              <a:t>se</a:t>
            </a:r>
            <a:r>
              <a:rPr sz="1000" spc="-30" dirty="0">
                <a:latin typeface="Gill Sans MT"/>
                <a:cs typeface="Gill Sans MT"/>
              </a:rPr>
              <a:t> </a:t>
            </a:r>
            <a:r>
              <a:rPr sz="1000" spc="10" dirty="0">
                <a:latin typeface="Gill Sans MT"/>
                <a:cs typeface="Gill Sans MT"/>
              </a:rPr>
              <a:t>traži</a:t>
            </a:r>
            <a:r>
              <a:rPr sz="1000" spc="-30" dirty="0">
                <a:latin typeface="Gill Sans MT"/>
                <a:cs typeface="Gill Sans MT"/>
              </a:rPr>
              <a:t> </a:t>
            </a:r>
            <a:r>
              <a:rPr sz="1000" spc="20" dirty="0">
                <a:latin typeface="Gill Sans MT"/>
                <a:cs typeface="Gill Sans MT"/>
              </a:rPr>
              <a:t>poklapanje</a:t>
            </a:r>
            <a:r>
              <a:rPr sz="1000" spc="-30" dirty="0">
                <a:latin typeface="Gill Sans MT"/>
                <a:cs typeface="Gill Sans MT"/>
              </a:rPr>
              <a:t> </a:t>
            </a:r>
            <a:r>
              <a:rPr sz="1000" spc="10" dirty="0">
                <a:latin typeface="Gill Sans MT"/>
                <a:cs typeface="Gill Sans MT"/>
              </a:rPr>
              <a:t>samo</a:t>
            </a:r>
            <a:r>
              <a:rPr sz="1000" spc="-30" dirty="0">
                <a:latin typeface="Gill Sans MT"/>
                <a:cs typeface="Gill Sans MT"/>
              </a:rPr>
              <a:t> </a:t>
            </a:r>
            <a:r>
              <a:rPr sz="1000" spc="40" dirty="0">
                <a:latin typeface="Gill Sans MT"/>
                <a:cs typeface="Gill Sans MT"/>
              </a:rPr>
              <a:t>na</a:t>
            </a:r>
            <a:r>
              <a:rPr sz="1000" spc="-30" dirty="0">
                <a:latin typeface="Gill Sans MT"/>
                <a:cs typeface="Gill Sans MT"/>
              </a:rPr>
              <a:t> </a:t>
            </a:r>
            <a:r>
              <a:rPr sz="1000" spc="30" dirty="0">
                <a:latin typeface="Gill Sans MT"/>
                <a:cs typeface="Gill Sans MT"/>
              </a:rPr>
              <a:t>datih</a:t>
            </a:r>
            <a:r>
              <a:rPr sz="1000" spc="-30" dirty="0">
                <a:latin typeface="Gill Sans MT"/>
                <a:cs typeface="Gill Sans MT"/>
              </a:rPr>
              <a:t> </a:t>
            </a:r>
            <a:r>
              <a:rPr sz="1000" spc="-40" dirty="0">
                <a:latin typeface="Gill Sans MT"/>
                <a:cs typeface="Gill Sans MT"/>
              </a:rPr>
              <a:t>11</a:t>
            </a:r>
            <a:r>
              <a:rPr sz="1000" spc="-30" dirty="0">
                <a:latin typeface="Gill Sans MT"/>
                <a:cs typeface="Gill Sans MT"/>
              </a:rPr>
              <a:t> </a:t>
            </a:r>
            <a:r>
              <a:rPr sz="1000" dirty="0">
                <a:latin typeface="Gill Sans MT"/>
                <a:cs typeface="Gill Sans MT"/>
              </a:rPr>
              <a:t>mesta!</a:t>
            </a:r>
            <a:endParaRPr sz="1000">
              <a:latin typeface="Gill Sans MT"/>
              <a:cs typeface="Gill Sans MT"/>
            </a:endParaRPr>
          </a:p>
          <a:p>
            <a:pPr marL="289560" marR="594360">
              <a:lnSpc>
                <a:spcPts val="1200"/>
              </a:lnSpc>
              <a:spcBef>
                <a:spcPts val="35"/>
              </a:spcBef>
            </a:pPr>
            <a:r>
              <a:rPr sz="1000" i="1" spc="65" dirty="0">
                <a:latin typeface="Gill Sans MT"/>
                <a:cs typeface="Gill Sans MT"/>
              </a:rPr>
              <a:t>BLAST</a:t>
            </a:r>
            <a:r>
              <a:rPr sz="1000" i="1" spc="-30" dirty="0">
                <a:latin typeface="Gill Sans MT"/>
                <a:cs typeface="Gill Sans MT"/>
              </a:rPr>
              <a:t> </a:t>
            </a:r>
            <a:r>
              <a:rPr sz="1000" spc="20" dirty="0">
                <a:latin typeface="Gill Sans MT"/>
                <a:cs typeface="Gill Sans MT"/>
              </a:rPr>
              <a:t>bi</a:t>
            </a:r>
            <a:r>
              <a:rPr sz="1000" spc="-25" dirty="0">
                <a:latin typeface="Gill Sans MT"/>
                <a:cs typeface="Gill Sans MT"/>
              </a:rPr>
              <a:t> </a:t>
            </a:r>
            <a:r>
              <a:rPr sz="1000" spc="20" dirty="0">
                <a:latin typeface="Gill Sans MT"/>
                <a:cs typeface="Gill Sans MT"/>
              </a:rPr>
              <a:t>za</a:t>
            </a:r>
            <a:r>
              <a:rPr sz="1000" spc="-25" dirty="0">
                <a:latin typeface="Gill Sans MT"/>
                <a:cs typeface="Gill Sans MT"/>
              </a:rPr>
              <a:t> </a:t>
            </a:r>
            <a:r>
              <a:rPr sz="1000" spc="20" dirty="0">
                <a:latin typeface="Gill Sans MT"/>
                <a:cs typeface="Gill Sans MT"/>
              </a:rPr>
              <a:t>istu</a:t>
            </a:r>
            <a:r>
              <a:rPr sz="1000" spc="-25" dirty="0">
                <a:latin typeface="Gill Sans MT"/>
                <a:cs typeface="Gill Sans MT"/>
              </a:rPr>
              <a:t> </a:t>
            </a:r>
            <a:r>
              <a:rPr sz="1000" spc="15" dirty="0">
                <a:latin typeface="Gill Sans MT"/>
                <a:cs typeface="Gill Sans MT"/>
              </a:rPr>
              <a:t>količinu</a:t>
            </a:r>
            <a:r>
              <a:rPr sz="1000" spc="-25" dirty="0">
                <a:latin typeface="Gill Sans MT"/>
                <a:cs typeface="Gill Sans MT"/>
              </a:rPr>
              <a:t> </a:t>
            </a:r>
            <a:r>
              <a:rPr sz="1000" spc="25" dirty="0">
                <a:latin typeface="Gill Sans MT"/>
                <a:cs typeface="Gill Sans MT"/>
              </a:rPr>
              <a:t>poklapanja</a:t>
            </a:r>
            <a:r>
              <a:rPr sz="1000" spc="-25" dirty="0">
                <a:latin typeface="Gill Sans MT"/>
                <a:cs typeface="Gill Sans MT"/>
              </a:rPr>
              <a:t> </a:t>
            </a:r>
            <a:r>
              <a:rPr sz="1000" spc="-10" dirty="0">
                <a:latin typeface="Gill Sans MT"/>
                <a:cs typeface="Gill Sans MT"/>
              </a:rPr>
              <a:t>koristio</a:t>
            </a:r>
            <a:r>
              <a:rPr sz="1000" spc="-25" dirty="0">
                <a:latin typeface="Gill Sans MT"/>
                <a:cs typeface="Gill Sans MT"/>
              </a:rPr>
              <a:t> </a:t>
            </a:r>
            <a:r>
              <a:rPr sz="1000" spc="10" dirty="0">
                <a:latin typeface="Gill Sans MT"/>
                <a:cs typeface="Gill Sans MT"/>
              </a:rPr>
              <a:t>šablon  </a:t>
            </a:r>
            <a:r>
              <a:rPr sz="1000" spc="-35" dirty="0">
                <a:latin typeface="Gill Sans MT"/>
                <a:cs typeface="Gill Sans MT"/>
              </a:rPr>
              <a:t>11111111111: </a:t>
            </a:r>
            <a:r>
              <a:rPr sz="1000" dirty="0">
                <a:latin typeface="Gill Sans MT"/>
                <a:cs typeface="Gill Sans MT"/>
              </a:rPr>
              <a:t>generiše </a:t>
            </a:r>
            <a:r>
              <a:rPr sz="1000" spc="5" dirty="0">
                <a:latin typeface="Gill Sans MT"/>
                <a:cs typeface="Gill Sans MT"/>
              </a:rPr>
              <a:t>više</a:t>
            </a:r>
            <a:r>
              <a:rPr sz="1000" spc="-55" dirty="0">
                <a:latin typeface="Gill Sans MT"/>
                <a:cs typeface="Gill Sans MT"/>
              </a:rPr>
              <a:t> </a:t>
            </a:r>
            <a:r>
              <a:rPr sz="1000" dirty="0">
                <a:latin typeface="Gill Sans MT"/>
                <a:cs typeface="Gill Sans MT"/>
              </a:rPr>
              <a:t>podstringova!</a:t>
            </a:r>
            <a:endParaRPr sz="1000">
              <a:latin typeface="Gill Sans MT"/>
              <a:cs typeface="Gill Sans MT"/>
            </a:endParaRPr>
          </a:p>
          <a:p>
            <a:pPr marL="12700" marR="38735">
              <a:lnSpc>
                <a:spcPct val="102600"/>
              </a:lnSpc>
              <a:spcBef>
                <a:spcPts val="695"/>
              </a:spcBef>
            </a:pPr>
            <a:r>
              <a:rPr sz="1100" i="1" spc="20" dirty="0">
                <a:latin typeface="Gill Sans MT"/>
                <a:cs typeface="Gill Sans MT"/>
              </a:rPr>
              <a:t>PatternHunter</a:t>
            </a:r>
            <a:r>
              <a:rPr sz="1100" i="1" spc="-22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kombinuje </a:t>
            </a:r>
            <a:r>
              <a:rPr sz="1100" spc="-5" dirty="0">
                <a:latin typeface="Gill Sans MT"/>
                <a:cs typeface="Gill Sans MT"/>
              </a:rPr>
              <a:t>nekoliko </a:t>
            </a:r>
            <a:r>
              <a:rPr sz="1100" spc="15" dirty="0">
                <a:latin typeface="Gill Sans MT"/>
                <a:cs typeface="Gill Sans MT"/>
              </a:rPr>
              <a:t>ovakvih šablona </a:t>
            </a:r>
            <a:r>
              <a:rPr sz="1100" dirty="0">
                <a:latin typeface="Gill Sans MT"/>
                <a:cs typeface="Gill Sans MT"/>
              </a:rPr>
              <a:t>odjednom;  </a:t>
            </a:r>
            <a:r>
              <a:rPr sz="1100" spc="30" dirty="0">
                <a:latin typeface="Gill Sans MT"/>
                <a:cs typeface="Gill Sans MT"/>
              </a:rPr>
              <a:t>sa </a:t>
            </a:r>
            <a:r>
              <a:rPr sz="1100" spc="5" dirty="0">
                <a:latin typeface="Gill Sans MT"/>
                <a:cs typeface="Gill Sans MT"/>
              </a:rPr>
              <a:t>samo </a:t>
            </a:r>
            <a:r>
              <a:rPr sz="1100" spc="-45" dirty="0">
                <a:latin typeface="Gill Sans MT"/>
                <a:cs typeface="Gill Sans MT"/>
              </a:rPr>
              <a:t>4 </a:t>
            </a:r>
            <a:r>
              <a:rPr sz="1100" spc="15" dirty="0">
                <a:latin typeface="Gill Sans MT"/>
                <a:cs typeface="Gill Sans MT"/>
              </a:rPr>
              <a:t>šablona dobija </a:t>
            </a:r>
            <a:r>
              <a:rPr sz="1100" spc="-15" dirty="0">
                <a:latin typeface="Gill Sans MT"/>
                <a:cs typeface="Gill Sans MT"/>
              </a:rPr>
              <a:t>se </a:t>
            </a:r>
            <a:r>
              <a:rPr sz="1100" spc="15" dirty="0">
                <a:latin typeface="Gill Sans MT"/>
                <a:cs typeface="Gill Sans MT"/>
              </a:rPr>
              <a:t>algoritam </a:t>
            </a:r>
            <a:r>
              <a:rPr sz="1100" spc="10" dirty="0">
                <a:latin typeface="Gill Sans MT"/>
                <a:cs typeface="Gill Sans MT"/>
              </a:rPr>
              <a:t>slične </a:t>
            </a:r>
            <a:r>
              <a:rPr sz="1100" dirty="0">
                <a:latin typeface="Gill Sans MT"/>
                <a:cs typeface="Gill Sans MT"/>
              </a:rPr>
              <a:t>osetljivosti kao  </a:t>
            </a:r>
            <a:r>
              <a:rPr sz="1100" i="1" spc="10" dirty="0">
                <a:latin typeface="Gill Sans MT"/>
                <a:cs typeface="Gill Sans MT"/>
              </a:rPr>
              <a:t>Smith-Waterman</a:t>
            </a:r>
            <a:r>
              <a:rPr sz="1100" spc="10" dirty="0">
                <a:latin typeface="Gill Sans MT"/>
                <a:cs typeface="Gill Sans MT"/>
              </a:rPr>
              <a:t>, </a:t>
            </a:r>
            <a:r>
              <a:rPr sz="1100" spc="40" dirty="0">
                <a:latin typeface="Gill Sans MT"/>
                <a:cs typeface="Gill Sans MT"/>
              </a:rPr>
              <a:t>ali </a:t>
            </a:r>
            <a:r>
              <a:rPr sz="1100" spc="-30" dirty="0">
                <a:latin typeface="Lucida Sans Unicode"/>
                <a:cs typeface="Lucida Sans Unicode"/>
              </a:rPr>
              <a:t>≈ </a:t>
            </a:r>
            <a:r>
              <a:rPr sz="1100" spc="-70" dirty="0">
                <a:latin typeface="Arial"/>
                <a:cs typeface="Arial"/>
              </a:rPr>
              <a:t>3700 </a:t>
            </a:r>
            <a:r>
              <a:rPr sz="1100" spc="25" dirty="0">
                <a:latin typeface="Gill Sans MT"/>
                <a:cs typeface="Gill Sans MT"/>
              </a:rPr>
              <a:t>puta</a:t>
            </a:r>
            <a:r>
              <a:rPr sz="1100" spc="-13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brži!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2831" y="2721343"/>
            <a:ext cx="64985" cy="6498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3" name="object 13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FFFFFF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70433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FFFFFF"/>
                </a:solidFill>
                <a:latin typeface="Gill Sans MT"/>
                <a:cs typeface="Gill Sans MT"/>
              </a:rPr>
              <a:t>Višestruko</a:t>
            </a:r>
            <a:r>
              <a:rPr sz="1400" spc="-5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Gill Sans MT"/>
                <a:cs typeface="Gill Sans MT"/>
              </a:rPr>
              <a:t>poravnanje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909815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831" y="1401800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2556" y="1743405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92556" y="2047062"/>
            <a:ext cx="52349" cy="523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73595" y="826082"/>
            <a:ext cx="3551554" cy="219456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63500" marR="107314">
              <a:lnSpc>
                <a:spcPct val="102600"/>
              </a:lnSpc>
              <a:spcBef>
                <a:spcPts val="55"/>
              </a:spcBef>
            </a:pPr>
            <a:r>
              <a:rPr sz="1100" spc="-25" dirty="0">
                <a:latin typeface="Gill Sans MT"/>
                <a:cs typeface="Gill Sans MT"/>
              </a:rPr>
              <a:t>Često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nas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interesuje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da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isto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vreme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poravnamo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25" dirty="0">
                <a:latin typeface="Gill Sans MT"/>
                <a:cs typeface="Gill Sans MT"/>
              </a:rPr>
              <a:t>više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ill Sans MT"/>
                <a:cs typeface="Gill Sans MT"/>
              </a:rPr>
              <a:t>od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i="1" spc="10" dirty="0">
                <a:latin typeface="Gill Sans MT"/>
                <a:cs typeface="Gill Sans MT"/>
              </a:rPr>
              <a:t>dve  </a:t>
            </a:r>
            <a:r>
              <a:rPr sz="1100" i="1" dirty="0">
                <a:latin typeface="Gill Sans MT"/>
                <a:cs typeface="Gill Sans MT"/>
              </a:rPr>
              <a:t>sekvence</a:t>
            </a:r>
            <a:r>
              <a:rPr sz="1100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Gill Sans MT"/>
              <a:cs typeface="Gill Sans MT"/>
            </a:endParaRPr>
          </a:p>
          <a:p>
            <a:pPr marL="63500" marR="153035">
              <a:lnSpc>
                <a:spcPts val="1200"/>
              </a:lnSpc>
            </a:pPr>
            <a:r>
              <a:rPr sz="1100" spc="5" dirty="0">
                <a:latin typeface="Gill Sans MT"/>
                <a:cs typeface="Gill Sans MT"/>
              </a:rPr>
              <a:t>Optimalno </a:t>
            </a:r>
            <a:r>
              <a:rPr sz="1100" spc="10" dirty="0">
                <a:latin typeface="Gill Sans MT"/>
                <a:cs typeface="Gill Sans MT"/>
              </a:rPr>
              <a:t>poravnanje </a:t>
            </a:r>
            <a:r>
              <a:rPr sz="1100" i="1" spc="-15" dirty="0">
                <a:latin typeface="Georgia"/>
                <a:cs typeface="Georgia"/>
              </a:rPr>
              <a:t>k </a:t>
            </a:r>
            <a:r>
              <a:rPr sz="1100" dirty="0">
                <a:latin typeface="Gill Sans MT"/>
                <a:cs typeface="Gill Sans MT"/>
              </a:rPr>
              <a:t>sekvenci </a:t>
            </a:r>
            <a:r>
              <a:rPr sz="1100" spc="10" dirty="0">
                <a:latin typeface="Gill Sans MT"/>
                <a:cs typeface="Gill Sans MT"/>
              </a:rPr>
              <a:t>je </a:t>
            </a:r>
            <a:r>
              <a:rPr sz="1100" spc="35" dirty="0">
                <a:latin typeface="Gill Sans MT"/>
                <a:cs typeface="Gill Sans MT"/>
              </a:rPr>
              <a:t>u </a:t>
            </a:r>
            <a:r>
              <a:rPr sz="1100" spc="-5" dirty="0">
                <a:latin typeface="Gill Sans MT"/>
                <a:cs typeface="Gill Sans MT"/>
              </a:rPr>
              <a:t>opštem </a:t>
            </a:r>
            <a:r>
              <a:rPr sz="1100" spc="30" dirty="0">
                <a:latin typeface="Gill Sans MT"/>
                <a:cs typeface="Gill Sans MT"/>
              </a:rPr>
              <a:t>slučaju</a:t>
            </a:r>
            <a:r>
              <a:rPr sz="1100" spc="-22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jako  </a:t>
            </a:r>
            <a:r>
              <a:rPr sz="1100" spc="-20" dirty="0">
                <a:latin typeface="Gill Sans MT"/>
                <a:cs typeface="Gill Sans MT"/>
              </a:rPr>
              <a:t>teško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naći.</a:t>
            </a:r>
            <a:endParaRPr sz="1100">
              <a:latin typeface="Gill Sans MT"/>
              <a:cs typeface="Gill Sans MT"/>
            </a:endParaRPr>
          </a:p>
          <a:p>
            <a:pPr marL="340360" marR="55880">
              <a:lnSpc>
                <a:spcPct val="100000"/>
              </a:lnSpc>
              <a:spcBef>
                <a:spcPts val="150"/>
              </a:spcBef>
            </a:pPr>
            <a:r>
              <a:rPr sz="1000" dirty="0">
                <a:latin typeface="Gill Sans MT"/>
                <a:cs typeface="Gill Sans MT"/>
              </a:rPr>
              <a:t>DP </a:t>
            </a:r>
            <a:r>
              <a:rPr sz="1000" spc="10" dirty="0">
                <a:latin typeface="Gill Sans MT"/>
                <a:cs typeface="Gill Sans MT"/>
              </a:rPr>
              <a:t>pristup </a:t>
            </a:r>
            <a:r>
              <a:rPr sz="1000" spc="15" dirty="0">
                <a:latin typeface="Gill Sans MT"/>
                <a:cs typeface="Gill Sans MT"/>
              </a:rPr>
              <a:t>zahteva </a:t>
            </a:r>
            <a:r>
              <a:rPr sz="1000" spc="25" dirty="0">
                <a:latin typeface="Gill Sans MT"/>
                <a:cs typeface="Gill Sans MT"/>
              </a:rPr>
              <a:t>izgradnju </a:t>
            </a:r>
            <a:r>
              <a:rPr sz="1000" i="1" spc="10" dirty="0">
                <a:latin typeface="Georgia"/>
                <a:cs typeface="Georgia"/>
              </a:rPr>
              <a:t>k</a:t>
            </a:r>
            <a:r>
              <a:rPr sz="1000" spc="10" dirty="0">
                <a:latin typeface="Gill Sans MT"/>
                <a:cs typeface="Gill Sans MT"/>
              </a:rPr>
              <a:t>-dimenzione</a:t>
            </a:r>
            <a:r>
              <a:rPr sz="1000" spc="-204" dirty="0">
                <a:latin typeface="Gill Sans MT"/>
                <a:cs typeface="Gill Sans MT"/>
              </a:rPr>
              <a:t> </a:t>
            </a:r>
            <a:r>
              <a:rPr sz="1000" spc="5" dirty="0">
                <a:latin typeface="Gill Sans MT"/>
                <a:cs typeface="Gill Sans MT"/>
              </a:rPr>
              <a:t>hipermatrice (za  svako polje </a:t>
            </a:r>
            <a:r>
              <a:rPr sz="1000" spc="-5" dirty="0">
                <a:latin typeface="Gill Sans MT"/>
                <a:cs typeface="Gill Sans MT"/>
              </a:rPr>
              <a:t>treba </a:t>
            </a:r>
            <a:r>
              <a:rPr sz="1000" spc="-10" dirty="0">
                <a:latin typeface="Gill Sans MT"/>
                <a:cs typeface="Gill Sans MT"/>
              </a:rPr>
              <a:t>proveriti </a:t>
            </a:r>
            <a:r>
              <a:rPr sz="1000" spc="5" dirty="0">
                <a:latin typeface="Arial"/>
                <a:cs typeface="Arial"/>
              </a:rPr>
              <a:t>2</a:t>
            </a:r>
            <a:r>
              <a:rPr sz="1050" i="1" spc="7" baseline="27777" dirty="0">
                <a:latin typeface="Arial"/>
                <a:cs typeface="Arial"/>
              </a:rPr>
              <a:t>k </a:t>
            </a:r>
            <a:r>
              <a:rPr sz="1000" spc="-25" dirty="0">
                <a:latin typeface="Lucida Sans Unicode"/>
                <a:cs typeface="Lucida Sans Unicode"/>
              </a:rPr>
              <a:t>− </a:t>
            </a:r>
            <a:r>
              <a:rPr sz="1000" spc="-60" dirty="0">
                <a:latin typeface="Arial"/>
                <a:cs typeface="Arial"/>
              </a:rPr>
              <a:t>1</a:t>
            </a:r>
            <a:r>
              <a:rPr sz="1000" spc="-135" dirty="0">
                <a:latin typeface="Arial"/>
                <a:cs typeface="Arial"/>
              </a:rPr>
              <a:t> </a:t>
            </a:r>
            <a:r>
              <a:rPr sz="1000" spc="5" dirty="0">
                <a:latin typeface="Gill Sans MT"/>
                <a:cs typeface="Gill Sans MT"/>
              </a:rPr>
              <a:t>suseda);</a:t>
            </a:r>
            <a:endParaRPr sz="1000">
              <a:latin typeface="Gill Sans MT"/>
              <a:cs typeface="Gill Sans MT"/>
            </a:endParaRPr>
          </a:p>
          <a:p>
            <a:pPr marR="756920" algn="ctr">
              <a:lnSpc>
                <a:spcPts val="1190"/>
              </a:lnSpc>
            </a:pPr>
            <a:r>
              <a:rPr sz="1000" spc="20" dirty="0">
                <a:latin typeface="Gill Sans MT"/>
                <a:cs typeface="Gill Sans MT"/>
              </a:rPr>
              <a:t>Ukupna </a:t>
            </a:r>
            <a:r>
              <a:rPr sz="1000" spc="5" dirty="0">
                <a:latin typeface="Gill Sans MT"/>
                <a:cs typeface="Gill Sans MT"/>
              </a:rPr>
              <a:t>vremenska </a:t>
            </a:r>
            <a:r>
              <a:rPr sz="1000" spc="-5" dirty="0">
                <a:latin typeface="Gill Sans MT"/>
                <a:cs typeface="Gill Sans MT"/>
              </a:rPr>
              <a:t>složenost:</a:t>
            </a:r>
            <a:r>
              <a:rPr sz="1000" spc="-120" dirty="0">
                <a:latin typeface="Gill Sans MT"/>
                <a:cs typeface="Gill Sans MT"/>
              </a:rPr>
              <a:t> </a:t>
            </a:r>
            <a:r>
              <a:rPr sz="1000" i="1" spc="30" dirty="0">
                <a:latin typeface="Georgia"/>
                <a:cs typeface="Georgia"/>
              </a:rPr>
              <a:t>O</a:t>
            </a:r>
            <a:r>
              <a:rPr sz="1000" spc="30" dirty="0">
                <a:latin typeface="Arial"/>
                <a:cs typeface="Arial"/>
              </a:rPr>
              <a:t>((2</a:t>
            </a:r>
            <a:r>
              <a:rPr sz="1000" i="1" spc="30" dirty="0">
                <a:latin typeface="Georgia"/>
                <a:cs typeface="Georgia"/>
              </a:rPr>
              <a:t>n</a:t>
            </a:r>
            <a:r>
              <a:rPr sz="1000" spc="30" dirty="0">
                <a:latin typeface="Arial"/>
                <a:cs typeface="Arial"/>
              </a:rPr>
              <a:t>)</a:t>
            </a:r>
            <a:r>
              <a:rPr sz="1050" i="1" spc="44" baseline="27777" dirty="0">
                <a:latin typeface="Arial"/>
                <a:cs typeface="Arial"/>
              </a:rPr>
              <a:t>k</a:t>
            </a:r>
            <a:r>
              <a:rPr sz="1000" spc="30" dirty="0">
                <a:latin typeface="Arial"/>
                <a:cs typeface="Arial"/>
              </a:rPr>
              <a:t>)</a:t>
            </a:r>
            <a:r>
              <a:rPr sz="1000" spc="30" dirty="0">
                <a:latin typeface="Gill Sans MT"/>
                <a:cs typeface="Gill Sans MT"/>
              </a:rPr>
              <a:t>!</a:t>
            </a:r>
            <a:endParaRPr sz="1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Gill Sans MT"/>
              <a:cs typeface="Gill Sans MT"/>
            </a:endParaRPr>
          </a:p>
          <a:p>
            <a:pPr marR="815340" algn="ctr">
              <a:lnSpc>
                <a:spcPct val="100000"/>
              </a:lnSpc>
              <a:spcBef>
                <a:spcPts val="5"/>
              </a:spcBef>
            </a:pPr>
            <a:r>
              <a:rPr sz="1100" spc="-20" dirty="0">
                <a:latin typeface="Gill Sans MT"/>
                <a:cs typeface="Gill Sans MT"/>
              </a:rPr>
              <a:t>Ponovo </a:t>
            </a:r>
            <a:r>
              <a:rPr sz="1100" spc="-10" dirty="0">
                <a:latin typeface="Gill Sans MT"/>
                <a:cs typeface="Gill Sans MT"/>
              </a:rPr>
              <a:t>moramo </a:t>
            </a:r>
            <a:r>
              <a:rPr sz="1100" dirty="0">
                <a:latin typeface="Gill Sans MT"/>
                <a:cs typeface="Gill Sans MT"/>
              </a:rPr>
              <a:t>koristiti </a:t>
            </a:r>
            <a:r>
              <a:rPr sz="1100" spc="5" dirty="0">
                <a:latin typeface="Gill Sans MT"/>
                <a:cs typeface="Gill Sans MT"/>
              </a:rPr>
              <a:t>heurističke</a:t>
            </a:r>
            <a:r>
              <a:rPr sz="1100" spc="-12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principe.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Gill Sans MT"/>
              <a:cs typeface="Gill Sans MT"/>
            </a:endParaRPr>
          </a:p>
          <a:p>
            <a:pPr marL="63500" marR="900430">
              <a:lnSpc>
                <a:spcPct val="102600"/>
              </a:lnSpc>
            </a:pPr>
            <a:r>
              <a:rPr sz="1100" spc="15" dirty="0">
                <a:latin typeface="Gill Sans MT"/>
                <a:cs typeface="Gill Sans MT"/>
              </a:rPr>
              <a:t>Popularan </a:t>
            </a:r>
            <a:r>
              <a:rPr sz="1100" dirty="0">
                <a:latin typeface="Gill Sans MT"/>
                <a:cs typeface="Gill Sans MT"/>
              </a:rPr>
              <a:t>kao </a:t>
            </a:r>
            <a:r>
              <a:rPr sz="1100" i="1" spc="20" dirty="0">
                <a:latin typeface="Gill Sans MT"/>
                <a:cs typeface="Gill Sans MT"/>
              </a:rPr>
              <a:t>challenge </a:t>
            </a:r>
            <a:r>
              <a:rPr sz="1100" spc="15" dirty="0">
                <a:latin typeface="Gill Sans MT"/>
                <a:cs typeface="Gill Sans MT"/>
              </a:rPr>
              <a:t>takmičarski</a:t>
            </a:r>
            <a:r>
              <a:rPr sz="1100" spc="-13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problem  </a:t>
            </a:r>
            <a:r>
              <a:rPr sz="1100" spc="30" dirty="0">
                <a:latin typeface="Gill Sans MT"/>
                <a:cs typeface="Gill Sans MT"/>
              </a:rPr>
              <a:t>(</a:t>
            </a:r>
            <a:r>
              <a:rPr sz="1100" i="1" spc="30" dirty="0">
                <a:latin typeface="Gill Sans MT"/>
                <a:cs typeface="Gill Sans MT"/>
              </a:rPr>
              <a:t>BubbleRun </a:t>
            </a:r>
            <a:r>
              <a:rPr sz="1100" i="1" spc="-70" dirty="0">
                <a:latin typeface="Gill Sans MT"/>
                <a:cs typeface="Gill Sans MT"/>
              </a:rPr>
              <a:t>2014: </a:t>
            </a:r>
            <a:r>
              <a:rPr sz="1100" i="1" spc="30" dirty="0">
                <a:latin typeface="Gill Sans MT"/>
                <a:cs typeface="Gill Sans MT"/>
              </a:rPr>
              <a:t>DNA</a:t>
            </a:r>
            <a:r>
              <a:rPr sz="1100" i="1" spc="-70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ill Sans MT"/>
                <a:cs typeface="Gill Sans MT"/>
              </a:rPr>
              <a:t>Alignment</a:t>
            </a:r>
            <a:r>
              <a:rPr sz="1100" spc="30" dirty="0">
                <a:latin typeface="Gill Sans MT"/>
                <a:cs typeface="Gill Sans MT"/>
              </a:rPr>
              <a:t>).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2831" y="2399881"/>
            <a:ext cx="64985" cy="6498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831" y="2740025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4" name="object 14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FFFFFF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796414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FFFFFF"/>
                </a:solidFill>
                <a:latin typeface="Gill Sans MT"/>
                <a:cs typeface="Gill Sans MT"/>
              </a:rPr>
              <a:t>Progresivno</a:t>
            </a:r>
            <a:r>
              <a:rPr sz="1400" spc="-7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35" dirty="0">
                <a:solidFill>
                  <a:srgbClr val="FFFFFF"/>
                </a:solidFill>
                <a:latin typeface="Gill Sans MT"/>
                <a:cs typeface="Gill Sans MT"/>
              </a:rPr>
              <a:t>poravnanje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869835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4395" y="786103"/>
            <a:ext cx="3597275" cy="21247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217170">
              <a:lnSpc>
                <a:spcPct val="102600"/>
              </a:lnSpc>
              <a:spcBef>
                <a:spcPts val="55"/>
              </a:spcBef>
            </a:pPr>
            <a:r>
              <a:rPr sz="1100" spc="10" dirty="0">
                <a:latin typeface="Gill Sans MT"/>
                <a:cs typeface="Gill Sans MT"/>
              </a:rPr>
              <a:t>Većina </a:t>
            </a:r>
            <a:r>
              <a:rPr sz="1100" spc="15" dirty="0">
                <a:latin typeface="Gill Sans MT"/>
                <a:cs typeface="Gill Sans MT"/>
              </a:rPr>
              <a:t>heuristika </a:t>
            </a:r>
            <a:r>
              <a:rPr sz="1100" dirty="0">
                <a:latin typeface="Gill Sans MT"/>
                <a:cs typeface="Gill Sans MT"/>
              </a:rPr>
              <a:t>svodi </a:t>
            </a:r>
            <a:r>
              <a:rPr sz="1100" spc="-10" dirty="0">
                <a:latin typeface="Gill Sans MT"/>
                <a:cs typeface="Gill Sans MT"/>
              </a:rPr>
              <a:t>problem </a:t>
            </a:r>
            <a:r>
              <a:rPr sz="1100" dirty="0">
                <a:latin typeface="Gill Sans MT"/>
                <a:cs typeface="Gill Sans MT"/>
              </a:rPr>
              <a:t>višestrukog </a:t>
            </a:r>
            <a:r>
              <a:rPr sz="1100" spc="20" dirty="0">
                <a:latin typeface="Gill Sans MT"/>
                <a:cs typeface="Gill Sans MT"/>
              </a:rPr>
              <a:t>poravnanja</a:t>
            </a:r>
            <a:r>
              <a:rPr sz="1100" spc="-200" dirty="0">
                <a:latin typeface="Gill Sans MT"/>
                <a:cs typeface="Gill Sans MT"/>
              </a:rPr>
              <a:t> </a:t>
            </a:r>
            <a:r>
              <a:rPr sz="1100" spc="45" dirty="0">
                <a:latin typeface="Gill Sans MT"/>
                <a:cs typeface="Gill Sans MT"/>
              </a:rPr>
              <a:t>na  </a:t>
            </a:r>
            <a:r>
              <a:rPr sz="1100" spc="-10" dirty="0">
                <a:latin typeface="Gill Sans MT"/>
                <a:cs typeface="Gill Sans MT"/>
              </a:rPr>
              <a:t>problem </a:t>
            </a:r>
            <a:r>
              <a:rPr sz="1100" spc="20" dirty="0">
                <a:latin typeface="Gill Sans MT"/>
                <a:cs typeface="Gill Sans MT"/>
              </a:rPr>
              <a:t>poravnanja </a:t>
            </a:r>
            <a:r>
              <a:rPr sz="1100" spc="-5" dirty="0">
                <a:latin typeface="Gill Sans MT"/>
                <a:cs typeface="Gill Sans MT"/>
              </a:rPr>
              <a:t>dve</a:t>
            </a:r>
            <a:r>
              <a:rPr sz="1100" spc="-120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sekvence.</a:t>
            </a:r>
            <a:endParaRPr sz="1100">
              <a:latin typeface="Gill Sans MT"/>
              <a:cs typeface="Gill Sans MT"/>
            </a:endParaRPr>
          </a:p>
          <a:p>
            <a:pPr marL="12700" marR="5080">
              <a:lnSpc>
                <a:spcPct val="102600"/>
              </a:lnSpc>
              <a:spcBef>
                <a:spcPts val="1010"/>
              </a:spcBef>
            </a:pPr>
            <a:r>
              <a:rPr sz="1100" spc="30" dirty="0">
                <a:latin typeface="Gill Sans MT"/>
                <a:cs typeface="Gill Sans MT"/>
              </a:rPr>
              <a:t>Jedan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od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najpopularnijih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takvih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algoritama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i="1" spc="50" dirty="0">
                <a:latin typeface="Gill Sans MT"/>
                <a:cs typeface="Gill Sans MT"/>
              </a:rPr>
              <a:t>CLUSTAL</a:t>
            </a:r>
            <a:r>
              <a:rPr sz="1100" spc="50" dirty="0">
                <a:latin typeface="Gill Sans MT"/>
                <a:cs typeface="Gill Sans MT"/>
              </a:rPr>
              <a:t>;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45" dirty="0">
                <a:latin typeface="Gill Sans MT"/>
                <a:cs typeface="Gill Sans MT"/>
              </a:rPr>
              <a:t>ovo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  </a:t>
            </a:r>
            <a:r>
              <a:rPr sz="1100" spc="15" dirty="0">
                <a:latin typeface="Gill Sans MT"/>
                <a:cs typeface="Gill Sans MT"/>
              </a:rPr>
              <a:t>algoritam </a:t>
            </a:r>
            <a:r>
              <a:rPr sz="1100" i="1" spc="25" dirty="0">
                <a:latin typeface="Gill Sans MT"/>
                <a:cs typeface="Gill Sans MT"/>
              </a:rPr>
              <a:t>progresivnog </a:t>
            </a:r>
            <a:r>
              <a:rPr sz="1100" spc="20" dirty="0">
                <a:latin typeface="Gill Sans MT"/>
                <a:cs typeface="Gill Sans MT"/>
              </a:rPr>
              <a:t>poravnanja, </a:t>
            </a:r>
            <a:r>
              <a:rPr sz="1100" spc="5" dirty="0">
                <a:latin typeface="Gill Sans MT"/>
                <a:cs typeface="Gill Sans MT"/>
              </a:rPr>
              <a:t>koji </a:t>
            </a:r>
            <a:r>
              <a:rPr sz="1100" spc="35" dirty="0">
                <a:latin typeface="Gill Sans MT"/>
                <a:cs typeface="Gill Sans MT"/>
              </a:rPr>
              <a:t>u </a:t>
            </a:r>
            <a:r>
              <a:rPr sz="1100" spc="5" dirty="0">
                <a:latin typeface="Gill Sans MT"/>
                <a:cs typeface="Gill Sans MT"/>
              </a:rPr>
              <a:t>svakom momentu  </a:t>
            </a:r>
            <a:r>
              <a:rPr sz="1100" spc="15" dirty="0">
                <a:latin typeface="Gill Sans MT"/>
                <a:cs typeface="Gill Sans MT"/>
              </a:rPr>
              <a:t>poravnava </a:t>
            </a:r>
            <a:r>
              <a:rPr sz="1100" spc="-20" dirty="0">
                <a:latin typeface="Gill Sans MT"/>
                <a:cs typeface="Gill Sans MT"/>
              </a:rPr>
              <a:t>po </a:t>
            </a:r>
            <a:r>
              <a:rPr sz="1100" spc="25" dirty="0">
                <a:latin typeface="Gill Sans MT"/>
                <a:cs typeface="Gill Sans MT"/>
              </a:rPr>
              <a:t>dva </a:t>
            </a:r>
            <a:r>
              <a:rPr sz="1100" spc="5" dirty="0">
                <a:latin typeface="Gill Sans MT"/>
                <a:cs typeface="Gill Sans MT"/>
              </a:rPr>
              <a:t>elementa </a:t>
            </a:r>
            <a:r>
              <a:rPr sz="1100" spc="-30" dirty="0">
                <a:latin typeface="Gill Sans MT"/>
                <a:cs typeface="Gill Sans MT"/>
              </a:rPr>
              <a:t>(od </a:t>
            </a:r>
            <a:r>
              <a:rPr sz="1100" spc="15" dirty="0">
                <a:latin typeface="Gill Sans MT"/>
                <a:cs typeface="Gill Sans MT"/>
              </a:rPr>
              <a:t>čega </a:t>
            </a:r>
            <a:r>
              <a:rPr sz="1100" i="1" spc="10" dirty="0">
                <a:latin typeface="Gill Sans MT"/>
                <a:cs typeface="Gill Sans MT"/>
              </a:rPr>
              <a:t>element </a:t>
            </a:r>
            <a:r>
              <a:rPr sz="1100" spc="-20" dirty="0">
                <a:latin typeface="Gill Sans MT"/>
                <a:cs typeface="Gill Sans MT"/>
              </a:rPr>
              <a:t>može </a:t>
            </a:r>
            <a:r>
              <a:rPr sz="1100" spc="20" dirty="0">
                <a:latin typeface="Gill Sans MT"/>
                <a:cs typeface="Gill Sans MT"/>
              </a:rPr>
              <a:t>biti </a:t>
            </a:r>
            <a:r>
              <a:rPr sz="1100" spc="35" dirty="0">
                <a:latin typeface="Gill Sans MT"/>
                <a:cs typeface="Gill Sans MT"/>
              </a:rPr>
              <a:t>ili  </a:t>
            </a:r>
            <a:r>
              <a:rPr sz="1100" b="1" spc="-80" dirty="0">
                <a:latin typeface="Tahoma"/>
                <a:cs typeface="Tahoma"/>
              </a:rPr>
              <a:t>sekvenca </a:t>
            </a:r>
            <a:r>
              <a:rPr sz="1100" spc="35" dirty="0">
                <a:latin typeface="Gill Sans MT"/>
                <a:cs typeface="Gill Sans MT"/>
              </a:rPr>
              <a:t>ili </a:t>
            </a:r>
            <a:r>
              <a:rPr sz="1100" b="1" spc="-65" dirty="0">
                <a:latin typeface="Tahoma"/>
                <a:cs typeface="Tahoma"/>
              </a:rPr>
              <a:t>poravnata grupa</a:t>
            </a:r>
            <a:r>
              <a:rPr sz="1100" b="1" spc="-80" dirty="0">
                <a:latin typeface="Tahoma"/>
                <a:cs typeface="Tahoma"/>
              </a:rPr>
              <a:t> </a:t>
            </a:r>
            <a:r>
              <a:rPr sz="1100" b="1" spc="-55" dirty="0">
                <a:latin typeface="Tahoma"/>
                <a:cs typeface="Tahoma"/>
              </a:rPr>
              <a:t>sekvenci</a:t>
            </a:r>
            <a:r>
              <a:rPr sz="1100" spc="-55" dirty="0">
                <a:latin typeface="Gill Sans MT"/>
                <a:cs typeface="Gill Sans MT"/>
              </a:rPr>
              <a:t>).</a:t>
            </a:r>
            <a:endParaRPr sz="1100">
              <a:latin typeface="Gill Sans MT"/>
              <a:cs typeface="Gill Sans MT"/>
            </a:endParaRPr>
          </a:p>
          <a:p>
            <a:pPr marL="12700" marR="85090">
              <a:lnSpc>
                <a:spcPct val="102600"/>
              </a:lnSpc>
              <a:spcBef>
                <a:spcPts val="1010"/>
              </a:spcBef>
            </a:pPr>
            <a:r>
              <a:rPr sz="1100" spc="15" dirty="0">
                <a:latin typeface="Gill Sans MT"/>
                <a:cs typeface="Gill Sans MT"/>
              </a:rPr>
              <a:t>Kada </a:t>
            </a:r>
            <a:r>
              <a:rPr sz="1100" spc="10" dirty="0">
                <a:latin typeface="Gill Sans MT"/>
                <a:cs typeface="Gill Sans MT"/>
              </a:rPr>
              <a:t>poravnavamo grupe </a:t>
            </a:r>
            <a:r>
              <a:rPr sz="1100" dirty="0">
                <a:latin typeface="Gill Sans MT"/>
                <a:cs typeface="Gill Sans MT"/>
              </a:rPr>
              <a:t>sekvenci, </a:t>
            </a:r>
            <a:r>
              <a:rPr sz="1100" spc="10" dirty="0">
                <a:latin typeface="Gill Sans MT"/>
                <a:cs typeface="Gill Sans MT"/>
              </a:rPr>
              <a:t>računamo </a:t>
            </a:r>
            <a:r>
              <a:rPr sz="1100" spc="35" dirty="0">
                <a:latin typeface="Gill Sans MT"/>
                <a:cs typeface="Gill Sans MT"/>
              </a:rPr>
              <a:t>ukupan </a:t>
            </a:r>
            <a:r>
              <a:rPr sz="1100" spc="-25" dirty="0">
                <a:latin typeface="Gill Sans MT"/>
                <a:cs typeface="Gill Sans MT"/>
              </a:rPr>
              <a:t>skor  </a:t>
            </a:r>
            <a:r>
              <a:rPr sz="1100" spc="-10" dirty="0">
                <a:latin typeface="Gill Sans MT"/>
                <a:cs typeface="Gill Sans MT"/>
              </a:rPr>
              <a:t>neke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pozicije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kao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neku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kombinaciju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ukupnih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doprinosa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skoru  </a:t>
            </a:r>
            <a:r>
              <a:rPr sz="1100" spc="-20" dirty="0">
                <a:latin typeface="Gill Sans MT"/>
                <a:cs typeface="Gill Sans MT"/>
              </a:rPr>
              <a:t>od </a:t>
            </a:r>
            <a:r>
              <a:rPr sz="1100" spc="10" dirty="0">
                <a:latin typeface="Gill Sans MT"/>
                <a:cs typeface="Gill Sans MT"/>
              </a:rPr>
              <a:t>svake </a:t>
            </a:r>
            <a:r>
              <a:rPr sz="1100" spc="-5" dirty="0">
                <a:latin typeface="Gill Sans MT"/>
                <a:cs typeface="Gill Sans MT"/>
              </a:rPr>
              <a:t>sekvence </a:t>
            </a:r>
            <a:r>
              <a:rPr sz="1100" spc="15" dirty="0">
                <a:latin typeface="Gill Sans MT"/>
                <a:cs typeface="Gill Sans MT"/>
              </a:rPr>
              <a:t>iz</a:t>
            </a:r>
            <a:r>
              <a:rPr sz="1100" spc="-1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grupe.</a:t>
            </a:r>
            <a:endParaRPr sz="11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sz="1100" spc="5" dirty="0">
                <a:latin typeface="Gill Sans MT"/>
                <a:cs typeface="Gill Sans MT"/>
              </a:rPr>
              <a:t>Insercije/delecije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su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Calibri"/>
                <a:cs typeface="Calibri"/>
              </a:rPr>
              <a:t>V</a:t>
            </a:r>
            <a:r>
              <a:rPr sz="1100" spc="10" dirty="0">
                <a:latin typeface="Gill Sans MT"/>
                <a:cs typeface="Gill Sans MT"/>
              </a:rPr>
              <a:t>ksirane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konačnom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poravnanju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nakon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1342072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2158466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831" y="2802775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2" name="object 12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24395" y="2905952"/>
            <a:ext cx="1417955" cy="186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95"/>
              </a:lnSpc>
            </a:pPr>
            <a:r>
              <a:rPr sz="1100" spc="-20" dirty="0">
                <a:latin typeface="Gill Sans MT"/>
                <a:cs typeface="Gill Sans MT"/>
              </a:rPr>
              <a:t>što </a:t>
            </a:r>
            <a:r>
              <a:rPr sz="1100" spc="45" dirty="0">
                <a:latin typeface="Gill Sans MT"/>
                <a:cs typeface="Gill Sans MT"/>
              </a:rPr>
              <a:t>ih </a:t>
            </a:r>
            <a:r>
              <a:rPr sz="1100" spc="5" dirty="0">
                <a:latin typeface="Gill Sans MT"/>
                <a:cs typeface="Gill Sans MT"/>
              </a:rPr>
              <a:t>jednom</a:t>
            </a:r>
            <a:r>
              <a:rPr sz="1100" spc="-16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odredimo.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FFFFFF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2831" y="995553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2831" y="1459395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831" y="2095309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831" y="2559138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3022981"/>
            <a:ext cx="64985" cy="6498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28155" y="278597"/>
            <a:ext cx="4124325" cy="285242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sz="1400" i="1" spc="100" dirty="0">
                <a:solidFill>
                  <a:srgbClr val="FFFFFF"/>
                </a:solidFill>
                <a:latin typeface="Gill Sans MT"/>
                <a:cs typeface="Gill Sans MT"/>
              </a:rPr>
              <a:t>CLUSTAL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>
              <a:latin typeface="Gill Sans MT"/>
              <a:cs typeface="Gill Sans MT"/>
            </a:endParaRPr>
          </a:p>
          <a:p>
            <a:pPr marL="231775">
              <a:lnSpc>
                <a:spcPct val="100000"/>
              </a:lnSpc>
            </a:pPr>
            <a:r>
              <a:rPr sz="1100" i="1" spc="55" dirty="0">
                <a:latin typeface="Gill Sans MT"/>
                <a:cs typeface="Gill Sans MT"/>
              </a:rPr>
              <a:t>CLUSTAL</a:t>
            </a:r>
            <a:r>
              <a:rPr sz="1100" i="1" spc="-40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ill Sans MT"/>
                <a:cs typeface="Gill Sans MT"/>
              </a:rPr>
              <a:t>algoritam:</a:t>
            </a:r>
            <a:endParaRPr sz="1100">
              <a:latin typeface="Gill Sans MT"/>
              <a:cs typeface="Gill Sans MT"/>
            </a:endParaRPr>
          </a:p>
          <a:p>
            <a:pPr marL="508634" marR="43180">
              <a:lnSpc>
                <a:spcPct val="102600"/>
              </a:lnSpc>
              <a:spcBef>
                <a:spcPts val="300"/>
              </a:spcBef>
            </a:pPr>
            <a:r>
              <a:rPr sz="1100" spc="20" dirty="0">
                <a:latin typeface="Gill Sans MT"/>
                <a:cs typeface="Gill Sans MT"/>
              </a:rPr>
              <a:t>Izračunati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25" dirty="0">
                <a:latin typeface="Gill Sans MT"/>
                <a:cs typeface="Gill Sans MT"/>
              </a:rPr>
              <a:t>skor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optimalnog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poravnanja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svaki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par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sekvenci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iz  </a:t>
            </a:r>
            <a:r>
              <a:rPr sz="1100" spc="35" dirty="0">
                <a:latin typeface="Gill Sans MT"/>
                <a:cs typeface="Gill Sans MT"/>
              </a:rPr>
              <a:t>ulaza </a:t>
            </a:r>
            <a:r>
              <a:rPr sz="1100" spc="5" dirty="0">
                <a:latin typeface="Gill Sans MT"/>
                <a:cs typeface="Gill Sans MT"/>
              </a:rPr>
              <a:t>(dobija </a:t>
            </a:r>
            <a:r>
              <a:rPr sz="1100" spc="-15" dirty="0">
                <a:latin typeface="Gill Sans MT"/>
                <a:cs typeface="Gill Sans MT"/>
              </a:rPr>
              <a:t>se </a:t>
            </a:r>
            <a:r>
              <a:rPr sz="1100" i="1" spc="20" dirty="0">
                <a:latin typeface="Gill Sans MT"/>
                <a:cs typeface="Gill Sans MT"/>
              </a:rPr>
              <a:t>matrica</a:t>
            </a:r>
            <a:r>
              <a:rPr sz="1100" i="1" spc="-165" dirty="0">
                <a:latin typeface="Gill Sans MT"/>
                <a:cs typeface="Gill Sans MT"/>
              </a:rPr>
              <a:t> </a:t>
            </a:r>
            <a:r>
              <a:rPr sz="1100" i="1" spc="25" dirty="0">
                <a:latin typeface="Gill Sans MT"/>
                <a:cs typeface="Gill Sans MT"/>
              </a:rPr>
              <a:t>udaljenosti</a:t>
            </a:r>
            <a:r>
              <a:rPr sz="1100" spc="25" dirty="0">
                <a:latin typeface="Gill Sans MT"/>
                <a:cs typeface="Gill Sans MT"/>
              </a:rPr>
              <a:t>);</a:t>
            </a:r>
            <a:endParaRPr sz="1100">
              <a:latin typeface="Gill Sans MT"/>
              <a:cs typeface="Gill Sans MT"/>
            </a:endParaRPr>
          </a:p>
          <a:p>
            <a:pPr marL="508634" marR="111125">
              <a:lnSpc>
                <a:spcPct val="102600"/>
              </a:lnSpc>
              <a:spcBef>
                <a:spcPts val="944"/>
              </a:spcBef>
            </a:pPr>
            <a:r>
              <a:rPr sz="1100" spc="-10" dirty="0">
                <a:latin typeface="Gill Sans MT"/>
                <a:cs typeface="Gill Sans MT"/>
              </a:rPr>
              <a:t>Upotrebiti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ovu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matricu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da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se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izgradi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binarno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i="1" spc="25" dirty="0">
                <a:latin typeface="Gill Sans MT"/>
                <a:cs typeface="Gill Sans MT"/>
              </a:rPr>
              <a:t>stablo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ill Sans MT"/>
                <a:cs typeface="Gill Sans MT"/>
              </a:rPr>
              <a:t>navođenja  </a:t>
            </a:r>
            <a:r>
              <a:rPr sz="1100" spc="20" dirty="0">
                <a:latin typeface="Gill Sans MT"/>
                <a:cs typeface="Gill Sans MT"/>
              </a:rPr>
              <a:t>(ili </a:t>
            </a:r>
            <a:r>
              <a:rPr sz="1100" spc="5" dirty="0">
                <a:latin typeface="Gill Sans MT"/>
                <a:cs typeface="Gill Sans MT"/>
              </a:rPr>
              <a:t>korisnik </a:t>
            </a:r>
            <a:r>
              <a:rPr sz="1100" spc="-20" dirty="0">
                <a:latin typeface="Gill Sans MT"/>
                <a:cs typeface="Gill Sans MT"/>
              </a:rPr>
              <a:t>može </a:t>
            </a:r>
            <a:r>
              <a:rPr sz="1100" spc="25" dirty="0">
                <a:latin typeface="Gill Sans MT"/>
                <a:cs typeface="Gill Sans MT"/>
              </a:rPr>
              <a:t>zadati </a:t>
            </a:r>
            <a:r>
              <a:rPr sz="1100" spc="-5" dirty="0">
                <a:latin typeface="Gill Sans MT"/>
                <a:cs typeface="Gill Sans MT"/>
              </a:rPr>
              <a:t>svoje </a:t>
            </a:r>
            <a:r>
              <a:rPr sz="1100" spc="5" dirty="0">
                <a:latin typeface="Gill Sans MT"/>
                <a:cs typeface="Gill Sans MT"/>
              </a:rPr>
              <a:t>stablo </a:t>
            </a:r>
            <a:r>
              <a:rPr sz="1100" spc="-295" dirty="0">
                <a:latin typeface="Gill Sans MT"/>
                <a:cs typeface="Gill Sans MT"/>
              </a:rPr>
              <a:t>— </a:t>
            </a:r>
            <a:r>
              <a:rPr sz="1100" spc="35" dirty="0">
                <a:latin typeface="Gill Sans MT"/>
                <a:cs typeface="Gill Sans MT"/>
              </a:rPr>
              <a:t>u </a:t>
            </a:r>
            <a:r>
              <a:rPr sz="1100" spc="-10" dirty="0">
                <a:latin typeface="Gill Sans MT"/>
                <a:cs typeface="Gill Sans MT"/>
              </a:rPr>
              <a:t>tom </a:t>
            </a:r>
            <a:r>
              <a:rPr sz="1100" spc="25" dirty="0">
                <a:latin typeface="Gill Sans MT"/>
                <a:cs typeface="Gill Sans MT"/>
              </a:rPr>
              <a:t>slučaju </a:t>
            </a:r>
            <a:r>
              <a:rPr sz="1100" spc="-15" dirty="0">
                <a:latin typeface="Gill Sans MT"/>
                <a:cs typeface="Gill Sans MT"/>
              </a:rPr>
              <a:t>se  </a:t>
            </a:r>
            <a:r>
              <a:rPr sz="1100" spc="-10" dirty="0">
                <a:latin typeface="Gill Sans MT"/>
                <a:cs typeface="Gill Sans MT"/>
              </a:rPr>
              <a:t>preskače </a:t>
            </a:r>
            <a:r>
              <a:rPr sz="1100" spc="10" dirty="0">
                <a:latin typeface="Gill Sans MT"/>
                <a:cs typeface="Gill Sans MT"/>
              </a:rPr>
              <a:t>prvi</a:t>
            </a:r>
            <a:r>
              <a:rPr sz="1100" spc="-6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korak);</a:t>
            </a:r>
            <a:endParaRPr sz="1100">
              <a:latin typeface="Gill Sans MT"/>
              <a:cs typeface="Gill Sans MT"/>
            </a:endParaRPr>
          </a:p>
          <a:p>
            <a:pPr marL="508634" marR="354965">
              <a:lnSpc>
                <a:spcPct val="102600"/>
              </a:lnSpc>
              <a:spcBef>
                <a:spcPts val="940"/>
              </a:spcBef>
            </a:pPr>
            <a:r>
              <a:rPr sz="1100" spc="-5" dirty="0">
                <a:latin typeface="Gill Sans MT"/>
                <a:cs typeface="Gill Sans MT"/>
              </a:rPr>
              <a:t>Progresivno </a:t>
            </a:r>
            <a:r>
              <a:rPr sz="1100" spc="25" dirty="0">
                <a:latin typeface="Gill Sans MT"/>
                <a:cs typeface="Gill Sans MT"/>
              </a:rPr>
              <a:t>graditi </a:t>
            </a:r>
            <a:r>
              <a:rPr sz="1100" spc="10" dirty="0">
                <a:latin typeface="Gill Sans MT"/>
                <a:cs typeface="Gill Sans MT"/>
              </a:rPr>
              <a:t>poravnanje </a:t>
            </a:r>
            <a:r>
              <a:rPr sz="1100" spc="-10" dirty="0">
                <a:latin typeface="Gill Sans MT"/>
                <a:cs typeface="Gill Sans MT"/>
              </a:rPr>
              <a:t>koristeći </a:t>
            </a:r>
            <a:r>
              <a:rPr sz="1100" spc="-15" dirty="0">
                <a:latin typeface="Gill Sans MT"/>
                <a:cs typeface="Gill Sans MT"/>
              </a:rPr>
              <a:t>se </a:t>
            </a:r>
            <a:r>
              <a:rPr sz="1100" spc="5" dirty="0">
                <a:latin typeface="Gill Sans MT"/>
                <a:cs typeface="Gill Sans MT"/>
              </a:rPr>
              <a:t>stablom,</a:t>
            </a:r>
            <a:r>
              <a:rPr sz="1100" spc="-16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uvek  </a:t>
            </a:r>
            <a:r>
              <a:rPr sz="1100" spc="15" dirty="0">
                <a:latin typeface="Gill Sans MT"/>
                <a:cs typeface="Gill Sans MT"/>
              </a:rPr>
              <a:t>poravnajući </a:t>
            </a:r>
            <a:r>
              <a:rPr sz="1100" spc="-20" dirty="0">
                <a:latin typeface="Gill Sans MT"/>
                <a:cs typeface="Gill Sans MT"/>
              </a:rPr>
              <a:t>po </a:t>
            </a:r>
            <a:r>
              <a:rPr sz="1100" spc="-5" dirty="0">
                <a:latin typeface="Gill Sans MT"/>
                <a:cs typeface="Gill Sans MT"/>
              </a:rPr>
              <a:t>dve</a:t>
            </a:r>
            <a:r>
              <a:rPr sz="1100" spc="-10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elementa.</a:t>
            </a:r>
            <a:endParaRPr sz="1100">
              <a:latin typeface="Gill Sans MT"/>
              <a:cs typeface="Gill Sans MT"/>
            </a:endParaRPr>
          </a:p>
          <a:p>
            <a:pPr marL="508634">
              <a:lnSpc>
                <a:spcPct val="100000"/>
              </a:lnSpc>
              <a:spcBef>
                <a:spcPts val="980"/>
              </a:spcBef>
            </a:pPr>
            <a:r>
              <a:rPr sz="1100" dirty="0">
                <a:latin typeface="Gill Sans MT"/>
                <a:cs typeface="Gill Sans MT"/>
              </a:rPr>
              <a:t>Vremenska </a:t>
            </a:r>
            <a:r>
              <a:rPr sz="1100" spc="-10" dirty="0">
                <a:latin typeface="Gill Sans MT"/>
                <a:cs typeface="Gill Sans MT"/>
              </a:rPr>
              <a:t>složenost: </a:t>
            </a:r>
            <a:r>
              <a:rPr sz="1100" i="1" spc="40" dirty="0">
                <a:latin typeface="Georgia"/>
                <a:cs typeface="Georgia"/>
              </a:rPr>
              <a:t>O</a:t>
            </a:r>
            <a:r>
              <a:rPr sz="1100" spc="40" dirty="0">
                <a:latin typeface="Arial"/>
                <a:cs typeface="Arial"/>
              </a:rPr>
              <a:t>((</a:t>
            </a:r>
            <a:r>
              <a:rPr sz="1100" i="1" spc="40" dirty="0">
                <a:latin typeface="Georgia"/>
                <a:cs typeface="Georgia"/>
              </a:rPr>
              <a:t>nk</a:t>
            </a:r>
            <a:r>
              <a:rPr sz="1100" spc="40" dirty="0">
                <a:latin typeface="Arial"/>
                <a:cs typeface="Arial"/>
              </a:rPr>
              <a:t>)</a:t>
            </a:r>
            <a:r>
              <a:rPr sz="1200" spc="60" baseline="27777" dirty="0">
                <a:latin typeface="Trebuchet MS"/>
                <a:cs typeface="Trebuchet MS"/>
              </a:rPr>
              <a:t>2</a:t>
            </a:r>
            <a:r>
              <a:rPr sz="1100" spc="40" dirty="0">
                <a:latin typeface="Arial"/>
                <a:cs typeface="Arial"/>
              </a:rPr>
              <a:t>)</a:t>
            </a:r>
            <a:r>
              <a:rPr sz="1100" spc="40" dirty="0">
                <a:latin typeface="Gill Sans MT"/>
                <a:cs typeface="Gill Sans MT"/>
              </a:rPr>
              <a:t>, </a:t>
            </a:r>
            <a:r>
              <a:rPr sz="1100" spc="5" dirty="0">
                <a:latin typeface="Gill Sans MT"/>
                <a:cs typeface="Gill Sans MT"/>
              </a:rPr>
              <a:t>memorijska</a:t>
            </a:r>
            <a:r>
              <a:rPr sz="1100" spc="-170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složenost:</a:t>
            </a:r>
            <a:endParaRPr sz="1100">
              <a:latin typeface="Gill Sans MT"/>
              <a:cs typeface="Gill Sans MT"/>
            </a:endParaRPr>
          </a:p>
          <a:p>
            <a:pPr marL="508634">
              <a:lnSpc>
                <a:spcPct val="100000"/>
              </a:lnSpc>
              <a:spcBef>
                <a:spcPts val="35"/>
              </a:spcBef>
            </a:pPr>
            <a:r>
              <a:rPr sz="1100" i="1" spc="25" dirty="0">
                <a:latin typeface="Georgia"/>
                <a:cs typeface="Georgia"/>
              </a:rPr>
              <a:t>O</a:t>
            </a:r>
            <a:r>
              <a:rPr sz="1100" spc="25" dirty="0">
                <a:latin typeface="Arial"/>
                <a:cs typeface="Arial"/>
              </a:rPr>
              <a:t>(</a:t>
            </a:r>
            <a:r>
              <a:rPr sz="1100" i="1" spc="25" dirty="0">
                <a:latin typeface="Georgia"/>
                <a:cs typeface="Georgia"/>
              </a:rPr>
              <a:t>nk</a:t>
            </a:r>
            <a:r>
              <a:rPr sz="1100" i="1" spc="5" dirty="0">
                <a:latin typeface="Georgia"/>
                <a:cs typeface="Georgia"/>
              </a:rPr>
              <a:t> </a:t>
            </a:r>
            <a:r>
              <a:rPr sz="1100" spc="204" dirty="0">
                <a:latin typeface="Arial"/>
                <a:cs typeface="Arial"/>
              </a:rPr>
              <a:t>+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i="1" dirty="0">
                <a:latin typeface="Georgia"/>
                <a:cs typeface="Georgia"/>
              </a:rPr>
              <a:t>n</a:t>
            </a:r>
            <a:r>
              <a:rPr sz="1200" baseline="27777" dirty="0">
                <a:latin typeface="Trebuchet MS"/>
                <a:cs typeface="Trebuchet MS"/>
              </a:rPr>
              <a:t>2</a:t>
            </a:r>
            <a:r>
              <a:rPr sz="1200" spc="75" baseline="27777" dirty="0">
                <a:latin typeface="Trebuchet MS"/>
                <a:cs typeface="Trebuchet MS"/>
              </a:rPr>
              <a:t> </a:t>
            </a:r>
            <a:r>
              <a:rPr sz="1100" spc="204" dirty="0">
                <a:latin typeface="Arial"/>
                <a:cs typeface="Arial"/>
              </a:rPr>
              <a:t>+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i="1" spc="30" dirty="0">
                <a:latin typeface="Georgia"/>
                <a:cs typeface="Georgia"/>
              </a:rPr>
              <a:t>k</a:t>
            </a:r>
            <a:r>
              <a:rPr sz="1200" spc="44" baseline="27777" dirty="0">
                <a:latin typeface="Trebuchet MS"/>
                <a:cs typeface="Trebuchet MS"/>
              </a:rPr>
              <a:t>2</a:t>
            </a:r>
            <a:r>
              <a:rPr sz="1100" spc="30" dirty="0">
                <a:latin typeface="Arial"/>
                <a:cs typeface="Arial"/>
              </a:rPr>
              <a:t>)</a:t>
            </a:r>
            <a:r>
              <a:rPr sz="1100" spc="30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 marL="508634">
              <a:lnSpc>
                <a:spcPct val="100000"/>
              </a:lnSpc>
              <a:spcBef>
                <a:spcPts val="975"/>
              </a:spcBef>
            </a:pPr>
            <a:r>
              <a:rPr sz="1100" spc="20" dirty="0">
                <a:latin typeface="Gill Sans MT"/>
                <a:cs typeface="Gill Sans MT"/>
              </a:rPr>
              <a:t>Metodama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izgradnje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stabla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navo</a:t>
            </a:r>
            <a:r>
              <a:rPr sz="1100" spc="10" dirty="0">
                <a:latin typeface="Calibri"/>
                <a:cs typeface="Calibri"/>
              </a:rPr>
              <a:t>đ</a:t>
            </a:r>
            <a:r>
              <a:rPr sz="1100" spc="10" dirty="0">
                <a:latin typeface="Gill Sans MT"/>
                <a:cs typeface="Gill Sans MT"/>
              </a:rPr>
              <a:t>enja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ćemo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se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baviti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kasnije.</a:t>
            </a:r>
            <a:endParaRPr sz="1100">
              <a:latin typeface="Gill Sans MT"/>
              <a:cs typeface="Gill Sans MT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2" name="object 12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FFFFFF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2831" y="750595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0855" y="278597"/>
            <a:ext cx="3847465" cy="108458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85" dirty="0">
                <a:solidFill>
                  <a:srgbClr val="FFFFFF"/>
                </a:solidFill>
                <a:latin typeface="Gill Sans MT"/>
                <a:cs typeface="Gill Sans MT"/>
              </a:rPr>
              <a:t>CLUSTAL</a:t>
            </a:r>
            <a:r>
              <a:rPr sz="1400" spc="85" dirty="0">
                <a:solidFill>
                  <a:srgbClr val="FFFFFF"/>
                </a:solidFill>
                <a:latin typeface="Gill Sans MT"/>
                <a:cs typeface="Gill Sans MT"/>
              </a:rPr>
              <a:t>,</a:t>
            </a:r>
            <a:r>
              <a:rPr sz="1400" spc="-4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ill Sans MT"/>
                <a:cs typeface="Gill Sans MT"/>
              </a:rPr>
              <a:t>primer</a:t>
            </a:r>
            <a:endParaRPr sz="1400">
              <a:latin typeface="Gill Sans MT"/>
              <a:cs typeface="Gill Sans MT"/>
            </a:endParaRPr>
          </a:p>
          <a:p>
            <a:pPr marL="495934">
              <a:lnSpc>
                <a:spcPct val="100000"/>
              </a:lnSpc>
              <a:spcBef>
                <a:spcPts val="1330"/>
              </a:spcBef>
            </a:pPr>
            <a:r>
              <a:rPr sz="1100" spc="-5" dirty="0">
                <a:latin typeface="Gill Sans MT"/>
                <a:cs typeface="Gill Sans MT"/>
              </a:rPr>
              <a:t>Primer </a:t>
            </a:r>
            <a:r>
              <a:rPr sz="1100" i="1" spc="55" dirty="0">
                <a:latin typeface="Gill Sans MT"/>
                <a:cs typeface="Gill Sans MT"/>
              </a:rPr>
              <a:t>CLUSTAL </a:t>
            </a:r>
            <a:r>
              <a:rPr sz="1100" spc="15" dirty="0">
                <a:latin typeface="Gill Sans MT"/>
                <a:cs typeface="Gill Sans MT"/>
              </a:rPr>
              <a:t>algoritma </a:t>
            </a:r>
            <a:r>
              <a:rPr sz="1100" spc="35" dirty="0">
                <a:latin typeface="Gill Sans MT"/>
                <a:cs typeface="Gill Sans MT"/>
              </a:rPr>
              <a:t>nad</a:t>
            </a:r>
            <a:r>
              <a:rPr sz="1100" spc="-204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sekvencama</a:t>
            </a:r>
            <a:endParaRPr sz="1100">
              <a:latin typeface="Gill Sans MT"/>
              <a:cs typeface="Gill Sans MT"/>
            </a:endParaRPr>
          </a:p>
          <a:p>
            <a:pPr marL="495934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Times New Roman"/>
                <a:cs typeface="Times New Roman"/>
              </a:rPr>
              <a:t>"ACA"(1)</a:t>
            </a:r>
            <a:r>
              <a:rPr sz="1100" spc="-5" dirty="0">
                <a:latin typeface="Gill Sans MT"/>
                <a:cs typeface="Gill Sans MT"/>
              </a:rPr>
              <a:t>, </a:t>
            </a:r>
            <a:r>
              <a:rPr sz="1100" dirty="0">
                <a:latin typeface="Times New Roman"/>
                <a:cs typeface="Times New Roman"/>
              </a:rPr>
              <a:t>"CCA"(2)</a:t>
            </a:r>
            <a:r>
              <a:rPr sz="1100" dirty="0">
                <a:latin typeface="Gill Sans MT"/>
                <a:cs typeface="Gill Sans MT"/>
              </a:rPr>
              <a:t>, </a:t>
            </a:r>
            <a:r>
              <a:rPr sz="1100" spc="-30" dirty="0">
                <a:latin typeface="Times New Roman"/>
                <a:cs typeface="Times New Roman"/>
              </a:rPr>
              <a:t>"ACGA"(3)</a:t>
            </a:r>
            <a:r>
              <a:rPr sz="1100" spc="-30" dirty="0">
                <a:latin typeface="Gill Sans MT"/>
                <a:cs typeface="Gill Sans MT"/>
              </a:rPr>
              <a:t>, </a:t>
            </a:r>
            <a:r>
              <a:rPr sz="1100" spc="-25" dirty="0">
                <a:latin typeface="Times New Roman"/>
                <a:cs typeface="Times New Roman"/>
              </a:rPr>
              <a:t>"AGTA"(4)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70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"AGA"(5)</a:t>
            </a:r>
            <a:r>
              <a:rPr sz="1100" spc="-10" dirty="0">
                <a:latin typeface="Gill Sans MT"/>
                <a:cs typeface="Gill Sans MT"/>
              </a:rPr>
              <a:t>,</a:t>
            </a:r>
            <a:endParaRPr sz="1100">
              <a:latin typeface="Gill Sans MT"/>
              <a:cs typeface="Gill Sans MT"/>
            </a:endParaRPr>
          </a:p>
          <a:p>
            <a:pPr marL="495934">
              <a:lnSpc>
                <a:spcPct val="100000"/>
              </a:lnSpc>
              <a:spcBef>
                <a:spcPts val="35"/>
              </a:spcBef>
            </a:pPr>
            <a:r>
              <a:rPr sz="1100" spc="40" dirty="0">
                <a:latin typeface="Gill Sans MT"/>
                <a:cs typeface="Gill Sans MT"/>
              </a:rPr>
              <a:t>i </a:t>
            </a:r>
            <a:r>
              <a:rPr sz="1100" spc="10" dirty="0">
                <a:latin typeface="Gill Sans MT"/>
                <a:cs typeface="Gill Sans MT"/>
              </a:rPr>
              <a:t>stablom navo</a:t>
            </a:r>
            <a:r>
              <a:rPr sz="1100" spc="10" dirty="0">
                <a:latin typeface="Calibri"/>
                <a:cs typeface="Calibri"/>
              </a:rPr>
              <a:t>đ</a:t>
            </a:r>
            <a:r>
              <a:rPr sz="1100" spc="10" dirty="0">
                <a:latin typeface="Gill Sans MT"/>
                <a:cs typeface="Gill Sans MT"/>
              </a:rPr>
              <a:t>enja </a:t>
            </a:r>
            <a:r>
              <a:rPr sz="1100" spc="175" dirty="0">
                <a:latin typeface="Times New Roman"/>
                <a:cs typeface="Times New Roman"/>
              </a:rPr>
              <a:t>(((1, </a:t>
            </a:r>
            <a:r>
              <a:rPr sz="1100" spc="160" dirty="0">
                <a:latin typeface="Times New Roman"/>
                <a:cs typeface="Times New Roman"/>
              </a:rPr>
              <a:t>2), 3), (4,</a:t>
            </a:r>
            <a:r>
              <a:rPr sz="1100" spc="475" dirty="0">
                <a:latin typeface="Times New Roman"/>
                <a:cs typeface="Times New Roman"/>
              </a:rPr>
              <a:t> </a:t>
            </a:r>
            <a:r>
              <a:rPr sz="1100" spc="95" dirty="0">
                <a:latin typeface="Times New Roman"/>
                <a:cs typeface="Times New Roman"/>
              </a:rPr>
              <a:t>5))</a:t>
            </a:r>
            <a:r>
              <a:rPr sz="1100" spc="95" dirty="0">
                <a:latin typeface="Gill Sans MT"/>
                <a:cs typeface="Gill Sans MT"/>
              </a:rPr>
              <a:t>:</a:t>
            </a:r>
            <a:endParaRPr sz="1100">
              <a:latin typeface="Gill Sans MT"/>
              <a:cs typeface="Gill Sans MT"/>
            </a:endParaRPr>
          </a:p>
          <a:p>
            <a:pPr marL="1140460">
              <a:lnSpc>
                <a:spcPct val="100000"/>
              </a:lnSpc>
              <a:spcBef>
                <a:spcPts val="305"/>
              </a:spcBef>
              <a:tabLst>
                <a:tab pos="1860550" algn="l"/>
              </a:tabLst>
            </a:pPr>
            <a:r>
              <a:rPr sz="800" spc="-140" dirty="0">
                <a:latin typeface="Times New Roman"/>
                <a:cs typeface="Times New Roman"/>
              </a:rPr>
              <a:t>ACA	</a:t>
            </a:r>
            <a:r>
              <a:rPr sz="800" spc="-130" dirty="0">
                <a:latin typeface="Times New Roman"/>
                <a:cs typeface="Times New Roman"/>
              </a:rPr>
              <a:t>CCA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75445" y="2595916"/>
            <a:ext cx="294640" cy="628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955"/>
              </a:lnSpc>
              <a:spcBef>
                <a:spcPts val="95"/>
              </a:spcBef>
            </a:pPr>
            <a:r>
              <a:rPr sz="800" spc="-25" dirty="0">
                <a:latin typeface="Times New Roman"/>
                <a:cs typeface="Times New Roman"/>
              </a:rPr>
              <a:t>AC--A</a:t>
            </a:r>
            <a:endParaRPr sz="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950"/>
              </a:lnSpc>
              <a:spcBef>
                <a:spcPts val="35"/>
              </a:spcBef>
            </a:pPr>
            <a:r>
              <a:rPr sz="800" spc="-15" dirty="0">
                <a:latin typeface="Times New Roman"/>
                <a:cs typeface="Times New Roman"/>
              </a:rPr>
              <a:t>CC--A  </a:t>
            </a:r>
            <a:r>
              <a:rPr sz="800" spc="-70" dirty="0">
                <a:latin typeface="Times New Roman"/>
                <a:cs typeface="Times New Roman"/>
              </a:rPr>
              <a:t>ACG-A  </a:t>
            </a:r>
            <a:r>
              <a:rPr sz="800" spc="-65" dirty="0">
                <a:latin typeface="Times New Roman"/>
                <a:cs typeface="Times New Roman"/>
              </a:rPr>
              <a:t>A-GTA  </a:t>
            </a:r>
            <a:r>
              <a:rPr sz="800" spc="-30" dirty="0">
                <a:latin typeface="Times New Roman"/>
                <a:cs typeface="Times New Roman"/>
              </a:rPr>
              <a:t>A-G-A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42323" y="2236214"/>
            <a:ext cx="240665" cy="2673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>
              <a:lnSpc>
                <a:spcPts val="950"/>
              </a:lnSpc>
              <a:spcBef>
                <a:spcPts val="135"/>
              </a:spcBef>
            </a:pPr>
            <a:r>
              <a:rPr sz="800" spc="-105" dirty="0">
                <a:latin typeface="Times New Roman"/>
                <a:cs typeface="Times New Roman"/>
              </a:rPr>
              <a:t>AGTA  </a:t>
            </a:r>
            <a:r>
              <a:rPr sz="800" spc="-80" dirty="0">
                <a:latin typeface="Times New Roman"/>
                <a:cs typeface="Times New Roman"/>
              </a:rPr>
              <a:t>AG-A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05659" y="2519033"/>
            <a:ext cx="217804" cy="217804"/>
          </a:xfrm>
          <a:custGeom>
            <a:avLst/>
            <a:gdLst/>
            <a:ahLst/>
            <a:cxnLst/>
            <a:rect l="l" t="t" r="r" b="b"/>
            <a:pathLst>
              <a:path w="217805" h="217805">
                <a:moveTo>
                  <a:pt x="0" y="217220"/>
                </a:moveTo>
                <a:lnTo>
                  <a:pt x="217218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429203" y="1756307"/>
            <a:ext cx="18669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55" dirty="0">
                <a:latin typeface="Times New Roman"/>
                <a:cs typeface="Times New Roman"/>
              </a:rPr>
              <a:t>AGA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255705" y="1918926"/>
            <a:ext cx="213995" cy="320675"/>
          </a:xfrm>
          <a:custGeom>
            <a:avLst/>
            <a:gdLst/>
            <a:ahLst/>
            <a:cxnLst/>
            <a:rect l="l" t="t" r="r" b="b"/>
            <a:pathLst>
              <a:path w="213995" h="320675">
                <a:moveTo>
                  <a:pt x="0" y="320648"/>
                </a:moveTo>
                <a:lnTo>
                  <a:pt x="213789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322322" y="1756307"/>
            <a:ext cx="60071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2110" algn="l"/>
              </a:tabLst>
            </a:pPr>
            <a:r>
              <a:rPr sz="800" spc="-145" dirty="0">
                <a:latin typeface="Times New Roman"/>
                <a:cs typeface="Times New Roman"/>
              </a:rPr>
              <a:t>ACGA	</a:t>
            </a:r>
            <a:r>
              <a:rPr sz="800" spc="-135" dirty="0">
                <a:latin typeface="Times New Roman"/>
                <a:cs typeface="Times New Roman"/>
              </a:rPr>
              <a:t>AGTA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855618" y="1918926"/>
            <a:ext cx="213995" cy="320675"/>
          </a:xfrm>
          <a:custGeom>
            <a:avLst/>
            <a:gdLst/>
            <a:ahLst/>
            <a:cxnLst/>
            <a:rect l="l" t="t" r="r" b="b"/>
            <a:pathLst>
              <a:path w="213994" h="320675">
                <a:moveTo>
                  <a:pt x="213788" y="320648"/>
                </a:moveTo>
                <a:lnTo>
                  <a:pt x="0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962327" y="2176118"/>
            <a:ext cx="240665" cy="3873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algn="just">
              <a:lnSpc>
                <a:spcPts val="950"/>
              </a:lnSpc>
              <a:spcBef>
                <a:spcPts val="135"/>
              </a:spcBef>
            </a:pPr>
            <a:r>
              <a:rPr sz="800" spc="-55" dirty="0">
                <a:latin typeface="Times New Roman"/>
                <a:cs typeface="Times New Roman"/>
              </a:rPr>
              <a:t>AC-A  </a:t>
            </a:r>
            <a:r>
              <a:rPr sz="800" spc="-45" dirty="0">
                <a:latin typeface="Times New Roman"/>
                <a:cs typeface="Times New Roman"/>
              </a:rPr>
              <a:t>CC-A  </a:t>
            </a:r>
            <a:r>
              <a:rPr sz="800" spc="-145" dirty="0">
                <a:latin typeface="Times New Roman"/>
                <a:cs typeface="Times New Roman"/>
              </a:rPr>
              <a:t>ACGA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238772" y="2535476"/>
            <a:ext cx="201295" cy="201295"/>
          </a:xfrm>
          <a:custGeom>
            <a:avLst/>
            <a:gdLst/>
            <a:ahLst/>
            <a:cxnLst/>
            <a:rect l="l" t="t" r="r" b="b"/>
            <a:pathLst>
              <a:path w="201294" h="201294">
                <a:moveTo>
                  <a:pt x="200667" y="200752"/>
                </a:moveTo>
                <a:lnTo>
                  <a:pt x="0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215757" y="1918926"/>
            <a:ext cx="173990" cy="260985"/>
          </a:xfrm>
          <a:custGeom>
            <a:avLst/>
            <a:gdLst/>
            <a:ahLst/>
            <a:cxnLst/>
            <a:rect l="l" t="t" r="r" b="b"/>
            <a:pathLst>
              <a:path w="173989" h="260985">
                <a:moveTo>
                  <a:pt x="0" y="260547"/>
                </a:moveTo>
                <a:lnTo>
                  <a:pt x="173723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29206" y="1696211"/>
            <a:ext cx="186690" cy="2673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>
              <a:lnSpc>
                <a:spcPts val="950"/>
              </a:lnSpc>
              <a:spcBef>
                <a:spcPts val="135"/>
              </a:spcBef>
            </a:pPr>
            <a:r>
              <a:rPr sz="800" spc="-105" dirty="0">
                <a:latin typeface="Times New Roman"/>
                <a:cs typeface="Times New Roman"/>
              </a:rPr>
              <a:t>ACA  </a:t>
            </a:r>
            <a:r>
              <a:rPr sz="800" spc="-130" dirty="0">
                <a:latin typeface="Times New Roman"/>
                <a:cs typeface="Times New Roman"/>
              </a:rPr>
              <a:t>CCA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815657" y="1979026"/>
            <a:ext cx="133985" cy="200660"/>
          </a:xfrm>
          <a:custGeom>
            <a:avLst/>
            <a:gdLst/>
            <a:ahLst/>
            <a:cxnLst/>
            <a:rect l="l" t="t" r="r" b="b"/>
            <a:pathLst>
              <a:path w="133985" h="200660">
                <a:moveTo>
                  <a:pt x="133688" y="200447"/>
                </a:moveTo>
                <a:lnTo>
                  <a:pt x="0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815687" y="1378919"/>
            <a:ext cx="213995" cy="320675"/>
          </a:xfrm>
          <a:custGeom>
            <a:avLst/>
            <a:gdLst/>
            <a:ahLst/>
            <a:cxnLst/>
            <a:rect l="l" t="t" r="r" b="b"/>
            <a:pathLst>
              <a:path w="213994" h="320675">
                <a:moveTo>
                  <a:pt x="0" y="320648"/>
                </a:moveTo>
                <a:lnTo>
                  <a:pt x="213789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15600" y="1378919"/>
            <a:ext cx="213995" cy="320675"/>
          </a:xfrm>
          <a:custGeom>
            <a:avLst/>
            <a:gdLst/>
            <a:ahLst/>
            <a:cxnLst/>
            <a:rect l="l" t="t" r="r" b="b"/>
            <a:pathLst>
              <a:path w="213994" h="320675">
                <a:moveTo>
                  <a:pt x="213788" y="320648"/>
                </a:moveTo>
                <a:lnTo>
                  <a:pt x="0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22" name="object 22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25" name="object 2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231265">
              <a:lnSpc>
                <a:spcPts val="640"/>
              </a:lnSpc>
              <a:spcBef>
                <a:spcPts val="80"/>
              </a:spcBef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Kompresija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Rekonstrukcija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genoma 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Izgradnja </a:t>
            </a:r>
            <a:r>
              <a:rPr sz="600" spc="5" dirty="0">
                <a:solidFill>
                  <a:srgbClr val="9898D8"/>
                </a:solidFill>
                <a:latin typeface="Calibri"/>
                <a:cs typeface="Calibri"/>
              </a:rPr>
              <a:t>V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logenetskih</a:t>
            </a:r>
            <a:r>
              <a:rPr sz="600" spc="-7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stabala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9748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Gill Sans MT"/>
                <a:cs typeface="Gill Sans MT"/>
              </a:rPr>
              <a:t>Kompresija </a:t>
            </a:r>
            <a:r>
              <a:rPr sz="1400" spc="-35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1400" spc="-14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974153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4395" y="890433"/>
            <a:ext cx="3542665" cy="203327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300990">
              <a:lnSpc>
                <a:spcPct val="102600"/>
              </a:lnSpc>
              <a:spcBef>
                <a:spcPts val="55"/>
              </a:spcBef>
            </a:pPr>
            <a:r>
              <a:rPr sz="1100" spc="20" dirty="0">
                <a:latin typeface="Gill Sans MT"/>
                <a:cs typeface="Gill Sans MT"/>
              </a:rPr>
              <a:t>Rad </a:t>
            </a:r>
            <a:r>
              <a:rPr sz="1100" spc="30" dirty="0">
                <a:latin typeface="Gill Sans MT"/>
                <a:cs typeface="Gill Sans MT"/>
              </a:rPr>
              <a:t>sa </a:t>
            </a:r>
            <a:r>
              <a:rPr sz="1100" spc="-55" dirty="0">
                <a:latin typeface="Gill Sans MT"/>
                <a:cs typeface="Gill Sans MT"/>
              </a:rPr>
              <a:t>DNK </a:t>
            </a:r>
            <a:r>
              <a:rPr sz="1100" spc="10" dirty="0">
                <a:latin typeface="Gill Sans MT"/>
                <a:cs typeface="Gill Sans MT"/>
              </a:rPr>
              <a:t>sekvencama je</a:t>
            </a:r>
            <a:r>
              <a:rPr sz="1100" spc="-215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često </a:t>
            </a:r>
            <a:r>
              <a:rPr sz="1100" spc="-5" dirty="0">
                <a:latin typeface="Gill Sans MT"/>
                <a:cs typeface="Gill Sans MT"/>
              </a:rPr>
              <a:t>otežan </a:t>
            </a:r>
            <a:r>
              <a:rPr sz="1100" b="1" spc="-60" dirty="0">
                <a:latin typeface="Tahoma"/>
                <a:cs typeface="Tahoma"/>
              </a:rPr>
              <a:t>memorijskom  potrošnjom </a:t>
            </a:r>
            <a:r>
              <a:rPr sz="1100" spc="30" dirty="0">
                <a:latin typeface="Gill Sans MT"/>
                <a:cs typeface="Gill Sans MT"/>
              </a:rPr>
              <a:t>čuvanja </a:t>
            </a:r>
            <a:r>
              <a:rPr sz="1100" dirty="0">
                <a:latin typeface="Gill Sans MT"/>
                <a:cs typeface="Gill Sans MT"/>
              </a:rPr>
              <a:t>sekvenci </a:t>
            </a:r>
            <a:r>
              <a:rPr sz="1100" spc="35" dirty="0">
                <a:latin typeface="Gill Sans MT"/>
                <a:cs typeface="Gill Sans MT"/>
              </a:rPr>
              <a:t>u </a:t>
            </a:r>
            <a:r>
              <a:rPr sz="1100" spc="5" dirty="0">
                <a:latin typeface="Gill Sans MT"/>
                <a:cs typeface="Gill Sans MT"/>
              </a:rPr>
              <a:t>radnoj</a:t>
            </a:r>
            <a:r>
              <a:rPr sz="1100" spc="-19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memoriji.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Gill Sans MT"/>
              <a:cs typeface="Gill Sans MT"/>
            </a:endParaRPr>
          </a:p>
          <a:p>
            <a:pPr marL="12700" marR="5080">
              <a:lnSpc>
                <a:spcPct val="102600"/>
              </a:lnSpc>
              <a:spcBef>
                <a:spcPts val="5"/>
              </a:spcBef>
            </a:pPr>
            <a:r>
              <a:rPr sz="1100" spc="-5" dirty="0">
                <a:latin typeface="Gill Sans MT"/>
                <a:cs typeface="Gill Sans MT"/>
              </a:rPr>
              <a:t>Posao </a:t>
            </a:r>
            <a:r>
              <a:rPr sz="1100" spc="40" dirty="0">
                <a:latin typeface="Gill Sans MT"/>
                <a:cs typeface="Gill Sans MT"/>
              </a:rPr>
              <a:t>nam </a:t>
            </a:r>
            <a:r>
              <a:rPr sz="1100" dirty="0">
                <a:latin typeface="Gill Sans MT"/>
                <a:cs typeface="Gill Sans MT"/>
              </a:rPr>
              <a:t>umnogome </a:t>
            </a:r>
            <a:r>
              <a:rPr sz="1100" spc="25" dirty="0">
                <a:latin typeface="Gill Sans MT"/>
                <a:cs typeface="Gill Sans MT"/>
              </a:rPr>
              <a:t>olakšavaju </a:t>
            </a:r>
            <a:r>
              <a:rPr sz="1100" b="1" spc="-50" dirty="0">
                <a:latin typeface="Tahoma"/>
                <a:cs typeface="Tahoma"/>
              </a:rPr>
              <a:t>algoritmi </a:t>
            </a:r>
            <a:r>
              <a:rPr sz="1100" b="1" spc="-75" dirty="0">
                <a:latin typeface="Tahoma"/>
                <a:cs typeface="Tahoma"/>
              </a:rPr>
              <a:t>za</a:t>
            </a:r>
            <a:r>
              <a:rPr sz="1100" b="1" spc="-185" dirty="0">
                <a:latin typeface="Tahoma"/>
                <a:cs typeface="Tahoma"/>
              </a:rPr>
              <a:t> </a:t>
            </a:r>
            <a:r>
              <a:rPr sz="1100" b="1" spc="-55" dirty="0">
                <a:latin typeface="Tahoma"/>
                <a:cs typeface="Tahoma"/>
              </a:rPr>
              <a:t>kompresiju</a:t>
            </a:r>
            <a:r>
              <a:rPr sz="1100" spc="-55" dirty="0">
                <a:latin typeface="Gill Sans MT"/>
                <a:cs typeface="Gill Sans MT"/>
              </a:rPr>
              <a:t>;  </a:t>
            </a:r>
            <a:r>
              <a:rPr sz="1100" dirty="0">
                <a:latin typeface="Gill Sans MT"/>
                <a:cs typeface="Gill Sans MT"/>
              </a:rPr>
              <a:t>kao </a:t>
            </a:r>
            <a:r>
              <a:rPr sz="1100" spc="-10" dirty="0">
                <a:latin typeface="Gill Sans MT"/>
                <a:cs typeface="Gill Sans MT"/>
              </a:rPr>
              <a:t>primer </a:t>
            </a:r>
            <a:r>
              <a:rPr sz="1100" spc="-20" dirty="0">
                <a:latin typeface="Gill Sans MT"/>
                <a:cs typeface="Gill Sans MT"/>
              </a:rPr>
              <a:t>ćemo </a:t>
            </a:r>
            <a:r>
              <a:rPr sz="1100" spc="15" dirty="0">
                <a:latin typeface="Gill Sans MT"/>
                <a:cs typeface="Gill Sans MT"/>
              </a:rPr>
              <a:t>navesti </a:t>
            </a:r>
            <a:r>
              <a:rPr sz="1100" i="1" spc="25" dirty="0">
                <a:latin typeface="Gill Sans MT"/>
                <a:cs typeface="Gill Sans MT"/>
              </a:rPr>
              <a:t>Burrows-Wheeler </a:t>
            </a:r>
            <a:r>
              <a:rPr sz="1100" i="1" spc="20" dirty="0">
                <a:latin typeface="Gill Sans MT"/>
                <a:cs typeface="Gill Sans MT"/>
              </a:rPr>
              <a:t>Transform (BWT)</a:t>
            </a:r>
            <a:r>
              <a:rPr sz="1100" spc="20" dirty="0">
                <a:latin typeface="Gill Sans MT"/>
                <a:cs typeface="Gill Sans MT"/>
              </a:rPr>
              <a:t>,  </a:t>
            </a:r>
            <a:r>
              <a:rPr sz="1100" spc="15" dirty="0">
                <a:latin typeface="Gill Sans MT"/>
                <a:cs typeface="Gill Sans MT"/>
              </a:rPr>
              <a:t>transformaciju </a:t>
            </a:r>
            <a:r>
              <a:rPr sz="1100" spc="10" dirty="0">
                <a:latin typeface="Gill Sans MT"/>
                <a:cs typeface="Gill Sans MT"/>
              </a:rPr>
              <a:t>koja je centralna </a:t>
            </a:r>
            <a:r>
              <a:rPr sz="1100" spc="35" dirty="0">
                <a:latin typeface="Gill Sans MT"/>
                <a:cs typeface="Gill Sans MT"/>
              </a:rPr>
              <a:t>u </a:t>
            </a:r>
            <a:r>
              <a:rPr sz="1100" spc="70" dirty="0">
                <a:latin typeface="Times New Roman"/>
                <a:cs typeface="Times New Roman"/>
              </a:rPr>
              <a:t>bzip2 </a:t>
            </a:r>
            <a:r>
              <a:rPr sz="1100" spc="5" dirty="0">
                <a:latin typeface="Gill Sans MT"/>
                <a:cs typeface="Gill Sans MT"/>
              </a:rPr>
              <a:t>programu </a:t>
            </a:r>
            <a:r>
              <a:rPr sz="1100" spc="25" dirty="0">
                <a:latin typeface="Gill Sans MT"/>
                <a:cs typeface="Gill Sans MT"/>
              </a:rPr>
              <a:t>za  </a:t>
            </a:r>
            <a:r>
              <a:rPr sz="1100" dirty="0">
                <a:latin typeface="Gill Sans MT"/>
                <a:cs typeface="Gill Sans MT"/>
              </a:rPr>
              <a:t>kompresiju,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kao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brojnim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algoritmima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bioinformatici.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Gill Sans MT"/>
              <a:cs typeface="Gill Sans MT"/>
            </a:endParaRPr>
          </a:p>
          <a:p>
            <a:pPr marL="12700" marR="452755">
              <a:lnSpc>
                <a:spcPct val="102600"/>
              </a:lnSpc>
            </a:pPr>
            <a:r>
              <a:rPr sz="1100" spc="5" dirty="0">
                <a:latin typeface="Gill Sans MT"/>
                <a:cs typeface="Gill Sans MT"/>
              </a:rPr>
              <a:t>Algoritmi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kompresiju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se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ponekad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pojavljuju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unutar  takmičarskih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zadataka:</a:t>
            </a:r>
            <a:endParaRPr sz="11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i="1" spc="20" dirty="0">
                <a:latin typeface="Gill Sans MT"/>
                <a:cs typeface="Gill Sans MT"/>
              </a:rPr>
              <a:t>(Mala</a:t>
            </a:r>
            <a:r>
              <a:rPr sz="1100" i="1" spc="-40" dirty="0">
                <a:latin typeface="Gill Sans MT"/>
                <a:cs typeface="Gill Sans MT"/>
              </a:rPr>
              <a:t> </a:t>
            </a:r>
            <a:r>
              <a:rPr sz="1100" i="1" spc="40" dirty="0">
                <a:latin typeface="Gill Sans MT"/>
                <a:cs typeface="Gill Sans MT"/>
              </a:rPr>
              <a:t>Olimpijada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i="1" spc="-70" dirty="0">
                <a:latin typeface="Gill Sans MT"/>
                <a:cs typeface="Gill Sans MT"/>
              </a:rPr>
              <a:t>2005: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i="1" spc="35" dirty="0">
                <a:latin typeface="Gill Sans MT"/>
                <a:cs typeface="Gill Sans MT"/>
              </a:rPr>
              <a:t>Agenti)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–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traži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inverziju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25" dirty="0">
                <a:latin typeface="Gill Sans MT"/>
                <a:cs typeface="Gill Sans MT"/>
              </a:rPr>
              <a:t>BWT</a:t>
            </a:r>
            <a:r>
              <a:rPr sz="1100" spc="25" dirty="0">
                <a:latin typeface="Gill Sans MT"/>
                <a:cs typeface="Gill Sans MT"/>
              </a:rPr>
              <a:t>-a.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1550720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2471445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1" name="object 11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231265">
              <a:lnSpc>
                <a:spcPts val="640"/>
              </a:lnSpc>
              <a:spcBef>
                <a:spcPts val="80"/>
              </a:spcBef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Kompresija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Rekonstrukcija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genoma 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Izgradnja </a:t>
            </a:r>
            <a:r>
              <a:rPr sz="600" spc="5" dirty="0">
                <a:solidFill>
                  <a:srgbClr val="9898D8"/>
                </a:solidFill>
                <a:latin typeface="Calibri"/>
                <a:cs typeface="Calibri"/>
              </a:rPr>
              <a:t>V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logenetskih</a:t>
            </a:r>
            <a:r>
              <a:rPr sz="600" spc="-7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stabala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26073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50" dirty="0">
                <a:solidFill>
                  <a:srgbClr val="FFFFFF"/>
                </a:solidFill>
                <a:latin typeface="Gill Sans MT"/>
                <a:cs typeface="Gill Sans MT"/>
              </a:rPr>
              <a:t>Burrows-Wheeler </a:t>
            </a:r>
            <a:r>
              <a:rPr sz="1400" i="1" spc="45" dirty="0">
                <a:solidFill>
                  <a:srgbClr val="FFFFFF"/>
                </a:solidFill>
                <a:latin typeface="Gill Sans MT"/>
                <a:cs typeface="Gill Sans MT"/>
              </a:rPr>
              <a:t>Transform</a:t>
            </a:r>
            <a:r>
              <a:rPr sz="1400" i="1" spc="-13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i="1" spc="55" dirty="0">
                <a:solidFill>
                  <a:srgbClr val="FFFFFF"/>
                </a:solidFill>
                <a:latin typeface="Gill Sans MT"/>
                <a:cs typeface="Gill Sans MT"/>
              </a:rPr>
              <a:t>(BWT)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1110792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831" y="1517802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831" y="2096884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2675966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34594" y="773249"/>
            <a:ext cx="3762375" cy="218313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34"/>
              </a:spcBef>
            </a:pPr>
            <a:r>
              <a:rPr sz="1100" i="1" spc="25" dirty="0">
                <a:latin typeface="Gill Sans MT"/>
                <a:cs typeface="Gill Sans MT"/>
              </a:rPr>
              <a:t>Burrows-Wheeler</a:t>
            </a:r>
            <a:r>
              <a:rPr sz="1100" i="1" spc="-40" dirty="0">
                <a:latin typeface="Gill Sans MT"/>
                <a:cs typeface="Gill Sans MT"/>
              </a:rPr>
              <a:t> </a:t>
            </a:r>
            <a:r>
              <a:rPr sz="1100" i="1" spc="20" dirty="0">
                <a:latin typeface="Gill Sans MT"/>
                <a:cs typeface="Gill Sans MT"/>
              </a:rPr>
              <a:t>Transform:</a:t>
            </a:r>
            <a:endParaRPr sz="1100">
              <a:latin typeface="Gill Sans MT"/>
              <a:cs typeface="Gill Sans MT"/>
            </a:endParaRPr>
          </a:p>
          <a:p>
            <a:pPr marL="302260">
              <a:lnSpc>
                <a:spcPct val="100000"/>
              </a:lnSpc>
              <a:spcBef>
                <a:spcPts val="334"/>
              </a:spcBef>
            </a:pPr>
            <a:r>
              <a:rPr sz="1100" b="1" spc="-60" dirty="0">
                <a:latin typeface="Tahoma"/>
                <a:cs typeface="Tahoma"/>
              </a:rPr>
              <a:t>Ulaz:</a:t>
            </a:r>
            <a:r>
              <a:rPr sz="1100" b="1" spc="-50" dirty="0">
                <a:latin typeface="Tahoma"/>
                <a:cs typeface="Tahoma"/>
              </a:rPr>
              <a:t> </a:t>
            </a:r>
            <a:r>
              <a:rPr sz="1100" spc="-55" dirty="0">
                <a:latin typeface="Gill Sans MT"/>
                <a:cs typeface="Gill Sans MT"/>
              </a:rPr>
              <a:t>DNK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sekvenca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i="1" spc="-45" dirty="0">
                <a:latin typeface="Georgia"/>
                <a:cs typeface="Georgia"/>
              </a:rPr>
              <a:t>T</a:t>
            </a:r>
            <a:r>
              <a:rPr sz="1100" i="1" spc="-114" dirty="0">
                <a:latin typeface="Georgia"/>
                <a:cs typeface="Georgia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dužine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i="1" dirty="0">
                <a:latin typeface="Georgia"/>
                <a:cs typeface="Georgia"/>
              </a:rPr>
              <a:t>n</a:t>
            </a:r>
            <a:r>
              <a:rPr sz="1100" dirty="0">
                <a:latin typeface="Gill Sans MT"/>
                <a:cs typeface="Gill Sans MT"/>
              </a:rPr>
              <a:t>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koju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treba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transformisati.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Gill Sans MT"/>
              <a:cs typeface="Gill Sans MT"/>
            </a:endParaRPr>
          </a:p>
          <a:p>
            <a:pPr marL="302260">
              <a:lnSpc>
                <a:spcPct val="100000"/>
              </a:lnSpc>
            </a:pPr>
            <a:r>
              <a:rPr sz="1100" dirty="0">
                <a:latin typeface="Gill Sans MT"/>
                <a:cs typeface="Gill Sans MT"/>
              </a:rPr>
              <a:t>Generisati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svih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5" dirty="0">
                <a:latin typeface="Georgia"/>
                <a:cs typeface="Georgia"/>
              </a:rPr>
              <a:t>n</a:t>
            </a:r>
            <a:r>
              <a:rPr sz="1100" i="1" spc="10" dirty="0">
                <a:latin typeface="Georgia"/>
                <a:cs typeface="Georgia"/>
              </a:rPr>
              <a:t> </a:t>
            </a:r>
            <a:r>
              <a:rPr sz="1100" b="1" spc="-30" dirty="0">
                <a:latin typeface="Tahoma"/>
                <a:cs typeface="Tahoma"/>
              </a:rPr>
              <a:t>cikličnih</a:t>
            </a:r>
            <a:r>
              <a:rPr sz="1100" b="1" spc="-50" dirty="0">
                <a:latin typeface="Tahoma"/>
                <a:cs typeface="Tahoma"/>
              </a:rPr>
              <a:t> </a:t>
            </a:r>
            <a:r>
              <a:rPr sz="1100" b="1" spc="-55" dirty="0">
                <a:latin typeface="Tahoma"/>
                <a:cs typeface="Tahoma"/>
              </a:rPr>
              <a:t>rotacija</a:t>
            </a:r>
            <a:r>
              <a:rPr sz="1100" b="1" spc="-45" dirty="0">
                <a:latin typeface="Tahoma"/>
                <a:cs typeface="Tahoma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od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-45" dirty="0">
                <a:latin typeface="Georgia"/>
                <a:cs typeface="Georgia"/>
              </a:rPr>
              <a:t>T</a:t>
            </a:r>
            <a:r>
              <a:rPr sz="1100" i="1" spc="-114" dirty="0">
                <a:latin typeface="Georgia"/>
                <a:cs typeface="Georgia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,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b="1" spc="-50" dirty="0">
                <a:latin typeface="Tahoma"/>
                <a:cs typeface="Tahoma"/>
              </a:rPr>
              <a:t>sortirati </a:t>
            </a:r>
            <a:r>
              <a:rPr sz="1100" spc="30" dirty="0">
                <a:latin typeface="Gill Sans MT"/>
                <a:cs typeface="Gill Sans MT"/>
              </a:rPr>
              <a:t>ih,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endParaRPr sz="1100">
              <a:latin typeface="Gill Sans MT"/>
              <a:cs typeface="Gill Sans MT"/>
            </a:endParaRPr>
          </a:p>
          <a:p>
            <a:pPr marL="302260">
              <a:lnSpc>
                <a:spcPct val="100000"/>
              </a:lnSpc>
              <a:spcBef>
                <a:spcPts val="35"/>
              </a:spcBef>
            </a:pPr>
            <a:r>
              <a:rPr sz="1100" b="1" spc="-55" dirty="0">
                <a:latin typeface="Tahoma"/>
                <a:cs typeface="Tahoma"/>
              </a:rPr>
              <a:t>poredjati </a:t>
            </a:r>
            <a:r>
              <a:rPr sz="1100" b="1" spc="-60" dirty="0">
                <a:latin typeface="Tahoma"/>
                <a:cs typeface="Tahoma"/>
              </a:rPr>
              <a:t>u </a:t>
            </a:r>
            <a:r>
              <a:rPr sz="1100" i="1" spc="5" dirty="0">
                <a:latin typeface="Georgia"/>
                <a:cs typeface="Georgia"/>
              </a:rPr>
              <a:t>n </a:t>
            </a:r>
            <a:r>
              <a:rPr sz="1100" spc="-30" dirty="0">
                <a:latin typeface="Lucida Sans Unicode"/>
                <a:cs typeface="Lucida Sans Unicode"/>
              </a:rPr>
              <a:t>× </a:t>
            </a:r>
            <a:r>
              <a:rPr sz="1100" i="1" spc="5" dirty="0">
                <a:latin typeface="Georgia"/>
                <a:cs typeface="Georgia"/>
              </a:rPr>
              <a:t>n</a:t>
            </a:r>
            <a:r>
              <a:rPr sz="1100" i="1" spc="-95" dirty="0">
                <a:latin typeface="Georgia"/>
                <a:cs typeface="Georgia"/>
              </a:rPr>
              <a:t> </a:t>
            </a:r>
            <a:r>
              <a:rPr sz="1100" b="1" spc="-50" dirty="0">
                <a:latin typeface="Tahoma"/>
                <a:cs typeface="Tahoma"/>
              </a:rPr>
              <a:t>matricu</a:t>
            </a:r>
            <a:r>
              <a:rPr sz="1100" spc="-50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 marL="302260" marR="17780">
              <a:lnSpc>
                <a:spcPct val="102600"/>
              </a:lnSpc>
              <a:spcBef>
                <a:spcPts val="1855"/>
              </a:spcBef>
            </a:pPr>
            <a:r>
              <a:rPr sz="1100" spc="10" dirty="0">
                <a:latin typeface="Gill Sans MT"/>
                <a:cs typeface="Gill Sans MT"/>
              </a:rPr>
              <a:t>Vratiti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35" dirty="0">
                <a:latin typeface="Gill Sans MT"/>
                <a:cs typeface="Gill Sans MT"/>
              </a:rPr>
              <a:t>poslednju</a:t>
            </a:r>
            <a:r>
              <a:rPr sz="1100" i="1" spc="-30" dirty="0">
                <a:latin typeface="Gill Sans MT"/>
                <a:cs typeface="Gill Sans MT"/>
              </a:rPr>
              <a:t> </a:t>
            </a:r>
            <a:r>
              <a:rPr sz="1100" i="1" spc="35" dirty="0">
                <a:latin typeface="Gill Sans MT"/>
                <a:cs typeface="Gill Sans MT"/>
              </a:rPr>
              <a:t>kolonu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i="1" spc="15" dirty="0">
                <a:latin typeface="Gill Sans MT"/>
                <a:cs typeface="Gill Sans MT"/>
              </a:rPr>
              <a:t>matrice</a:t>
            </a:r>
            <a:r>
              <a:rPr sz="1100" i="1" spc="-30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i="1" spc="20" dirty="0">
                <a:latin typeface="Gill Sans MT"/>
                <a:cs typeface="Gill Sans MT"/>
              </a:rPr>
              <a:t>indeks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i="1" spc="5" dirty="0">
                <a:latin typeface="Gill Sans MT"/>
                <a:cs typeface="Gill Sans MT"/>
              </a:rPr>
              <a:t>reda</a:t>
            </a:r>
            <a:r>
              <a:rPr sz="1100" i="1" spc="-30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kom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se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nalazi  </a:t>
            </a:r>
            <a:r>
              <a:rPr sz="1100" spc="25" dirty="0">
                <a:latin typeface="Gill Sans MT"/>
                <a:cs typeface="Gill Sans MT"/>
              </a:rPr>
              <a:t>originalni </a:t>
            </a:r>
            <a:r>
              <a:rPr sz="1100" spc="20" dirty="0">
                <a:latin typeface="Gill Sans MT"/>
                <a:cs typeface="Gill Sans MT"/>
              </a:rPr>
              <a:t>string</a:t>
            </a:r>
            <a:r>
              <a:rPr sz="1100" spc="-170" dirty="0">
                <a:latin typeface="Gill Sans MT"/>
                <a:cs typeface="Gill Sans MT"/>
              </a:rPr>
              <a:t> </a:t>
            </a:r>
            <a:r>
              <a:rPr sz="1100" i="1" spc="-45" dirty="0">
                <a:latin typeface="Georgia"/>
                <a:cs typeface="Georgia"/>
              </a:rPr>
              <a:t>T </a:t>
            </a:r>
            <a:r>
              <a:rPr sz="1100" spc="-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Gill Sans MT"/>
              <a:cs typeface="Gill Sans MT"/>
            </a:endParaRPr>
          </a:p>
          <a:p>
            <a:pPr marL="302260" marR="1075055">
              <a:lnSpc>
                <a:spcPct val="102699"/>
              </a:lnSpc>
            </a:pPr>
            <a:r>
              <a:rPr sz="1100" dirty="0">
                <a:latin typeface="Gill Sans MT"/>
                <a:cs typeface="Gill Sans MT"/>
              </a:rPr>
              <a:t>Vremenska</a:t>
            </a:r>
            <a:r>
              <a:rPr sz="1100" spc="-4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složenost:</a:t>
            </a:r>
            <a:r>
              <a:rPr sz="1100" spc="-5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naivno</a:t>
            </a:r>
            <a:r>
              <a:rPr sz="1100" spc="-45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eorgia"/>
                <a:cs typeface="Georgia"/>
              </a:rPr>
              <a:t>O</a:t>
            </a:r>
            <a:r>
              <a:rPr sz="1100" spc="30" dirty="0">
                <a:latin typeface="Arial"/>
                <a:cs typeface="Arial"/>
              </a:rPr>
              <a:t>(</a:t>
            </a:r>
            <a:r>
              <a:rPr sz="1100" i="1" spc="30" dirty="0">
                <a:latin typeface="Georgia"/>
                <a:cs typeface="Georgia"/>
              </a:rPr>
              <a:t>n</a:t>
            </a:r>
            <a:r>
              <a:rPr sz="1200" spc="44" baseline="27777" dirty="0">
                <a:latin typeface="Trebuchet MS"/>
                <a:cs typeface="Trebuchet MS"/>
              </a:rPr>
              <a:t>2</a:t>
            </a:r>
            <a:r>
              <a:rPr sz="1200" spc="-22" baseline="27777" dirty="0">
                <a:latin typeface="Trebuchet MS"/>
                <a:cs typeface="Trebuchet MS"/>
              </a:rPr>
              <a:t> </a:t>
            </a:r>
            <a:r>
              <a:rPr sz="1100" spc="-25" dirty="0">
                <a:latin typeface="Arial"/>
                <a:cs typeface="Arial"/>
              </a:rPr>
              <a:t>log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i="1" spc="15" dirty="0">
                <a:latin typeface="Georgia"/>
                <a:cs typeface="Georgia"/>
              </a:rPr>
              <a:t>n</a:t>
            </a:r>
            <a:r>
              <a:rPr sz="1100" spc="15" dirty="0">
                <a:latin typeface="Arial"/>
                <a:cs typeface="Arial"/>
              </a:rPr>
              <a:t>)</a:t>
            </a:r>
            <a:r>
              <a:rPr sz="1100" spc="15" dirty="0">
                <a:latin typeface="Gill Sans MT"/>
                <a:cs typeface="Gill Sans MT"/>
              </a:rPr>
              <a:t>;  </a:t>
            </a:r>
            <a:r>
              <a:rPr sz="1100" spc="-10" dirty="0">
                <a:latin typeface="Gill Sans MT"/>
                <a:cs typeface="Gill Sans MT"/>
              </a:rPr>
              <a:t>postoje </a:t>
            </a:r>
            <a:r>
              <a:rPr sz="1100" i="1" spc="40" dirty="0">
                <a:latin typeface="Georgia"/>
                <a:cs typeface="Georgia"/>
              </a:rPr>
              <a:t>O</a:t>
            </a:r>
            <a:r>
              <a:rPr sz="1100" spc="40" dirty="0">
                <a:latin typeface="Arial"/>
                <a:cs typeface="Arial"/>
              </a:rPr>
              <a:t>(</a:t>
            </a:r>
            <a:r>
              <a:rPr sz="1100" i="1" spc="40" dirty="0">
                <a:latin typeface="Georgia"/>
                <a:cs typeface="Georgia"/>
              </a:rPr>
              <a:t>n</a:t>
            </a:r>
            <a:r>
              <a:rPr sz="1100" spc="40" dirty="0">
                <a:latin typeface="Arial"/>
                <a:cs typeface="Arial"/>
              </a:rPr>
              <a:t>)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metode.</a:t>
            </a:r>
            <a:endParaRPr sz="1100">
              <a:latin typeface="Gill Sans MT"/>
              <a:cs typeface="Gill Sans MT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2" name="object 12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231265">
              <a:lnSpc>
                <a:spcPts val="640"/>
              </a:lnSpc>
              <a:spcBef>
                <a:spcPts val="80"/>
              </a:spcBef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Kompresija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Rekonstrukcija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genoma 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Izgradnja </a:t>
            </a:r>
            <a:r>
              <a:rPr sz="600" spc="5" dirty="0">
                <a:solidFill>
                  <a:srgbClr val="9898D8"/>
                </a:solidFill>
                <a:latin typeface="Calibri"/>
                <a:cs typeface="Calibri"/>
              </a:rPr>
              <a:t>V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logenetskih</a:t>
            </a:r>
            <a:r>
              <a:rPr sz="600" spc="-7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stabala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9880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55" dirty="0">
                <a:solidFill>
                  <a:srgbClr val="FFFFFF"/>
                </a:solidFill>
                <a:latin typeface="Gill Sans MT"/>
                <a:cs typeface="Gill Sans MT"/>
              </a:rPr>
              <a:t>BWT</a:t>
            </a:r>
            <a:r>
              <a:rPr sz="1400" spc="55" dirty="0">
                <a:solidFill>
                  <a:srgbClr val="FFFFFF"/>
                </a:solidFill>
                <a:latin typeface="Gill Sans MT"/>
                <a:cs typeface="Gill Sans MT"/>
              </a:rPr>
              <a:t>,</a:t>
            </a:r>
            <a:r>
              <a:rPr sz="1400" spc="-9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ill Sans MT"/>
                <a:cs typeface="Gill Sans MT"/>
              </a:rPr>
              <a:t>primer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9026" y="1661907"/>
            <a:ext cx="455295" cy="445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sz="1100" spc="-220" dirty="0">
                <a:latin typeface="Times New Roman"/>
                <a:cs typeface="Times New Roman"/>
              </a:rPr>
              <a:t>ACAACG</a:t>
            </a:r>
            <a:endParaRPr sz="1100">
              <a:latin typeface="Times New Roman"/>
              <a:cs typeface="Times New Roman"/>
            </a:endParaRPr>
          </a:p>
          <a:p>
            <a:pPr marR="11430" algn="ctr">
              <a:lnSpc>
                <a:spcPct val="100000"/>
              </a:lnSpc>
              <a:spcBef>
                <a:spcPts val="335"/>
              </a:spcBef>
            </a:pPr>
            <a:r>
              <a:rPr sz="1100" i="1" spc="-45" dirty="0">
                <a:latin typeface="Georgia"/>
                <a:cs typeface="Georgia"/>
              </a:rPr>
              <a:t>T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11033" y="1275561"/>
            <a:ext cx="455295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99"/>
              </a:lnSpc>
              <a:spcBef>
                <a:spcPts val="55"/>
              </a:spcBef>
            </a:pPr>
            <a:r>
              <a:rPr sz="1100" spc="-225" dirty="0">
                <a:solidFill>
                  <a:srgbClr val="FF0000"/>
                </a:solidFill>
                <a:latin typeface="Times New Roman"/>
                <a:cs typeface="Times New Roman"/>
              </a:rPr>
              <a:t>AACG</a:t>
            </a:r>
            <a:r>
              <a:rPr sz="1100" spc="-145" dirty="0">
                <a:latin typeface="Times New Roman"/>
                <a:cs typeface="Times New Roman"/>
              </a:rPr>
              <a:t>AC  </a:t>
            </a:r>
            <a:r>
              <a:rPr sz="1100" spc="-220" dirty="0">
                <a:solidFill>
                  <a:srgbClr val="FF0000"/>
                </a:solidFill>
                <a:latin typeface="Times New Roman"/>
                <a:cs typeface="Times New Roman"/>
              </a:rPr>
              <a:t>ACAACG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11033" y="1791791"/>
            <a:ext cx="455295" cy="5359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algn="just">
              <a:lnSpc>
                <a:spcPct val="102600"/>
              </a:lnSpc>
              <a:spcBef>
                <a:spcPts val="55"/>
              </a:spcBef>
            </a:pPr>
            <a:r>
              <a:rPr sz="1100" spc="-215" dirty="0">
                <a:solidFill>
                  <a:srgbClr val="FF0000"/>
                </a:solidFill>
                <a:latin typeface="Times New Roman"/>
                <a:cs typeface="Times New Roman"/>
              </a:rPr>
              <a:t>CAACG</a:t>
            </a:r>
            <a:r>
              <a:rPr sz="1100" spc="-130" dirty="0">
                <a:latin typeface="Times New Roman"/>
                <a:cs typeface="Times New Roman"/>
              </a:rPr>
              <a:t>A  </a:t>
            </a:r>
            <a:r>
              <a:rPr sz="1100" spc="-204" dirty="0">
                <a:solidFill>
                  <a:srgbClr val="FF0000"/>
                </a:solidFill>
                <a:latin typeface="Times New Roman"/>
                <a:cs typeface="Times New Roman"/>
              </a:rPr>
              <a:t>CG</a:t>
            </a:r>
            <a:r>
              <a:rPr sz="1100" spc="-175" dirty="0">
                <a:latin typeface="Times New Roman"/>
                <a:cs typeface="Times New Roman"/>
              </a:rPr>
              <a:t>ACAA  </a:t>
            </a:r>
            <a:r>
              <a:rPr sz="1100" spc="-240" dirty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1100" spc="-215" dirty="0">
                <a:latin typeface="Times New Roman"/>
                <a:cs typeface="Times New Roman"/>
              </a:rPr>
              <a:t>ACAAC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83027" y="1275561"/>
            <a:ext cx="455295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99"/>
              </a:lnSpc>
              <a:spcBef>
                <a:spcPts val="55"/>
              </a:spcBef>
            </a:pPr>
            <a:r>
              <a:rPr sz="1100" spc="-225" dirty="0">
                <a:latin typeface="Times New Roman"/>
                <a:cs typeface="Times New Roman"/>
              </a:rPr>
              <a:t>AACGA</a:t>
            </a:r>
            <a:r>
              <a:rPr sz="1100" spc="-100" dirty="0">
                <a:solidFill>
                  <a:srgbClr val="FF0000"/>
                </a:solidFill>
                <a:latin typeface="Times New Roman"/>
                <a:cs typeface="Times New Roman"/>
              </a:rPr>
              <a:t>C  </a:t>
            </a:r>
            <a:r>
              <a:rPr sz="1100" spc="-220" dirty="0">
                <a:solidFill>
                  <a:srgbClr val="FF0000"/>
                </a:solidFill>
                <a:latin typeface="Times New Roman"/>
                <a:cs typeface="Times New Roman"/>
              </a:rPr>
              <a:t>ACAACG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83027" y="1791791"/>
            <a:ext cx="455295" cy="5359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algn="just">
              <a:lnSpc>
                <a:spcPct val="102600"/>
              </a:lnSpc>
              <a:spcBef>
                <a:spcPts val="55"/>
              </a:spcBef>
            </a:pPr>
            <a:r>
              <a:rPr sz="1100" spc="-215" dirty="0">
                <a:latin typeface="Times New Roman"/>
                <a:cs typeface="Times New Roman"/>
              </a:rPr>
              <a:t>CAACG</a:t>
            </a:r>
            <a:r>
              <a:rPr sz="1100" spc="-130" dirty="0">
                <a:solidFill>
                  <a:srgbClr val="FF0000"/>
                </a:solidFill>
                <a:latin typeface="Times New Roman"/>
                <a:cs typeface="Times New Roman"/>
              </a:rPr>
              <a:t>A  </a:t>
            </a:r>
            <a:r>
              <a:rPr sz="1100" spc="-215" dirty="0">
                <a:latin typeface="Times New Roman"/>
                <a:cs typeface="Times New Roman"/>
              </a:rPr>
              <a:t>CGACA</a:t>
            </a:r>
            <a:r>
              <a:rPr sz="1100" spc="-130" dirty="0">
                <a:solidFill>
                  <a:srgbClr val="FF0000"/>
                </a:solidFill>
                <a:latin typeface="Times New Roman"/>
                <a:cs typeface="Times New Roman"/>
              </a:rPr>
              <a:t>A  </a:t>
            </a:r>
            <a:r>
              <a:rPr sz="1100" spc="-225" dirty="0">
                <a:latin typeface="Times New Roman"/>
                <a:cs typeface="Times New Roman"/>
              </a:rPr>
              <a:t>GACAA</a:t>
            </a:r>
            <a:r>
              <a:rPr sz="1100" spc="-17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85633" y="1619718"/>
            <a:ext cx="28092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951865" algn="l"/>
                <a:tab pos="1925320" algn="l"/>
              </a:tabLst>
            </a:pPr>
            <a:r>
              <a:rPr sz="1100" spc="-215" dirty="0">
                <a:solidFill>
                  <a:srgbClr val="FF0000"/>
                </a:solidFill>
                <a:latin typeface="Times New Roman"/>
                <a:cs typeface="Times New Roman"/>
              </a:rPr>
              <a:t>ACG</a:t>
            </a:r>
            <a:r>
              <a:rPr sz="1100" spc="-215" dirty="0">
                <a:latin typeface="Times New Roman"/>
                <a:cs typeface="Times New Roman"/>
              </a:rPr>
              <a:t>ACA</a:t>
            </a:r>
            <a:r>
              <a:rPr sz="1100" u="heavy" spc="-2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100" spc="-215" dirty="0">
                <a:latin typeface="Times New Roman"/>
                <a:cs typeface="Times New Roman"/>
              </a:rPr>
              <a:t>ACGAC</a:t>
            </a:r>
            <a:r>
              <a:rPr sz="1100" spc="-215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100" u="heavy" spc="-21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650" spc="-157" baseline="-32828" dirty="0">
                <a:latin typeface="Times New Roman"/>
                <a:cs typeface="Times New Roman"/>
              </a:rPr>
              <a:t>(CGAAAC,</a:t>
            </a:r>
            <a:r>
              <a:rPr sz="1650" spc="-150" baseline="-32828" dirty="0">
                <a:latin typeface="Times New Roman"/>
                <a:cs typeface="Times New Roman"/>
              </a:rPr>
              <a:t> </a:t>
            </a:r>
            <a:r>
              <a:rPr sz="1650" spc="150" baseline="-32828" dirty="0">
                <a:latin typeface="Times New Roman"/>
                <a:cs typeface="Times New Roman"/>
              </a:rPr>
              <a:t>2)</a:t>
            </a:r>
            <a:endParaRPr sz="1650" baseline="-32828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64661" y="1940469"/>
            <a:ext cx="5956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75" dirty="0">
                <a:latin typeface="Georgia"/>
                <a:cs typeface="Georgia"/>
              </a:rPr>
              <a:t>BWT</a:t>
            </a:r>
            <a:r>
              <a:rPr sz="1100" i="1" spc="-150" dirty="0">
                <a:latin typeface="Georgia"/>
                <a:cs typeface="Georgia"/>
              </a:rPr>
              <a:t> </a:t>
            </a:r>
            <a:r>
              <a:rPr sz="1100" spc="5" dirty="0">
                <a:latin typeface="Arial"/>
                <a:cs typeface="Arial"/>
              </a:rPr>
              <a:t>(</a:t>
            </a:r>
            <a:r>
              <a:rPr sz="1100" i="1" spc="5" dirty="0">
                <a:latin typeface="Georgia"/>
                <a:cs typeface="Georgia"/>
              </a:rPr>
              <a:t>T</a:t>
            </a:r>
            <a:r>
              <a:rPr sz="1100" i="1" spc="-150" dirty="0">
                <a:latin typeface="Georgia"/>
                <a:cs typeface="Georgia"/>
              </a:rPr>
              <a:t> </a:t>
            </a:r>
            <a:r>
              <a:rPr sz="1100" spc="55" dirty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929997" y="1782286"/>
            <a:ext cx="445134" cy="65405"/>
            <a:chOff x="929997" y="1782286"/>
            <a:chExt cx="445134" cy="65405"/>
          </a:xfrm>
        </p:grpSpPr>
        <p:sp>
          <p:nvSpPr>
            <p:cNvPr id="14" name="object 14"/>
            <p:cNvSpPr/>
            <p:nvPr/>
          </p:nvSpPr>
          <p:spPr>
            <a:xfrm>
              <a:off x="929997" y="1814677"/>
              <a:ext cx="405130" cy="0"/>
            </a:xfrm>
            <a:custGeom>
              <a:avLst/>
              <a:gdLst/>
              <a:ahLst/>
              <a:cxnLst/>
              <a:rect l="l" t="t" r="r" b="b"/>
              <a:pathLst>
                <a:path w="405130">
                  <a:moveTo>
                    <a:pt x="0" y="0"/>
                  </a:moveTo>
                  <a:lnTo>
                    <a:pt x="404544" y="0"/>
                  </a:lnTo>
                </a:path>
              </a:pathLst>
            </a:custGeom>
            <a:ln w="1518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310248" y="1782286"/>
              <a:ext cx="65405" cy="65405"/>
            </a:xfrm>
            <a:custGeom>
              <a:avLst/>
              <a:gdLst/>
              <a:ahLst/>
              <a:cxnLst/>
              <a:rect l="l" t="t" r="r" b="b"/>
              <a:pathLst>
                <a:path w="65405" h="65405">
                  <a:moveTo>
                    <a:pt x="0" y="0"/>
                  </a:moveTo>
                  <a:lnTo>
                    <a:pt x="24293" y="32390"/>
                  </a:lnTo>
                  <a:lnTo>
                    <a:pt x="0" y="64781"/>
                  </a:lnTo>
                  <a:lnTo>
                    <a:pt x="64781" y="323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2282259" y="1782286"/>
            <a:ext cx="65405" cy="65405"/>
          </a:xfrm>
          <a:custGeom>
            <a:avLst/>
            <a:gdLst/>
            <a:ahLst/>
            <a:cxnLst/>
            <a:rect l="l" t="t" r="r" b="b"/>
            <a:pathLst>
              <a:path w="65405" h="65405">
                <a:moveTo>
                  <a:pt x="0" y="0"/>
                </a:moveTo>
                <a:lnTo>
                  <a:pt x="24293" y="32390"/>
                </a:lnTo>
                <a:lnTo>
                  <a:pt x="0" y="64781"/>
                </a:lnTo>
                <a:lnTo>
                  <a:pt x="64781" y="323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55293" y="1782286"/>
            <a:ext cx="65405" cy="65405"/>
          </a:xfrm>
          <a:custGeom>
            <a:avLst/>
            <a:gdLst/>
            <a:ahLst/>
            <a:cxnLst/>
            <a:rect l="l" t="t" r="r" b="b"/>
            <a:pathLst>
              <a:path w="65404" h="65405">
                <a:moveTo>
                  <a:pt x="0" y="0"/>
                </a:moveTo>
                <a:lnTo>
                  <a:pt x="24293" y="32390"/>
                </a:lnTo>
                <a:lnTo>
                  <a:pt x="0" y="64781"/>
                </a:lnTo>
                <a:lnTo>
                  <a:pt x="64781" y="323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9" name="object 19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231265">
              <a:lnSpc>
                <a:spcPts val="640"/>
              </a:lnSpc>
              <a:spcBef>
                <a:spcPts val="80"/>
              </a:spcBef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Kompresija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Rekonstrukcija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genoma 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Izgradnja </a:t>
            </a:r>
            <a:r>
              <a:rPr sz="600" spc="5" dirty="0">
                <a:solidFill>
                  <a:srgbClr val="9898D8"/>
                </a:solidFill>
                <a:latin typeface="Calibri"/>
                <a:cs typeface="Calibri"/>
              </a:rPr>
              <a:t>V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logenetskih</a:t>
            </a:r>
            <a:r>
              <a:rPr sz="600" spc="-7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stabala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3112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Gill Sans MT"/>
                <a:cs typeface="Gill Sans MT"/>
              </a:rPr>
              <a:t>Prednosti</a:t>
            </a:r>
            <a:r>
              <a:rPr sz="1400" spc="-8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i="1" spc="65" dirty="0">
                <a:solidFill>
                  <a:srgbClr val="FFFFFF"/>
                </a:solidFill>
                <a:latin typeface="Gill Sans MT"/>
                <a:cs typeface="Gill Sans MT"/>
              </a:rPr>
              <a:t>BWT</a:t>
            </a:r>
            <a:r>
              <a:rPr sz="1400" spc="65" dirty="0">
                <a:solidFill>
                  <a:srgbClr val="FFFFFF"/>
                </a:solidFill>
                <a:latin typeface="Gill Sans MT"/>
                <a:cs typeface="Gill Sans MT"/>
              </a:rPr>
              <a:t>-a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1089964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4395" y="1006232"/>
            <a:ext cx="3367404" cy="17487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Gill Sans MT"/>
                <a:cs typeface="Gill Sans MT"/>
              </a:rPr>
              <a:t>Postoje </a:t>
            </a:r>
            <a:r>
              <a:rPr sz="1100" spc="-25" dirty="0">
                <a:latin typeface="Gill Sans MT"/>
                <a:cs typeface="Gill Sans MT"/>
              </a:rPr>
              <a:t>brze </a:t>
            </a:r>
            <a:r>
              <a:rPr sz="1100" spc="15" dirty="0">
                <a:latin typeface="Gill Sans MT"/>
                <a:cs typeface="Gill Sans MT"/>
              </a:rPr>
              <a:t>(</a:t>
            </a:r>
            <a:r>
              <a:rPr sz="1100" i="1" spc="15" dirty="0">
                <a:latin typeface="Georgia"/>
                <a:cs typeface="Georgia"/>
              </a:rPr>
              <a:t>O</a:t>
            </a:r>
            <a:r>
              <a:rPr sz="1100" spc="15" dirty="0">
                <a:latin typeface="Arial"/>
                <a:cs typeface="Arial"/>
              </a:rPr>
              <a:t>(</a:t>
            </a:r>
            <a:r>
              <a:rPr sz="1100" i="1" spc="15" dirty="0">
                <a:latin typeface="Georgia"/>
                <a:cs typeface="Georgia"/>
              </a:rPr>
              <a:t>n</a:t>
            </a:r>
            <a:r>
              <a:rPr sz="1100" spc="15" dirty="0">
                <a:latin typeface="Arial"/>
                <a:cs typeface="Arial"/>
              </a:rPr>
              <a:t>)</a:t>
            </a:r>
            <a:r>
              <a:rPr sz="1100" spc="15" dirty="0">
                <a:latin typeface="Gill Sans MT"/>
                <a:cs typeface="Gill Sans MT"/>
              </a:rPr>
              <a:t>) </a:t>
            </a:r>
            <a:r>
              <a:rPr sz="1100" spc="-15" dirty="0">
                <a:latin typeface="Gill Sans MT"/>
                <a:cs typeface="Gill Sans MT"/>
              </a:rPr>
              <a:t>metode </a:t>
            </a:r>
            <a:r>
              <a:rPr sz="1100" spc="25" dirty="0">
                <a:latin typeface="Gill Sans MT"/>
                <a:cs typeface="Gill Sans MT"/>
              </a:rPr>
              <a:t>za</a:t>
            </a:r>
            <a:r>
              <a:rPr sz="1100" spc="-14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računanje;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</a:pPr>
            <a:endParaRPr sz="12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Gill Sans MT"/>
              <a:cs typeface="Gill Sans MT"/>
            </a:endParaRPr>
          </a:p>
          <a:p>
            <a:pPr marL="12700" marR="5080">
              <a:lnSpc>
                <a:spcPct val="102600"/>
              </a:lnSpc>
            </a:pPr>
            <a:r>
              <a:rPr sz="1100" spc="20" dirty="0">
                <a:latin typeface="Gill Sans MT"/>
                <a:cs typeface="Gill Sans MT"/>
              </a:rPr>
              <a:t>Uglavnom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zbija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ista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slova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zajedno,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npr.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string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75" dirty="0">
                <a:latin typeface="Times New Roman"/>
                <a:cs typeface="Times New Roman"/>
              </a:rPr>
              <a:t>TATATATA  </a:t>
            </a:r>
            <a:r>
              <a:rPr sz="1100" spc="10" dirty="0">
                <a:latin typeface="Gill Sans MT"/>
                <a:cs typeface="Gill Sans MT"/>
              </a:rPr>
              <a:t>vraća </a:t>
            </a:r>
            <a:r>
              <a:rPr sz="1100" spc="20" dirty="0">
                <a:latin typeface="Gill Sans MT"/>
                <a:cs typeface="Gill Sans MT"/>
              </a:rPr>
              <a:t>string </a:t>
            </a:r>
            <a:r>
              <a:rPr sz="1100" spc="-160" dirty="0">
                <a:latin typeface="Times New Roman"/>
                <a:cs typeface="Times New Roman"/>
              </a:rPr>
              <a:t>TTTTAAAA</a:t>
            </a:r>
            <a:r>
              <a:rPr sz="1100" spc="-160" dirty="0">
                <a:latin typeface="Gill Sans MT"/>
                <a:cs typeface="Gill Sans MT"/>
              </a:rPr>
              <a:t>; </a:t>
            </a:r>
            <a:r>
              <a:rPr sz="1100" spc="10" dirty="0">
                <a:latin typeface="Gill Sans MT"/>
                <a:cs typeface="Gill Sans MT"/>
              </a:rPr>
              <a:t>ovakvi </a:t>
            </a:r>
            <a:r>
              <a:rPr sz="1100" spc="5" dirty="0">
                <a:latin typeface="Gill Sans MT"/>
                <a:cs typeface="Gill Sans MT"/>
              </a:rPr>
              <a:t>stringovi </a:t>
            </a:r>
            <a:r>
              <a:rPr sz="1100" spc="-15" dirty="0">
                <a:latin typeface="Gill Sans MT"/>
                <a:cs typeface="Gill Sans MT"/>
              </a:rPr>
              <a:t>se </a:t>
            </a:r>
            <a:r>
              <a:rPr sz="1100" dirty="0">
                <a:latin typeface="Gill Sans MT"/>
                <a:cs typeface="Gill Sans MT"/>
              </a:rPr>
              <a:t>daleko </a:t>
            </a:r>
            <a:r>
              <a:rPr sz="1100" spc="15" dirty="0">
                <a:latin typeface="Gill Sans MT"/>
                <a:cs typeface="Gill Sans MT"/>
              </a:rPr>
              <a:t>lakše  </a:t>
            </a:r>
            <a:r>
              <a:rPr sz="1100" dirty="0">
                <a:latin typeface="Gill Sans MT"/>
                <a:cs typeface="Gill Sans MT"/>
              </a:rPr>
              <a:t>kompresuju.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</a:pPr>
            <a:endParaRPr sz="12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Gill Sans MT"/>
              <a:cs typeface="Gill Sans MT"/>
            </a:endParaRPr>
          </a:p>
          <a:p>
            <a:pPr marL="12700" marR="20320">
              <a:lnSpc>
                <a:spcPct val="102600"/>
              </a:lnSpc>
            </a:pPr>
            <a:r>
              <a:rPr sz="1100" spc="-10" dirty="0">
                <a:latin typeface="Gill Sans MT"/>
                <a:cs typeface="Gill Sans MT"/>
              </a:rPr>
              <a:t>Nema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gubitka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podataka;</a:t>
            </a:r>
            <a:r>
              <a:rPr sz="1100" spc="-2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transformacija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ima</a:t>
            </a:r>
            <a:r>
              <a:rPr sz="1100" spc="-25" dirty="0">
                <a:latin typeface="Gill Sans MT"/>
                <a:cs typeface="Gill Sans MT"/>
              </a:rPr>
              <a:t> </a:t>
            </a:r>
            <a:r>
              <a:rPr sz="1100" i="1" spc="15" dirty="0">
                <a:latin typeface="Gill Sans MT"/>
                <a:cs typeface="Gill Sans MT"/>
              </a:rPr>
              <a:t>inverz</a:t>
            </a:r>
            <a:r>
              <a:rPr sz="1100" i="1" spc="-3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(koji</a:t>
            </a:r>
            <a:r>
              <a:rPr sz="1100" spc="-2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se  </a:t>
            </a:r>
            <a:r>
              <a:rPr sz="1100" spc="-10" dirty="0">
                <a:latin typeface="Gill Sans MT"/>
                <a:cs typeface="Gill Sans MT"/>
              </a:rPr>
              <a:t>tako</a:t>
            </a:r>
            <a:r>
              <a:rPr sz="1100" spc="-10" dirty="0">
                <a:latin typeface="Calibri"/>
                <a:cs typeface="Calibri"/>
              </a:rPr>
              <a:t>đ</a:t>
            </a:r>
            <a:r>
              <a:rPr sz="1100" spc="-10" dirty="0">
                <a:latin typeface="Gill Sans MT"/>
                <a:cs typeface="Gill Sans MT"/>
              </a:rPr>
              <a:t>e </a:t>
            </a:r>
            <a:r>
              <a:rPr sz="1100" spc="-20" dirty="0">
                <a:latin typeface="Gill Sans MT"/>
                <a:cs typeface="Gill Sans MT"/>
              </a:rPr>
              <a:t>može </a:t>
            </a:r>
            <a:r>
              <a:rPr sz="1100" dirty="0">
                <a:latin typeface="Gill Sans MT"/>
                <a:cs typeface="Gill Sans MT"/>
              </a:rPr>
              <a:t>e</a:t>
            </a:r>
            <a:r>
              <a:rPr sz="1100" dirty="0">
                <a:latin typeface="Calibri"/>
                <a:cs typeface="Calibri"/>
              </a:rPr>
              <a:t>V</a:t>
            </a:r>
            <a:r>
              <a:rPr sz="1100" dirty="0">
                <a:latin typeface="Gill Sans MT"/>
                <a:cs typeface="Gill Sans MT"/>
              </a:rPr>
              <a:t>kasno</a:t>
            </a:r>
            <a:r>
              <a:rPr sz="1100" spc="-8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izračunati).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1610271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2474722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1" name="object 11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304415" cy="283845"/>
          </a:xfrm>
          <a:custGeom>
            <a:avLst/>
            <a:gdLst/>
            <a:ahLst/>
            <a:cxnLst/>
            <a:rect l="l" t="t" r="r" b="b"/>
            <a:pathLst>
              <a:path w="2304415" h="283845">
                <a:moveTo>
                  <a:pt x="2303995" y="0"/>
                </a:moveTo>
                <a:lnTo>
                  <a:pt x="0" y="0"/>
                </a:lnTo>
                <a:lnTo>
                  <a:pt x="0" y="283438"/>
                </a:lnTo>
                <a:lnTo>
                  <a:pt x="2303995" y="283438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72222" y="0"/>
            <a:ext cx="836930" cy="28067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645160" algn="r">
              <a:lnSpc>
                <a:spcPts val="640"/>
              </a:lnSpc>
              <a:spcBef>
                <a:spcPts val="185"/>
              </a:spcBef>
            </a:pPr>
            <a:r>
              <a:rPr sz="600" spc="-5" dirty="0">
                <a:solidFill>
                  <a:srgbClr val="FFFFF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FFFFF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FFFFF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508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476375">
              <a:lnSpc>
                <a:spcPts val="640"/>
              </a:lnSpc>
              <a:spcBef>
                <a:spcPts val="80"/>
              </a:spcBef>
            </a:pPr>
            <a:r>
              <a:rPr sz="600" spc="-10" dirty="0">
                <a:solidFill>
                  <a:srgbClr val="9898D8"/>
                </a:solidFill>
                <a:latin typeface="Gill Sans MT"/>
                <a:cs typeface="Gill Sans MT"/>
              </a:rPr>
              <a:t>Uvod </a:t>
            </a:r>
            <a:r>
              <a:rPr sz="600" spc="20" dirty="0">
                <a:solidFill>
                  <a:srgbClr val="9898D8"/>
                </a:solidFill>
                <a:latin typeface="Gill Sans MT"/>
                <a:cs typeface="Gill Sans MT"/>
              </a:rPr>
              <a:t>u</a:t>
            </a:r>
            <a:r>
              <a:rPr sz="600" spc="-5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bioinformatiku 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10" dirty="0">
                <a:solidFill>
                  <a:srgbClr val="9898D8"/>
                </a:solidFill>
                <a:latin typeface="Gill Sans MT"/>
                <a:cs typeface="Gill Sans MT"/>
              </a:rPr>
              <a:t>Sinteza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proteina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2831" y="765213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831" y="1479054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0855" y="278597"/>
            <a:ext cx="4119879" cy="13087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-35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endParaRPr sz="1400" dirty="0">
              <a:latin typeface="Gill Sans MT"/>
              <a:cs typeface="Gill Sans MT"/>
            </a:endParaRPr>
          </a:p>
          <a:p>
            <a:pPr marL="495934" marR="186690">
              <a:lnSpc>
                <a:spcPct val="102600"/>
              </a:lnSpc>
              <a:spcBef>
                <a:spcPts val="1410"/>
              </a:spcBef>
            </a:pPr>
            <a:r>
              <a:rPr sz="1100" b="1" spc="-50" dirty="0">
                <a:latin typeface="Tahoma"/>
                <a:cs typeface="Tahoma"/>
              </a:rPr>
              <a:t>Dezoksiribonukleinska kiselina </a:t>
            </a:r>
            <a:r>
              <a:rPr sz="1100" spc="30" dirty="0">
                <a:latin typeface="Gill Sans MT"/>
                <a:cs typeface="Gill Sans MT"/>
              </a:rPr>
              <a:t>(</a:t>
            </a:r>
            <a:r>
              <a:rPr sz="1100" i="1" spc="30" dirty="0">
                <a:latin typeface="Gill Sans MT"/>
                <a:cs typeface="Gill Sans MT"/>
              </a:rPr>
              <a:t>deoxyribonucleic </a:t>
            </a:r>
            <a:r>
              <a:rPr sz="1100" i="1" spc="20" dirty="0">
                <a:latin typeface="Gill Sans MT"/>
                <a:cs typeface="Gill Sans MT"/>
              </a:rPr>
              <a:t>acid</a:t>
            </a:r>
            <a:r>
              <a:rPr sz="1100" spc="20" dirty="0">
                <a:latin typeface="Gill Sans MT"/>
                <a:cs typeface="Gill Sans MT"/>
              </a:rPr>
              <a:t>,  </a:t>
            </a:r>
            <a:r>
              <a:rPr sz="1100" spc="-5" dirty="0">
                <a:latin typeface="Gill Sans MT"/>
                <a:cs typeface="Gill Sans MT"/>
              </a:rPr>
              <a:t>skraćeno </a:t>
            </a:r>
            <a:r>
              <a:rPr sz="1100" spc="-10" dirty="0">
                <a:latin typeface="Gill Sans MT"/>
                <a:cs typeface="Gill Sans MT"/>
              </a:rPr>
              <a:t>DNK/</a:t>
            </a:r>
            <a:r>
              <a:rPr sz="1100" i="1" spc="-10" dirty="0">
                <a:latin typeface="Gill Sans MT"/>
                <a:cs typeface="Gill Sans MT"/>
              </a:rPr>
              <a:t>DNA</a:t>
            </a:r>
            <a:r>
              <a:rPr sz="1100" spc="-10" dirty="0">
                <a:latin typeface="Gill Sans MT"/>
                <a:cs typeface="Gill Sans MT"/>
              </a:rPr>
              <a:t>): </a:t>
            </a:r>
            <a:r>
              <a:rPr sz="1100" spc="5" dirty="0">
                <a:latin typeface="Gill Sans MT"/>
                <a:cs typeface="Gill Sans MT"/>
              </a:rPr>
              <a:t>molekul koji </a:t>
            </a:r>
            <a:r>
              <a:rPr sz="1100" spc="35" dirty="0">
                <a:latin typeface="Gill Sans MT"/>
                <a:cs typeface="Gill Sans MT"/>
              </a:rPr>
              <a:t>u </a:t>
            </a:r>
            <a:r>
              <a:rPr sz="1100" dirty="0">
                <a:latin typeface="Gill Sans MT"/>
                <a:cs typeface="Gill Sans MT"/>
              </a:rPr>
              <a:t>sebi </a:t>
            </a:r>
            <a:r>
              <a:rPr sz="1100" spc="10" dirty="0">
                <a:latin typeface="Gill Sans MT"/>
                <a:cs typeface="Gill Sans MT"/>
              </a:rPr>
              <a:t>sadrži </a:t>
            </a:r>
            <a:r>
              <a:rPr sz="1100" dirty="0">
                <a:latin typeface="Gill Sans MT"/>
                <a:cs typeface="Gill Sans MT"/>
              </a:rPr>
              <a:t>genetičke  </a:t>
            </a:r>
            <a:r>
              <a:rPr sz="1100" spc="10" dirty="0">
                <a:latin typeface="Gill Sans MT"/>
                <a:cs typeface="Gill Sans MT"/>
              </a:rPr>
              <a:t>instrukcije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neophodne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razvoj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funkcionisanje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25" dirty="0">
                <a:latin typeface="Gill Sans MT"/>
                <a:cs typeface="Gill Sans MT"/>
              </a:rPr>
              <a:t>gotovo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svih  živih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organizama.</a:t>
            </a:r>
            <a:endParaRPr sz="1100" dirty="0">
              <a:latin typeface="Gill Sans MT"/>
              <a:cs typeface="Gill Sans MT"/>
            </a:endParaRPr>
          </a:p>
          <a:p>
            <a:pPr marL="495934">
              <a:lnSpc>
                <a:spcPct val="100000"/>
              </a:lnSpc>
              <a:spcBef>
                <a:spcPts val="240"/>
              </a:spcBef>
            </a:pPr>
            <a:r>
              <a:rPr sz="1100" spc="20" dirty="0">
                <a:latin typeface="Gill Sans MT"/>
                <a:cs typeface="Gill Sans MT"/>
              </a:rPr>
              <a:t>Sastoji</a:t>
            </a:r>
            <a:r>
              <a:rPr sz="1100" spc="-4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se</a:t>
            </a:r>
            <a:r>
              <a:rPr sz="1100" spc="-45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od</a:t>
            </a:r>
            <a:r>
              <a:rPr sz="1100" spc="-4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dve</a:t>
            </a:r>
            <a:r>
              <a:rPr sz="1100" spc="-45" dirty="0">
                <a:latin typeface="Gill Sans MT"/>
                <a:cs typeface="Gill Sans MT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niti</a:t>
            </a:r>
            <a:r>
              <a:rPr sz="1100" spc="-4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isprepletane</a:t>
            </a:r>
            <a:r>
              <a:rPr sz="1100" spc="-4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u</a:t>
            </a:r>
            <a:r>
              <a:rPr sz="1100" spc="-4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formi</a:t>
            </a:r>
            <a:r>
              <a:rPr sz="1100" spc="-45" dirty="0">
                <a:latin typeface="Gill Sans MT"/>
                <a:cs typeface="Gill Sans MT"/>
              </a:rPr>
              <a:t> </a:t>
            </a:r>
            <a:r>
              <a:rPr sz="1100" b="1" spc="-65" dirty="0">
                <a:latin typeface="Tahoma"/>
                <a:cs typeface="Tahoma"/>
              </a:rPr>
              <a:t>dvostrukog</a:t>
            </a:r>
            <a:r>
              <a:rPr sz="1100" b="1" spc="-60" dirty="0">
                <a:latin typeface="Tahoma"/>
                <a:cs typeface="Tahoma"/>
              </a:rPr>
              <a:t> </a:t>
            </a:r>
            <a:r>
              <a:rPr sz="1100" b="1" spc="-50" dirty="0">
                <a:latin typeface="Tahoma"/>
                <a:cs typeface="Tahoma"/>
              </a:rPr>
              <a:t>heliksa</a:t>
            </a:r>
            <a:r>
              <a:rPr sz="1100" spc="-50" dirty="0">
                <a:latin typeface="Gill Sans MT"/>
                <a:cs typeface="Gill Sans MT"/>
              </a:rPr>
              <a:t>:</a:t>
            </a:r>
            <a:endParaRPr sz="1100" dirty="0">
              <a:latin typeface="Gill Sans MT"/>
              <a:cs typeface="Gill Sans MT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904954" y="1653558"/>
            <a:ext cx="3075305" cy="375285"/>
            <a:chOff x="904954" y="1653558"/>
            <a:chExt cx="3075305" cy="375285"/>
          </a:xfrm>
        </p:grpSpPr>
        <p:sp>
          <p:nvSpPr>
            <p:cNvPr id="10" name="object 10"/>
            <p:cNvSpPr/>
            <p:nvPr/>
          </p:nvSpPr>
          <p:spPr>
            <a:xfrm>
              <a:off x="948548" y="1895150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48548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48548" y="1661149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02546" y="1895150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02546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02546" y="1661149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6545" y="1895150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56545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6545" y="1661149"/>
              <a:ext cx="252095" cy="360045"/>
            </a:xfrm>
            <a:custGeom>
              <a:avLst/>
              <a:gdLst/>
              <a:ahLst/>
              <a:cxnLst/>
              <a:rect l="l" t="t" r="r" b="b"/>
              <a:pathLst>
                <a:path w="252094" h="360044">
                  <a:moveTo>
                    <a:pt x="0" y="126003"/>
                  </a:moveTo>
                  <a:lnTo>
                    <a:pt x="0" y="0"/>
                  </a:lnTo>
                </a:path>
                <a:path w="252094" h="360044">
                  <a:moveTo>
                    <a:pt x="252007" y="360004"/>
                  </a:moveTo>
                  <a:lnTo>
                    <a:pt x="252007" y="23400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08552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08552" y="1661149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62551" y="1895150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62551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362551" y="1661149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416549" y="1895150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416549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12545" y="1661149"/>
              <a:ext cx="756285" cy="360045"/>
            </a:xfrm>
            <a:custGeom>
              <a:avLst/>
              <a:gdLst/>
              <a:ahLst/>
              <a:cxnLst/>
              <a:rect l="l" t="t" r="r" b="b"/>
              <a:pathLst>
                <a:path w="756285" h="360044">
                  <a:moveTo>
                    <a:pt x="504003" y="126003"/>
                  </a:moveTo>
                  <a:lnTo>
                    <a:pt x="504003" y="0"/>
                  </a:lnTo>
                </a:path>
                <a:path w="756285" h="360044">
                  <a:moveTo>
                    <a:pt x="0" y="360004"/>
                  </a:moveTo>
                  <a:lnTo>
                    <a:pt x="108002" y="360004"/>
                  </a:lnTo>
                  <a:lnTo>
                    <a:pt x="142658" y="353941"/>
                  </a:lnTo>
                  <a:lnTo>
                    <a:pt x="198256" y="311337"/>
                  </a:lnTo>
                  <a:lnTo>
                    <a:pt x="220967" y="278728"/>
                  </a:lnTo>
                  <a:lnTo>
                    <a:pt x="241466" y="241204"/>
                  </a:lnTo>
                  <a:lnTo>
                    <a:pt x="260638" y="200730"/>
                  </a:lnTo>
                  <a:lnTo>
                    <a:pt x="279367" y="159273"/>
                  </a:lnTo>
                  <a:lnTo>
                    <a:pt x="298539" y="118799"/>
                  </a:lnTo>
                  <a:lnTo>
                    <a:pt x="319038" y="81275"/>
                  </a:lnTo>
                  <a:lnTo>
                    <a:pt x="341749" y="48666"/>
                  </a:lnTo>
                  <a:lnTo>
                    <a:pt x="397347" y="6062"/>
                  </a:lnTo>
                  <a:lnTo>
                    <a:pt x="432004" y="0"/>
                  </a:lnTo>
                  <a:lnTo>
                    <a:pt x="468006" y="0"/>
                  </a:lnTo>
                  <a:lnTo>
                    <a:pt x="512070" y="10079"/>
                  </a:lnTo>
                  <a:lnTo>
                    <a:pt x="548357" y="37439"/>
                  </a:lnTo>
                  <a:lnTo>
                    <a:pt x="578813" y="77759"/>
                  </a:lnTo>
                  <a:lnTo>
                    <a:pt x="605381" y="126718"/>
                  </a:lnTo>
                </a:path>
                <a:path w="756285" h="360044">
                  <a:moveTo>
                    <a:pt x="756011" y="360004"/>
                  </a:moveTo>
                  <a:lnTo>
                    <a:pt x="756011" y="23400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668557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668557" y="1661149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722555" y="1895150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722555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722555" y="1661149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776554" y="1895150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776554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776554" y="1661149"/>
              <a:ext cx="252095" cy="360045"/>
            </a:xfrm>
            <a:custGeom>
              <a:avLst/>
              <a:gdLst/>
              <a:ahLst/>
              <a:cxnLst/>
              <a:rect l="l" t="t" r="r" b="b"/>
              <a:pathLst>
                <a:path w="252094" h="360044">
                  <a:moveTo>
                    <a:pt x="0" y="126003"/>
                  </a:moveTo>
                  <a:lnTo>
                    <a:pt x="0" y="0"/>
                  </a:lnTo>
                </a:path>
                <a:path w="252094" h="360044">
                  <a:moveTo>
                    <a:pt x="252007" y="360004"/>
                  </a:moveTo>
                  <a:lnTo>
                    <a:pt x="252007" y="23400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028561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028561" y="1661149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082559" y="1895150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082559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082559" y="1661149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136558" y="1895150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136558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567178" y="1661149"/>
              <a:ext cx="821690" cy="360045"/>
            </a:xfrm>
            <a:custGeom>
              <a:avLst/>
              <a:gdLst/>
              <a:ahLst/>
              <a:cxnLst/>
              <a:rect l="l" t="t" r="r" b="b"/>
              <a:pathLst>
                <a:path w="821689" h="360044">
                  <a:moveTo>
                    <a:pt x="569380" y="126003"/>
                  </a:moveTo>
                  <a:lnTo>
                    <a:pt x="569380" y="0"/>
                  </a:lnTo>
                </a:path>
                <a:path w="821689" h="360044">
                  <a:moveTo>
                    <a:pt x="0" y="233286"/>
                  </a:moveTo>
                  <a:lnTo>
                    <a:pt x="26568" y="282245"/>
                  </a:lnTo>
                  <a:lnTo>
                    <a:pt x="57024" y="322565"/>
                  </a:lnTo>
                  <a:lnTo>
                    <a:pt x="93312" y="349924"/>
                  </a:lnTo>
                  <a:lnTo>
                    <a:pt x="137375" y="360004"/>
                  </a:lnTo>
                  <a:lnTo>
                    <a:pt x="173378" y="360004"/>
                  </a:lnTo>
                  <a:lnTo>
                    <a:pt x="237824" y="337063"/>
                  </a:lnTo>
                  <a:lnTo>
                    <a:pt x="286344" y="278728"/>
                  </a:lnTo>
                  <a:lnTo>
                    <a:pt x="306843" y="241204"/>
                  </a:lnTo>
                  <a:lnTo>
                    <a:pt x="326014" y="200730"/>
                  </a:lnTo>
                  <a:lnTo>
                    <a:pt x="344744" y="159273"/>
                  </a:lnTo>
                  <a:lnTo>
                    <a:pt x="363915" y="118799"/>
                  </a:lnTo>
                  <a:lnTo>
                    <a:pt x="384414" y="81275"/>
                  </a:lnTo>
                  <a:lnTo>
                    <a:pt x="407125" y="48666"/>
                  </a:lnTo>
                  <a:lnTo>
                    <a:pt x="462723" y="6062"/>
                  </a:lnTo>
                  <a:lnTo>
                    <a:pt x="497380" y="0"/>
                  </a:lnTo>
                  <a:lnTo>
                    <a:pt x="533382" y="0"/>
                  </a:lnTo>
                  <a:lnTo>
                    <a:pt x="577446" y="10079"/>
                  </a:lnTo>
                  <a:lnTo>
                    <a:pt x="613734" y="37439"/>
                  </a:lnTo>
                  <a:lnTo>
                    <a:pt x="644189" y="77759"/>
                  </a:lnTo>
                  <a:lnTo>
                    <a:pt x="670757" y="126718"/>
                  </a:lnTo>
                </a:path>
                <a:path w="821689" h="360044">
                  <a:moveTo>
                    <a:pt x="821387" y="360004"/>
                  </a:moveTo>
                  <a:lnTo>
                    <a:pt x="821387" y="23400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388566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388566" y="1661149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442564" y="1895150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442564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442564" y="1661149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496563" y="1895150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496563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496563" y="1661149"/>
              <a:ext cx="252095" cy="360045"/>
            </a:xfrm>
            <a:custGeom>
              <a:avLst/>
              <a:gdLst/>
              <a:ahLst/>
              <a:cxnLst/>
              <a:rect l="l" t="t" r="r" b="b"/>
              <a:pathLst>
                <a:path w="252094" h="360044">
                  <a:moveTo>
                    <a:pt x="0" y="126003"/>
                  </a:moveTo>
                  <a:lnTo>
                    <a:pt x="0" y="0"/>
                  </a:lnTo>
                </a:path>
                <a:path w="252094" h="360044">
                  <a:moveTo>
                    <a:pt x="252007" y="360004"/>
                  </a:moveTo>
                  <a:lnTo>
                    <a:pt x="252007" y="23400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748570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748570" y="1661149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2802569" y="1895150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802569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802569" y="1661149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856567" y="1895150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856567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287187" y="1661149"/>
              <a:ext cx="821690" cy="360045"/>
            </a:xfrm>
            <a:custGeom>
              <a:avLst/>
              <a:gdLst/>
              <a:ahLst/>
              <a:cxnLst/>
              <a:rect l="l" t="t" r="r" b="b"/>
              <a:pathLst>
                <a:path w="821689" h="360044">
                  <a:moveTo>
                    <a:pt x="569380" y="126003"/>
                  </a:moveTo>
                  <a:lnTo>
                    <a:pt x="569380" y="0"/>
                  </a:lnTo>
                </a:path>
                <a:path w="821689" h="360044">
                  <a:moveTo>
                    <a:pt x="0" y="233286"/>
                  </a:moveTo>
                  <a:lnTo>
                    <a:pt x="26568" y="282245"/>
                  </a:lnTo>
                  <a:lnTo>
                    <a:pt x="57024" y="322565"/>
                  </a:lnTo>
                  <a:lnTo>
                    <a:pt x="93312" y="349924"/>
                  </a:lnTo>
                  <a:lnTo>
                    <a:pt x="137375" y="360004"/>
                  </a:lnTo>
                  <a:lnTo>
                    <a:pt x="173378" y="360004"/>
                  </a:lnTo>
                  <a:lnTo>
                    <a:pt x="237824" y="337063"/>
                  </a:lnTo>
                  <a:lnTo>
                    <a:pt x="286344" y="278728"/>
                  </a:lnTo>
                  <a:lnTo>
                    <a:pt x="306843" y="241204"/>
                  </a:lnTo>
                  <a:lnTo>
                    <a:pt x="326014" y="200730"/>
                  </a:lnTo>
                  <a:lnTo>
                    <a:pt x="344744" y="159273"/>
                  </a:lnTo>
                  <a:lnTo>
                    <a:pt x="363915" y="118799"/>
                  </a:lnTo>
                  <a:lnTo>
                    <a:pt x="384414" y="81275"/>
                  </a:lnTo>
                  <a:lnTo>
                    <a:pt x="407125" y="48666"/>
                  </a:lnTo>
                  <a:lnTo>
                    <a:pt x="462723" y="6062"/>
                  </a:lnTo>
                  <a:lnTo>
                    <a:pt x="497380" y="0"/>
                  </a:lnTo>
                  <a:lnTo>
                    <a:pt x="533382" y="0"/>
                  </a:lnTo>
                  <a:lnTo>
                    <a:pt x="577446" y="10079"/>
                  </a:lnTo>
                  <a:lnTo>
                    <a:pt x="613734" y="37439"/>
                  </a:lnTo>
                  <a:lnTo>
                    <a:pt x="644189" y="77759"/>
                  </a:lnTo>
                  <a:lnTo>
                    <a:pt x="670757" y="126718"/>
                  </a:lnTo>
                </a:path>
                <a:path w="821689" h="360044">
                  <a:moveTo>
                    <a:pt x="821387" y="360004"/>
                  </a:moveTo>
                  <a:lnTo>
                    <a:pt x="821387" y="23400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3108575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3108575" y="1661149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3162573" y="1895150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162573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3162573" y="1661149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3216572" y="1895150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216572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3216572" y="1661149"/>
              <a:ext cx="252095" cy="360045"/>
            </a:xfrm>
            <a:custGeom>
              <a:avLst/>
              <a:gdLst/>
              <a:ahLst/>
              <a:cxnLst/>
              <a:rect l="l" t="t" r="r" b="b"/>
              <a:pathLst>
                <a:path w="252095" h="360044">
                  <a:moveTo>
                    <a:pt x="0" y="126003"/>
                  </a:moveTo>
                  <a:lnTo>
                    <a:pt x="0" y="0"/>
                  </a:lnTo>
                </a:path>
                <a:path w="252095" h="360044">
                  <a:moveTo>
                    <a:pt x="252007" y="360004"/>
                  </a:moveTo>
                  <a:lnTo>
                    <a:pt x="252007" y="23400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3468579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468579" y="1661149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3522578" y="1895150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3522578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3522578" y="1661149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3576576" y="1895150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3576576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3007196" y="1661149"/>
              <a:ext cx="821690" cy="360045"/>
            </a:xfrm>
            <a:custGeom>
              <a:avLst/>
              <a:gdLst/>
              <a:ahLst/>
              <a:cxnLst/>
              <a:rect l="l" t="t" r="r" b="b"/>
              <a:pathLst>
                <a:path w="821689" h="360044">
                  <a:moveTo>
                    <a:pt x="569380" y="126003"/>
                  </a:moveTo>
                  <a:lnTo>
                    <a:pt x="569380" y="0"/>
                  </a:lnTo>
                </a:path>
                <a:path w="821689" h="360044">
                  <a:moveTo>
                    <a:pt x="0" y="233286"/>
                  </a:moveTo>
                  <a:lnTo>
                    <a:pt x="26568" y="282245"/>
                  </a:lnTo>
                  <a:lnTo>
                    <a:pt x="57024" y="322565"/>
                  </a:lnTo>
                  <a:lnTo>
                    <a:pt x="93312" y="349924"/>
                  </a:lnTo>
                  <a:lnTo>
                    <a:pt x="137376" y="360004"/>
                  </a:lnTo>
                  <a:lnTo>
                    <a:pt x="173378" y="360004"/>
                  </a:lnTo>
                  <a:lnTo>
                    <a:pt x="237825" y="337063"/>
                  </a:lnTo>
                  <a:lnTo>
                    <a:pt x="286344" y="278728"/>
                  </a:lnTo>
                  <a:lnTo>
                    <a:pt x="306843" y="241204"/>
                  </a:lnTo>
                  <a:lnTo>
                    <a:pt x="326015" y="200730"/>
                  </a:lnTo>
                  <a:lnTo>
                    <a:pt x="344744" y="159273"/>
                  </a:lnTo>
                  <a:lnTo>
                    <a:pt x="363916" y="118799"/>
                  </a:lnTo>
                  <a:lnTo>
                    <a:pt x="384415" y="81275"/>
                  </a:lnTo>
                  <a:lnTo>
                    <a:pt x="407126" y="48666"/>
                  </a:lnTo>
                  <a:lnTo>
                    <a:pt x="462724" y="6062"/>
                  </a:lnTo>
                  <a:lnTo>
                    <a:pt x="497380" y="0"/>
                  </a:lnTo>
                  <a:lnTo>
                    <a:pt x="533382" y="0"/>
                  </a:lnTo>
                  <a:lnTo>
                    <a:pt x="577446" y="10079"/>
                  </a:lnTo>
                  <a:lnTo>
                    <a:pt x="613734" y="37439"/>
                  </a:lnTo>
                  <a:lnTo>
                    <a:pt x="644190" y="77759"/>
                  </a:lnTo>
                  <a:lnTo>
                    <a:pt x="670757" y="126718"/>
                  </a:lnTo>
                </a:path>
                <a:path w="821689" h="360044">
                  <a:moveTo>
                    <a:pt x="821387" y="360004"/>
                  </a:moveTo>
                  <a:lnTo>
                    <a:pt x="821387" y="23400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3828584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3828584" y="1661149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882582" y="1895150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882582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882582" y="1661149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3936581" y="1895150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3936581" y="1787153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7996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936581" y="1661149"/>
              <a:ext cx="0" cy="126364"/>
            </a:xfrm>
            <a:custGeom>
              <a:avLst/>
              <a:gdLst/>
              <a:ahLst/>
              <a:cxnLst/>
              <a:rect l="l" t="t" r="r" b="b"/>
              <a:pathLst>
                <a:path h="126364">
                  <a:moveTo>
                    <a:pt x="0" y="126003"/>
                  </a:moveTo>
                  <a:lnTo>
                    <a:pt x="0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727205" y="1894436"/>
              <a:ext cx="245745" cy="127000"/>
            </a:xfrm>
            <a:custGeom>
              <a:avLst/>
              <a:gdLst/>
              <a:ahLst/>
              <a:cxnLst/>
              <a:rect l="l" t="t" r="r" b="b"/>
              <a:pathLst>
                <a:path w="245745" h="127000">
                  <a:moveTo>
                    <a:pt x="0" y="0"/>
                  </a:moveTo>
                  <a:lnTo>
                    <a:pt x="26568" y="48959"/>
                  </a:lnTo>
                  <a:lnTo>
                    <a:pt x="57024" y="89278"/>
                  </a:lnTo>
                  <a:lnTo>
                    <a:pt x="93312" y="116638"/>
                  </a:lnTo>
                  <a:lnTo>
                    <a:pt x="137375" y="126717"/>
                  </a:lnTo>
                  <a:lnTo>
                    <a:pt x="245378" y="126717"/>
                  </a:lnTo>
                </a:path>
              </a:pathLst>
            </a:custGeom>
            <a:ln w="1518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912545" y="1661149"/>
              <a:ext cx="3060065" cy="360045"/>
            </a:xfrm>
            <a:custGeom>
              <a:avLst/>
              <a:gdLst/>
              <a:ahLst/>
              <a:cxnLst/>
              <a:rect l="l" t="t" r="r" b="b"/>
              <a:pathLst>
                <a:path w="3060065" h="360044">
                  <a:moveTo>
                    <a:pt x="0" y="0"/>
                  </a:moveTo>
                  <a:lnTo>
                    <a:pt x="108002" y="0"/>
                  </a:lnTo>
                  <a:lnTo>
                    <a:pt x="152065" y="10079"/>
                  </a:lnTo>
                  <a:lnTo>
                    <a:pt x="188353" y="37439"/>
                  </a:lnTo>
                  <a:lnTo>
                    <a:pt x="218809" y="77759"/>
                  </a:lnTo>
                  <a:lnTo>
                    <a:pt x="245377" y="126718"/>
                  </a:lnTo>
                </a:path>
                <a:path w="3060065" h="360044">
                  <a:moveTo>
                    <a:pt x="294628" y="233286"/>
                  </a:moveTo>
                  <a:lnTo>
                    <a:pt x="321196" y="282245"/>
                  </a:lnTo>
                  <a:lnTo>
                    <a:pt x="351652" y="322565"/>
                  </a:lnTo>
                  <a:lnTo>
                    <a:pt x="387940" y="349924"/>
                  </a:lnTo>
                  <a:lnTo>
                    <a:pt x="432004" y="360004"/>
                  </a:lnTo>
                  <a:lnTo>
                    <a:pt x="468006" y="360004"/>
                  </a:lnTo>
                  <a:lnTo>
                    <a:pt x="532452" y="337063"/>
                  </a:lnTo>
                  <a:lnTo>
                    <a:pt x="580972" y="278728"/>
                  </a:lnTo>
                  <a:lnTo>
                    <a:pt x="601471" y="241204"/>
                  </a:lnTo>
                  <a:lnTo>
                    <a:pt x="620642" y="200730"/>
                  </a:lnTo>
                  <a:lnTo>
                    <a:pt x="639372" y="159273"/>
                  </a:lnTo>
                  <a:lnTo>
                    <a:pt x="658543" y="118799"/>
                  </a:lnTo>
                  <a:lnTo>
                    <a:pt x="679042" y="81275"/>
                  </a:lnTo>
                  <a:lnTo>
                    <a:pt x="701754" y="48666"/>
                  </a:lnTo>
                  <a:lnTo>
                    <a:pt x="757352" y="6062"/>
                  </a:lnTo>
                  <a:lnTo>
                    <a:pt x="792008" y="0"/>
                  </a:lnTo>
                  <a:lnTo>
                    <a:pt x="828011" y="0"/>
                  </a:lnTo>
                  <a:lnTo>
                    <a:pt x="872074" y="10079"/>
                  </a:lnTo>
                  <a:lnTo>
                    <a:pt x="908362" y="37439"/>
                  </a:lnTo>
                  <a:lnTo>
                    <a:pt x="938818" y="77759"/>
                  </a:lnTo>
                  <a:lnTo>
                    <a:pt x="965385" y="126718"/>
                  </a:lnTo>
                </a:path>
                <a:path w="3060065" h="360044">
                  <a:moveTo>
                    <a:pt x="1014637" y="233286"/>
                  </a:moveTo>
                  <a:lnTo>
                    <a:pt x="1041205" y="282245"/>
                  </a:lnTo>
                  <a:lnTo>
                    <a:pt x="1071661" y="322565"/>
                  </a:lnTo>
                  <a:lnTo>
                    <a:pt x="1107949" y="349924"/>
                  </a:lnTo>
                  <a:lnTo>
                    <a:pt x="1152013" y="360004"/>
                  </a:lnTo>
                  <a:lnTo>
                    <a:pt x="1188015" y="360004"/>
                  </a:lnTo>
                  <a:lnTo>
                    <a:pt x="1252461" y="337063"/>
                  </a:lnTo>
                  <a:lnTo>
                    <a:pt x="1300981" y="278728"/>
                  </a:lnTo>
                  <a:lnTo>
                    <a:pt x="1321480" y="241204"/>
                  </a:lnTo>
                  <a:lnTo>
                    <a:pt x="1340651" y="200730"/>
                  </a:lnTo>
                  <a:lnTo>
                    <a:pt x="1359381" y="159273"/>
                  </a:lnTo>
                  <a:lnTo>
                    <a:pt x="1378552" y="118799"/>
                  </a:lnTo>
                  <a:lnTo>
                    <a:pt x="1399051" y="81275"/>
                  </a:lnTo>
                  <a:lnTo>
                    <a:pt x="1421763" y="48666"/>
                  </a:lnTo>
                  <a:lnTo>
                    <a:pt x="1477360" y="6062"/>
                  </a:lnTo>
                  <a:lnTo>
                    <a:pt x="1512017" y="0"/>
                  </a:lnTo>
                  <a:lnTo>
                    <a:pt x="1548020" y="0"/>
                  </a:lnTo>
                  <a:lnTo>
                    <a:pt x="1592083" y="10079"/>
                  </a:lnTo>
                  <a:lnTo>
                    <a:pt x="1628371" y="37439"/>
                  </a:lnTo>
                  <a:lnTo>
                    <a:pt x="1658827" y="77759"/>
                  </a:lnTo>
                  <a:lnTo>
                    <a:pt x="1685394" y="126718"/>
                  </a:lnTo>
                </a:path>
                <a:path w="3060065" h="360044">
                  <a:moveTo>
                    <a:pt x="1734646" y="233286"/>
                  </a:moveTo>
                  <a:lnTo>
                    <a:pt x="1761214" y="282245"/>
                  </a:lnTo>
                  <a:lnTo>
                    <a:pt x="1791670" y="322565"/>
                  </a:lnTo>
                  <a:lnTo>
                    <a:pt x="1827958" y="349924"/>
                  </a:lnTo>
                  <a:lnTo>
                    <a:pt x="1872022" y="360004"/>
                  </a:lnTo>
                  <a:lnTo>
                    <a:pt x="1908024" y="360004"/>
                  </a:lnTo>
                  <a:lnTo>
                    <a:pt x="1972470" y="337063"/>
                  </a:lnTo>
                  <a:lnTo>
                    <a:pt x="2020990" y="278728"/>
                  </a:lnTo>
                  <a:lnTo>
                    <a:pt x="2041489" y="241204"/>
                  </a:lnTo>
                  <a:lnTo>
                    <a:pt x="2060660" y="200730"/>
                  </a:lnTo>
                  <a:lnTo>
                    <a:pt x="2079390" y="159273"/>
                  </a:lnTo>
                  <a:lnTo>
                    <a:pt x="2098561" y="118799"/>
                  </a:lnTo>
                  <a:lnTo>
                    <a:pt x="2119060" y="81275"/>
                  </a:lnTo>
                  <a:lnTo>
                    <a:pt x="2141771" y="48666"/>
                  </a:lnTo>
                  <a:lnTo>
                    <a:pt x="2197369" y="6062"/>
                  </a:lnTo>
                  <a:lnTo>
                    <a:pt x="2232026" y="0"/>
                  </a:lnTo>
                  <a:lnTo>
                    <a:pt x="2268028" y="0"/>
                  </a:lnTo>
                  <a:lnTo>
                    <a:pt x="2312092" y="10079"/>
                  </a:lnTo>
                  <a:lnTo>
                    <a:pt x="2348380" y="37439"/>
                  </a:lnTo>
                  <a:lnTo>
                    <a:pt x="2378836" y="77759"/>
                  </a:lnTo>
                  <a:lnTo>
                    <a:pt x="2405403" y="126718"/>
                  </a:lnTo>
                </a:path>
                <a:path w="3060065" h="360044">
                  <a:moveTo>
                    <a:pt x="2454655" y="233286"/>
                  </a:moveTo>
                  <a:lnTo>
                    <a:pt x="2481223" y="282245"/>
                  </a:lnTo>
                  <a:lnTo>
                    <a:pt x="2511679" y="322565"/>
                  </a:lnTo>
                  <a:lnTo>
                    <a:pt x="2547967" y="349924"/>
                  </a:lnTo>
                  <a:lnTo>
                    <a:pt x="2592031" y="360004"/>
                  </a:lnTo>
                  <a:lnTo>
                    <a:pt x="2628033" y="360004"/>
                  </a:lnTo>
                  <a:lnTo>
                    <a:pt x="2692479" y="337063"/>
                  </a:lnTo>
                  <a:lnTo>
                    <a:pt x="2740999" y="278728"/>
                  </a:lnTo>
                  <a:lnTo>
                    <a:pt x="2761498" y="241204"/>
                  </a:lnTo>
                  <a:lnTo>
                    <a:pt x="2780669" y="200730"/>
                  </a:lnTo>
                  <a:lnTo>
                    <a:pt x="2799399" y="159273"/>
                  </a:lnTo>
                  <a:lnTo>
                    <a:pt x="2818570" y="118799"/>
                  </a:lnTo>
                  <a:lnTo>
                    <a:pt x="2839069" y="81275"/>
                  </a:lnTo>
                  <a:lnTo>
                    <a:pt x="2861780" y="48666"/>
                  </a:lnTo>
                  <a:lnTo>
                    <a:pt x="2917378" y="6062"/>
                  </a:lnTo>
                  <a:lnTo>
                    <a:pt x="2952035" y="0"/>
                  </a:lnTo>
                  <a:lnTo>
                    <a:pt x="3060037" y="0"/>
                  </a:lnTo>
                </a:path>
              </a:pathLst>
            </a:custGeom>
            <a:ln w="15183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85"/>
          <p:cNvSpPr/>
          <p:nvPr/>
        </p:nvSpPr>
        <p:spPr>
          <a:xfrm>
            <a:off x="502831" y="2200021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92556" y="2381516"/>
            <a:ext cx="52349" cy="523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92556" y="2533345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92556" y="2685186"/>
            <a:ext cx="52349" cy="523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92556" y="2837015"/>
            <a:ext cx="52349" cy="523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92556" y="2988843"/>
            <a:ext cx="52349" cy="5234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/>
          <p:nvPr/>
        </p:nvSpPr>
        <p:spPr>
          <a:xfrm>
            <a:off x="624395" y="2100286"/>
            <a:ext cx="3632200" cy="113347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100" dirty="0">
                <a:latin typeface="Gill Sans MT"/>
                <a:cs typeface="Gill Sans MT"/>
              </a:rPr>
              <a:t>Niti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se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sastoje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od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niza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osnovnih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baza,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tj.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b="1" spc="-50" dirty="0">
                <a:latin typeface="Tahoma"/>
                <a:cs typeface="Tahoma"/>
              </a:rPr>
              <a:t>nukleotida</a:t>
            </a:r>
            <a:r>
              <a:rPr sz="1100" spc="-50" dirty="0">
                <a:latin typeface="Gill Sans MT"/>
                <a:cs typeface="Gill Sans MT"/>
              </a:rPr>
              <a:t>:</a:t>
            </a:r>
            <a:endParaRPr sz="1100">
              <a:latin typeface="Gill Sans MT"/>
              <a:cs typeface="Gill Sans MT"/>
            </a:endParaRPr>
          </a:p>
          <a:p>
            <a:pPr marL="289560" marR="2743200">
              <a:lnSpc>
                <a:spcPct val="100000"/>
              </a:lnSpc>
              <a:spcBef>
                <a:spcPts val="110"/>
              </a:spcBef>
            </a:pPr>
            <a:r>
              <a:rPr sz="1000" spc="5" dirty="0">
                <a:latin typeface="Gill Sans MT"/>
                <a:cs typeface="Gill Sans MT"/>
              </a:rPr>
              <a:t>Adenin </a:t>
            </a:r>
            <a:r>
              <a:rPr sz="1000" spc="-70" dirty="0">
                <a:latin typeface="Gill Sans MT"/>
                <a:cs typeface="Gill Sans MT"/>
              </a:rPr>
              <a:t>(</a:t>
            </a:r>
            <a:r>
              <a:rPr sz="1000" spc="-70" dirty="0">
                <a:latin typeface="Times New Roman"/>
                <a:cs typeface="Times New Roman"/>
              </a:rPr>
              <a:t>A</a:t>
            </a:r>
            <a:r>
              <a:rPr sz="1000" spc="-70" dirty="0">
                <a:latin typeface="Gill Sans MT"/>
                <a:cs typeface="Gill Sans MT"/>
              </a:rPr>
              <a:t>);  </a:t>
            </a:r>
            <a:r>
              <a:rPr sz="1000" spc="15" dirty="0">
                <a:latin typeface="Gill Sans MT"/>
                <a:cs typeface="Gill Sans MT"/>
              </a:rPr>
              <a:t>Timin </a:t>
            </a:r>
            <a:r>
              <a:rPr sz="1000" spc="-40" dirty="0">
                <a:latin typeface="Gill Sans MT"/>
                <a:cs typeface="Gill Sans MT"/>
              </a:rPr>
              <a:t>(</a:t>
            </a:r>
            <a:r>
              <a:rPr sz="1000" spc="-40" dirty="0">
                <a:latin typeface="Times New Roman"/>
                <a:cs typeface="Times New Roman"/>
              </a:rPr>
              <a:t>T</a:t>
            </a:r>
            <a:r>
              <a:rPr sz="1000" spc="-40" dirty="0">
                <a:latin typeface="Gill Sans MT"/>
                <a:cs typeface="Gill Sans MT"/>
              </a:rPr>
              <a:t>);  </a:t>
            </a:r>
            <a:r>
              <a:rPr sz="1000" dirty="0">
                <a:latin typeface="Gill Sans MT"/>
                <a:cs typeface="Gill Sans MT"/>
              </a:rPr>
              <a:t>Citozin </a:t>
            </a:r>
            <a:r>
              <a:rPr sz="1000" spc="-55" dirty="0">
                <a:latin typeface="Gill Sans MT"/>
                <a:cs typeface="Gill Sans MT"/>
              </a:rPr>
              <a:t>(</a:t>
            </a:r>
            <a:r>
              <a:rPr sz="1000" spc="-55" dirty="0">
                <a:latin typeface="Times New Roman"/>
                <a:cs typeface="Times New Roman"/>
              </a:rPr>
              <a:t>C</a:t>
            </a:r>
            <a:r>
              <a:rPr sz="1000" spc="-55" dirty="0">
                <a:latin typeface="Gill Sans MT"/>
                <a:cs typeface="Gill Sans MT"/>
              </a:rPr>
              <a:t>);  </a:t>
            </a:r>
            <a:r>
              <a:rPr sz="1000" spc="25" dirty="0">
                <a:latin typeface="Gill Sans MT"/>
                <a:cs typeface="Gill Sans MT"/>
              </a:rPr>
              <a:t>Guanin</a:t>
            </a:r>
            <a:r>
              <a:rPr sz="1000" spc="-95" dirty="0">
                <a:latin typeface="Gill Sans MT"/>
                <a:cs typeface="Gill Sans MT"/>
              </a:rPr>
              <a:t> </a:t>
            </a:r>
            <a:r>
              <a:rPr sz="1000" spc="-65" dirty="0">
                <a:latin typeface="Gill Sans MT"/>
                <a:cs typeface="Gill Sans MT"/>
              </a:rPr>
              <a:t>(</a:t>
            </a:r>
            <a:r>
              <a:rPr sz="1000" spc="-65" dirty="0">
                <a:latin typeface="Times New Roman"/>
                <a:cs typeface="Times New Roman"/>
              </a:rPr>
              <a:t>G</a:t>
            </a:r>
            <a:r>
              <a:rPr sz="1000" spc="-65" dirty="0">
                <a:latin typeface="Gill Sans MT"/>
                <a:cs typeface="Gill Sans MT"/>
              </a:rPr>
              <a:t>).</a:t>
            </a:r>
            <a:endParaRPr sz="1000">
              <a:latin typeface="Gill Sans MT"/>
              <a:cs typeface="Gill Sans MT"/>
            </a:endParaRPr>
          </a:p>
          <a:p>
            <a:pPr marL="289560" marR="5080">
              <a:lnSpc>
                <a:spcPts val="1200"/>
              </a:lnSpc>
              <a:spcBef>
                <a:spcPts val="20"/>
              </a:spcBef>
            </a:pPr>
            <a:r>
              <a:rPr sz="1000" spc="5" dirty="0">
                <a:latin typeface="Gill Sans MT"/>
                <a:cs typeface="Gill Sans MT"/>
              </a:rPr>
              <a:t>Nukleotidi </a:t>
            </a:r>
            <a:r>
              <a:rPr sz="1000" spc="20" dirty="0">
                <a:latin typeface="Gill Sans MT"/>
                <a:cs typeface="Gill Sans MT"/>
              </a:rPr>
              <a:t>su </a:t>
            </a:r>
            <a:r>
              <a:rPr sz="1000" spc="10" dirty="0">
                <a:latin typeface="Gill Sans MT"/>
                <a:cs typeface="Gill Sans MT"/>
              </a:rPr>
              <a:t>uvek </a:t>
            </a:r>
            <a:r>
              <a:rPr sz="1000" b="1" spc="-50" dirty="0">
                <a:latin typeface="Tahoma"/>
                <a:cs typeface="Tahoma"/>
              </a:rPr>
              <a:t>komplementarni </a:t>
            </a:r>
            <a:r>
              <a:rPr sz="1000" spc="25" dirty="0">
                <a:latin typeface="Gill Sans MT"/>
                <a:cs typeface="Gill Sans MT"/>
              </a:rPr>
              <a:t>(</a:t>
            </a:r>
            <a:r>
              <a:rPr sz="1000" spc="25" dirty="0">
                <a:latin typeface="Times New Roman"/>
                <a:cs typeface="Times New Roman"/>
              </a:rPr>
              <a:t>A-T, </a:t>
            </a:r>
            <a:r>
              <a:rPr sz="1000" spc="-40" dirty="0">
                <a:latin typeface="Times New Roman"/>
                <a:cs typeface="Times New Roman"/>
              </a:rPr>
              <a:t>C-G</a:t>
            </a:r>
            <a:r>
              <a:rPr sz="1000" spc="-40" dirty="0">
                <a:latin typeface="Gill Sans MT"/>
                <a:cs typeface="Gill Sans MT"/>
              </a:rPr>
              <a:t>), </a:t>
            </a:r>
            <a:r>
              <a:rPr sz="1000" dirty="0">
                <a:latin typeface="Gill Sans MT"/>
                <a:cs typeface="Gill Sans MT"/>
              </a:rPr>
              <a:t>tako </a:t>
            </a:r>
            <a:r>
              <a:rPr sz="1000" spc="35" dirty="0">
                <a:latin typeface="Gill Sans MT"/>
                <a:cs typeface="Gill Sans MT"/>
              </a:rPr>
              <a:t>da </a:t>
            </a:r>
            <a:r>
              <a:rPr sz="1000" spc="10" dirty="0">
                <a:latin typeface="Gill Sans MT"/>
                <a:cs typeface="Gill Sans MT"/>
              </a:rPr>
              <a:t>je </a:t>
            </a:r>
            <a:r>
              <a:rPr sz="1000" spc="20" dirty="0">
                <a:latin typeface="Gill Sans MT"/>
                <a:cs typeface="Gill Sans MT"/>
              </a:rPr>
              <a:t>za  </a:t>
            </a:r>
            <a:r>
              <a:rPr sz="1000" spc="35" dirty="0">
                <a:latin typeface="Gill Sans MT"/>
                <a:cs typeface="Gill Sans MT"/>
              </a:rPr>
              <a:t>analizu</a:t>
            </a:r>
            <a:r>
              <a:rPr sz="1000" spc="-35" dirty="0">
                <a:latin typeface="Gill Sans MT"/>
                <a:cs typeface="Gill Sans MT"/>
              </a:rPr>
              <a:t> </a:t>
            </a:r>
            <a:r>
              <a:rPr sz="1000" i="1" spc="45" dirty="0">
                <a:latin typeface="Gill Sans MT"/>
                <a:cs typeface="Gill Sans MT"/>
              </a:rPr>
              <a:t>dovoljno</a:t>
            </a:r>
            <a:r>
              <a:rPr sz="1000" i="1" spc="-30" dirty="0">
                <a:latin typeface="Gill Sans MT"/>
                <a:cs typeface="Gill Sans MT"/>
              </a:rPr>
              <a:t> </a:t>
            </a:r>
            <a:r>
              <a:rPr sz="1000" i="1" spc="15" dirty="0">
                <a:latin typeface="Gill Sans MT"/>
                <a:cs typeface="Gill Sans MT"/>
              </a:rPr>
              <a:t>znati</a:t>
            </a:r>
            <a:r>
              <a:rPr sz="1000" i="1" spc="-30" dirty="0">
                <a:latin typeface="Gill Sans MT"/>
                <a:cs typeface="Gill Sans MT"/>
              </a:rPr>
              <a:t> </a:t>
            </a:r>
            <a:r>
              <a:rPr sz="1000" i="1" spc="35" dirty="0">
                <a:latin typeface="Gill Sans MT"/>
                <a:cs typeface="Gill Sans MT"/>
              </a:rPr>
              <a:t>jednu</a:t>
            </a:r>
            <a:r>
              <a:rPr sz="1000" i="1" spc="-30" dirty="0">
                <a:latin typeface="Gill Sans MT"/>
                <a:cs typeface="Gill Sans MT"/>
              </a:rPr>
              <a:t> </a:t>
            </a:r>
            <a:r>
              <a:rPr sz="1000" i="1" spc="40" dirty="0">
                <a:latin typeface="Gill Sans MT"/>
                <a:cs typeface="Gill Sans MT"/>
              </a:rPr>
              <a:t>nit</a:t>
            </a:r>
            <a:r>
              <a:rPr sz="1000" i="1" spc="-35" dirty="0">
                <a:latin typeface="Gill Sans MT"/>
                <a:cs typeface="Gill Sans MT"/>
              </a:rPr>
              <a:t> </a:t>
            </a:r>
            <a:r>
              <a:rPr sz="1000" i="1" spc="10" dirty="0">
                <a:latin typeface="Gill Sans MT"/>
                <a:cs typeface="Gill Sans MT"/>
              </a:rPr>
              <a:t>DNK</a:t>
            </a:r>
            <a:r>
              <a:rPr sz="1000" spc="10" dirty="0">
                <a:latin typeface="Gill Sans MT"/>
                <a:cs typeface="Gill Sans MT"/>
              </a:rPr>
              <a:t>.</a:t>
            </a:r>
            <a:endParaRPr sz="1000">
              <a:latin typeface="Gill Sans MT"/>
              <a:cs typeface="Gill Sans MT"/>
            </a:endParaRPr>
          </a:p>
        </p:txBody>
      </p:sp>
      <p:grpSp>
        <p:nvGrpSpPr>
          <p:cNvPr id="92" name="object 92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93" name="object 93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5" name="object 95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96" name="object 96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231265">
              <a:lnSpc>
                <a:spcPts val="640"/>
              </a:lnSpc>
              <a:spcBef>
                <a:spcPts val="80"/>
              </a:spcBef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Kompresija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Rekonstrukcija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genoma 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Izgradnja </a:t>
            </a:r>
            <a:r>
              <a:rPr sz="600" spc="5" dirty="0">
                <a:solidFill>
                  <a:srgbClr val="9898D8"/>
                </a:solidFill>
                <a:latin typeface="Calibri"/>
                <a:cs typeface="Calibri"/>
              </a:rPr>
              <a:t>V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logenetskih</a:t>
            </a:r>
            <a:r>
              <a:rPr sz="600" spc="-7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stabala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0515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Gill Sans MT"/>
                <a:cs typeface="Gill Sans MT"/>
              </a:rPr>
              <a:t>Inverz</a:t>
            </a:r>
            <a:r>
              <a:rPr sz="1400" spc="-10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i="1" spc="65" dirty="0">
                <a:solidFill>
                  <a:srgbClr val="FFFFFF"/>
                </a:solidFill>
                <a:latin typeface="Gill Sans MT"/>
                <a:cs typeface="Gill Sans MT"/>
              </a:rPr>
              <a:t>BWT</a:t>
            </a:r>
            <a:r>
              <a:rPr sz="1400" spc="65" dirty="0">
                <a:solidFill>
                  <a:srgbClr val="FFFFFF"/>
                </a:solidFill>
                <a:latin typeface="Gill Sans MT"/>
                <a:cs typeface="Gill Sans MT"/>
              </a:rPr>
              <a:t>-a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810437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831" y="1223289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831" y="1636128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2733484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92556" y="2923247"/>
            <a:ext cx="52349" cy="523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556" y="3075076"/>
            <a:ext cx="52349" cy="5234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73595" y="726705"/>
            <a:ext cx="3657600" cy="24415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100" i="1" spc="75" dirty="0">
                <a:latin typeface="Georgia"/>
                <a:cs typeface="Georgia"/>
              </a:rPr>
              <a:t>BWT</a:t>
            </a:r>
            <a:r>
              <a:rPr sz="1100" i="1" spc="-114" dirty="0">
                <a:latin typeface="Georgia"/>
                <a:cs typeface="Georgia"/>
              </a:rPr>
              <a:t> </a:t>
            </a:r>
            <a:r>
              <a:rPr sz="1100" spc="5" dirty="0">
                <a:latin typeface="Arial"/>
                <a:cs typeface="Arial"/>
              </a:rPr>
              <a:t>(</a:t>
            </a:r>
            <a:r>
              <a:rPr sz="1100" i="1" spc="5" dirty="0">
                <a:latin typeface="Georgia"/>
                <a:cs typeface="Georgia"/>
              </a:rPr>
              <a:t>T</a:t>
            </a:r>
            <a:r>
              <a:rPr sz="1100" i="1" spc="-114" dirty="0">
                <a:latin typeface="Georgia"/>
                <a:cs typeface="Georgia"/>
              </a:rPr>
              <a:t> </a:t>
            </a:r>
            <a:r>
              <a:rPr sz="1100" spc="55" dirty="0">
                <a:latin typeface="Arial"/>
                <a:cs typeface="Arial"/>
              </a:rPr>
              <a:t>)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nam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daje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poslednju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kolonu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matrice;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prvu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kolonu</a:t>
            </a:r>
            <a:endParaRPr sz="1100">
              <a:latin typeface="Gill Sans MT"/>
              <a:cs typeface="Gill Sans MT"/>
            </a:endParaRPr>
          </a:p>
          <a:p>
            <a:pPr marL="63500">
              <a:lnSpc>
                <a:spcPct val="100000"/>
              </a:lnSpc>
              <a:spcBef>
                <a:spcPts val="35"/>
              </a:spcBef>
            </a:pPr>
            <a:r>
              <a:rPr sz="1100" i="1" spc="35" dirty="0">
                <a:latin typeface="Georgia"/>
                <a:cs typeface="Georgia"/>
              </a:rPr>
              <a:t>C</a:t>
            </a:r>
            <a:r>
              <a:rPr sz="1200" spc="52" baseline="-10416" dirty="0">
                <a:latin typeface="Trebuchet MS"/>
                <a:cs typeface="Trebuchet MS"/>
              </a:rPr>
              <a:t>1</a:t>
            </a:r>
            <a:r>
              <a:rPr sz="1100" spc="35" dirty="0">
                <a:latin typeface="Arial"/>
                <a:cs typeface="Arial"/>
              </a:rPr>
              <a:t>(</a:t>
            </a:r>
            <a:r>
              <a:rPr sz="1100" i="1" spc="35" dirty="0">
                <a:latin typeface="Georgia"/>
                <a:cs typeface="Georgia"/>
              </a:rPr>
              <a:t>T</a:t>
            </a:r>
            <a:r>
              <a:rPr sz="1100" i="1" spc="-120" dirty="0">
                <a:latin typeface="Georgia"/>
                <a:cs typeface="Georgia"/>
              </a:rPr>
              <a:t> </a:t>
            </a:r>
            <a:r>
              <a:rPr sz="1100" spc="55" dirty="0">
                <a:latin typeface="Arial"/>
                <a:cs typeface="Arial"/>
              </a:rPr>
              <a:t>)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možemo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dobiti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b="1" spc="-50" dirty="0">
                <a:latin typeface="Tahoma"/>
                <a:cs typeface="Tahoma"/>
              </a:rPr>
              <a:t>sortirajući </a:t>
            </a:r>
            <a:r>
              <a:rPr sz="1100" i="1" spc="75" dirty="0">
                <a:latin typeface="Georgia"/>
                <a:cs typeface="Georgia"/>
              </a:rPr>
              <a:t>BWT</a:t>
            </a:r>
            <a:r>
              <a:rPr sz="1100" i="1" spc="-114" dirty="0">
                <a:latin typeface="Georgia"/>
                <a:cs typeface="Georgia"/>
              </a:rPr>
              <a:t> </a:t>
            </a:r>
            <a:r>
              <a:rPr sz="1100" spc="5" dirty="0">
                <a:latin typeface="Arial"/>
                <a:cs typeface="Arial"/>
              </a:rPr>
              <a:t>(</a:t>
            </a:r>
            <a:r>
              <a:rPr sz="1100" i="1" spc="5" dirty="0">
                <a:latin typeface="Georgia"/>
                <a:cs typeface="Georgia"/>
              </a:rPr>
              <a:t>T</a:t>
            </a:r>
            <a:r>
              <a:rPr sz="1100" i="1" spc="-114" dirty="0">
                <a:latin typeface="Georgia"/>
                <a:cs typeface="Georgia"/>
              </a:rPr>
              <a:t> </a:t>
            </a:r>
            <a:r>
              <a:rPr sz="1100" spc="25" dirty="0">
                <a:latin typeface="Arial"/>
                <a:cs typeface="Arial"/>
              </a:rPr>
              <a:t>)</a:t>
            </a:r>
            <a:r>
              <a:rPr sz="1100" spc="2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 marL="63500" marR="55880">
              <a:lnSpc>
                <a:spcPct val="102600"/>
              </a:lnSpc>
              <a:spcBef>
                <a:spcPts val="540"/>
              </a:spcBef>
            </a:pPr>
            <a:r>
              <a:rPr sz="1100" i="1" spc="75" dirty="0">
                <a:latin typeface="Gill Sans MT"/>
                <a:cs typeface="Gill Sans MT"/>
              </a:rPr>
              <a:t>LF </a:t>
            </a:r>
            <a:r>
              <a:rPr sz="1100" i="1" spc="35" dirty="0">
                <a:latin typeface="Gill Sans MT"/>
                <a:cs typeface="Gill Sans MT"/>
              </a:rPr>
              <a:t>Property</a:t>
            </a:r>
            <a:r>
              <a:rPr sz="1100" spc="35" dirty="0">
                <a:latin typeface="Gill Sans MT"/>
                <a:cs typeface="Gill Sans MT"/>
              </a:rPr>
              <a:t>: </a:t>
            </a:r>
            <a:r>
              <a:rPr sz="1100" i="1" spc="25" dirty="0">
                <a:latin typeface="Georgia"/>
                <a:cs typeface="Georgia"/>
              </a:rPr>
              <a:t>i</a:t>
            </a:r>
            <a:r>
              <a:rPr sz="1100" spc="25" dirty="0">
                <a:latin typeface="Gill Sans MT"/>
                <a:cs typeface="Gill Sans MT"/>
              </a:rPr>
              <a:t>-ta </a:t>
            </a:r>
            <a:r>
              <a:rPr sz="1100" spc="20" dirty="0">
                <a:latin typeface="Gill Sans MT"/>
                <a:cs typeface="Gill Sans MT"/>
              </a:rPr>
              <a:t>pojava </a:t>
            </a:r>
            <a:r>
              <a:rPr sz="1100" dirty="0">
                <a:latin typeface="Gill Sans MT"/>
                <a:cs typeface="Gill Sans MT"/>
              </a:rPr>
              <a:t>nekog </a:t>
            </a:r>
            <a:r>
              <a:rPr sz="1100" spc="5" dirty="0">
                <a:latin typeface="Gill Sans MT"/>
                <a:cs typeface="Gill Sans MT"/>
              </a:rPr>
              <a:t>karaktera </a:t>
            </a:r>
            <a:r>
              <a:rPr sz="1100" spc="35" dirty="0">
                <a:latin typeface="Gill Sans MT"/>
                <a:cs typeface="Gill Sans MT"/>
              </a:rPr>
              <a:t>u </a:t>
            </a:r>
            <a:r>
              <a:rPr sz="1100" spc="-5" dirty="0">
                <a:latin typeface="Gill Sans MT"/>
                <a:cs typeface="Gill Sans MT"/>
              </a:rPr>
              <a:t>prvoj koloni </a:t>
            </a:r>
            <a:r>
              <a:rPr sz="1100" spc="10" dirty="0">
                <a:latin typeface="Gill Sans MT"/>
                <a:cs typeface="Gill Sans MT"/>
              </a:rPr>
              <a:t>je </a:t>
            </a:r>
            <a:r>
              <a:rPr sz="1100" spc="45" dirty="0">
                <a:latin typeface="Gill Sans MT"/>
                <a:cs typeface="Gill Sans MT"/>
              </a:rPr>
              <a:t>na  </a:t>
            </a:r>
            <a:r>
              <a:rPr sz="1100" spc="10" dirty="0">
                <a:latin typeface="Gill Sans MT"/>
                <a:cs typeface="Gill Sans MT"/>
              </a:rPr>
              <a:t>istoj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poziciji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kao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i="1" spc="25" dirty="0">
                <a:latin typeface="Georgia"/>
                <a:cs typeface="Georgia"/>
              </a:rPr>
              <a:t>i</a:t>
            </a:r>
            <a:r>
              <a:rPr sz="1100" spc="25" dirty="0">
                <a:latin typeface="Gill Sans MT"/>
                <a:cs typeface="Gill Sans MT"/>
              </a:rPr>
              <a:t>-ta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pojava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tog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karaktera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u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poslednjoj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koloni!</a:t>
            </a:r>
            <a:endParaRPr sz="1100">
              <a:latin typeface="Gill Sans MT"/>
              <a:cs typeface="Gill Sans MT"/>
            </a:endParaRPr>
          </a:p>
          <a:p>
            <a:pPr marL="63500" marR="125730">
              <a:lnSpc>
                <a:spcPct val="102699"/>
              </a:lnSpc>
              <a:spcBef>
                <a:spcPts val="540"/>
              </a:spcBef>
            </a:pPr>
            <a:r>
              <a:rPr sz="1100" dirty="0">
                <a:latin typeface="Gill Sans MT"/>
                <a:cs typeface="Gill Sans MT"/>
              </a:rPr>
              <a:t>De</a:t>
            </a:r>
            <a:r>
              <a:rPr sz="1100" dirty="0">
                <a:latin typeface="Calibri"/>
                <a:cs typeface="Calibri"/>
              </a:rPr>
              <a:t>V</a:t>
            </a:r>
            <a:r>
              <a:rPr sz="1100" dirty="0">
                <a:latin typeface="Gill Sans MT"/>
                <a:cs typeface="Gill Sans MT"/>
              </a:rPr>
              <a:t>nišimo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60" dirty="0">
                <a:latin typeface="Georgia"/>
                <a:cs typeface="Georgia"/>
              </a:rPr>
              <a:t>LF</a:t>
            </a:r>
            <a:r>
              <a:rPr sz="1100" i="1" spc="-110" dirty="0">
                <a:latin typeface="Georgia"/>
                <a:cs typeface="Georgia"/>
              </a:rPr>
              <a:t> </a:t>
            </a:r>
            <a:r>
              <a:rPr sz="1100" spc="50" dirty="0">
                <a:latin typeface="Arial"/>
                <a:cs typeface="Arial"/>
              </a:rPr>
              <a:t>(</a:t>
            </a:r>
            <a:r>
              <a:rPr sz="1100" i="1" spc="50" dirty="0">
                <a:latin typeface="Georgia"/>
                <a:cs typeface="Georgia"/>
              </a:rPr>
              <a:t>i</a:t>
            </a:r>
            <a:r>
              <a:rPr sz="1100" spc="50" dirty="0">
                <a:latin typeface="Arial"/>
                <a:cs typeface="Arial"/>
              </a:rPr>
              <a:t>)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dirty="0">
                <a:latin typeface="Gill Sans MT"/>
                <a:cs typeface="Gill Sans MT"/>
              </a:rPr>
              <a:t>kao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mapiranje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pozicija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iz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poslednje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kolone  </a:t>
            </a:r>
            <a:r>
              <a:rPr sz="1100" spc="45" dirty="0">
                <a:latin typeface="Gill Sans MT"/>
                <a:cs typeface="Gill Sans MT"/>
              </a:rPr>
              <a:t>na </a:t>
            </a:r>
            <a:r>
              <a:rPr sz="1100" spc="5" dirty="0">
                <a:latin typeface="Gill Sans MT"/>
                <a:cs typeface="Gill Sans MT"/>
              </a:rPr>
              <a:t>prvu </a:t>
            </a:r>
            <a:r>
              <a:rPr sz="1100" spc="-5" dirty="0">
                <a:latin typeface="Gill Sans MT"/>
                <a:cs typeface="Gill Sans MT"/>
              </a:rPr>
              <a:t>kolonu, </a:t>
            </a:r>
            <a:r>
              <a:rPr sz="1100" dirty="0">
                <a:latin typeface="Gill Sans MT"/>
                <a:cs typeface="Gill Sans MT"/>
              </a:rPr>
              <a:t>tako </a:t>
            </a:r>
            <a:r>
              <a:rPr sz="1100" spc="35" dirty="0">
                <a:latin typeface="Gill Sans MT"/>
                <a:cs typeface="Gill Sans MT"/>
              </a:rPr>
              <a:t>da</a:t>
            </a:r>
            <a:r>
              <a:rPr sz="1100" spc="-22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važi: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50">
              <a:latin typeface="Gill Sans MT"/>
              <a:cs typeface="Gill Sans MT"/>
            </a:endParaRPr>
          </a:p>
          <a:p>
            <a:pPr marL="80010" algn="ctr">
              <a:lnSpc>
                <a:spcPct val="100000"/>
              </a:lnSpc>
            </a:pPr>
            <a:r>
              <a:rPr sz="1100" i="1" spc="75" dirty="0">
                <a:latin typeface="Georgia"/>
                <a:cs typeface="Georgia"/>
              </a:rPr>
              <a:t>BWT</a:t>
            </a:r>
            <a:r>
              <a:rPr sz="1100" i="1" spc="-120" dirty="0">
                <a:latin typeface="Georgia"/>
                <a:cs typeface="Georgia"/>
              </a:rPr>
              <a:t> </a:t>
            </a:r>
            <a:r>
              <a:rPr sz="1100" spc="10" dirty="0">
                <a:latin typeface="Arial"/>
                <a:cs typeface="Arial"/>
              </a:rPr>
              <a:t>[</a:t>
            </a:r>
            <a:r>
              <a:rPr sz="1100" i="1" spc="10" dirty="0">
                <a:latin typeface="Georgia"/>
                <a:cs typeface="Georgia"/>
              </a:rPr>
              <a:t>i</a:t>
            </a:r>
            <a:r>
              <a:rPr sz="1100" spc="10" dirty="0">
                <a:latin typeface="Arial"/>
                <a:cs typeface="Arial"/>
              </a:rPr>
              <a:t>]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i="1" spc="45" dirty="0">
                <a:latin typeface="Georgia"/>
                <a:cs typeface="Georgia"/>
              </a:rPr>
              <a:t>C</a:t>
            </a:r>
            <a:r>
              <a:rPr sz="1200" spc="67" baseline="-10416" dirty="0">
                <a:latin typeface="Trebuchet MS"/>
                <a:cs typeface="Trebuchet MS"/>
              </a:rPr>
              <a:t>1</a:t>
            </a:r>
            <a:r>
              <a:rPr sz="1100" spc="45" dirty="0">
                <a:latin typeface="Arial"/>
                <a:cs typeface="Arial"/>
              </a:rPr>
              <a:t>[</a:t>
            </a:r>
            <a:r>
              <a:rPr sz="1100" i="1" spc="45" dirty="0">
                <a:latin typeface="Georgia"/>
                <a:cs typeface="Georgia"/>
              </a:rPr>
              <a:t>LF</a:t>
            </a:r>
            <a:r>
              <a:rPr sz="1100" i="1" spc="-114" dirty="0">
                <a:latin typeface="Georgia"/>
                <a:cs typeface="Georgia"/>
              </a:rPr>
              <a:t> </a:t>
            </a:r>
            <a:r>
              <a:rPr sz="1100" spc="35" dirty="0">
                <a:latin typeface="Arial"/>
                <a:cs typeface="Arial"/>
              </a:rPr>
              <a:t>(</a:t>
            </a:r>
            <a:r>
              <a:rPr sz="1100" i="1" spc="35" dirty="0">
                <a:latin typeface="Georgia"/>
                <a:cs typeface="Georgia"/>
              </a:rPr>
              <a:t>i</a:t>
            </a:r>
            <a:r>
              <a:rPr sz="1100" spc="35" dirty="0">
                <a:latin typeface="Arial"/>
                <a:cs typeface="Arial"/>
              </a:rPr>
              <a:t>)]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50">
              <a:latin typeface="Arial"/>
              <a:cs typeface="Arial"/>
            </a:endParaRPr>
          </a:p>
          <a:p>
            <a:pPr marL="80010" algn="ctr">
              <a:lnSpc>
                <a:spcPct val="100000"/>
              </a:lnSpc>
            </a:pPr>
            <a:r>
              <a:rPr sz="1100" i="1" spc="75" dirty="0">
                <a:latin typeface="Georgia"/>
                <a:cs typeface="Georgia"/>
              </a:rPr>
              <a:t>BWT</a:t>
            </a:r>
            <a:r>
              <a:rPr sz="1100" i="1" spc="-120" dirty="0">
                <a:latin typeface="Georgia"/>
                <a:cs typeface="Georgia"/>
              </a:rPr>
              <a:t> </a:t>
            </a:r>
            <a:r>
              <a:rPr sz="1100" spc="10" dirty="0">
                <a:latin typeface="Arial"/>
                <a:cs typeface="Arial"/>
              </a:rPr>
              <a:t>[</a:t>
            </a:r>
            <a:r>
              <a:rPr sz="1100" i="1" spc="10" dirty="0">
                <a:latin typeface="Georgia"/>
                <a:cs typeface="Georgia"/>
              </a:rPr>
              <a:t>i</a:t>
            </a:r>
            <a:r>
              <a:rPr sz="1100" spc="10" dirty="0">
                <a:latin typeface="Arial"/>
                <a:cs typeface="Arial"/>
              </a:rPr>
              <a:t>]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i="1" spc="75" dirty="0">
                <a:latin typeface="Georgia"/>
                <a:cs typeface="Georgia"/>
              </a:rPr>
              <a:t>BWT</a:t>
            </a:r>
            <a:r>
              <a:rPr sz="1100" i="1" spc="-114" dirty="0">
                <a:latin typeface="Georgia"/>
                <a:cs typeface="Georgia"/>
              </a:rPr>
              <a:t> </a:t>
            </a:r>
            <a:r>
              <a:rPr sz="1100" spc="60" dirty="0">
                <a:latin typeface="Arial"/>
                <a:cs typeface="Arial"/>
              </a:rPr>
              <a:t>[</a:t>
            </a:r>
            <a:r>
              <a:rPr sz="1100" i="1" spc="60" dirty="0">
                <a:latin typeface="Georgia"/>
                <a:cs typeface="Georgia"/>
              </a:rPr>
              <a:t>j</a:t>
            </a:r>
            <a:r>
              <a:rPr sz="1100" spc="60" dirty="0">
                <a:latin typeface="Arial"/>
                <a:cs typeface="Arial"/>
              </a:rPr>
              <a:t>]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spc="-150" dirty="0">
                <a:latin typeface="Lucida Sans Unicode"/>
                <a:cs typeface="Lucida Sans Unicode"/>
              </a:rPr>
              <a:t>∧</a:t>
            </a:r>
            <a:r>
              <a:rPr sz="1100" spc="-110" dirty="0">
                <a:latin typeface="Lucida Sans Unicode"/>
                <a:cs typeface="Lucida Sans Unicode"/>
              </a:rPr>
              <a:t> </a:t>
            </a:r>
            <a:r>
              <a:rPr sz="1100" i="1" spc="45" dirty="0">
                <a:latin typeface="Georgia"/>
                <a:cs typeface="Georgia"/>
              </a:rPr>
              <a:t>i</a:t>
            </a:r>
            <a:r>
              <a:rPr sz="1100" i="1" spc="35" dirty="0">
                <a:latin typeface="Georgia"/>
                <a:cs typeface="Georgia"/>
              </a:rPr>
              <a:t> </a:t>
            </a:r>
            <a:r>
              <a:rPr sz="1100" i="1" spc="140" dirty="0">
                <a:latin typeface="Georgia"/>
                <a:cs typeface="Georgia"/>
              </a:rPr>
              <a:t>&lt;</a:t>
            </a:r>
            <a:r>
              <a:rPr sz="1100" i="1" spc="30" dirty="0">
                <a:latin typeface="Georgia"/>
                <a:cs typeface="Georgia"/>
              </a:rPr>
              <a:t> </a:t>
            </a:r>
            <a:r>
              <a:rPr sz="1100" i="1" spc="125" dirty="0">
                <a:latin typeface="Georgia"/>
                <a:cs typeface="Georgia"/>
              </a:rPr>
              <a:t>j</a:t>
            </a:r>
            <a:r>
              <a:rPr sz="1100" i="1" spc="395" dirty="0">
                <a:latin typeface="Georgia"/>
                <a:cs typeface="Georgia"/>
              </a:rPr>
              <a:t> </a:t>
            </a:r>
            <a:r>
              <a:rPr sz="1100" spc="35" dirty="0">
                <a:latin typeface="Arial"/>
                <a:cs typeface="Arial"/>
              </a:rPr>
              <a:t>=</a:t>
            </a:r>
            <a:r>
              <a:rPr sz="1100" spc="35" dirty="0">
                <a:latin typeface="Lucida Sans Unicode"/>
                <a:cs typeface="Lucida Sans Unicode"/>
              </a:rPr>
              <a:t>⇒</a:t>
            </a:r>
            <a:r>
              <a:rPr sz="1100" spc="250" dirty="0">
                <a:latin typeface="Lucida Sans Unicode"/>
                <a:cs typeface="Lucida Sans Unicode"/>
              </a:rPr>
              <a:t> </a:t>
            </a:r>
            <a:r>
              <a:rPr sz="1100" i="1" spc="60" dirty="0">
                <a:latin typeface="Georgia"/>
                <a:cs typeface="Georgia"/>
              </a:rPr>
              <a:t>LF</a:t>
            </a:r>
            <a:r>
              <a:rPr sz="1100" i="1" spc="-114" dirty="0">
                <a:latin typeface="Georgia"/>
                <a:cs typeface="Georgia"/>
              </a:rPr>
              <a:t> </a:t>
            </a:r>
            <a:r>
              <a:rPr sz="1100" spc="50" dirty="0">
                <a:latin typeface="Arial"/>
                <a:cs typeface="Arial"/>
              </a:rPr>
              <a:t>(</a:t>
            </a:r>
            <a:r>
              <a:rPr sz="1100" i="1" spc="50" dirty="0">
                <a:latin typeface="Georgia"/>
                <a:cs typeface="Georgia"/>
              </a:rPr>
              <a:t>i</a:t>
            </a:r>
            <a:r>
              <a:rPr sz="1100" spc="50" dirty="0">
                <a:latin typeface="Arial"/>
                <a:cs typeface="Arial"/>
              </a:rPr>
              <a:t>)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i="1" spc="140" dirty="0">
                <a:latin typeface="Georgia"/>
                <a:cs typeface="Georgia"/>
              </a:rPr>
              <a:t>&lt;</a:t>
            </a:r>
            <a:r>
              <a:rPr sz="1100" i="1" spc="35" dirty="0">
                <a:latin typeface="Georgia"/>
                <a:cs typeface="Georgia"/>
              </a:rPr>
              <a:t> </a:t>
            </a:r>
            <a:r>
              <a:rPr sz="1100" i="1" spc="60" dirty="0">
                <a:latin typeface="Georgia"/>
                <a:cs typeface="Georgia"/>
              </a:rPr>
              <a:t>LF</a:t>
            </a:r>
            <a:r>
              <a:rPr sz="1100" i="1" spc="-114" dirty="0">
                <a:latin typeface="Georgia"/>
                <a:cs typeface="Georgia"/>
              </a:rPr>
              <a:t> </a:t>
            </a:r>
            <a:r>
              <a:rPr sz="1100" spc="100" dirty="0">
                <a:latin typeface="Arial"/>
                <a:cs typeface="Arial"/>
              </a:rPr>
              <a:t>(</a:t>
            </a:r>
            <a:r>
              <a:rPr sz="1100" i="1" spc="100" dirty="0">
                <a:latin typeface="Georgia"/>
                <a:cs typeface="Georgia"/>
              </a:rPr>
              <a:t>j</a:t>
            </a:r>
            <a:r>
              <a:rPr sz="1100" spc="100" dirty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63500">
              <a:lnSpc>
                <a:spcPct val="100000"/>
              </a:lnSpc>
              <a:spcBef>
                <a:spcPts val="1065"/>
              </a:spcBef>
            </a:pPr>
            <a:r>
              <a:rPr sz="1100" spc="15" dirty="0">
                <a:latin typeface="Gill Sans MT"/>
                <a:cs typeface="Gill Sans MT"/>
              </a:rPr>
              <a:t>Iterativni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algoritam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računanje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-45" dirty="0">
                <a:latin typeface="Georgia"/>
                <a:cs typeface="Georgia"/>
              </a:rPr>
              <a:t>T</a:t>
            </a:r>
            <a:r>
              <a:rPr sz="1100" i="1" spc="-114" dirty="0">
                <a:latin typeface="Georgia"/>
                <a:cs typeface="Georgia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:</a:t>
            </a:r>
            <a:endParaRPr sz="1100">
              <a:latin typeface="Gill Sans MT"/>
              <a:cs typeface="Gill Sans MT"/>
            </a:endParaRPr>
          </a:p>
          <a:p>
            <a:pPr marL="340360" marR="414020">
              <a:lnSpc>
                <a:spcPct val="100000"/>
              </a:lnSpc>
              <a:spcBef>
                <a:spcPts val="170"/>
              </a:spcBef>
            </a:pPr>
            <a:r>
              <a:rPr sz="1000" spc="30" dirty="0">
                <a:latin typeface="Gill Sans MT"/>
                <a:cs typeface="Gill Sans MT"/>
              </a:rPr>
              <a:t>Inicijalizacija:</a:t>
            </a:r>
            <a:r>
              <a:rPr sz="1000" spc="-35" dirty="0">
                <a:latin typeface="Gill Sans MT"/>
                <a:cs typeface="Gill Sans MT"/>
              </a:rPr>
              <a:t> </a:t>
            </a:r>
            <a:r>
              <a:rPr sz="1000" i="1" spc="45" dirty="0">
                <a:latin typeface="Georgia"/>
                <a:cs typeface="Georgia"/>
              </a:rPr>
              <a:t>i</a:t>
            </a:r>
            <a:r>
              <a:rPr sz="1000" i="1" spc="35" dirty="0">
                <a:latin typeface="Georgia"/>
                <a:cs typeface="Georgia"/>
              </a:rPr>
              <a:t>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i="1" spc="65" dirty="0">
                <a:latin typeface="Georgia"/>
                <a:cs typeface="Georgia"/>
              </a:rPr>
              <a:t>x</a:t>
            </a:r>
            <a:r>
              <a:rPr sz="1000" i="1" spc="5" dirty="0">
                <a:latin typeface="Georgia"/>
                <a:cs typeface="Georgia"/>
              </a:rPr>
              <a:t> </a:t>
            </a:r>
            <a:r>
              <a:rPr sz="1000" spc="5" dirty="0">
                <a:latin typeface="Gill Sans MT"/>
                <a:cs typeface="Gill Sans MT"/>
              </a:rPr>
              <a:t>(gde</a:t>
            </a:r>
            <a:r>
              <a:rPr sz="1000" spc="-30" dirty="0">
                <a:latin typeface="Gill Sans MT"/>
                <a:cs typeface="Gill Sans MT"/>
              </a:rPr>
              <a:t> </a:t>
            </a:r>
            <a:r>
              <a:rPr sz="1000" spc="10" dirty="0">
                <a:latin typeface="Gill Sans MT"/>
                <a:cs typeface="Gill Sans MT"/>
              </a:rPr>
              <a:t>je</a:t>
            </a:r>
            <a:r>
              <a:rPr sz="1000" spc="-35" dirty="0">
                <a:latin typeface="Gill Sans MT"/>
                <a:cs typeface="Gill Sans MT"/>
              </a:rPr>
              <a:t> </a:t>
            </a:r>
            <a:r>
              <a:rPr sz="1000" i="1" spc="65" dirty="0">
                <a:latin typeface="Georgia"/>
                <a:cs typeface="Georgia"/>
              </a:rPr>
              <a:t>x</a:t>
            </a:r>
            <a:r>
              <a:rPr sz="1000" i="1" spc="5" dirty="0">
                <a:latin typeface="Georgia"/>
                <a:cs typeface="Georgia"/>
              </a:rPr>
              <a:t> </a:t>
            </a:r>
            <a:r>
              <a:rPr sz="1000" spc="15" dirty="0">
                <a:latin typeface="Gill Sans MT"/>
                <a:cs typeface="Gill Sans MT"/>
              </a:rPr>
              <a:t>indeks</a:t>
            </a:r>
            <a:r>
              <a:rPr sz="1000" spc="-30" dirty="0">
                <a:latin typeface="Gill Sans MT"/>
                <a:cs typeface="Gill Sans MT"/>
              </a:rPr>
              <a:t> </a:t>
            </a:r>
            <a:r>
              <a:rPr sz="1000" dirty="0">
                <a:latin typeface="Gill Sans MT"/>
                <a:cs typeface="Gill Sans MT"/>
              </a:rPr>
              <a:t>reda</a:t>
            </a:r>
            <a:r>
              <a:rPr sz="1000" spc="-30" dirty="0">
                <a:latin typeface="Gill Sans MT"/>
                <a:cs typeface="Gill Sans MT"/>
              </a:rPr>
              <a:t> </a:t>
            </a:r>
            <a:r>
              <a:rPr sz="1000" spc="10" dirty="0">
                <a:latin typeface="Gill Sans MT"/>
                <a:cs typeface="Gill Sans MT"/>
              </a:rPr>
              <a:t>koji</a:t>
            </a:r>
            <a:r>
              <a:rPr sz="1000" spc="-30" dirty="0">
                <a:latin typeface="Gill Sans MT"/>
                <a:cs typeface="Gill Sans MT"/>
              </a:rPr>
              <a:t> </a:t>
            </a:r>
            <a:r>
              <a:rPr sz="1000" spc="10" dirty="0">
                <a:latin typeface="Gill Sans MT"/>
                <a:cs typeface="Gill Sans MT"/>
              </a:rPr>
              <a:t>sadrži</a:t>
            </a:r>
            <a:r>
              <a:rPr sz="1000" spc="-35" dirty="0">
                <a:latin typeface="Gill Sans MT"/>
                <a:cs typeface="Gill Sans MT"/>
              </a:rPr>
              <a:t> </a:t>
            </a:r>
            <a:r>
              <a:rPr sz="1000" i="1" spc="-40" dirty="0">
                <a:latin typeface="Georgia"/>
                <a:cs typeface="Georgia"/>
              </a:rPr>
              <a:t>T</a:t>
            </a:r>
            <a:r>
              <a:rPr sz="1000" i="1" spc="-105" dirty="0">
                <a:latin typeface="Georgia"/>
                <a:cs typeface="Georgia"/>
              </a:rPr>
              <a:t> </a:t>
            </a:r>
            <a:r>
              <a:rPr sz="1000" spc="-20" dirty="0">
                <a:latin typeface="Gill Sans MT"/>
                <a:cs typeface="Gill Sans MT"/>
              </a:rPr>
              <a:t>);  </a:t>
            </a:r>
            <a:r>
              <a:rPr sz="1000" spc="15" dirty="0">
                <a:latin typeface="Gill Sans MT"/>
                <a:cs typeface="Gill Sans MT"/>
              </a:rPr>
              <a:t>Iteracija:</a:t>
            </a:r>
            <a:r>
              <a:rPr sz="1000" spc="-35" dirty="0">
                <a:latin typeface="Gill Sans MT"/>
                <a:cs typeface="Gill Sans MT"/>
              </a:rPr>
              <a:t> </a:t>
            </a:r>
            <a:r>
              <a:rPr sz="1000" i="1" spc="-40" dirty="0">
                <a:latin typeface="Georgia"/>
                <a:cs typeface="Georgia"/>
              </a:rPr>
              <a:t>T</a:t>
            </a:r>
            <a:r>
              <a:rPr sz="1000" i="1" spc="-30" dirty="0">
                <a:latin typeface="Georgia"/>
                <a:cs typeface="Georgia"/>
              </a:rPr>
              <a:t>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i="1" spc="70" dirty="0">
                <a:latin typeface="Georgia"/>
                <a:cs typeface="Georgia"/>
              </a:rPr>
              <a:t>BWT</a:t>
            </a:r>
            <a:r>
              <a:rPr sz="1000" i="1" spc="-105" dirty="0">
                <a:latin typeface="Georgia"/>
                <a:cs typeface="Georgia"/>
              </a:rPr>
              <a:t> </a:t>
            </a:r>
            <a:r>
              <a:rPr sz="1000" spc="35" dirty="0">
                <a:latin typeface="Arial"/>
                <a:cs typeface="Arial"/>
              </a:rPr>
              <a:t>[</a:t>
            </a:r>
            <a:r>
              <a:rPr sz="1000" i="1" spc="35" dirty="0">
                <a:latin typeface="Georgia"/>
                <a:cs typeface="Georgia"/>
              </a:rPr>
              <a:t>LF</a:t>
            </a:r>
            <a:r>
              <a:rPr sz="1000" i="1" spc="-105" dirty="0">
                <a:latin typeface="Georgia"/>
                <a:cs typeface="Georgia"/>
              </a:rPr>
              <a:t> </a:t>
            </a:r>
            <a:r>
              <a:rPr sz="1000" spc="35" dirty="0">
                <a:latin typeface="Arial"/>
                <a:cs typeface="Arial"/>
              </a:rPr>
              <a:t>(</a:t>
            </a:r>
            <a:r>
              <a:rPr sz="1000" i="1" spc="35" dirty="0">
                <a:latin typeface="Georgia"/>
                <a:cs typeface="Georgia"/>
              </a:rPr>
              <a:t>i</a:t>
            </a:r>
            <a:r>
              <a:rPr sz="1000" spc="35" dirty="0">
                <a:latin typeface="Arial"/>
                <a:cs typeface="Arial"/>
              </a:rPr>
              <a:t>)]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190" dirty="0">
                <a:latin typeface="Arial"/>
                <a:cs typeface="Arial"/>
              </a:rPr>
              <a:t>+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i="1" spc="-40" dirty="0">
                <a:latin typeface="Georgia"/>
                <a:cs typeface="Georgia"/>
              </a:rPr>
              <a:t>T</a:t>
            </a:r>
            <a:r>
              <a:rPr sz="1000" i="1" spc="-110" dirty="0">
                <a:latin typeface="Georgia"/>
                <a:cs typeface="Georgia"/>
              </a:rPr>
              <a:t> </a:t>
            </a:r>
            <a:r>
              <a:rPr sz="1000" spc="-5" dirty="0">
                <a:latin typeface="Gill Sans MT"/>
                <a:cs typeface="Gill Sans MT"/>
              </a:rPr>
              <a:t>,</a:t>
            </a:r>
            <a:r>
              <a:rPr sz="1000" spc="-30" dirty="0">
                <a:latin typeface="Gill Sans MT"/>
                <a:cs typeface="Gill Sans MT"/>
              </a:rPr>
              <a:t> </a:t>
            </a:r>
            <a:r>
              <a:rPr sz="1000" i="1" spc="45" dirty="0">
                <a:latin typeface="Georgia"/>
                <a:cs typeface="Georgia"/>
              </a:rPr>
              <a:t>i</a:t>
            </a:r>
            <a:r>
              <a:rPr sz="1000" i="1" spc="35" dirty="0">
                <a:latin typeface="Georgia"/>
                <a:cs typeface="Georgia"/>
              </a:rPr>
              <a:t>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i="1" spc="55" dirty="0">
                <a:latin typeface="Georgia"/>
                <a:cs typeface="Georgia"/>
              </a:rPr>
              <a:t>LF</a:t>
            </a:r>
            <a:r>
              <a:rPr sz="1000" i="1" spc="-110" dirty="0">
                <a:latin typeface="Georgia"/>
                <a:cs typeface="Georgia"/>
              </a:rPr>
              <a:t> </a:t>
            </a:r>
            <a:r>
              <a:rPr sz="1000" spc="50" dirty="0">
                <a:latin typeface="Arial"/>
                <a:cs typeface="Arial"/>
              </a:rPr>
              <a:t>(</a:t>
            </a:r>
            <a:r>
              <a:rPr sz="1000" i="1" spc="50" dirty="0">
                <a:latin typeface="Georgia"/>
                <a:cs typeface="Georgia"/>
              </a:rPr>
              <a:t>i</a:t>
            </a:r>
            <a:r>
              <a:rPr sz="1000" spc="50" dirty="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4" name="object 14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231265">
              <a:lnSpc>
                <a:spcPts val="640"/>
              </a:lnSpc>
              <a:spcBef>
                <a:spcPts val="80"/>
              </a:spcBef>
            </a:pP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Kompresija </a:t>
            </a:r>
            <a:r>
              <a:rPr sz="600" spc="-30" dirty="0">
                <a:solidFill>
                  <a:srgbClr val="9898D8"/>
                </a:solidFill>
                <a:latin typeface="Gill Sans MT"/>
                <a:cs typeface="Gill Sans MT"/>
              </a:rPr>
              <a:t>DNK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sekvenci 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Rekonstrukcija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genoma 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Izgradnja </a:t>
            </a:r>
            <a:r>
              <a:rPr sz="600" spc="5" dirty="0">
                <a:solidFill>
                  <a:srgbClr val="9898D8"/>
                </a:solidFill>
                <a:latin typeface="Calibri"/>
                <a:cs typeface="Calibri"/>
              </a:rPr>
              <a:t>V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logenetskih</a:t>
            </a:r>
            <a:r>
              <a:rPr sz="600" spc="-7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stabala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3703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solidFill>
                  <a:srgbClr val="FFFFFF"/>
                </a:solidFill>
                <a:latin typeface="Gill Sans MT"/>
                <a:cs typeface="Gill Sans MT"/>
              </a:rPr>
              <a:t>Izgradnja</a:t>
            </a:r>
            <a:r>
              <a:rPr sz="1400" spc="-9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40" dirty="0">
                <a:solidFill>
                  <a:srgbClr val="FFFFFF"/>
                </a:solidFill>
                <a:latin typeface="Gill Sans MT"/>
                <a:cs typeface="Gill Sans MT"/>
              </a:rPr>
              <a:t>genoma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1050709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73595" y="966989"/>
            <a:ext cx="3502025" cy="184213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62865" marR="90170">
              <a:lnSpc>
                <a:spcPct val="102600"/>
              </a:lnSpc>
              <a:spcBef>
                <a:spcPts val="55"/>
              </a:spcBef>
            </a:pPr>
            <a:r>
              <a:rPr sz="1100" spc="40" dirty="0">
                <a:latin typeface="Gill Sans MT"/>
                <a:cs typeface="Gill Sans MT"/>
              </a:rPr>
              <a:t>Sada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želimo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da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konstruišemo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b="1" spc="-55" dirty="0">
                <a:latin typeface="Tahoma"/>
                <a:cs typeface="Tahoma"/>
              </a:rPr>
              <a:t>celokupnu</a:t>
            </a:r>
            <a:r>
              <a:rPr sz="1100" b="1" spc="-50" dirty="0">
                <a:latin typeface="Tahoma"/>
                <a:cs typeface="Tahoma"/>
              </a:rPr>
              <a:t> </a:t>
            </a:r>
            <a:r>
              <a:rPr sz="1100" b="1" spc="30" dirty="0">
                <a:latin typeface="Tahoma"/>
                <a:cs typeface="Tahoma"/>
              </a:rPr>
              <a:t>DNK</a:t>
            </a:r>
            <a:r>
              <a:rPr sz="1100" b="1" spc="-50" dirty="0">
                <a:latin typeface="Tahoma"/>
                <a:cs typeface="Tahoma"/>
              </a:rPr>
              <a:t> </a:t>
            </a:r>
            <a:r>
              <a:rPr sz="1100" b="1" spc="-75" dirty="0">
                <a:latin typeface="Tahoma"/>
                <a:cs typeface="Tahoma"/>
              </a:rPr>
              <a:t>sekvencu  </a:t>
            </a:r>
            <a:r>
              <a:rPr sz="1100" b="1" spc="-70" dirty="0">
                <a:latin typeface="Tahoma"/>
                <a:cs typeface="Tahoma"/>
              </a:rPr>
              <a:t>nekog</a:t>
            </a:r>
            <a:r>
              <a:rPr sz="1100" b="1" spc="-55" dirty="0">
                <a:latin typeface="Tahoma"/>
                <a:cs typeface="Tahoma"/>
              </a:rPr>
              <a:t> organizma</a:t>
            </a:r>
            <a:r>
              <a:rPr sz="1100" spc="-5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50">
              <a:latin typeface="Gill Sans MT"/>
              <a:cs typeface="Gill Sans MT"/>
            </a:endParaRPr>
          </a:p>
          <a:p>
            <a:pPr marL="63500" marR="245745" algn="just">
              <a:lnSpc>
                <a:spcPct val="102600"/>
              </a:lnSpc>
            </a:pPr>
            <a:r>
              <a:rPr sz="1100" spc="-25" dirty="0">
                <a:latin typeface="Gill Sans MT"/>
                <a:cs typeface="Gill Sans MT"/>
              </a:rPr>
              <a:t>Vrlo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skupo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odjednom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izvući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celu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sekvencu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sa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velikom  </a:t>
            </a:r>
            <a:r>
              <a:rPr sz="1100" spc="-5" dirty="0">
                <a:latin typeface="Gill Sans MT"/>
                <a:cs typeface="Gill Sans MT"/>
              </a:rPr>
              <a:t>preciznošću;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daleko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jednostavnije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napraviti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veliki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broj  </a:t>
            </a:r>
            <a:r>
              <a:rPr sz="1100" spc="-30" dirty="0">
                <a:latin typeface="Gill Sans MT"/>
                <a:cs typeface="Gill Sans MT"/>
              </a:rPr>
              <a:t>(</a:t>
            </a:r>
            <a:r>
              <a:rPr sz="1100" spc="-30" dirty="0">
                <a:latin typeface="Lucida Sans Unicode"/>
                <a:cs typeface="Lucida Sans Unicode"/>
              </a:rPr>
              <a:t>∼ </a:t>
            </a:r>
            <a:r>
              <a:rPr sz="1100" spc="-30" dirty="0">
                <a:latin typeface="Arial"/>
                <a:cs typeface="Arial"/>
              </a:rPr>
              <a:t>10</a:t>
            </a:r>
            <a:r>
              <a:rPr sz="1200" spc="-44" baseline="27777" dirty="0">
                <a:latin typeface="Trebuchet MS"/>
                <a:cs typeface="Trebuchet MS"/>
              </a:rPr>
              <a:t>7</a:t>
            </a:r>
            <a:r>
              <a:rPr sz="1100" spc="-30" dirty="0">
                <a:latin typeface="Gill Sans MT"/>
                <a:cs typeface="Gill Sans MT"/>
              </a:rPr>
              <a:t>) </a:t>
            </a:r>
            <a:r>
              <a:rPr sz="1100" spc="20" dirty="0">
                <a:latin typeface="Gill Sans MT"/>
                <a:cs typeface="Gill Sans MT"/>
              </a:rPr>
              <a:t>izvlačenja </a:t>
            </a:r>
            <a:r>
              <a:rPr sz="1100" spc="30" dirty="0">
                <a:latin typeface="Gill Sans MT"/>
                <a:cs typeface="Gill Sans MT"/>
              </a:rPr>
              <a:t>sitnih</a:t>
            </a:r>
            <a:r>
              <a:rPr sz="1100" spc="-114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podstringova.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</a:pPr>
            <a:endParaRPr sz="2100">
              <a:latin typeface="Gill Sans MT"/>
              <a:cs typeface="Gill Sans MT"/>
            </a:endParaRPr>
          </a:p>
          <a:p>
            <a:pPr marL="63500" marR="17780">
              <a:lnSpc>
                <a:spcPct val="102600"/>
              </a:lnSpc>
            </a:pPr>
            <a:r>
              <a:rPr sz="1100" spc="-5" dirty="0">
                <a:latin typeface="Gill Sans MT"/>
                <a:cs typeface="Gill Sans MT"/>
              </a:rPr>
              <a:t>Problem: </a:t>
            </a:r>
            <a:r>
              <a:rPr sz="1100" dirty="0">
                <a:latin typeface="Gill Sans MT"/>
                <a:cs typeface="Gill Sans MT"/>
              </a:rPr>
              <a:t>kako rekonstruisati </a:t>
            </a:r>
            <a:r>
              <a:rPr sz="1100" spc="-35" dirty="0">
                <a:latin typeface="Gill Sans MT"/>
                <a:cs typeface="Gill Sans MT"/>
              </a:rPr>
              <a:t>ceo </a:t>
            </a:r>
            <a:r>
              <a:rPr sz="1100" spc="5" dirty="0">
                <a:latin typeface="Gill Sans MT"/>
                <a:cs typeface="Gill Sans MT"/>
              </a:rPr>
              <a:t>genom </a:t>
            </a:r>
            <a:r>
              <a:rPr sz="1100" spc="-10" dirty="0">
                <a:latin typeface="Gill Sans MT"/>
                <a:cs typeface="Gill Sans MT"/>
              </a:rPr>
              <a:t>koristeći </a:t>
            </a:r>
            <a:r>
              <a:rPr sz="1100" spc="-35" dirty="0">
                <a:latin typeface="Gill Sans MT"/>
                <a:cs typeface="Gill Sans MT"/>
              </a:rPr>
              <a:t>ove</a:t>
            </a:r>
            <a:r>
              <a:rPr sz="1100" spc="-18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sitnije  </a:t>
            </a:r>
            <a:r>
              <a:rPr sz="1100" spc="5" dirty="0">
                <a:latin typeface="Gill Sans MT"/>
                <a:cs typeface="Gill Sans MT"/>
              </a:rPr>
              <a:t>podstringove?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1703832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2529027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1" name="object 11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231265">
              <a:lnSpc>
                <a:spcPts val="640"/>
              </a:lnSpc>
              <a:spcBef>
                <a:spcPts val="80"/>
              </a:spcBef>
            </a:pP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Kompresija </a:t>
            </a:r>
            <a:r>
              <a:rPr sz="600" spc="-30" dirty="0">
                <a:solidFill>
                  <a:srgbClr val="9898D8"/>
                </a:solidFill>
                <a:latin typeface="Gill Sans MT"/>
                <a:cs typeface="Gill Sans MT"/>
              </a:rPr>
              <a:t>DNK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sekvenci 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Rekonstrukcija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genoma 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Izgradnja </a:t>
            </a:r>
            <a:r>
              <a:rPr sz="600" spc="5" dirty="0">
                <a:solidFill>
                  <a:srgbClr val="9898D8"/>
                </a:solidFill>
                <a:latin typeface="Calibri"/>
                <a:cs typeface="Calibri"/>
              </a:rPr>
              <a:t>V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logenetskih</a:t>
            </a:r>
            <a:r>
              <a:rPr sz="600" spc="-7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stabala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216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60" dirty="0">
                <a:solidFill>
                  <a:srgbClr val="FFFFFF"/>
                </a:solidFill>
                <a:latin typeface="Gill Sans MT"/>
                <a:cs typeface="Gill Sans MT"/>
              </a:rPr>
              <a:t>Hamiltonov</a:t>
            </a:r>
            <a:r>
              <a:rPr sz="1400" i="1" spc="-9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Gill Sans MT"/>
                <a:cs typeface="Gill Sans MT"/>
              </a:rPr>
              <a:t>graf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822960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4395" y="739227"/>
            <a:ext cx="3493135" cy="61722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9055">
              <a:lnSpc>
                <a:spcPct val="102600"/>
              </a:lnSpc>
              <a:spcBef>
                <a:spcPts val="55"/>
              </a:spcBef>
            </a:pPr>
            <a:r>
              <a:rPr sz="1100" spc="-10" dirty="0">
                <a:latin typeface="Gill Sans MT"/>
                <a:cs typeface="Gill Sans MT"/>
              </a:rPr>
              <a:t>Najpre </a:t>
            </a:r>
            <a:r>
              <a:rPr sz="1100" spc="-5" dirty="0">
                <a:latin typeface="Gill Sans MT"/>
                <a:cs typeface="Gill Sans MT"/>
              </a:rPr>
              <a:t>generišemo </a:t>
            </a:r>
            <a:r>
              <a:rPr sz="1100" spc="-10" dirty="0">
                <a:latin typeface="Gill Sans MT"/>
                <a:cs typeface="Gill Sans MT"/>
              </a:rPr>
              <a:t>sve </a:t>
            </a:r>
            <a:r>
              <a:rPr sz="1100" spc="-5" dirty="0">
                <a:latin typeface="Gill Sans MT"/>
                <a:cs typeface="Gill Sans MT"/>
              </a:rPr>
              <a:t>podstringove </a:t>
            </a:r>
            <a:r>
              <a:rPr sz="1100" spc="15" dirty="0">
                <a:latin typeface="Gill Sans MT"/>
                <a:cs typeface="Gill Sans MT"/>
              </a:rPr>
              <a:t>dužine </a:t>
            </a:r>
            <a:r>
              <a:rPr sz="1100" i="1" spc="-125" dirty="0">
                <a:latin typeface="Georgia"/>
                <a:cs typeface="Georgia"/>
              </a:rPr>
              <a:t>w </a:t>
            </a:r>
            <a:r>
              <a:rPr sz="1100" spc="-20" dirty="0">
                <a:latin typeface="Gill Sans MT"/>
                <a:cs typeface="Gill Sans MT"/>
              </a:rPr>
              <a:t>od</a:t>
            </a:r>
            <a:r>
              <a:rPr sz="1100" spc="-14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pročitanih  </a:t>
            </a:r>
            <a:r>
              <a:rPr sz="1100" spc="5" dirty="0">
                <a:latin typeface="Gill Sans MT"/>
                <a:cs typeface="Gill Sans MT"/>
              </a:rPr>
              <a:t>podstringova </a:t>
            </a:r>
            <a:r>
              <a:rPr sz="1100" dirty="0">
                <a:latin typeface="Gill Sans MT"/>
                <a:cs typeface="Gill Sans MT"/>
              </a:rPr>
              <a:t>(slično kao </a:t>
            </a:r>
            <a:r>
              <a:rPr sz="1100" spc="35" dirty="0">
                <a:latin typeface="Gill Sans MT"/>
                <a:cs typeface="Gill Sans MT"/>
              </a:rPr>
              <a:t>u </a:t>
            </a:r>
            <a:r>
              <a:rPr sz="1100" i="1" spc="65" dirty="0">
                <a:latin typeface="Gill Sans MT"/>
                <a:cs typeface="Gill Sans MT"/>
              </a:rPr>
              <a:t>BLAST</a:t>
            </a:r>
            <a:r>
              <a:rPr sz="1100" i="1" spc="-22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algoritmu).</a:t>
            </a:r>
            <a:endParaRPr sz="11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1100" spc="20" dirty="0">
                <a:latin typeface="Gill Sans MT"/>
                <a:cs typeface="Gill Sans MT"/>
              </a:rPr>
              <a:t>Prvih </a:t>
            </a:r>
            <a:r>
              <a:rPr sz="1100" i="1" spc="-125" dirty="0">
                <a:latin typeface="Georgia"/>
                <a:cs typeface="Georgia"/>
              </a:rPr>
              <a:t>w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spc="-70" dirty="0">
                <a:latin typeface="Arial"/>
                <a:cs typeface="Arial"/>
              </a:rPr>
              <a:t>1 </a:t>
            </a:r>
            <a:r>
              <a:rPr sz="1100" spc="5" dirty="0">
                <a:latin typeface="Gill Sans MT"/>
                <a:cs typeface="Gill Sans MT"/>
              </a:rPr>
              <a:t>karaktera </a:t>
            </a:r>
            <a:r>
              <a:rPr sz="1100" spc="20" dirty="0">
                <a:latin typeface="Gill Sans MT"/>
                <a:cs typeface="Gill Sans MT"/>
              </a:rPr>
              <a:t>stringa </a:t>
            </a:r>
            <a:r>
              <a:rPr sz="1100" spc="15" dirty="0">
                <a:latin typeface="Gill Sans MT"/>
                <a:cs typeface="Gill Sans MT"/>
              </a:rPr>
              <a:t>dužine </a:t>
            </a:r>
            <a:r>
              <a:rPr sz="1100" i="1" spc="-125" dirty="0">
                <a:latin typeface="Georgia"/>
                <a:cs typeface="Georgia"/>
              </a:rPr>
              <a:t>w </a:t>
            </a:r>
            <a:r>
              <a:rPr sz="1100" spc="5" dirty="0">
                <a:latin typeface="Gill Sans MT"/>
                <a:cs typeface="Gill Sans MT"/>
              </a:rPr>
              <a:t>nazvaćemo</a:t>
            </a:r>
            <a:r>
              <a:rPr sz="1100" spc="-22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njegovim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1248333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24395" y="1336673"/>
            <a:ext cx="3580129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50" dirty="0">
                <a:latin typeface="Tahoma"/>
                <a:cs typeface="Tahoma"/>
              </a:rPr>
              <a:t>prefiksom</a:t>
            </a:r>
            <a:r>
              <a:rPr sz="1100" spc="-50" dirty="0">
                <a:latin typeface="Gill Sans MT"/>
                <a:cs typeface="Gill Sans MT"/>
              </a:rPr>
              <a:t>, </a:t>
            </a:r>
            <a:r>
              <a:rPr sz="1100" spc="55" dirty="0">
                <a:latin typeface="Gill Sans MT"/>
                <a:cs typeface="Gill Sans MT"/>
              </a:rPr>
              <a:t>a </a:t>
            </a:r>
            <a:r>
              <a:rPr sz="1100" spc="15" dirty="0">
                <a:latin typeface="Gill Sans MT"/>
                <a:cs typeface="Gill Sans MT"/>
              </a:rPr>
              <a:t>poslednjih </a:t>
            </a:r>
            <a:r>
              <a:rPr sz="1100" i="1" spc="-125" dirty="0">
                <a:latin typeface="Georgia"/>
                <a:cs typeface="Georgia"/>
              </a:rPr>
              <a:t>w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spc="-70" dirty="0">
                <a:latin typeface="Arial"/>
                <a:cs typeface="Arial"/>
              </a:rPr>
              <a:t>1 </a:t>
            </a:r>
            <a:r>
              <a:rPr sz="1100" spc="5" dirty="0">
                <a:latin typeface="Gill Sans MT"/>
                <a:cs typeface="Gill Sans MT"/>
              </a:rPr>
              <a:t>karaktera </a:t>
            </a:r>
            <a:r>
              <a:rPr sz="1100" spc="15" dirty="0">
                <a:latin typeface="Gill Sans MT"/>
                <a:cs typeface="Gill Sans MT"/>
              </a:rPr>
              <a:t>njegovim</a:t>
            </a:r>
            <a:r>
              <a:rPr sz="1100" spc="-90" dirty="0">
                <a:latin typeface="Gill Sans MT"/>
                <a:cs typeface="Gill Sans MT"/>
              </a:rPr>
              <a:t> </a:t>
            </a:r>
            <a:r>
              <a:rPr sz="1100" b="1" spc="-55" dirty="0">
                <a:latin typeface="Tahoma"/>
                <a:cs typeface="Tahoma"/>
              </a:rPr>
              <a:t>sufiksom</a:t>
            </a:r>
            <a:r>
              <a:rPr sz="1100" spc="-5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8995" y="1421699"/>
            <a:ext cx="3616325" cy="172720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75"/>
              </a:spcBef>
            </a:pPr>
            <a:r>
              <a:rPr sz="1100" spc="-15" dirty="0">
                <a:latin typeface="Gill Sans MT"/>
                <a:cs typeface="Gill Sans MT"/>
              </a:rPr>
              <a:t>npr. </a:t>
            </a:r>
            <a:r>
              <a:rPr sz="1100" spc="-10" dirty="0">
                <a:latin typeface="Gill Sans MT"/>
                <a:cs typeface="Gill Sans MT"/>
              </a:rPr>
              <a:t>pre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spc="-10" dirty="0">
                <a:latin typeface="Gill Sans MT"/>
                <a:cs typeface="Gill Sans MT"/>
              </a:rPr>
              <a:t>ks </a:t>
            </a:r>
            <a:r>
              <a:rPr sz="1100" spc="-20" dirty="0">
                <a:latin typeface="Gill Sans MT"/>
                <a:cs typeface="Gill Sans MT"/>
              </a:rPr>
              <a:t>od </a:t>
            </a:r>
            <a:r>
              <a:rPr sz="1100" spc="-90" dirty="0">
                <a:latin typeface="Times New Roman"/>
                <a:cs typeface="Times New Roman"/>
              </a:rPr>
              <a:t>"ATCG" </a:t>
            </a:r>
            <a:r>
              <a:rPr sz="1100" spc="10" dirty="0">
                <a:latin typeface="Gill Sans MT"/>
                <a:cs typeface="Gill Sans MT"/>
              </a:rPr>
              <a:t>je </a:t>
            </a:r>
            <a:r>
              <a:rPr sz="1100" spc="-55" dirty="0">
                <a:latin typeface="Times New Roman"/>
                <a:cs typeface="Times New Roman"/>
              </a:rPr>
              <a:t>"ATC"</a:t>
            </a:r>
            <a:r>
              <a:rPr sz="1100" spc="-55" dirty="0">
                <a:latin typeface="Gill Sans MT"/>
                <a:cs typeface="Gill Sans MT"/>
              </a:rPr>
              <a:t>, </a:t>
            </a:r>
            <a:r>
              <a:rPr sz="1100" spc="55" dirty="0">
                <a:latin typeface="Gill Sans MT"/>
                <a:cs typeface="Gill Sans MT"/>
              </a:rPr>
              <a:t>a </a:t>
            </a:r>
            <a:r>
              <a:rPr sz="1100" spc="15" dirty="0">
                <a:latin typeface="Gill Sans MT"/>
                <a:cs typeface="Gill Sans MT"/>
              </a:rPr>
              <a:t>su</a:t>
            </a:r>
            <a:r>
              <a:rPr sz="1100" spc="15" dirty="0">
                <a:latin typeface="Calibri"/>
                <a:cs typeface="Calibri"/>
              </a:rPr>
              <a:t>V</a:t>
            </a:r>
            <a:r>
              <a:rPr sz="1100" spc="15" dirty="0">
                <a:latin typeface="Gill Sans MT"/>
                <a:cs typeface="Gill Sans MT"/>
              </a:rPr>
              <a:t>ks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180" dirty="0">
                <a:latin typeface="Gill Sans MT"/>
                <a:cs typeface="Gill Sans MT"/>
              </a:rPr>
              <a:t> </a:t>
            </a:r>
            <a:r>
              <a:rPr sz="1100" spc="-55" dirty="0">
                <a:latin typeface="Times New Roman"/>
                <a:cs typeface="Times New Roman"/>
              </a:rPr>
              <a:t>"TCG"</a:t>
            </a:r>
            <a:r>
              <a:rPr sz="1100" spc="-5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 marL="38100" marR="30480">
              <a:lnSpc>
                <a:spcPct val="102600"/>
              </a:lnSpc>
              <a:spcBef>
                <a:spcPts val="640"/>
              </a:spcBef>
            </a:pPr>
            <a:r>
              <a:rPr sz="1100" dirty="0">
                <a:latin typeface="Gill Sans MT"/>
                <a:cs typeface="Gill Sans MT"/>
              </a:rPr>
              <a:t>Napravimo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graf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takav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da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svaki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uočeni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podstring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dužine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i="1" spc="-125" dirty="0">
                <a:latin typeface="Georgia"/>
                <a:cs typeface="Georgia"/>
              </a:rPr>
              <a:t>w</a:t>
            </a:r>
            <a:r>
              <a:rPr sz="1100" i="1" spc="-105" dirty="0">
                <a:latin typeface="Georgia"/>
                <a:cs typeface="Georgia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ima  </a:t>
            </a:r>
            <a:r>
              <a:rPr sz="1100" spc="25" dirty="0">
                <a:latin typeface="Gill Sans MT"/>
                <a:cs typeface="Gill Sans MT"/>
              </a:rPr>
              <a:t>jedan </a:t>
            </a:r>
            <a:r>
              <a:rPr sz="1100" spc="-30" dirty="0">
                <a:latin typeface="Gill Sans MT"/>
                <a:cs typeface="Gill Sans MT"/>
              </a:rPr>
              <a:t>čvor; </a:t>
            </a:r>
            <a:r>
              <a:rPr sz="1100" spc="25" dirty="0">
                <a:latin typeface="Gill Sans MT"/>
                <a:cs typeface="Gill Sans MT"/>
              </a:rPr>
              <a:t>dva </a:t>
            </a:r>
            <a:r>
              <a:rPr sz="1100" spc="-15" dirty="0">
                <a:latin typeface="Gill Sans MT"/>
                <a:cs typeface="Gill Sans MT"/>
              </a:rPr>
              <a:t>čvora </a:t>
            </a:r>
            <a:r>
              <a:rPr sz="1100" spc="20" dirty="0">
                <a:latin typeface="Gill Sans MT"/>
                <a:cs typeface="Gill Sans MT"/>
              </a:rPr>
              <a:t>spajamo </a:t>
            </a:r>
            <a:r>
              <a:rPr sz="1100" spc="-5" dirty="0">
                <a:latin typeface="Gill Sans MT"/>
                <a:cs typeface="Gill Sans MT"/>
              </a:rPr>
              <a:t>usmerenom </a:t>
            </a:r>
            <a:r>
              <a:rPr sz="1100" spc="5" dirty="0">
                <a:latin typeface="Gill Sans MT"/>
                <a:cs typeface="Gill Sans MT"/>
              </a:rPr>
              <a:t>ivicom </a:t>
            </a:r>
            <a:r>
              <a:rPr sz="1100" spc="-5" dirty="0">
                <a:latin typeface="Gill Sans MT"/>
                <a:cs typeface="Gill Sans MT"/>
              </a:rPr>
              <a:t>ukoliko </a:t>
            </a:r>
            <a:r>
              <a:rPr sz="1100" spc="-15" dirty="0">
                <a:latin typeface="Gill Sans MT"/>
                <a:cs typeface="Gill Sans MT"/>
              </a:rPr>
              <a:t>se  </a:t>
            </a:r>
            <a:r>
              <a:rPr sz="1100" spc="15" dirty="0">
                <a:latin typeface="Gill Sans MT"/>
                <a:cs typeface="Gill Sans MT"/>
              </a:rPr>
              <a:t>su</a:t>
            </a:r>
            <a:r>
              <a:rPr sz="1100" spc="15" dirty="0">
                <a:latin typeface="Calibri"/>
                <a:cs typeface="Calibri"/>
              </a:rPr>
              <a:t>V</a:t>
            </a:r>
            <a:r>
              <a:rPr sz="1100" spc="15" dirty="0">
                <a:latin typeface="Gill Sans MT"/>
                <a:cs typeface="Gill Sans MT"/>
              </a:rPr>
              <a:t>ks </a:t>
            </a:r>
            <a:r>
              <a:rPr sz="1100" dirty="0">
                <a:latin typeface="Gill Sans MT"/>
                <a:cs typeface="Gill Sans MT"/>
              </a:rPr>
              <a:t>prvog </a:t>
            </a:r>
            <a:r>
              <a:rPr sz="1100" spc="20" dirty="0">
                <a:latin typeface="Gill Sans MT"/>
                <a:cs typeface="Gill Sans MT"/>
              </a:rPr>
              <a:t>poklapa </a:t>
            </a:r>
            <a:r>
              <a:rPr sz="1100" spc="30" dirty="0">
                <a:latin typeface="Gill Sans MT"/>
                <a:cs typeface="Gill Sans MT"/>
              </a:rPr>
              <a:t>sa</a:t>
            </a:r>
            <a:r>
              <a:rPr sz="1100" spc="-204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pre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spc="-10" dirty="0">
                <a:latin typeface="Gill Sans MT"/>
                <a:cs typeface="Gill Sans MT"/>
              </a:rPr>
              <a:t>ksom </a:t>
            </a:r>
            <a:r>
              <a:rPr sz="1100" spc="5" dirty="0">
                <a:latin typeface="Gill Sans MT"/>
                <a:cs typeface="Gill Sans MT"/>
              </a:rPr>
              <a:t>drugog;</a:t>
            </a:r>
            <a:endParaRPr sz="1100">
              <a:latin typeface="Gill Sans MT"/>
              <a:cs typeface="Gill Sans MT"/>
            </a:endParaRPr>
          </a:p>
          <a:p>
            <a:pPr marL="38100">
              <a:lnSpc>
                <a:spcPct val="100000"/>
              </a:lnSpc>
              <a:spcBef>
                <a:spcPts val="35"/>
              </a:spcBef>
            </a:pPr>
            <a:r>
              <a:rPr sz="1100" spc="-15" dirty="0">
                <a:latin typeface="Gill Sans MT"/>
                <a:cs typeface="Gill Sans MT"/>
              </a:rPr>
              <a:t>npr. </a:t>
            </a:r>
            <a:r>
              <a:rPr sz="1100" spc="-90" dirty="0">
                <a:latin typeface="Times New Roman"/>
                <a:cs typeface="Times New Roman"/>
              </a:rPr>
              <a:t>"ATCG" </a:t>
            </a:r>
            <a:r>
              <a:rPr sz="1100" spc="55" dirty="0">
                <a:latin typeface="Lucida Sans Unicode"/>
                <a:cs typeface="Lucida Sans Unicode"/>
              </a:rPr>
              <a:t>→</a:t>
            </a:r>
            <a:r>
              <a:rPr sz="1100" spc="190" dirty="0">
                <a:latin typeface="Lucida Sans Unicode"/>
                <a:cs typeface="Lucida Sans Unicode"/>
              </a:rPr>
              <a:t> </a:t>
            </a:r>
            <a:r>
              <a:rPr sz="1100" spc="-80" dirty="0">
                <a:latin typeface="Times New Roman"/>
                <a:cs typeface="Times New Roman"/>
              </a:rPr>
              <a:t>"TCGG"</a:t>
            </a:r>
            <a:r>
              <a:rPr sz="1100" spc="-80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 marL="38100" marR="528955">
              <a:lnSpc>
                <a:spcPct val="102600"/>
              </a:lnSpc>
              <a:spcBef>
                <a:spcPts val="640"/>
              </a:spcBef>
            </a:pPr>
            <a:r>
              <a:rPr sz="1100" spc="-15" dirty="0">
                <a:latin typeface="Gill Sans MT"/>
                <a:cs typeface="Gill Sans MT"/>
              </a:rPr>
              <a:t>Genom </a:t>
            </a:r>
            <a:r>
              <a:rPr sz="1100" spc="10" dirty="0">
                <a:latin typeface="Gill Sans MT"/>
                <a:cs typeface="Gill Sans MT"/>
              </a:rPr>
              <a:t>dobijamo </a:t>
            </a:r>
            <a:r>
              <a:rPr sz="1100" spc="15" dirty="0">
                <a:latin typeface="Gill Sans MT"/>
                <a:cs typeface="Gill Sans MT"/>
              </a:rPr>
              <a:t>iz </a:t>
            </a:r>
            <a:r>
              <a:rPr sz="1100" i="1" spc="30" dirty="0">
                <a:latin typeface="Gill Sans MT"/>
                <a:cs typeface="Gill Sans MT"/>
              </a:rPr>
              <a:t>Hamiltonovog ciklusa </a:t>
            </a:r>
            <a:r>
              <a:rPr sz="1100" spc="35" dirty="0">
                <a:latin typeface="Gill Sans MT"/>
                <a:cs typeface="Gill Sans MT"/>
              </a:rPr>
              <a:t>nad </a:t>
            </a:r>
            <a:r>
              <a:rPr sz="1100" spc="5" dirty="0">
                <a:latin typeface="Gill Sans MT"/>
                <a:cs typeface="Gill Sans MT"/>
              </a:rPr>
              <a:t>ovim  </a:t>
            </a:r>
            <a:r>
              <a:rPr sz="1100" dirty="0">
                <a:latin typeface="Gill Sans MT"/>
                <a:cs typeface="Gill Sans MT"/>
              </a:rPr>
              <a:t>grafom—ciklusa </a:t>
            </a:r>
            <a:r>
              <a:rPr sz="1100" spc="5" dirty="0">
                <a:latin typeface="Gill Sans MT"/>
                <a:cs typeface="Gill Sans MT"/>
              </a:rPr>
              <a:t>koji </a:t>
            </a:r>
            <a:r>
              <a:rPr sz="1100" spc="15" dirty="0">
                <a:latin typeface="Gill Sans MT"/>
                <a:cs typeface="Gill Sans MT"/>
              </a:rPr>
              <a:t>obilazi </a:t>
            </a:r>
            <a:r>
              <a:rPr sz="1100" spc="25" dirty="0">
                <a:latin typeface="Gill Sans MT"/>
                <a:cs typeface="Gill Sans MT"/>
              </a:rPr>
              <a:t>svaki </a:t>
            </a:r>
            <a:r>
              <a:rPr sz="1100" b="1" spc="-55" dirty="0">
                <a:latin typeface="Tahoma"/>
                <a:cs typeface="Tahoma"/>
              </a:rPr>
              <a:t>čvor </a:t>
            </a:r>
            <a:r>
              <a:rPr sz="1100" dirty="0">
                <a:latin typeface="Gill Sans MT"/>
                <a:cs typeface="Gill Sans MT"/>
              </a:rPr>
              <a:t>tačno</a:t>
            </a:r>
            <a:r>
              <a:rPr sz="1100" spc="-204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jednom.</a:t>
            </a:r>
            <a:endParaRPr sz="1100">
              <a:latin typeface="Gill Sans MT"/>
              <a:cs typeface="Gill Sans MT"/>
            </a:endParaRPr>
          </a:p>
          <a:p>
            <a:pPr marL="38100">
              <a:lnSpc>
                <a:spcPct val="100000"/>
              </a:lnSpc>
              <a:spcBef>
                <a:spcPts val="675"/>
              </a:spcBef>
            </a:pPr>
            <a:r>
              <a:rPr sz="1100" dirty="0">
                <a:latin typeface="Gill Sans MT"/>
                <a:cs typeface="Gill Sans MT"/>
              </a:rPr>
              <a:t>Vremenska </a:t>
            </a:r>
            <a:r>
              <a:rPr sz="1100" spc="-10" dirty="0">
                <a:latin typeface="Gill Sans MT"/>
                <a:cs typeface="Gill Sans MT"/>
              </a:rPr>
              <a:t>složenost: </a:t>
            </a:r>
            <a:r>
              <a:rPr sz="1100" i="1" spc="30" dirty="0">
                <a:latin typeface="Georgia"/>
                <a:cs typeface="Georgia"/>
              </a:rPr>
              <a:t>O</a:t>
            </a:r>
            <a:r>
              <a:rPr sz="1100" spc="30" dirty="0">
                <a:latin typeface="Arial"/>
                <a:cs typeface="Arial"/>
              </a:rPr>
              <a:t>(</a:t>
            </a:r>
            <a:r>
              <a:rPr sz="1100" i="1" spc="30" dirty="0">
                <a:latin typeface="Georgia"/>
                <a:cs typeface="Georgia"/>
              </a:rPr>
              <a:t>n</a:t>
            </a:r>
            <a:r>
              <a:rPr sz="1200" spc="44" baseline="27777" dirty="0">
                <a:latin typeface="Trebuchet MS"/>
                <a:cs typeface="Trebuchet MS"/>
              </a:rPr>
              <a:t>2</a:t>
            </a:r>
            <a:r>
              <a:rPr sz="1100" spc="30" dirty="0">
                <a:latin typeface="Arial"/>
                <a:cs typeface="Arial"/>
              </a:rPr>
              <a:t>2</a:t>
            </a:r>
            <a:r>
              <a:rPr sz="1200" i="1" spc="44" baseline="27777" dirty="0">
                <a:latin typeface="Georgia"/>
                <a:cs typeface="Georgia"/>
              </a:rPr>
              <a:t>n</a:t>
            </a:r>
            <a:r>
              <a:rPr sz="1100" spc="30" dirty="0">
                <a:latin typeface="Arial"/>
                <a:cs typeface="Arial"/>
              </a:rPr>
              <a:t>)</a:t>
            </a:r>
            <a:r>
              <a:rPr sz="1100" spc="30" dirty="0">
                <a:latin typeface="Gill Sans MT"/>
                <a:cs typeface="Gill Sans MT"/>
              </a:rPr>
              <a:t>,</a:t>
            </a:r>
            <a:r>
              <a:rPr sz="1100" spc="-100" dirty="0">
                <a:latin typeface="Gill Sans MT"/>
                <a:cs typeface="Gill Sans MT"/>
              </a:rPr>
              <a:t> </a:t>
            </a:r>
            <a:r>
              <a:rPr sz="1100" i="1" spc="20" dirty="0">
                <a:latin typeface="Gill Sans MT"/>
                <a:cs typeface="Gill Sans MT"/>
              </a:rPr>
              <a:t>worst-case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2831" y="1845767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831" y="2615285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2831" y="3040659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5" name="object 15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304415" cy="283845"/>
          </a:xfrm>
          <a:custGeom>
            <a:avLst/>
            <a:gdLst/>
            <a:ahLst/>
            <a:cxnLst/>
            <a:rect l="l" t="t" r="r" b="b"/>
            <a:pathLst>
              <a:path w="2304415" h="283845">
                <a:moveTo>
                  <a:pt x="2303995" y="0"/>
                </a:moveTo>
                <a:lnTo>
                  <a:pt x="0" y="0"/>
                </a:lnTo>
                <a:lnTo>
                  <a:pt x="0" y="283438"/>
                </a:lnTo>
                <a:lnTo>
                  <a:pt x="2303995" y="283438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72222" y="0"/>
            <a:ext cx="836930" cy="28067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645160" algn="r">
              <a:lnSpc>
                <a:spcPts val="640"/>
              </a:lnSpc>
              <a:spcBef>
                <a:spcPts val="185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5080" algn="r">
              <a:lnSpc>
                <a:spcPts val="640"/>
              </a:lnSpc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231265">
              <a:lnSpc>
                <a:spcPts val="640"/>
              </a:lnSpc>
              <a:spcBef>
                <a:spcPts val="80"/>
              </a:spcBef>
            </a:pP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Kompresija </a:t>
            </a:r>
            <a:r>
              <a:rPr sz="600" spc="-30" dirty="0">
                <a:solidFill>
                  <a:srgbClr val="9898D8"/>
                </a:solidFill>
                <a:latin typeface="Gill Sans MT"/>
                <a:cs typeface="Gill Sans MT"/>
              </a:rPr>
              <a:t>DNK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sekvenci 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Rekonstrukcija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genoma 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Izgradnja </a:t>
            </a:r>
            <a:r>
              <a:rPr sz="600" spc="5" dirty="0">
                <a:solidFill>
                  <a:srgbClr val="9898D8"/>
                </a:solidFill>
                <a:latin typeface="Calibri"/>
                <a:cs typeface="Calibri"/>
              </a:rPr>
              <a:t>V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logenetskih</a:t>
            </a:r>
            <a:r>
              <a:rPr sz="600" spc="-7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stabala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0855" y="278597"/>
            <a:ext cx="3668395" cy="9004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60" dirty="0">
                <a:solidFill>
                  <a:srgbClr val="FFFFFF"/>
                </a:solidFill>
                <a:latin typeface="Gill Sans MT"/>
                <a:cs typeface="Gill Sans MT"/>
              </a:rPr>
              <a:t>Hamiltonov </a:t>
            </a:r>
            <a:r>
              <a:rPr sz="1400" spc="55" dirty="0">
                <a:solidFill>
                  <a:srgbClr val="FFFFFF"/>
                </a:solidFill>
                <a:latin typeface="Gill Sans MT"/>
                <a:cs typeface="Gill Sans MT"/>
              </a:rPr>
              <a:t>graf,</a:t>
            </a:r>
            <a:r>
              <a:rPr sz="1400" spc="-13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ill Sans MT"/>
                <a:cs typeface="Gill Sans MT"/>
              </a:rPr>
              <a:t>primer</a:t>
            </a:r>
            <a:endParaRPr sz="1400">
              <a:latin typeface="Gill Sans MT"/>
              <a:cs typeface="Gill Sans MT"/>
            </a:endParaRPr>
          </a:p>
          <a:p>
            <a:pPr marL="219075">
              <a:lnSpc>
                <a:spcPct val="100000"/>
              </a:lnSpc>
              <a:spcBef>
                <a:spcPts val="1140"/>
              </a:spcBef>
            </a:pPr>
            <a:r>
              <a:rPr sz="1100" spc="-5" dirty="0">
                <a:latin typeface="Gill Sans MT"/>
                <a:cs typeface="Gill Sans MT"/>
              </a:rPr>
              <a:t>Primer </a:t>
            </a:r>
            <a:r>
              <a:rPr sz="1100" spc="5" dirty="0">
                <a:latin typeface="Gill Sans MT"/>
                <a:cs typeface="Gill Sans MT"/>
              </a:rPr>
              <a:t>Hamiltonovog </a:t>
            </a:r>
            <a:r>
              <a:rPr sz="1100" spc="40" dirty="0">
                <a:latin typeface="Gill Sans MT"/>
                <a:cs typeface="Gill Sans MT"/>
              </a:rPr>
              <a:t>grafa </a:t>
            </a:r>
            <a:r>
              <a:rPr sz="1100" spc="35" dirty="0">
                <a:latin typeface="Gill Sans MT"/>
                <a:cs typeface="Gill Sans MT"/>
              </a:rPr>
              <a:t>nad</a:t>
            </a:r>
            <a:r>
              <a:rPr sz="1100" spc="-18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podstringovima:</a:t>
            </a:r>
            <a:endParaRPr sz="1100">
              <a:latin typeface="Gill Sans MT"/>
              <a:cs typeface="Gill Sans MT"/>
            </a:endParaRPr>
          </a:p>
          <a:p>
            <a:pPr marL="219075" marR="5080">
              <a:lnSpc>
                <a:spcPct val="102699"/>
              </a:lnSpc>
            </a:pPr>
            <a:r>
              <a:rPr sz="1100" spc="-15" dirty="0">
                <a:latin typeface="Times New Roman"/>
                <a:cs typeface="Times New Roman"/>
              </a:rPr>
              <a:t>"ATG", "TGG", </a:t>
            </a:r>
            <a:r>
              <a:rPr sz="1100" spc="-25" dirty="0">
                <a:latin typeface="Times New Roman"/>
                <a:cs typeface="Times New Roman"/>
              </a:rPr>
              <a:t>"GGC", "GCG", </a:t>
            </a:r>
            <a:r>
              <a:rPr sz="1100" spc="-5" dirty="0">
                <a:latin typeface="Times New Roman"/>
                <a:cs typeface="Times New Roman"/>
              </a:rPr>
              <a:t>"CGT", </a:t>
            </a:r>
            <a:r>
              <a:rPr sz="1100" spc="-15" dirty="0">
                <a:latin typeface="Times New Roman"/>
                <a:cs typeface="Times New Roman"/>
              </a:rPr>
              <a:t>"GTG", </a:t>
            </a:r>
            <a:r>
              <a:rPr sz="1100" spc="-5" dirty="0">
                <a:latin typeface="Times New Roman"/>
                <a:cs typeface="Times New Roman"/>
              </a:rPr>
              <a:t>"TGC",  </a:t>
            </a:r>
            <a:r>
              <a:rPr sz="1100" spc="-25" dirty="0">
                <a:latin typeface="Times New Roman"/>
                <a:cs typeface="Times New Roman"/>
              </a:rPr>
              <a:t>"GCA", "CAA",</a:t>
            </a:r>
            <a:r>
              <a:rPr sz="1100" spc="90" dirty="0">
                <a:latin typeface="Times New Roman"/>
                <a:cs typeface="Times New Roman"/>
              </a:rPr>
              <a:t> </a:t>
            </a:r>
            <a:r>
              <a:rPr sz="1100" spc="-60" dirty="0">
                <a:latin typeface="Times New Roman"/>
                <a:cs typeface="Times New Roman"/>
              </a:rPr>
              <a:t>"AAT"</a:t>
            </a:r>
            <a:r>
              <a:rPr sz="1100" spc="-60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177162" y="1344410"/>
            <a:ext cx="253133" cy="2531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215857" y="1390912"/>
            <a:ext cx="175895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25" dirty="0">
                <a:latin typeface="Times New Roman"/>
                <a:cs typeface="Times New Roman"/>
              </a:rPr>
              <a:t>ATG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41221" y="1344410"/>
            <a:ext cx="253133" cy="2531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079902" y="1390912"/>
            <a:ext cx="175895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25" dirty="0">
                <a:latin typeface="Times New Roman"/>
                <a:cs typeface="Times New Roman"/>
              </a:rPr>
              <a:t>TGG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905371" y="1344410"/>
            <a:ext cx="253133" cy="2531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944048" y="1390912"/>
            <a:ext cx="175895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40" dirty="0">
                <a:latin typeface="Times New Roman"/>
                <a:cs typeface="Times New Roman"/>
              </a:rPr>
              <a:t>GGC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905553" y="2208470"/>
            <a:ext cx="253133" cy="2531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944226" y="2254969"/>
            <a:ext cx="175895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40" dirty="0">
                <a:latin typeface="Times New Roman"/>
                <a:cs typeface="Times New Roman"/>
              </a:rPr>
              <a:t>GCG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041675" y="2208560"/>
            <a:ext cx="253133" cy="2531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080359" y="2255058"/>
            <a:ext cx="175895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14" dirty="0">
                <a:latin typeface="Times New Roman"/>
                <a:cs typeface="Times New Roman"/>
              </a:rPr>
              <a:t>CGT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177707" y="2208651"/>
            <a:ext cx="253133" cy="2531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216404" y="2255147"/>
            <a:ext cx="175895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25" dirty="0">
                <a:latin typeface="Times New Roman"/>
                <a:cs typeface="Times New Roman"/>
              </a:rPr>
              <a:t>GTG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313647" y="2208741"/>
            <a:ext cx="253133" cy="2531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352359" y="2255235"/>
            <a:ext cx="175895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14" dirty="0">
                <a:latin typeface="Times New Roman"/>
                <a:cs typeface="Times New Roman"/>
              </a:rPr>
              <a:t>TGC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49497" y="2208832"/>
            <a:ext cx="253133" cy="2531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88213" y="2255324"/>
            <a:ext cx="175895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40" dirty="0">
                <a:latin typeface="Times New Roman"/>
                <a:cs typeface="Times New Roman"/>
              </a:rPr>
              <a:t>GCA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49316" y="1344864"/>
            <a:ext cx="253133" cy="2531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88035" y="1391369"/>
            <a:ext cx="175895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40" dirty="0">
                <a:latin typeface="Times New Roman"/>
                <a:cs typeface="Times New Roman"/>
              </a:rPr>
              <a:t>CAA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313193" y="1344864"/>
            <a:ext cx="253133" cy="2531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351902" y="1391369"/>
            <a:ext cx="175895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25" dirty="0">
                <a:latin typeface="Times New Roman"/>
                <a:cs typeface="Times New Roman"/>
              </a:rPr>
              <a:t>AAT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538871" y="1434032"/>
            <a:ext cx="3530600" cy="1323975"/>
            <a:chOff x="538871" y="1434032"/>
            <a:chExt cx="3530600" cy="1323975"/>
          </a:xfrm>
        </p:grpSpPr>
        <p:sp>
          <p:nvSpPr>
            <p:cNvPr id="28" name="object 28"/>
            <p:cNvSpPr/>
            <p:nvPr/>
          </p:nvSpPr>
          <p:spPr>
            <a:xfrm>
              <a:off x="1562157" y="1560251"/>
              <a:ext cx="652780" cy="653415"/>
            </a:xfrm>
            <a:custGeom>
              <a:avLst/>
              <a:gdLst/>
              <a:ahLst/>
              <a:cxnLst/>
              <a:rect l="l" t="t" r="r" b="b"/>
              <a:pathLst>
                <a:path w="652780" h="653414">
                  <a:moveTo>
                    <a:pt x="652378" y="0"/>
                  </a:moveTo>
                  <a:lnTo>
                    <a:pt x="0" y="653008"/>
                  </a:lnTo>
                </a:path>
              </a:pathLst>
            </a:custGeom>
            <a:ln w="189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529367" y="2167336"/>
              <a:ext cx="78740" cy="78740"/>
            </a:xfrm>
            <a:custGeom>
              <a:avLst/>
              <a:gdLst/>
              <a:ahLst/>
              <a:cxnLst/>
              <a:rect l="l" t="t" r="r" b="b"/>
              <a:pathLst>
                <a:path w="78740" h="78739">
                  <a:moveTo>
                    <a:pt x="78719" y="52464"/>
                  </a:moveTo>
                  <a:lnTo>
                    <a:pt x="32790" y="45923"/>
                  </a:lnTo>
                  <a:lnTo>
                    <a:pt x="26208" y="0"/>
                  </a:lnTo>
                  <a:lnTo>
                    <a:pt x="0" y="78742"/>
                  </a:lnTo>
                  <a:lnTo>
                    <a:pt x="78719" y="5246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393477" y="1593070"/>
              <a:ext cx="652780" cy="653415"/>
            </a:xfrm>
            <a:custGeom>
              <a:avLst/>
              <a:gdLst/>
              <a:ahLst/>
              <a:cxnLst/>
              <a:rect l="l" t="t" r="r" b="b"/>
              <a:pathLst>
                <a:path w="652780" h="653414">
                  <a:moveTo>
                    <a:pt x="0" y="652918"/>
                  </a:moveTo>
                  <a:lnTo>
                    <a:pt x="652364" y="0"/>
                  </a:lnTo>
                </a:path>
              </a:pathLst>
            </a:custGeom>
            <a:ln w="189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999910" y="1560251"/>
              <a:ext cx="78740" cy="78740"/>
            </a:xfrm>
            <a:custGeom>
              <a:avLst/>
              <a:gdLst/>
              <a:ahLst/>
              <a:cxnLst/>
              <a:rect l="l" t="t" r="r" b="b"/>
              <a:pathLst>
                <a:path w="78739" h="78739">
                  <a:moveTo>
                    <a:pt x="0" y="26275"/>
                  </a:moveTo>
                  <a:lnTo>
                    <a:pt x="45931" y="32819"/>
                  </a:lnTo>
                  <a:lnTo>
                    <a:pt x="52510" y="78745"/>
                  </a:lnTo>
                  <a:lnTo>
                    <a:pt x="78725" y="0"/>
                  </a:lnTo>
                  <a:lnTo>
                    <a:pt x="0" y="262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42649" y="1501461"/>
              <a:ext cx="3168015" cy="792480"/>
            </a:xfrm>
            <a:custGeom>
              <a:avLst/>
              <a:gdLst/>
              <a:ahLst/>
              <a:cxnLst/>
              <a:rect l="l" t="t" r="r" b="b"/>
              <a:pathLst>
                <a:path w="3168015" h="792480">
                  <a:moveTo>
                    <a:pt x="3167507" y="0"/>
                  </a:moveTo>
                  <a:lnTo>
                    <a:pt x="0" y="792297"/>
                  </a:lnTo>
                </a:path>
              </a:pathLst>
            </a:custGeom>
            <a:ln w="189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97846" y="2251192"/>
              <a:ext cx="80645" cy="71755"/>
            </a:xfrm>
            <a:custGeom>
              <a:avLst/>
              <a:gdLst/>
              <a:ahLst/>
              <a:cxnLst/>
              <a:rect l="l" t="t" r="r" b="b"/>
              <a:pathLst>
                <a:path w="80645" h="71755">
                  <a:moveTo>
                    <a:pt x="80649" y="71684"/>
                  </a:moveTo>
                  <a:lnTo>
                    <a:pt x="44803" y="42565"/>
                  </a:lnTo>
                  <a:lnTo>
                    <a:pt x="62719" y="0"/>
                  </a:lnTo>
                  <a:lnTo>
                    <a:pt x="0" y="53772"/>
                  </a:lnTo>
                  <a:lnTo>
                    <a:pt x="80649" y="7168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549308" y="2398349"/>
              <a:ext cx="2334260" cy="350520"/>
            </a:xfrm>
            <a:custGeom>
              <a:avLst/>
              <a:gdLst/>
              <a:ahLst/>
              <a:cxnLst/>
              <a:rect l="l" t="t" r="r" b="b"/>
              <a:pathLst>
                <a:path w="2334260" h="350519">
                  <a:moveTo>
                    <a:pt x="0" y="0"/>
                  </a:moveTo>
                  <a:lnTo>
                    <a:pt x="47123" y="26689"/>
                  </a:lnTo>
                  <a:lnTo>
                    <a:pt x="94176" y="52311"/>
                  </a:lnTo>
                  <a:lnTo>
                    <a:pt x="141158" y="76868"/>
                  </a:lnTo>
                  <a:lnTo>
                    <a:pt x="188071" y="100360"/>
                  </a:lnTo>
                  <a:lnTo>
                    <a:pt x="234916" y="122788"/>
                  </a:lnTo>
                  <a:lnTo>
                    <a:pt x="281694" y="144154"/>
                  </a:lnTo>
                  <a:lnTo>
                    <a:pt x="328406" y="164458"/>
                  </a:lnTo>
                  <a:lnTo>
                    <a:pt x="375053" y="183702"/>
                  </a:lnTo>
                  <a:lnTo>
                    <a:pt x="421635" y="201886"/>
                  </a:lnTo>
                  <a:lnTo>
                    <a:pt x="468154" y="219012"/>
                  </a:lnTo>
                  <a:lnTo>
                    <a:pt x="514612" y="235081"/>
                  </a:lnTo>
                  <a:lnTo>
                    <a:pt x="561008" y="250094"/>
                  </a:lnTo>
                  <a:lnTo>
                    <a:pt x="607344" y="264051"/>
                  </a:lnTo>
                  <a:lnTo>
                    <a:pt x="653621" y="276954"/>
                  </a:lnTo>
                  <a:lnTo>
                    <a:pt x="699840" y="288804"/>
                  </a:lnTo>
                  <a:lnTo>
                    <a:pt x="746002" y="299603"/>
                  </a:lnTo>
                  <a:lnTo>
                    <a:pt x="792108" y="309350"/>
                  </a:lnTo>
                  <a:lnTo>
                    <a:pt x="838159" y="318047"/>
                  </a:lnTo>
                  <a:lnTo>
                    <a:pt x="884156" y="325695"/>
                  </a:lnTo>
                  <a:lnTo>
                    <a:pt x="930101" y="332296"/>
                  </a:lnTo>
                  <a:lnTo>
                    <a:pt x="975993" y="337850"/>
                  </a:lnTo>
                  <a:lnTo>
                    <a:pt x="1021834" y="342358"/>
                  </a:lnTo>
                  <a:lnTo>
                    <a:pt x="1067625" y="345821"/>
                  </a:lnTo>
                  <a:lnTo>
                    <a:pt x="1113368" y="348241"/>
                  </a:lnTo>
                  <a:lnTo>
                    <a:pt x="1159063" y="349618"/>
                  </a:lnTo>
                  <a:lnTo>
                    <a:pt x="1204710" y="349954"/>
                  </a:lnTo>
                  <a:lnTo>
                    <a:pt x="1250312" y="349249"/>
                  </a:lnTo>
                  <a:lnTo>
                    <a:pt x="1295869" y="347505"/>
                  </a:lnTo>
                  <a:lnTo>
                    <a:pt x="1341382" y="344722"/>
                  </a:lnTo>
                  <a:lnTo>
                    <a:pt x="1386853" y="340902"/>
                  </a:lnTo>
                  <a:lnTo>
                    <a:pt x="1432281" y="336046"/>
                  </a:lnTo>
                  <a:lnTo>
                    <a:pt x="1477669" y="330155"/>
                  </a:lnTo>
                  <a:lnTo>
                    <a:pt x="1523017" y="323230"/>
                  </a:lnTo>
                  <a:lnTo>
                    <a:pt x="1568327" y="315271"/>
                  </a:lnTo>
                  <a:lnTo>
                    <a:pt x="1613598" y="306281"/>
                  </a:lnTo>
                  <a:lnTo>
                    <a:pt x="1658833" y="296259"/>
                  </a:lnTo>
                  <a:lnTo>
                    <a:pt x="1704032" y="285208"/>
                  </a:lnTo>
                  <a:lnTo>
                    <a:pt x="1749197" y="273127"/>
                  </a:lnTo>
                  <a:lnTo>
                    <a:pt x="1794328" y="260019"/>
                  </a:lnTo>
                  <a:lnTo>
                    <a:pt x="1839426" y="245884"/>
                  </a:lnTo>
                  <a:lnTo>
                    <a:pt x="1884493" y="230724"/>
                  </a:lnTo>
                  <a:lnTo>
                    <a:pt x="1929528" y="214538"/>
                  </a:lnTo>
                  <a:lnTo>
                    <a:pt x="1974535" y="197329"/>
                  </a:lnTo>
                  <a:lnTo>
                    <a:pt x="2019512" y="179098"/>
                  </a:lnTo>
                  <a:lnTo>
                    <a:pt x="2064463" y="159845"/>
                  </a:lnTo>
                  <a:lnTo>
                    <a:pt x="2109386" y="139572"/>
                  </a:lnTo>
                  <a:lnTo>
                    <a:pt x="2154284" y="118279"/>
                  </a:lnTo>
                  <a:lnTo>
                    <a:pt x="2199158" y="95968"/>
                  </a:lnTo>
                  <a:lnTo>
                    <a:pt x="2244008" y="72639"/>
                  </a:lnTo>
                  <a:lnTo>
                    <a:pt x="2288835" y="48294"/>
                  </a:lnTo>
                  <a:lnTo>
                    <a:pt x="2333641" y="22934"/>
                  </a:lnTo>
                </a:path>
              </a:pathLst>
            </a:custGeom>
            <a:ln w="189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840342" y="2398116"/>
              <a:ext cx="83185" cy="69215"/>
            </a:xfrm>
            <a:custGeom>
              <a:avLst/>
              <a:gdLst/>
              <a:ahLst/>
              <a:cxnLst/>
              <a:rect l="l" t="t" r="r" b="b"/>
              <a:pathLst>
                <a:path w="83185" h="69214">
                  <a:moveTo>
                    <a:pt x="0" y="4972"/>
                  </a:moveTo>
                  <a:lnTo>
                    <a:pt x="42607" y="23168"/>
                  </a:lnTo>
                  <a:lnTo>
                    <a:pt x="37069" y="69166"/>
                  </a:lnTo>
                  <a:lnTo>
                    <a:pt x="82729" y="0"/>
                  </a:lnTo>
                  <a:lnTo>
                    <a:pt x="0" y="49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429353" y="1470977"/>
              <a:ext cx="567055" cy="0"/>
            </a:xfrm>
            <a:custGeom>
              <a:avLst/>
              <a:gdLst/>
              <a:ahLst/>
              <a:cxnLst/>
              <a:rect l="l" t="t" r="r" b="b"/>
              <a:pathLst>
                <a:path w="567055">
                  <a:moveTo>
                    <a:pt x="0" y="0"/>
                  </a:moveTo>
                  <a:lnTo>
                    <a:pt x="566673" y="0"/>
                  </a:lnTo>
                </a:path>
              </a:pathLst>
            </a:custGeom>
            <a:ln w="1897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968318" y="1434032"/>
              <a:ext cx="74295" cy="74295"/>
            </a:xfrm>
            <a:custGeom>
              <a:avLst/>
              <a:gdLst/>
              <a:ahLst/>
              <a:cxnLst/>
              <a:rect l="l" t="t" r="r" b="b"/>
              <a:pathLst>
                <a:path w="74294" h="74294">
                  <a:moveTo>
                    <a:pt x="0" y="0"/>
                  </a:moveTo>
                  <a:lnTo>
                    <a:pt x="27709" y="36945"/>
                  </a:lnTo>
                  <a:lnTo>
                    <a:pt x="0" y="73891"/>
                  </a:lnTo>
                  <a:lnTo>
                    <a:pt x="73891" y="369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293458" y="1470977"/>
              <a:ext cx="567055" cy="0"/>
            </a:xfrm>
            <a:custGeom>
              <a:avLst/>
              <a:gdLst/>
              <a:ahLst/>
              <a:cxnLst/>
              <a:rect l="l" t="t" r="r" b="b"/>
              <a:pathLst>
                <a:path w="567054">
                  <a:moveTo>
                    <a:pt x="0" y="0"/>
                  </a:moveTo>
                  <a:lnTo>
                    <a:pt x="566764" y="0"/>
                  </a:lnTo>
                </a:path>
              </a:pathLst>
            </a:custGeom>
            <a:ln w="1897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832513" y="1434032"/>
              <a:ext cx="74295" cy="74295"/>
            </a:xfrm>
            <a:custGeom>
              <a:avLst/>
              <a:gdLst/>
              <a:ahLst/>
              <a:cxnLst/>
              <a:rect l="l" t="t" r="r" b="b"/>
              <a:pathLst>
                <a:path w="74295" h="74294">
                  <a:moveTo>
                    <a:pt x="0" y="0"/>
                  </a:moveTo>
                  <a:lnTo>
                    <a:pt x="27709" y="36945"/>
                  </a:lnTo>
                  <a:lnTo>
                    <a:pt x="0" y="73891"/>
                  </a:lnTo>
                  <a:lnTo>
                    <a:pt x="73891" y="369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032071" y="1596601"/>
              <a:ext cx="635" cy="567055"/>
            </a:xfrm>
            <a:custGeom>
              <a:avLst/>
              <a:gdLst/>
              <a:ahLst/>
              <a:cxnLst/>
              <a:rect l="l" t="t" r="r" b="b"/>
              <a:pathLst>
                <a:path w="635" h="567055">
                  <a:moveTo>
                    <a:pt x="0" y="0"/>
                  </a:moveTo>
                  <a:lnTo>
                    <a:pt x="121" y="566674"/>
                  </a:lnTo>
                </a:path>
              </a:pathLst>
            </a:custGeom>
            <a:ln w="1897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995241" y="2135559"/>
              <a:ext cx="74295" cy="74295"/>
            </a:xfrm>
            <a:custGeom>
              <a:avLst/>
              <a:gdLst/>
              <a:ahLst/>
              <a:cxnLst/>
              <a:rect l="l" t="t" r="r" b="b"/>
              <a:pathLst>
                <a:path w="74295" h="74294">
                  <a:moveTo>
                    <a:pt x="73891" y="0"/>
                  </a:moveTo>
                  <a:lnTo>
                    <a:pt x="36951" y="27716"/>
                  </a:lnTo>
                  <a:lnTo>
                    <a:pt x="0" y="14"/>
                  </a:lnTo>
                  <a:lnTo>
                    <a:pt x="36960" y="73898"/>
                  </a:lnTo>
                  <a:lnTo>
                    <a:pt x="7389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340093" y="2335100"/>
              <a:ext cx="567055" cy="635"/>
            </a:xfrm>
            <a:custGeom>
              <a:avLst/>
              <a:gdLst/>
              <a:ahLst/>
              <a:cxnLst/>
              <a:rect l="l" t="t" r="r" b="b"/>
              <a:pathLst>
                <a:path w="567054" h="635">
                  <a:moveTo>
                    <a:pt x="566492" y="0"/>
                  </a:moveTo>
                  <a:lnTo>
                    <a:pt x="0" y="63"/>
                  </a:lnTo>
                </a:path>
              </a:pathLst>
            </a:custGeom>
            <a:ln w="1897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293911" y="2298216"/>
              <a:ext cx="74295" cy="74295"/>
            </a:xfrm>
            <a:custGeom>
              <a:avLst/>
              <a:gdLst/>
              <a:ahLst/>
              <a:cxnLst/>
              <a:rect l="l" t="t" r="r" b="b"/>
              <a:pathLst>
                <a:path w="74295" h="74294">
                  <a:moveTo>
                    <a:pt x="73894" y="73891"/>
                  </a:moveTo>
                  <a:lnTo>
                    <a:pt x="46182" y="36948"/>
                  </a:lnTo>
                  <a:lnTo>
                    <a:pt x="73887" y="0"/>
                  </a:lnTo>
                  <a:lnTo>
                    <a:pt x="0" y="36952"/>
                  </a:lnTo>
                  <a:lnTo>
                    <a:pt x="73894" y="73891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476080" y="2335191"/>
              <a:ext cx="567055" cy="635"/>
            </a:xfrm>
            <a:custGeom>
              <a:avLst/>
              <a:gdLst/>
              <a:ahLst/>
              <a:cxnLst/>
              <a:rect l="l" t="t" r="r" b="b"/>
              <a:pathLst>
                <a:path w="567055" h="635">
                  <a:moveTo>
                    <a:pt x="566583" y="0"/>
                  </a:moveTo>
                  <a:lnTo>
                    <a:pt x="0" y="63"/>
                  </a:lnTo>
                </a:path>
              </a:pathLst>
            </a:custGeom>
            <a:ln w="1897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429897" y="2298307"/>
              <a:ext cx="74295" cy="74295"/>
            </a:xfrm>
            <a:custGeom>
              <a:avLst/>
              <a:gdLst/>
              <a:ahLst/>
              <a:cxnLst/>
              <a:rect l="l" t="t" r="r" b="b"/>
              <a:pathLst>
                <a:path w="74294" h="74294">
                  <a:moveTo>
                    <a:pt x="73894" y="73891"/>
                  </a:moveTo>
                  <a:lnTo>
                    <a:pt x="46182" y="36948"/>
                  </a:lnTo>
                  <a:lnTo>
                    <a:pt x="73887" y="0"/>
                  </a:lnTo>
                  <a:lnTo>
                    <a:pt x="0" y="36952"/>
                  </a:lnTo>
                  <a:lnTo>
                    <a:pt x="73894" y="73891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611975" y="2335282"/>
              <a:ext cx="567055" cy="635"/>
            </a:xfrm>
            <a:custGeom>
              <a:avLst/>
              <a:gdLst/>
              <a:ahLst/>
              <a:cxnLst/>
              <a:rect l="l" t="t" r="r" b="b"/>
              <a:pathLst>
                <a:path w="567055" h="635">
                  <a:moveTo>
                    <a:pt x="566674" y="0"/>
                  </a:moveTo>
                  <a:lnTo>
                    <a:pt x="0" y="63"/>
                  </a:lnTo>
                </a:path>
              </a:pathLst>
            </a:custGeom>
            <a:ln w="1897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565793" y="2298398"/>
              <a:ext cx="74295" cy="74295"/>
            </a:xfrm>
            <a:custGeom>
              <a:avLst/>
              <a:gdLst/>
              <a:ahLst/>
              <a:cxnLst/>
              <a:rect l="l" t="t" r="r" b="b"/>
              <a:pathLst>
                <a:path w="74294" h="74294">
                  <a:moveTo>
                    <a:pt x="73894" y="73891"/>
                  </a:moveTo>
                  <a:lnTo>
                    <a:pt x="46182" y="36948"/>
                  </a:lnTo>
                  <a:lnTo>
                    <a:pt x="73887" y="0"/>
                  </a:lnTo>
                  <a:lnTo>
                    <a:pt x="0" y="36952"/>
                  </a:lnTo>
                  <a:lnTo>
                    <a:pt x="73894" y="73891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747780" y="2335372"/>
              <a:ext cx="567055" cy="635"/>
            </a:xfrm>
            <a:custGeom>
              <a:avLst/>
              <a:gdLst/>
              <a:ahLst/>
              <a:cxnLst/>
              <a:rect l="l" t="t" r="r" b="b"/>
              <a:pathLst>
                <a:path w="567055" h="635">
                  <a:moveTo>
                    <a:pt x="566764" y="0"/>
                  </a:moveTo>
                  <a:lnTo>
                    <a:pt x="0" y="64"/>
                  </a:lnTo>
                </a:path>
              </a:pathLst>
            </a:custGeom>
            <a:ln w="1897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01598" y="2298488"/>
              <a:ext cx="74295" cy="74295"/>
            </a:xfrm>
            <a:custGeom>
              <a:avLst/>
              <a:gdLst/>
              <a:ahLst/>
              <a:cxnLst/>
              <a:rect l="l" t="t" r="r" b="b"/>
              <a:pathLst>
                <a:path w="74295" h="74294">
                  <a:moveTo>
                    <a:pt x="73894" y="73891"/>
                  </a:moveTo>
                  <a:lnTo>
                    <a:pt x="46182" y="36948"/>
                  </a:lnTo>
                  <a:lnTo>
                    <a:pt x="73887" y="0"/>
                  </a:lnTo>
                  <a:lnTo>
                    <a:pt x="0" y="36952"/>
                  </a:lnTo>
                  <a:lnTo>
                    <a:pt x="73894" y="73891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75811" y="1643237"/>
              <a:ext cx="635" cy="567055"/>
            </a:xfrm>
            <a:custGeom>
              <a:avLst/>
              <a:gdLst/>
              <a:ahLst/>
              <a:cxnLst/>
              <a:rect l="l" t="t" r="r" b="b"/>
              <a:pathLst>
                <a:path w="634" h="567055">
                  <a:moveTo>
                    <a:pt x="119" y="566582"/>
                  </a:moveTo>
                  <a:lnTo>
                    <a:pt x="0" y="0"/>
                  </a:lnTo>
                </a:path>
              </a:pathLst>
            </a:custGeom>
            <a:ln w="1897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38871" y="1597055"/>
              <a:ext cx="74295" cy="74295"/>
            </a:xfrm>
            <a:custGeom>
              <a:avLst/>
              <a:gdLst/>
              <a:ahLst/>
              <a:cxnLst/>
              <a:rect l="l" t="t" r="r" b="b"/>
              <a:pathLst>
                <a:path w="74295" h="74294">
                  <a:moveTo>
                    <a:pt x="0" y="73897"/>
                  </a:moveTo>
                  <a:lnTo>
                    <a:pt x="36940" y="46182"/>
                  </a:lnTo>
                  <a:lnTo>
                    <a:pt x="73891" y="73884"/>
                  </a:lnTo>
                  <a:lnTo>
                    <a:pt x="36932" y="0"/>
                  </a:lnTo>
                  <a:lnTo>
                    <a:pt x="0" y="73897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701416" y="1471430"/>
              <a:ext cx="567055" cy="0"/>
            </a:xfrm>
            <a:custGeom>
              <a:avLst/>
              <a:gdLst/>
              <a:ahLst/>
              <a:cxnLst/>
              <a:rect l="l" t="t" r="r" b="b"/>
              <a:pathLst>
                <a:path w="567055">
                  <a:moveTo>
                    <a:pt x="0" y="0"/>
                  </a:moveTo>
                  <a:lnTo>
                    <a:pt x="566492" y="0"/>
                  </a:lnTo>
                </a:path>
              </a:pathLst>
            </a:custGeom>
            <a:ln w="1897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240199" y="1434485"/>
              <a:ext cx="74295" cy="74295"/>
            </a:xfrm>
            <a:custGeom>
              <a:avLst/>
              <a:gdLst/>
              <a:ahLst/>
              <a:cxnLst/>
              <a:rect l="l" t="t" r="r" b="b"/>
              <a:pathLst>
                <a:path w="74294" h="74294">
                  <a:moveTo>
                    <a:pt x="0" y="0"/>
                  </a:moveTo>
                  <a:lnTo>
                    <a:pt x="27709" y="36945"/>
                  </a:lnTo>
                  <a:lnTo>
                    <a:pt x="0" y="73891"/>
                  </a:lnTo>
                  <a:lnTo>
                    <a:pt x="73891" y="369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565340" y="1471064"/>
              <a:ext cx="567055" cy="635"/>
            </a:xfrm>
            <a:custGeom>
              <a:avLst/>
              <a:gdLst/>
              <a:ahLst/>
              <a:cxnLst/>
              <a:rect l="l" t="t" r="r" b="b"/>
              <a:pathLst>
                <a:path w="567055" h="634">
                  <a:moveTo>
                    <a:pt x="0" y="303"/>
                  </a:moveTo>
                  <a:lnTo>
                    <a:pt x="566583" y="0"/>
                  </a:lnTo>
                </a:path>
              </a:pathLst>
            </a:custGeom>
            <a:ln w="1897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104194" y="1434133"/>
              <a:ext cx="74295" cy="74295"/>
            </a:xfrm>
            <a:custGeom>
              <a:avLst/>
              <a:gdLst/>
              <a:ahLst/>
              <a:cxnLst/>
              <a:rect l="l" t="t" r="r" b="b"/>
              <a:pathLst>
                <a:path w="74294" h="74294">
                  <a:moveTo>
                    <a:pt x="0" y="0"/>
                  </a:moveTo>
                  <a:lnTo>
                    <a:pt x="27728" y="36931"/>
                  </a:lnTo>
                  <a:lnTo>
                    <a:pt x="38" y="73891"/>
                  </a:lnTo>
                  <a:lnTo>
                    <a:pt x="73910" y="369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6" name="object 56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57" name="object 57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347306" y="3080704"/>
            <a:ext cx="2753360" cy="199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95"/>
              </a:lnSpc>
            </a:pPr>
            <a:r>
              <a:rPr sz="1100" spc="5" dirty="0">
                <a:solidFill>
                  <a:srgbClr val="FF0000"/>
                </a:solidFill>
                <a:latin typeface="Gill Sans MT"/>
                <a:cs typeface="Gill Sans MT"/>
              </a:rPr>
              <a:t>Hamiltonov </a:t>
            </a:r>
            <a:r>
              <a:rPr sz="1100" spc="20" dirty="0">
                <a:solidFill>
                  <a:srgbClr val="FF0000"/>
                </a:solidFill>
                <a:latin typeface="Gill Sans MT"/>
                <a:cs typeface="Gill Sans MT"/>
              </a:rPr>
              <a:t>ciklus </a:t>
            </a:r>
            <a:r>
              <a:rPr sz="1100" spc="20" dirty="0">
                <a:latin typeface="Gill Sans MT"/>
                <a:cs typeface="Gill Sans MT"/>
              </a:rPr>
              <a:t>daje </a:t>
            </a:r>
            <a:r>
              <a:rPr sz="1100" spc="5" dirty="0">
                <a:latin typeface="Gill Sans MT"/>
                <a:cs typeface="Gill Sans MT"/>
              </a:rPr>
              <a:t>genom</a:t>
            </a:r>
            <a:r>
              <a:rPr sz="1100" spc="-200" dirty="0">
                <a:latin typeface="Gill Sans MT"/>
                <a:cs typeface="Gill Sans MT"/>
              </a:rPr>
              <a:t> </a:t>
            </a:r>
            <a:r>
              <a:rPr sz="1100" spc="-185" dirty="0">
                <a:latin typeface="Times New Roman"/>
                <a:cs typeface="Times New Roman"/>
              </a:rPr>
              <a:t>ATGGCGTGCA</a:t>
            </a:r>
            <a:r>
              <a:rPr sz="1100" spc="-185" dirty="0">
                <a:solidFill>
                  <a:srgbClr val="7F7F7F"/>
                </a:solidFill>
                <a:latin typeface="Times New Roman"/>
                <a:cs typeface="Times New Roman"/>
              </a:rPr>
              <a:t>ATG</a:t>
            </a:r>
            <a:r>
              <a:rPr sz="1100" spc="-18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60" name="object 60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61" name="object 6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231265">
              <a:lnSpc>
                <a:spcPts val="640"/>
              </a:lnSpc>
              <a:spcBef>
                <a:spcPts val="80"/>
              </a:spcBef>
            </a:pP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Kompresija </a:t>
            </a:r>
            <a:r>
              <a:rPr sz="600" spc="-30" dirty="0">
                <a:solidFill>
                  <a:srgbClr val="9898D8"/>
                </a:solidFill>
                <a:latin typeface="Gill Sans MT"/>
                <a:cs typeface="Gill Sans MT"/>
              </a:rPr>
              <a:t>DNK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sekvenci 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Rekonstrukcija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genoma 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Izgradnja </a:t>
            </a:r>
            <a:r>
              <a:rPr sz="600" spc="5" dirty="0">
                <a:solidFill>
                  <a:srgbClr val="9898D8"/>
                </a:solidFill>
                <a:latin typeface="Calibri"/>
                <a:cs typeface="Calibri"/>
              </a:rPr>
              <a:t>V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logenetskih</a:t>
            </a:r>
            <a:r>
              <a:rPr sz="600" spc="-7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stabala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2757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25" dirty="0">
                <a:solidFill>
                  <a:srgbClr val="FFFFFF"/>
                </a:solidFill>
                <a:latin typeface="Gill Sans MT"/>
                <a:cs typeface="Gill Sans MT"/>
              </a:rPr>
              <a:t>de </a:t>
            </a:r>
            <a:r>
              <a:rPr sz="1400" i="1" spc="65" dirty="0">
                <a:solidFill>
                  <a:srgbClr val="FFFFFF"/>
                </a:solidFill>
                <a:latin typeface="Gill Sans MT"/>
                <a:cs typeface="Gill Sans MT"/>
              </a:rPr>
              <a:t>Bruijn</a:t>
            </a:r>
            <a:r>
              <a:rPr sz="1400" spc="65" dirty="0">
                <a:solidFill>
                  <a:srgbClr val="FFFFFF"/>
                </a:solidFill>
                <a:latin typeface="Gill Sans MT"/>
                <a:cs typeface="Gill Sans MT"/>
              </a:rPr>
              <a:t>-ov</a:t>
            </a:r>
            <a:r>
              <a:rPr sz="1400" spc="-16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Gill Sans MT"/>
                <a:cs typeface="Gill Sans MT"/>
              </a:rPr>
              <a:t>graf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875906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4395" y="792173"/>
            <a:ext cx="3628390" cy="22771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160020">
              <a:lnSpc>
                <a:spcPct val="102600"/>
              </a:lnSpc>
              <a:spcBef>
                <a:spcPts val="55"/>
              </a:spcBef>
            </a:pPr>
            <a:r>
              <a:rPr sz="1100" spc="-20" dirty="0">
                <a:latin typeface="Gill Sans MT"/>
                <a:cs typeface="Gill Sans MT"/>
              </a:rPr>
              <a:t>Ponovo </a:t>
            </a:r>
            <a:r>
              <a:rPr sz="1100" spc="-5" dirty="0">
                <a:latin typeface="Gill Sans MT"/>
                <a:cs typeface="Gill Sans MT"/>
              </a:rPr>
              <a:t>generišemo </a:t>
            </a:r>
            <a:r>
              <a:rPr sz="1100" spc="-10" dirty="0">
                <a:latin typeface="Gill Sans MT"/>
                <a:cs typeface="Gill Sans MT"/>
              </a:rPr>
              <a:t>sve </a:t>
            </a:r>
            <a:r>
              <a:rPr sz="1100" spc="-5" dirty="0">
                <a:latin typeface="Gill Sans MT"/>
                <a:cs typeface="Gill Sans MT"/>
              </a:rPr>
              <a:t>podstringove </a:t>
            </a:r>
            <a:r>
              <a:rPr sz="1100" spc="15" dirty="0">
                <a:latin typeface="Gill Sans MT"/>
                <a:cs typeface="Gill Sans MT"/>
              </a:rPr>
              <a:t>dužine </a:t>
            </a:r>
            <a:r>
              <a:rPr sz="1100" i="1" spc="-125" dirty="0">
                <a:latin typeface="Georgia"/>
                <a:cs typeface="Georgia"/>
              </a:rPr>
              <a:t>w </a:t>
            </a:r>
            <a:r>
              <a:rPr sz="1100" spc="-20" dirty="0">
                <a:latin typeface="Gill Sans MT"/>
                <a:cs typeface="Gill Sans MT"/>
              </a:rPr>
              <a:t>od</a:t>
            </a:r>
            <a:r>
              <a:rPr sz="1100" spc="-1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pročitanih  </a:t>
            </a:r>
            <a:r>
              <a:rPr sz="1100" spc="5" dirty="0">
                <a:latin typeface="Gill Sans MT"/>
                <a:cs typeface="Gill Sans MT"/>
              </a:rPr>
              <a:t>podstringova.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spc="20" dirty="0">
                <a:latin typeface="Gill Sans MT"/>
                <a:cs typeface="Gill Sans MT"/>
              </a:rPr>
              <a:t>Me</a:t>
            </a:r>
            <a:r>
              <a:rPr sz="1100" spc="20" dirty="0">
                <a:latin typeface="Calibri"/>
                <a:cs typeface="Calibri"/>
              </a:rPr>
              <a:t>đ</a:t>
            </a:r>
            <a:r>
              <a:rPr sz="1100" spc="20" dirty="0">
                <a:latin typeface="Gill Sans MT"/>
                <a:cs typeface="Gill Sans MT"/>
              </a:rPr>
              <a:t>utim,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ovoga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puta</a:t>
            </a:r>
            <a:r>
              <a:rPr sz="1100" spc="-35" dirty="0">
                <a:latin typeface="Gill Sans MT"/>
                <a:cs typeface="Gill Sans MT"/>
              </a:rPr>
              <a:t> čvorove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grafa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vezujemo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b="1" spc="-60" dirty="0">
                <a:latin typeface="Tahoma"/>
                <a:cs typeface="Tahoma"/>
              </a:rPr>
              <a:t>prefikse</a:t>
            </a:r>
            <a:r>
              <a:rPr sz="1100" b="1" spc="-50" dirty="0">
                <a:latin typeface="Tahoma"/>
                <a:cs typeface="Tahoma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endParaRPr sz="11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b="1" spc="-65" dirty="0">
                <a:latin typeface="Tahoma"/>
                <a:cs typeface="Tahoma"/>
              </a:rPr>
              <a:t>sufikse </a:t>
            </a:r>
            <a:r>
              <a:rPr sz="1100" spc="25" dirty="0">
                <a:latin typeface="Gill Sans MT"/>
                <a:cs typeface="Gill Sans MT"/>
              </a:rPr>
              <a:t>svih </a:t>
            </a:r>
            <a:r>
              <a:rPr sz="1100" spc="5" dirty="0">
                <a:latin typeface="Gill Sans MT"/>
                <a:cs typeface="Gill Sans MT"/>
              </a:rPr>
              <a:t>ovih</a:t>
            </a:r>
            <a:r>
              <a:rPr sz="1100" spc="-8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stringova.</a:t>
            </a:r>
            <a:endParaRPr sz="1100">
              <a:latin typeface="Gill Sans MT"/>
              <a:cs typeface="Gill Sans MT"/>
            </a:endParaRPr>
          </a:p>
          <a:p>
            <a:pPr marL="12700" marR="358140">
              <a:lnSpc>
                <a:spcPct val="102600"/>
              </a:lnSpc>
              <a:spcBef>
                <a:spcPts val="1055"/>
              </a:spcBef>
            </a:pPr>
            <a:r>
              <a:rPr sz="1100" spc="10" dirty="0">
                <a:latin typeface="Gill Sans MT"/>
                <a:cs typeface="Gill Sans MT"/>
              </a:rPr>
              <a:t>Dva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čvora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u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25" dirty="0">
                <a:latin typeface="Gill Sans MT"/>
                <a:cs typeface="Gill Sans MT"/>
              </a:rPr>
              <a:t>ovom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grafu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se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spajaju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ivicom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ukoliko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postoji  </a:t>
            </a:r>
            <a:r>
              <a:rPr sz="1100" spc="10" dirty="0">
                <a:latin typeface="Gill Sans MT"/>
                <a:cs typeface="Gill Sans MT"/>
              </a:rPr>
              <a:t>podstring </a:t>
            </a:r>
            <a:r>
              <a:rPr sz="1100" spc="-15" dirty="0">
                <a:latin typeface="Gill Sans MT"/>
                <a:cs typeface="Gill Sans MT"/>
              </a:rPr>
              <a:t>kome </a:t>
            </a:r>
            <a:r>
              <a:rPr sz="1100" spc="10" dirty="0">
                <a:latin typeface="Gill Sans MT"/>
                <a:cs typeface="Gill Sans MT"/>
              </a:rPr>
              <a:t>je prvi </a:t>
            </a:r>
            <a:r>
              <a:rPr sz="1100" spc="-30" dirty="0">
                <a:latin typeface="Gill Sans MT"/>
                <a:cs typeface="Gill Sans MT"/>
              </a:rPr>
              <a:t>čvor </a:t>
            </a:r>
            <a:r>
              <a:rPr sz="1100" spc="-10" dirty="0">
                <a:latin typeface="Gill Sans MT"/>
                <a:cs typeface="Gill Sans MT"/>
              </a:rPr>
              <a:t>pre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spc="-10" dirty="0">
                <a:latin typeface="Gill Sans MT"/>
                <a:cs typeface="Gill Sans MT"/>
              </a:rPr>
              <a:t>ks </a:t>
            </a:r>
            <a:r>
              <a:rPr sz="1100" spc="55" dirty="0">
                <a:latin typeface="Gill Sans MT"/>
                <a:cs typeface="Gill Sans MT"/>
              </a:rPr>
              <a:t>a </a:t>
            </a:r>
            <a:r>
              <a:rPr sz="1100" spc="20" dirty="0">
                <a:latin typeface="Gill Sans MT"/>
                <a:cs typeface="Gill Sans MT"/>
              </a:rPr>
              <a:t>drugi </a:t>
            </a:r>
            <a:r>
              <a:rPr sz="1100" spc="-30" dirty="0">
                <a:latin typeface="Gill Sans MT"/>
                <a:cs typeface="Gill Sans MT"/>
              </a:rPr>
              <a:t>čvor </a:t>
            </a:r>
            <a:r>
              <a:rPr sz="1100" spc="10" dirty="0">
                <a:latin typeface="Gill Sans MT"/>
                <a:cs typeface="Gill Sans MT"/>
              </a:rPr>
              <a:t>su</a:t>
            </a:r>
            <a:r>
              <a:rPr sz="1100" spc="10" dirty="0">
                <a:latin typeface="Calibri"/>
                <a:cs typeface="Calibri"/>
              </a:rPr>
              <a:t>V</a:t>
            </a:r>
            <a:r>
              <a:rPr sz="1100" spc="10" dirty="0">
                <a:latin typeface="Gill Sans MT"/>
                <a:cs typeface="Gill Sans MT"/>
              </a:rPr>
              <a:t>ks;  </a:t>
            </a:r>
            <a:r>
              <a:rPr sz="1100" spc="-15" dirty="0">
                <a:latin typeface="Gill Sans MT"/>
                <a:cs typeface="Gill Sans MT"/>
              </a:rPr>
              <a:t>npr. </a:t>
            </a:r>
            <a:r>
              <a:rPr sz="1100" spc="-60" dirty="0">
                <a:latin typeface="Times New Roman"/>
                <a:cs typeface="Times New Roman"/>
              </a:rPr>
              <a:t>"ATC" </a:t>
            </a:r>
            <a:r>
              <a:rPr sz="1100" spc="55" dirty="0">
                <a:latin typeface="Lucida Sans Unicode"/>
                <a:cs typeface="Lucida Sans Unicode"/>
              </a:rPr>
              <a:t>→ </a:t>
            </a:r>
            <a:r>
              <a:rPr sz="1100" spc="-60" dirty="0">
                <a:latin typeface="Times New Roman"/>
                <a:cs typeface="Times New Roman"/>
              </a:rPr>
              <a:t>"TCG" </a:t>
            </a:r>
            <a:r>
              <a:rPr sz="1100" spc="-5" dirty="0">
                <a:latin typeface="Gill Sans MT"/>
                <a:cs typeface="Gill Sans MT"/>
              </a:rPr>
              <a:t>ukoliko </a:t>
            </a:r>
            <a:r>
              <a:rPr sz="1100" spc="20" dirty="0">
                <a:latin typeface="Gill Sans MT"/>
                <a:cs typeface="Gill Sans MT"/>
              </a:rPr>
              <a:t>imamo </a:t>
            </a:r>
            <a:r>
              <a:rPr sz="1100" spc="10" dirty="0">
                <a:latin typeface="Gill Sans MT"/>
                <a:cs typeface="Gill Sans MT"/>
              </a:rPr>
              <a:t>podstring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80" dirty="0">
                <a:latin typeface="Times New Roman"/>
                <a:cs typeface="Times New Roman"/>
              </a:rPr>
              <a:t>"ATCG"</a:t>
            </a:r>
            <a:r>
              <a:rPr sz="1100" spc="-80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 marL="12700" marR="5080">
              <a:lnSpc>
                <a:spcPct val="102600"/>
              </a:lnSpc>
              <a:spcBef>
                <a:spcPts val="1055"/>
              </a:spcBef>
            </a:pPr>
            <a:r>
              <a:rPr sz="1100" spc="-15" dirty="0">
                <a:latin typeface="Gill Sans MT"/>
                <a:cs typeface="Gill Sans MT"/>
              </a:rPr>
              <a:t>Genom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dobijamo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iz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35" dirty="0">
                <a:latin typeface="Gill Sans MT"/>
                <a:cs typeface="Gill Sans MT"/>
              </a:rPr>
              <a:t>Ojlerovog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ill Sans MT"/>
                <a:cs typeface="Gill Sans MT"/>
              </a:rPr>
              <a:t>ciklusa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nad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ovim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grafom—ciklusa  </a:t>
            </a:r>
            <a:r>
              <a:rPr sz="1100" spc="5" dirty="0">
                <a:latin typeface="Gill Sans MT"/>
                <a:cs typeface="Gill Sans MT"/>
              </a:rPr>
              <a:t>koji </a:t>
            </a:r>
            <a:r>
              <a:rPr sz="1100" spc="15" dirty="0">
                <a:latin typeface="Gill Sans MT"/>
                <a:cs typeface="Gill Sans MT"/>
              </a:rPr>
              <a:t>obilazi </a:t>
            </a:r>
            <a:r>
              <a:rPr sz="1100" spc="25" dirty="0">
                <a:latin typeface="Gill Sans MT"/>
                <a:cs typeface="Gill Sans MT"/>
              </a:rPr>
              <a:t>svaku </a:t>
            </a:r>
            <a:r>
              <a:rPr sz="1100" b="1" spc="-35" dirty="0">
                <a:latin typeface="Tahoma"/>
                <a:cs typeface="Tahoma"/>
              </a:rPr>
              <a:t>ivicu </a:t>
            </a:r>
            <a:r>
              <a:rPr sz="1100" dirty="0">
                <a:latin typeface="Gill Sans MT"/>
                <a:cs typeface="Gill Sans MT"/>
              </a:rPr>
              <a:t>tačno</a:t>
            </a:r>
            <a:r>
              <a:rPr sz="1100" spc="-204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jednom.</a:t>
            </a:r>
            <a:endParaRPr sz="11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1100" dirty="0">
                <a:latin typeface="Gill Sans MT"/>
                <a:cs typeface="Gill Sans MT"/>
              </a:rPr>
              <a:t>Vremenska </a:t>
            </a:r>
            <a:r>
              <a:rPr sz="1100" spc="-10" dirty="0">
                <a:latin typeface="Gill Sans MT"/>
                <a:cs typeface="Gill Sans MT"/>
              </a:rPr>
              <a:t>složenost: </a:t>
            </a:r>
            <a:r>
              <a:rPr sz="1100" i="1" spc="-25" dirty="0">
                <a:latin typeface="Georgia"/>
                <a:cs typeface="Georgia"/>
              </a:rPr>
              <a:t>O</a:t>
            </a:r>
            <a:r>
              <a:rPr sz="1100" spc="-25" dirty="0">
                <a:latin typeface="Arial"/>
                <a:cs typeface="Arial"/>
              </a:rPr>
              <a:t>(</a:t>
            </a:r>
            <a:r>
              <a:rPr sz="1100" spc="-25" dirty="0">
                <a:latin typeface="Lucida Sans Unicode"/>
                <a:cs typeface="Lucida Sans Unicode"/>
              </a:rPr>
              <a:t>|</a:t>
            </a:r>
            <a:r>
              <a:rPr sz="1100" i="1" spc="-25" dirty="0">
                <a:latin typeface="Georgia"/>
                <a:cs typeface="Georgia"/>
              </a:rPr>
              <a:t>V </a:t>
            </a:r>
            <a:r>
              <a:rPr sz="1100" spc="-110" dirty="0">
                <a:latin typeface="Lucida Sans Unicode"/>
                <a:cs typeface="Lucida Sans Unicode"/>
              </a:rPr>
              <a:t>| </a:t>
            </a:r>
            <a:r>
              <a:rPr sz="1100" spc="204" dirty="0">
                <a:latin typeface="Arial"/>
                <a:cs typeface="Arial"/>
              </a:rPr>
              <a:t>+</a:t>
            </a:r>
            <a:r>
              <a:rPr sz="1100" spc="-125" dirty="0">
                <a:latin typeface="Arial"/>
                <a:cs typeface="Arial"/>
              </a:rPr>
              <a:t> </a:t>
            </a:r>
            <a:r>
              <a:rPr sz="1100" spc="-5" dirty="0">
                <a:latin typeface="Lucida Sans Unicode"/>
                <a:cs typeface="Lucida Sans Unicode"/>
              </a:rPr>
              <a:t>|</a:t>
            </a:r>
            <a:r>
              <a:rPr sz="1100" i="1" spc="-5" dirty="0">
                <a:latin typeface="Georgia"/>
                <a:cs typeface="Georgia"/>
              </a:rPr>
              <a:t>E</a:t>
            </a:r>
            <a:r>
              <a:rPr sz="1100" spc="-5" dirty="0">
                <a:latin typeface="Lucida Sans Unicode"/>
                <a:cs typeface="Lucida Sans Unicode"/>
              </a:rPr>
              <a:t>|</a:t>
            </a:r>
            <a:r>
              <a:rPr sz="1100" spc="-5" dirty="0">
                <a:latin typeface="Arial"/>
                <a:cs typeface="Arial"/>
              </a:rPr>
              <a:t>)</a:t>
            </a:r>
            <a:r>
              <a:rPr sz="1100" spc="-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1354213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1832533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831" y="2482926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831" y="2961233"/>
            <a:ext cx="64985" cy="6498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3" name="object 13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304415" cy="283845"/>
          </a:xfrm>
          <a:custGeom>
            <a:avLst/>
            <a:gdLst/>
            <a:ahLst/>
            <a:cxnLst/>
            <a:rect l="l" t="t" r="r" b="b"/>
            <a:pathLst>
              <a:path w="2304415" h="283845">
                <a:moveTo>
                  <a:pt x="2303995" y="0"/>
                </a:moveTo>
                <a:lnTo>
                  <a:pt x="0" y="0"/>
                </a:lnTo>
                <a:lnTo>
                  <a:pt x="0" y="283438"/>
                </a:lnTo>
                <a:lnTo>
                  <a:pt x="2303995" y="283438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72222" y="0"/>
            <a:ext cx="836930" cy="28067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645160" algn="r">
              <a:lnSpc>
                <a:spcPts val="640"/>
              </a:lnSpc>
              <a:spcBef>
                <a:spcPts val="185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5080" algn="r">
              <a:lnSpc>
                <a:spcPts val="640"/>
              </a:lnSpc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231265">
              <a:lnSpc>
                <a:spcPts val="640"/>
              </a:lnSpc>
              <a:spcBef>
                <a:spcPts val="80"/>
              </a:spcBef>
            </a:pP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Kompresija </a:t>
            </a:r>
            <a:r>
              <a:rPr sz="600" spc="-30" dirty="0">
                <a:solidFill>
                  <a:srgbClr val="9898D8"/>
                </a:solidFill>
                <a:latin typeface="Gill Sans MT"/>
                <a:cs typeface="Gill Sans MT"/>
              </a:rPr>
              <a:t>DNK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sekvenci 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Rekonstrukcija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genoma 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Izgradnja </a:t>
            </a:r>
            <a:r>
              <a:rPr sz="600" spc="5" dirty="0">
                <a:solidFill>
                  <a:srgbClr val="9898D8"/>
                </a:solidFill>
                <a:latin typeface="Calibri"/>
                <a:cs typeface="Calibri"/>
              </a:rPr>
              <a:t>V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logenetskih</a:t>
            </a:r>
            <a:r>
              <a:rPr sz="600" spc="-7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15" dirty="0">
                <a:solidFill>
                  <a:srgbClr val="9898D8"/>
                </a:solidFill>
                <a:latin typeface="Gill Sans MT"/>
                <a:cs typeface="Gill Sans MT"/>
              </a:rPr>
              <a:t>stabala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1472740" y="1286863"/>
            <a:ext cx="1652905" cy="932815"/>
            <a:chOff x="1472740" y="1286863"/>
            <a:chExt cx="1652905" cy="932815"/>
          </a:xfrm>
        </p:grpSpPr>
        <p:sp>
          <p:nvSpPr>
            <p:cNvPr id="7" name="object 7"/>
            <p:cNvSpPr/>
            <p:nvPr/>
          </p:nvSpPr>
          <p:spPr>
            <a:xfrm>
              <a:off x="1472740" y="1286863"/>
              <a:ext cx="212221" cy="21222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192789" y="1286863"/>
              <a:ext cx="212222" cy="21222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912914" y="1286863"/>
              <a:ext cx="212222" cy="21222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913065" y="2006912"/>
              <a:ext cx="212222" cy="2122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956344" y="2032947"/>
            <a:ext cx="125730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35" dirty="0">
                <a:latin typeface="Times New Roman"/>
                <a:cs typeface="Times New Roman"/>
              </a:rPr>
              <a:t>GC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473345" y="2727037"/>
            <a:ext cx="1652270" cy="212725"/>
            <a:chOff x="1473345" y="2727037"/>
            <a:chExt cx="1652270" cy="212725"/>
          </a:xfrm>
        </p:grpSpPr>
        <p:sp>
          <p:nvSpPr>
            <p:cNvPr id="13" name="object 13"/>
            <p:cNvSpPr/>
            <p:nvPr/>
          </p:nvSpPr>
          <p:spPr>
            <a:xfrm>
              <a:off x="2913217" y="2727037"/>
              <a:ext cx="212222" cy="2122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193318" y="2727188"/>
              <a:ext cx="212222" cy="21222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473345" y="2727339"/>
              <a:ext cx="212222" cy="21222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516646" y="2753368"/>
            <a:ext cx="125730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35" dirty="0">
                <a:latin typeface="Times New Roman"/>
                <a:cs typeface="Times New Roman"/>
              </a:rPr>
              <a:t>CA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473344" y="2007441"/>
            <a:ext cx="212222" cy="2122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516646" y="2033481"/>
            <a:ext cx="125730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55" dirty="0">
                <a:latin typeface="Times New Roman"/>
                <a:cs typeface="Times New Roman"/>
              </a:rPr>
              <a:t>AA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674493" y="1356028"/>
            <a:ext cx="1239520" cy="74295"/>
            <a:chOff x="1674493" y="1356028"/>
            <a:chExt cx="1239520" cy="74295"/>
          </a:xfrm>
        </p:grpSpPr>
        <p:sp>
          <p:nvSpPr>
            <p:cNvPr id="20" name="object 20"/>
            <p:cNvSpPr/>
            <p:nvPr/>
          </p:nvSpPr>
          <p:spPr>
            <a:xfrm>
              <a:off x="1684018" y="1392974"/>
              <a:ext cx="464184" cy="0"/>
            </a:xfrm>
            <a:custGeom>
              <a:avLst/>
              <a:gdLst/>
              <a:ahLst/>
              <a:cxnLst/>
              <a:rect l="l" t="t" r="r" b="b"/>
              <a:pathLst>
                <a:path w="464185">
                  <a:moveTo>
                    <a:pt x="0" y="0"/>
                  </a:moveTo>
                  <a:lnTo>
                    <a:pt x="147378" y="0"/>
                  </a:lnTo>
                </a:path>
                <a:path w="464185">
                  <a:moveTo>
                    <a:pt x="362372" y="0"/>
                  </a:moveTo>
                  <a:lnTo>
                    <a:pt x="463569" y="0"/>
                  </a:lnTo>
                </a:path>
              </a:pathLst>
            </a:custGeom>
            <a:ln w="189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119879" y="1356028"/>
              <a:ext cx="74295" cy="74295"/>
            </a:xfrm>
            <a:custGeom>
              <a:avLst/>
              <a:gdLst/>
              <a:ahLst/>
              <a:cxnLst/>
              <a:rect l="l" t="t" r="r" b="b"/>
              <a:pathLst>
                <a:path w="74294" h="74294">
                  <a:moveTo>
                    <a:pt x="0" y="0"/>
                  </a:moveTo>
                  <a:lnTo>
                    <a:pt x="27709" y="36945"/>
                  </a:lnTo>
                  <a:lnTo>
                    <a:pt x="0" y="73891"/>
                  </a:lnTo>
                  <a:lnTo>
                    <a:pt x="73891" y="369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404106" y="1392974"/>
              <a:ext cx="464184" cy="0"/>
            </a:xfrm>
            <a:custGeom>
              <a:avLst/>
              <a:gdLst/>
              <a:ahLst/>
              <a:cxnLst/>
              <a:rect l="l" t="t" r="r" b="b"/>
              <a:pathLst>
                <a:path w="464185">
                  <a:moveTo>
                    <a:pt x="0" y="0"/>
                  </a:moveTo>
                  <a:lnTo>
                    <a:pt x="147416" y="0"/>
                  </a:lnTo>
                </a:path>
                <a:path w="464185">
                  <a:moveTo>
                    <a:pt x="362410" y="0"/>
                  </a:moveTo>
                  <a:lnTo>
                    <a:pt x="463645" y="0"/>
                  </a:lnTo>
                </a:path>
              </a:pathLst>
            </a:custGeom>
            <a:ln w="189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840042" y="1356028"/>
              <a:ext cx="74295" cy="74295"/>
            </a:xfrm>
            <a:custGeom>
              <a:avLst/>
              <a:gdLst/>
              <a:ahLst/>
              <a:cxnLst/>
              <a:rect l="l" t="t" r="r" b="b"/>
              <a:pathLst>
                <a:path w="74294" h="74294">
                  <a:moveTo>
                    <a:pt x="0" y="0"/>
                  </a:moveTo>
                  <a:lnTo>
                    <a:pt x="27709" y="36945"/>
                  </a:lnTo>
                  <a:lnTo>
                    <a:pt x="0" y="73891"/>
                  </a:lnTo>
                  <a:lnTo>
                    <a:pt x="73891" y="369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140855" y="278597"/>
            <a:ext cx="3668395" cy="11766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25" dirty="0">
                <a:solidFill>
                  <a:srgbClr val="FFFFFF"/>
                </a:solidFill>
                <a:latin typeface="Gill Sans MT"/>
                <a:cs typeface="Gill Sans MT"/>
              </a:rPr>
              <a:t>de </a:t>
            </a:r>
            <a:r>
              <a:rPr sz="1400" i="1" spc="65" dirty="0">
                <a:solidFill>
                  <a:srgbClr val="FFFFFF"/>
                </a:solidFill>
                <a:latin typeface="Gill Sans MT"/>
                <a:cs typeface="Gill Sans MT"/>
              </a:rPr>
              <a:t>Bruijn</a:t>
            </a:r>
            <a:r>
              <a:rPr sz="1400" spc="65" dirty="0">
                <a:solidFill>
                  <a:srgbClr val="FFFFFF"/>
                </a:solidFill>
                <a:latin typeface="Gill Sans MT"/>
                <a:cs typeface="Gill Sans MT"/>
              </a:rPr>
              <a:t>-ov </a:t>
            </a:r>
            <a:r>
              <a:rPr sz="1400" spc="55" dirty="0">
                <a:solidFill>
                  <a:srgbClr val="FFFFFF"/>
                </a:solidFill>
                <a:latin typeface="Gill Sans MT"/>
                <a:cs typeface="Gill Sans MT"/>
              </a:rPr>
              <a:t>graf,</a:t>
            </a:r>
            <a:r>
              <a:rPr sz="1400" spc="-20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ill Sans MT"/>
                <a:cs typeface="Gill Sans MT"/>
              </a:rPr>
              <a:t>primer</a:t>
            </a:r>
            <a:endParaRPr sz="1400">
              <a:latin typeface="Gill Sans MT"/>
              <a:cs typeface="Gill Sans MT"/>
            </a:endParaRPr>
          </a:p>
          <a:p>
            <a:pPr marL="219075">
              <a:lnSpc>
                <a:spcPct val="100000"/>
              </a:lnSpc>
              <a:spcBef>
                <a:spcPts val="965"/>
              </a:spcBef>
            </a:pPr>
            <a:r>
              <a:rPr sz="1100" spc="-5" dirty="0">
                <a:latin typeface="Gill Sans MT"/>
                <a:cs typeface="Gill Sans MT"/>
              </a:rPr>
              <a:t>Primer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i="1" dirty="0">
                <a:latin typeface="Gill Sans MT"/>
                <a:cs typeface="Gill Sans MT"/>
              </a:rPr>
              <a:t>de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ill Sans MT"/>
                <a:cs typeface="Gill Sans MT"/>
              </a:rPr>
              <a:t>Bruijn</a:t>
            </a:r>
            <a:r>
              <a:rPr sz="1100" spc="30" dirty="0">
                <a:latin typeface="Gill Sans MT"/>
                <a:cs typeface="Gill Sans MT"/>
              </a:rPr>
              <a:t>-ovog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grafa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nad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podstringovima:</a:t>
            </a:r>
            <a:endParaRPr sz="1100">
              <a:latin typeface="Gill Sans MT"/>
              <a:cs typeface="Gill Sans MT"/>
            </a:endParaRPr>
          </a:p>
          <a:p>
            <a:pPr marL="219075" marR="5080">
              <a:lnSpc>
                <a:spcPct val="102699"/>
              </a:lnSpc>
            </a:pPr>
            <a:r>
              <a:rPr sz="1100" spc="-15" dirty="0">
                <a:latin typeface="Times New Roman"/>
                <a:cs typeface="Times New Roman"/>
              </a:rPr>
              <a:t>"ATG", "TGG", </a:t>
            </a:r>
            <a:r>
              <a:rPr sz="1100" spc="-25" dirty="0">
                <a:latin typeface="Times New Roman"/>
                <a:cs typeface="Times New Roman"/>
              </a:rPr>
              <a:t>"GGC", "GCG", </a:t>
            </a:r>
            <a:r>
              <a:rPr sz="1100" spc="-5" dirty="0">
                <a:latin typeface="Times New Roman"/>
                <a:cs typeface="Times New Roman"/>
              </a:rPr>
              <a:t>"CGT", </a:t>
            </a:r>
            <a:r>
              <a:rPr sz="1100" spc="-15" dirty="0">
                <a:latin typeface="Times New Roman"/>
                <a:cs typeface="Times New Roman"/>
              </a:rPr>
              <a:t>"GTG", </a:t>
            </a:r>
            <a:r>
              <a:rPr sz="1100" spc="-5" dirty="0">
                <a:latin typeface="Times New Roman"/>
                <a:cs typeface="Times New Roman"/>
              </a:rPr>
              <a:t>"TGC",  </a:t>
            </a:r>
            <a:r>
              <a:rPr sz="1100" spc="-25" dirty="0">
                <a:latin typeface="Times New Roman"/>
                <a:cs typeface="Times New Roman"/>
              </a:rPr>
              <a:t>"GCA", "CAA",</a:t>
            </a:r>
            <a:r>
              <a:rPr sz="1100" spc="90" dirty="0">
                <a:latin typeface="Times New Roman"/>
                <a:cs typeface="Times New Roman"/>
              </a:rPr>
              <a:t> </a:t>
            </a:r>
            <a:r>
              <a:rPr sz="1100" spc="-60" dirty="0">
                <a:latin typeface="Times New Roman"/>
                <a:cs typeface="Times New Roman"/>
              </a:rPr>
              <a:t>"AAT"</a:t>
            </a:r>
            <a:r>
              <a:rPr sz="1100" spc="-60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Gill Sans MT"/>
              <a:cs typeface="Gill Sans MT"/>
            </a:endParaRPr>
          </a:p>
          <a:p>
            <a:pPr marL="1387475">
              <a:lnSpc>
                <a:spcPct val="100000"/>
              </a:lnSpc>
              <a:tabLst>
                <a:tab pos="1722755" algn="l"/>
                <a:tab pos="2107565" algn="l"/>
                <a:tab pos="2442845" algn="l"/>
                <a:tab pos="2827655" algn="l"/>
              </a:tabLst>
            </a:pPr>
            <a:r>
              <a:rPr sz="750" spc="-110" dirty="0">
                <a:latin typeface="Times New Roman"/>
                <a:cs typeface="Times New Roman"/>
              </a:rPr>
              <a:t>AT	</a:t>
            </a:r>
            <a:r>
              <a:rPr sz="750" spc="-125" dirty="0">
                <a:latin typeface="Times New Roman"/>
                <a:cs typeface="Times New Roman"/>
              </a:rPr>
              <a:t>ATG	</a:t>
            </a:r>
            <a:r>
              <a:rPr sz="750" spc="-110" dirty="0">
                <a:latin typeface="Times New Roman"/>
                <a:cs typeface="Times New Roman"/>
              </a:rPr>
              <a:t>TG	</a:t>
            </a:r>
            <a:r>
              <a:rPr sz="750" spc="-125" dirty="0">
                <a:latin typeface="Times New Roman"/>
                <a:cs typeface="Times New Roman"/>
              </a:rPr>
              <a:t>TGG	</a:t>
            </a:r>
            <a:r>
              <a:rPr sz="750" spc="-155" dirty="0">
                <a:latin typeface="Times New Roman"/>
                <a:cs typeface="Times New Roman"/>
              </a:rPr>
              <a:t>GG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2982284" y="1488298"/>
            <a:ext cx="74295" cy="520065"/>
            <a:chOff x="2982284" y="1488298"/>
            <a:chExt cx="74295" cy="520065"/>
          </a:xfrm>
        </p:grpSpPr>
        <p:sp>
          <p:nvSpPr>
            <p:cNvPr id="26" name="object 26"/>
            <p:cNvSpPr/>
            <p:nvPr/>
          </p:nvSpPr>
          <p:spPr>
            <a:xfrm>
              <a:off x="3019185" y="1498141"/>
              <a:ext cx="0" cy="464184"/>
            </a:xfrm>
            <a:custGeom>
              <a:avLst/>
              <a:gdLst/>
              <a:ahLst/>
              <a:cxnLst/>
              <a:rect l="l" t="t" r="r" b="b"/>
              <a:pathLst>
                <a:path h="464185">
                  <a:moveTo>
                    <a:pt x="0" y="0"/>
                  </a:moveTo>
                  <a:lnTo>
                    <a:pt x="0" y="192925"/>
                  </a:lnTo>
                </a:path>
                <a:path h="464185">
                  <a:moveTo>
                    <a:pt x="0" y="316825"/>
                  </a:moveTo>
                  <a:lnTo>
                    <a:pt x="0" y="463569"/>
                  </a:lnTo>
                </a:path>
              </a:pathLst>
            </a:custGeom>
            <a:ln w="190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982284" y="1933994"/>
              <a:ext cx="74295" cy="74295"/>
            </a:xfrm>
            <a:custGeom>
              <a:avLst/>
              <a:gdLst/>
              <a:ahLst/>
              <a:cxnLst/>
              <a:rect l="l" t="t" r="r" b="b"/>
              <a:pathLst>
                <a:path w="74294" h="74294">
                  <a:moveTo>
                    <a:pt x="73891" y="0"/>
                  </a:moveTo>
                  <a:lnTo>
                    <a:pt x="36951" y="27716"/>
                  </a:lnTo>
                  <a:lnTo>
                    <a:pt x="0" y="14"/>
                  </a:lnTo>
                  <a:lnTo>
                    <a:pt x="36960" y="73898"/>
                  </a:lnTo>
                  <a:lnTo>
                    <a:pt x="738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2931299" y="1672953"/>
            <a:ext cx="175895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40" dirty="0">
                <a:latin typeface="Times New Roman"/>
                <a:cs typeface="Times New Roman"/>
              </a:rPr>
              <a:t>GGC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2982435" y="2208386"/>
            <a:ext cx="74295" cy="520065"/>
            <a:chOff x="2982435" y="2208386"/>
            <a:chExt cx="74295" cy="520065"/>
          </a:xfrm>
        </p:grpSpPr>
        <p:sp>
          <p:nvSpPr>
            <p:cNvPr id="30" name="object 30"/>
            <p:cNvSpPr/>
            <p:nvPr/>
          </p:nvSpPr>
          <p:spPr>
            <a:xfrm>
              <a:off x="3019337" y="2218228"/>
              <a:ext cx="0" cy="464184"/>
            </a:xfrm>
            <a:custGeom>
              <a:avLst/>
              <a:gdLst/>
              <a:ahLst/>
              <a:cxnLst/>
              <a:rect l="l" t="t" r="r" b="b"/>
              <a:pathLst>
                <a:path h="464185">
                  <a:moveTo>
                    <a:pt x="0" y="0"/>
                  </a:moveTo>
                  <a:lnTo>
                    <a:pt x="0" y="192963"/>
                  </a:lnTo>
                </a:path>
                <a:path h="464185">
                  <a:moveTo>
                    <a:pt x="0" y="316863"/>
                  </a:moveTo>
                  <a:lnTo>
                    <a:pt x="0" y="463645"/>
                  </a:lnTo>
                </a:path>
              </a:pathLst>
            </a:custGeom>
            <a:ln w="190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982435" y="2654157"/>
              <a:ext cx="74295" cy="74295"/>
            </a:xfrm>
            <a:custGeom>
              <a:avLst/>
              <a:gdLst/>
              <a:ahLst/>
              <a:cxnLst/>
              <a:rect l="l" t="t" r="r" b="b"/>
              <a:pathLst>
                <a:path w="74294" h="74294">
                  <a:moveTo>
                    <a:pt x="73891" y="0"/>
                  </a:moveTo>
                  <a:lnTo>
                    <a:pt x="36951" y="27716"/>
                  </a:lnTo>
                  <a:lnTo>
                    <a:pt x="0" y="14"/>
                  </a:lnTo>
                  <a:lnTo>
                    <a:pt x="36960" y="73898"/>
                  </a:lnTo>
                  <a:lnTo>
                    <a:pt x="738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2931452" y="2393069"/>
            <a:ext cx="175895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40" dirty="0">
                <a:latin typeface="Times New Roman"/>
                <a:cs typeface="Times New Roman"/>
              </a:rPr>
              <a:t>GCG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2289370" y="1524991"/>
            <a:ext cx="635000" cy="1345565"/>
            <a:chOff x="2289370" y="1524991"/>
            <a:chExt cx="635000" cy="1345565"/>
          </a:xfrm>
        </p:grpSpPr>
        <p:sp>
          <p:nvSpPr>
            <p:cNvPr id="34" name="object 34"/>
            <p:cNvSpPr/>
            <p:nvPr/>
          </p:nvSpPr>
          <p:spPr>
            <a:xfrm>
              <a:off x="2299213" y="1534834"/>
              <a:ext cx="0" cy="516890"/>
            </a:xfrm>
            <a:custGeom>
              <a:avLst/>
              <a:gdLst/>
              <a:ahLst/>
              <a:cxnLst/>
              <a:rect l="l" t="t" r="r" b="b"/>
              <a:pathLst>
                <a:path h="516889">
                  <a:moveTo>
                    <a:pt x="0" y="0"/>
                  </a:moveTo>
                  <a:lnTo>
                    <a:pt x="0" y="516390"/>
                  </a:lnTo>
                </a:path>
              </a:pathLst>
            </a:custGeom>
            <a:ln w="194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450817" y="2833308"/>
              <a:ext cx="463550" cy="0"/>
            </a:xfrm>
            <a:custGeom>
              <a:avLst/>
              <a:gdLst/>
              <a:ahLst/>
              <a:cxnLst/>
              <a:rect l="l" t="t" r="r" b="b"/>
              <a:pathLst>
                <a:path w="463550">
                  <a:moveTo>
                    <a:pt x="316115" y="0"/>
                  </a:moveTo>
                  <a:lnTo>
                    <a:pt x="463418" y="0"/>
                  </a:lnTo>
                </a:path>
                <a:path w="463550">
                  <a:moveTo>
                    <a:pt x="0" y="0"/>
                  </a:moveTo>
                  <a:lnTo>
                    <a:pt x="101121" y="0"/>
                  </a:lnTo>
                </a:path>
              </a:pathLst>
            </a:custGeom>
            <a:ln w="190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404635" y="2796407"/>
              <a:ext cx="74295" cy="74295"/>
            </a:xfrm>
            <a:custGeom>
              <a:avLst/>
              <a:gdLst/>
              <a:ahLst/>
              <a:cxnLst/>
              <a:rect l="l" t="t" r="r" b="b"/>
              <a:pathLst>
                <a:path w="74294" h="74294">
                  <a:moveTo>
                    <a:pt x="73898" y="73891"/>
                  </a:moveTo>
                  <a:lnTo>
                    <a:pt x="46182" y="36951"/>
                  </a:lnTo>
                  <a:lnTo>
                    <a:pt x="73883" y="0"/>
                  </a:lnTo>
                  <a:lnTo>
                    <a:pt x="0" y="36960"/>
                  </a:lnTo>
                  <a:lnTo>
                    <a:pt x="73898" y="7389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299213" y="2175124"/>
              <a:ext cx="0" cy="562610"/>
            </a:xfrm>
            <a:custGeom>
              <a:avLst/>
              <a:gdLst/>
              <a:ahLst/>
              <a:cxnLst/>
              <a:rect l="l" t="t" r="r" b="b"/>
              <a:pathLst>
                <a:path h="562610">
                  <a:moveTo>
                    <a:pt x="0" y="0"/>
                  </a:moveTo>
                  <a:lnTo>
                    <a:pt x="0" y="562572"/>
                  </a:lnTo>
                </a:path>
              </a:pathLst>
            </a:custGeom>
            <a:ln w="194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2236609" y="2753215"/>
            <a:ext cx="845819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47345" algn="l"/>
                <a:tab pos="664210" algn="l"/>
              </a:tabLst>
            </a:pPr>
            <a:r>
              <a:rPr sz="750" spc="-120" dirty="0">
                <a:latin typeface="Times New Roman"/>
                <a:cs typeface="Times New Roman"/>
              </a:rPr>
              <a:t>G</a:t>
            </a:r>
            <a:r>
              <a:rPr sz="750" spc="-100" dirty="0">
                <a:latin typeface="Times New Roman"/>
                <a:cs typeface="Times New Roman"/>
              </a:rPr>
              <a:t>T</a:t>
            </a:r>
            <a:r>
              <a:rPr sz="750" dirty="0">
                <a:latin typeface="Times New Roman"/>
                <a:cs typeface="Times New Roman"/>
              </a:rPr>
              <a:t>  </a:t>
            </a:r>
            <a:r>
              <a:rPr sz="750" spc="-25" dirty="0">
                <a:latin typeface="Times New Roman"/>
                <a:cs typeface="Times New Roman"/>
              </a:rPr>
              <a:t> </a:t>
            </a:r>
            <a:r>
              <a:rPr sz="750" u="dash" dirty="0"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750" u="dash" spc="-135" dirty="0"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CG</a:t>
            </a:r>
            <a:r>
              <a:rPr sz="750" u="dash" spc="-65" dirty="0"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T</a:t>
            </a:r>
            <a:r>
              <a:rPr sz="750" u="dash" dirty="0"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750" dirty="0">
                <a:latin typeface="Times New Roman"/>
                <a:cs typeface="Times New Roman"/>
              </a:rPr>
              <a:t>  </a:t>
            </a:r>
            <a:r>
              <a:rPr sz="750" spc="-25" dirty="0">
                <a:latin typeface="Times New Roman"/>
                <a:cs typeface="Times New Roman"/>
              </a:rPr>
              <a:t> </a:t>
            </a:r>
            <a:r>
              <a:rPr sz="750" spc="-135" dirty="0">
                <a:latin typeface="Times New Roman"/>
                <a:cs typeface="Times New Roman"/>
              </a:rPr>
              <a:t>CG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262057" y="1498141"/>
            <a:ext cx="74295" cy="74295"/>
          </a:xfrm>
          <a:custGeom>
            <a:avLst/>
            <a:gdLst/>
            <a:ahLst/>
            <a:cxnLst/>
            <a:rect l="l" t="t" r="r" b="b"/>
            <a:pathLst>
              <a:path w="74294" h="74294">
                <a:moveTo>
                  <a:pt x="0" y="73904"/>
                </a:moveTo>
                <a:lnTo>
                  <a:pt x="36935" y="46182"/>
                </a:lnTo>
                <a:lnTo>
                  <a:pt x="73891" y="73878"/>
                </a:lnTo>
                <a:lnTo>
                  <a:pt x="36919" y="0"/>
                </a:lnTo>
                <a:lnTo>
                  <a:pt x="0" y="739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2211323" y="2033100"/>
            <a:ext cx="175895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25" dirty="0">
                <a:latin typeface="Times New Roman"/>
                <a:cs typeface="Times New Roman"/>
              </a:rPr>
              <a:t>GTG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2364150" y="1458161"/>
            <a:ext cx="580390" cy="580390"/>
            <a:chOff x="2364150" y="1458161"/>
            <a:chExt cx="580390" cy="580390"/>
          </a:xfrm>
        </p:grpSpPr>
        <p:sp>
          <p:nvSpPr>
            <p:cNvPr id="42" name="object 42"/>
            <p:cNvSpPr/>
            <p:nvPr/>
          </p:nvSpPr>
          <p:spPr>
            <a:xfrm>
              <a:off x="2373675" y="1467686"/>
              <a:ext cx="538480" cy="537845"/>
            </a:xfrm>
            <a:custGeom>
              <a:avLst/>
              <a:gdLst/>
              <a:ahLst/>
              <a:cxnLst/>
              <a:rect l="l" t="t" r="r" b="b"/>
              <a:pathLst>
                <a:path w="538480" h="537844">
                  <a:moveTo>
                    <a:pt x="0" y="0"/>
                  </a:moveTo>
                  <a:lnTo>
                    <a:pt x="538020" y="537846"/>
                  </a:lnTo>
                </a:path>
              </a:pathLst>
            </a:custGeom>
            <a:ln w="189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865758" y="1959593"/>
              <a:ext cx="79375" cy="79375"/>
            </a:xfrm>
            <a:custGeom>
              <a:avLst/>
              <a:gdLst/>
              <a:ahLst/>
              <a:cxnLst/>
              <a:rect l="l" t="t" r="r" b="b"/>
              <a:pathLst>
                <a:path w="79375" h="79375">
                  <a:moveTo>
                    <a:pt x="52492" y="0"/>
                  </a:moveTo>
                  <a:lnTo>
                    <a:pt x="45937" y="45939"/>
                  </a:lnTo>
                  <a:lnTo>
                    <a:pt x="0" y="52510"/>
                  </a:lnTo>
                  <a:lnTo>
                    <a:pt x="78756" y="78747"/>
                  </a:lnTo>
                  <a:lnTo>
                    <a:pt x="5249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2571203" y="1672953"/>
            <a:ext cx="175895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14" dirty="0">
                <a:latin typeface="Times New Roman"/>
                <a:cs typeface="Times New Roman"/>
              </a:rPr>
              <a:t>TGC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1673520" y="2150614"/>
            <a:ext cx="1261745" cy="636270"/>
            <a:chOff x="1673520" y="2150614"/>
            <a:chExt cx="1261745" cy="636270"/>
          </a:xfrm>
        </p:grpSpPr>
        <p:sp>
          <p:nvSpPr>
            <p:cNvPr id="46" name="object 46"/>
            <p:cNvSpPr/>
            <p:nvPr/>
          </p:nvSpPr>
          <p:spPr>
            <a:xfrm>
              <a:off x="1714826" y="2160139"/>
              <a:ext cx="1210945" cy="605790"/>
            </a:xfrm>
            <a:custGeom>
              <a:avLst/>
              <a:gdLst/>
              <a:ahLst/>
              <a:cxnLst/>
              <a:rect l="l" t="t" r="r" b="b"/>
              <a:pathLst>
                <a:path w="1210945" h="605789">
                  <a:moveTo>
                    <a:pt x="1210361" y="0"/>
                  </a:moveTo>
                  <a:lnTo>
                    <a:pt x="0" y="605653"/>
                  </a:lnTo>
                </a:path>
              </a:pathLst>
            </a:custGeom>
            <a:ln w="189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673520" y="2720346"/>
              <a:ext cx="83185" cy="66675"/>
            </a:xfrm>
            <a:custGeom>
              <a:avLst/>
              <a:gdLst/>
              <a:ahLst/>
              <a:cxnLst/>
              <a:rect l="l" t="t" r="r" b="b"/>
              <a:pathLst>
                <a:path w="83185" h="66675">
                  <a:moveTo>
                    <a:pt x="82625" y="66089"/>
                  </a:moveTo>
                  <a:lnTo>
                    <a:pt x="41306" y="45446"/>
                  </a:lnTo>
                  <a:lnTo>
                    <a:pt x="49554" y="0"/>
                  </a:lnTo>
                  <a:lnTo>
                    <a:pt x="0" y="66115"/>
                  </a:lnTo>
                  <a:lnTo>
                    <a:pt x="82625" y="660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2461806" y="2267961"/>
            <a:ext cx="175895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40" dirty="0">
                <a:latin typeface="Times New Roman"/>
                <a:cs typeface="Times New Roman"/>
              </a:rPr>
              <a:t>GCA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1542510" y="2218758"/>
            <a:ext cx="74295" cy="519430"/>
            <a:chOff x="1542510" y="2218758"/>
            <a:chExt cx="74295" cy="519430"/>
          </a:xfrm>
        </p:grpSpPr>
        <p:sp>
          <p:nvSpPr>
            <p:cNvPr id="50" name="object 50"/>
            <p:cNvSpPr/>
            <p:nvPr/>
          </p:nvSpPr>
          <p:spPr>
            <a:xfrm>
              <a:off x="1579455" y="2264940"/>
              <a:ext cx="0" cy="463550"/>
            </a:xfrm>
            <a:custGeom>
              <a:avLst/>
              <a:gdLst/>
              <a:ahLst/>
              <a:cxnLst/>
              <a:rect l="l" t="t" r="r" b="b"/>
              <a:pathLst>
                <a:path h="463550">
                  <a:moveTo>
                    <a:pt x="0" y="270568"/>
                  </a:moveTo>
                  <a:lnTo>
                    <a:pt x="0" y="463418"/>
                  </a:lnTo>
                </a:path>
                <a:path h="463550">
                  <a:moveTo>
                    <a:pt x="0" y="0"/>
                  </a:moveTo>
                  <a:lnTo>
                    <a:pt x="0" y="146667"/>
                  </a:lnTo>
                </a:path>
              </a:pathLst>
            </a:custGeom>
            <a:ln w="189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542510" y="2218758"/>
              <a:ext cx="74295" cy="74295"/>
            </a:xfrm>
            <a:custGeom>
              <a:avLst/>
              <a:gdLst/>
              <a:ahLst/>
              <a:cxnLst/>
              <a:rect l="l" t="t" r="r" b="b"/>
              <a:pathLst>
                <a:path w="74294" h="74294">
                  <a:moveTo>
                    <a:pt x="0" y="73891"/>
                  </a:moveTo>
                  <a:lnTo>
                    <a:pt x="36945" y="46182"/>
                  </a:lnTo>
                  <a:lnTo>
                    <a:pt x="73891" y="73891"/>
                  </a:lnTo>
                  <a:lnTo>
                    <a:pt x="36945" y="0"/>
                  </a:lnTo>
                  <a:lnTo>
                    <a:pt x="0" y="7389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1491589" y="2393488"/>
            <a:ext cx="175895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40" dirty="0">
                <a:latin typeface="Times New Roman"/>
                <a:cs typeface="Times New Roman"/>
              </a:rPr>
              <a:t>CAA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1542052" y="1498141"/>
            <a:ext cx="74295" cy="530225"/>
            <a:chOff x="1542052" y="1498141"/>
            <a:chExt cx="74295" cy="530225"/>
          </a:xfrm>
        </p:grpSpPr>
        <p:sp>
          <p:nvSpPr>
            <p:cNvPr id="54" name="object 54"/>
            <p:cNvSpPr/>
            <p:nvPr/>
          </p:nvSpPr>
          <p:spPr>
            <a:xfrm>
              <a:off x="1579172" y="1534834"/>
              <a:ext cx="0" cy="483234"/>
            </a:xfrm>
            <a:custGeom>
              <a:avLst/>
              <a:gdLst/>
              <a:ahLst/>
              <a:cxnLst/>
              <a:rect l="l" t="t" r="r" b="b"/>
              <a:pathLst>
                <a:path h="483235">
                  <a:moveTo>
                    <a:pt x="0" y="280398"/>
                  </a:moveTo>
                  <a:lnTo>
                    <a:pt x="0" y="483078"/>
                  </a:lnTo>
                </a:path>
                <a:path h="483235">
                  <a:moveTo>
                    <a:pt x="0" y="0"/>
                  </a:moveTo>
                  <a:lnTo>
                    <a:pt x="0" y="156497"/>
                  </a:lnTo>
                </a:path>
              </a:pathLst>
            </a:custGeom>
            <a:ln w="193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542052" y="1498141"/>
              <a:ext cx="74295" cy="74295"/>
            </a:xfrm>
            <a:custGeom>
              <a:avLst/>
              <a:gdLst/>
              <a:ahLst/>
              <a:cxnLst/>
              <a:rect l="l" t="t" r="r" b="b"/>
              <a:pathLst>
                <a:path w="74294" h="74294">
                  <a:moveTo>
                    <a:pt x="0" y="73921"/>
                  </a:moveTo>
                  <a:lnTo>
                    <a:pt x="36922" y="46182"/>
                  </a:lnTo>
                  <a:lnTo>
                    <a:pt x="73891" y="73860"/>
                  </a:lnTo>
                  <a:lnTo>
                    <a:pt x="36884" y="0"/>
                  </a:lnTo>
                  <a:lnTo>
                    <a:pt x="0" y="7392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1491284" y="1673220"/>
            <a:ext cx="175895" cy="142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25" dirty="0">
                <a:latin typeface="Times New Roman"/>
                <a:cs typeface="Times New Roman"/>
              </a:rPr>
              <a:t>AAT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447785" y="1261398"/>
            <a:ext cx="1703070" cy="1703705"/>
          </a:xfrm>
          <a:custGeom>
            <a:avLst/>
            <a:gdLst/>
            <a:ahLst/>
            <a:cxnLst/>
            <a:rect l="l" t="t" r="r" b="b"/>
            <a:pathLst>
              <a:path w="1703070" h="1703705">
                <a:moveTo>
                  <a:pt x="7411" y="86568"/>
                </a:moveTo>
                <a:lnTo>
                  <a:pt x="27941" y="49778"/>
                </a:lnTo>
                <a:lnTo>
                  <a:pt x="57850" y="22223"/>
                </a:lnTo>
                <a:lnTo>
                  <a:pt x="94360" y="5199"/>
                </a:lnTo>
                <a:lnTo>
                  <a:pt x="134693" y="0"/>
                </a:lnTo>
                <a:lnTo>
                  <a:pt x="176071" y="7921"/>
                </a:lnTo>
                <a:lnTo>
                  <a:pt x="201908" y="20682"/>
                </a:lnTo>
                <a:lnTo>
                  <a:pt x="224112" y="38528"/>
                </a:lnTo>
                <a:lnTo>
                  <a:pt x="241957" y="60732"/>
                </a:lnTo>
                <a:lnTo>
                  <a:pt x="254718" y="86568"/>
                </a:lnTo>
              </a:path>
              <a:path w="1703070" h="1703705">
                <a:moveTo>
                  <a:pt x="727498" y="86568"/>
                </a:moveTo>
                <a:lnTo>
                  <a:pt x="748028" y="49778"/>
                </a:lnTo>
                <a:lnTo>
                  <a:pt x="777936" y="22223"/>
                </a:lnTo>
                <a:lnTo>
                  <a:pt x="814446" y="5199"/>
                </a:lnTo>
                <a:lnTo>
                  <a:pt x="854780" y="0"/>
                </a:lnTo>
                <a:lnTo>
                  <a:pt x="896158" y="7921"/>
                </a:lnTo>
                <a:lnTo>
                  <a:pt x="921995" y="20682"/>
                </a:lnTo>
                <a:lnTo>
                  <a:pt x="944199" y="38528"/>
                </a:lnTo>
                <a:lnTo>
                  <a:pt x="962044" y="60732"/>
                </a:lnTo>
                <a:lnTo>
                  <a:pt x="974805" y="86568"/>
                </a:lnTo>
              </a:path>
              <a:path w="1703070" h="1703705">
                <a:moveTo>
                  <a:pt x="1447661" y="86568"/>
                </a:moveTo>
                <a:lnTo>
                  <a:pt x="1468191" y="49778"/>
                </a:lnTo>
                <a:lnTo>
                  <a:pt x="1498099" y="22223"/>
                </a:lnTo>
                <a:lnTo>
                  <a:pt x="1534609" y="5199"/>
                </a:lnTo>
                <a:lnTo>
                  <a:pt x="1574943" y="0"/>
                </a:lnTo>
                <a:lnTo>
                  <a:pt x="1616321" y="7921"/>
                </a:lnTo>
                <a:lnTo>
                  <a:pt x="1672117" y="46993"/>
                </a:lnTo>
                <a:lnTo>
                  <a:pt x="1700906" y="108725"/>
                </a:lnTo>
                <a:lnTo>
                  <a:pt x="1702772" y="137481"/>
                </a:lnTo>
                <a:lnTo>
                  <a:pt x="1698419" y="165633"/>
                </a:lnTo>
                <a:lnTo>
                  <a:pt x="1688111" y="192190"/>
                </a:lnTo>
                <a:lnTo>
                  <a:pt x="1672117" y="216159"/>
                </a:lnTo>
              </a:path>
              <a:path w="1703070" h="1703705">
                <a:moveTo>
                  <a:pt x="1672268" y="767078"/>
                </a:moveTo>
                <a:lnTo>
                  <a:pt x="1695355" y="807267"/>
                </a:lnTo>
                <a:lnTo>
                  <a:pt x="1703051" y="851662"/>
                </a:lnTo>
                <a:lnTo>
                  <a:pt x="1695355" y="896056"/>
                </a:lnTo>
                <a:lnTo>
                  <a:pt x="1672268" y="936246"/>
                </a:lnTo>
              </a:path>
              <a:path w="1703070" h="1703705">
                <a:moveTo>
                  <a:pt x="1672419" y="1487240"/>
                </a:moveTo>
                <a:lnTo>
                  <a:pt x="1694016" y="1523414"/>
                </a:lnTo>
                <a:lnTo>
                  <a:pt x="1702925" y="1563093"/>
                </a:lnTo>
                <a:lnTo>
                  <a:pt x="1699415" y="1603223"/>
                </a:lnTo>
                <a:lnTo>
                  <a:pt x="1683751" y="1640752"/>
                </a:lnTo>
                <a:lnTo>
                  <a:pt x="1656202" y="1672626"/>
                </a:lnTo>
                <a:lnTo>
                  <a:pt x="1594468" y="1701412"/>
                </a:lnTo>
                <a:lnTo>
                  <a:pt x="1560431" y="1702939"/>
                </a:lnTo>
                <a:lnTo>
                  <a:pt x="1526611" y="1695478"/>
                </a:lnTo>
                <a:lnTo>
                  <a:pt x="1500775" y="1682717"/>
                </a:lnTo>
                <a:lnTo>
                  <a:pt x="1478571" y="1664872"/>
                </a:lnTo>
                <a:lnTo>
                  <a:pt x="1460725" y="1642667"/>
                </a:lnTo>
                <a:lnTo>
                  <a:pt x="1447964" y="1616831"/>
                </a:lnTo>
              </a:path>
              <a:path w="1703070" h="1703705">
                <a:moveTo>
                  <a:pt x="975335" y="1616983"/>
                </a:moveTo>
                <a:lnTo>
                  <a:pt x="954806" y="1653773"/>
                </a:lnTo>
                <a:lnTo>
                  <a:pt x="924897" y="1681328"/>
                </a:lnTo>
                <a:lnTo>
                  <a:pt x="888387" y="1698352"/>
                </a:lnTo>
                <a:lnTo>
                  <a:pt x="848054" y="1703552"/>
                </a:lnTo>
                <a:lnTo>
                  <a:pt x="806675" y="1695630"/>
                </a:lnTo>
                <a:lnTo>
                  <a:pt x="750879" y="1656559"/>
                </a:lnTo>
                <a:lnTo>
                  <a:pt x="722091" y="1594826"/>
                </a:lnTo>
                <a:lnTo>
                  <a:pt x="720224" y="1566070"/>
                </a:lnTo>
                <a:lnTo>
                  <a:pt x="724578" y="1537918"/>
                </a:lnTo>
                <a:lnTo>
                  <a:pt x="734885" y="1511361"/>
                </a:lnTo>
                <a:lnTo>
                  <a:pt x="750880" y="1487392"/>
                </a:lnTo>
              </a:path>
              <a:path w="1703070" h="1703705">
                <a:moveTo>
                  <a:pt x="750350" y="216159"/>
                </a:moveTo>
                <a:lnTo>
                  <a:pt x="775908" y="239530"/>
                </a:lnTo>
                <a:lnTo>
                  <a:pt x="806147" y="255226"/>
                </a:lnTo>
                <a:lnTo>
                  <a:pt x="839400" y="262640"/>
                </a:lnTo>
                <a:lnTo>
                  <a:pt x="874001" y="261165"/>
                </a:lnTo>
              </a:path>
              <a:path w="1703070" h="1703705">
                <a:moveTo>
                  <a:pt x="1441875" y="828812"/>
                </a:moveTo>
                <a:lnTo>
                  <a:pt x="1440546" y="836352"/>
                </a:lnTo>
                <a:lnTo>
                  <a:pt x="1439877" y="844006"/>
                </a:lnTo>
                <a:lnTo>
                  <a:pt x="1439877" y="851662"/>
                </a:lnTo>
              </a:path>
              <a:path w="1703070" h="1703705">
                <a:moveTo>
                  <a:pt x="197464" y="1458168"/>
                </a:moveTo>
                <a:lnTo>
                  <a:pt x="159717" y="1443557"/>
                </a:lnTo>
                <a:lnTo>
                  <a:pt x="120201" y="1441043"/>
                </a:lnTo>
                <a:lnTo>
                  <a:pt x="81721" y="1450381"/>
                </a:lnTo>
                <a:lnTo>
                  <a:pt x="47086" y="1471325"/>
                </a:lnTo>
              </a:path>
              <a:path w="1703070" h="1703705">
                <a:moveTo>
                  <a:pt x="47086" y="952993"/>
                </a:moveTo>
                <a:lnTo>
                  <a:pt x="23714" y="927436"/>
                </a:lnTo>
                <a:lnTo>
                  <a:pt x="8018" y="897197"/>
                </a:lnTo>
                <a:lnTo>
                  <a:pt x="604" y="863943"/>
                </a:lnTo>
                <a:lnTo>
                  <a:pt x="2079" y="829342"/>
                </a:lnTo>
                <a:lnTo>
                  <a:pt x="8045" y="807106"/>
                </a:lnTo>
                <a:lnTo>
                  <a:pt x="17710" y="786398"/>
                </a:lnTo>
                <a:lnTo>
                  <a:pt x="30812" y="767674"/>
                </a:lnTo>
                <a:lnTo>
                  <a:pt x="47086" y="751390"/>
                </a:lnTo>
              </a:path>
              <a:path w="1703070" h="1703705">
                <a:moveTo>
                  <a:pt x="46481" y="232377"/>
                </a:moveTo>
                <a:lnTo>
                  <a:pt x="23110" y="206819"/>
                </a:lnTo>
                <a:lnTo>
                  <a:pt x="7414" y="176580"/>
                </a:lnTo>
                <a:lnTo>
                  <a:pt x="0" y="143326"/>
                </a:lnTo>
                <a:lnTo>
                  <a:pt x="1474" y="108725"/>
                </a:lnTo>
                <a:lnTo>
                  <a:pt x="7440" y="86490"/>
                </a:lnTo>
                <a:lnTo>
                  <a:pt x="17106" y="65782"/>
                </a:lnTo>
                <a:lnTo>
                  <a:pt x="30207" y="47058"/>
                </a:lnTo>
                <a:lnTo>
                  <a:pt x="46481" y="30773"/>
                </a:lnTo>
              </a:path>
              <a:path w="1703070" h="1703705">
                <a:moveTo>
                  <a:pt x="254725" y="86566"/>
                </a:moveTo>
                <a:lnTo>
                  <a:pt x="727529" y="86566"/>
                </a:lnTo>
              </a:path>
              <a:path w="1703070" h="1703705">
                <a:moveTo>
                  <a:pt x="974850" y="86566"/>
                </a:moveTo>
                <a:lnTo>
                  <a:pt x="1447730" y="86566"/>
                </a:lnTo>
              </a:path>
              <a:path w="1703070" h="1703705">
                <a:moveTo>
                  <a:pt x="1672198" y="216163"/>
                </a:moveTo>
                <a:lnTo>
                  <a:pt x="1672349" y="767111"/>
                </a:lnTo>
              </a:path>
              <a:path w="1703070" h="1703705">
                <a:moveTo>
                  <a:pt x="1672349" y="936288"/>
                </a:moveTo>
                <a:lnTo>
                  <a:pt x="1672501" y="1487312"/>
                </a:lnTo>
              </a:path>
              <a:path w="1703070" h="1703705">
                <a:moveTo>
                  <a:pt x="750912" y="1487463"/>
                </a:moveTo>
                <a:lnTo>
                  <a:pt x="750382" y="216163"/>
                </a:lnTo>
              </a:path>
              <a:path w="1703070" h="1703705">
                <a:moveTo>
                  <a:pt x="874041" y="261172"/>
                </a:moveTo>
                <a:lnTo>
                  <a:pt x="1441944" y="828849"/>
                </a:lnTo>
              </a:path>
              <a:path w="1703070" h="1703705">
                <a:moveTo>
                  <a:pt x="1439946" y="851700"/>
                </a:moveTo>
                <a:lnTo>
                  <a:pt x="197467" y="1458238"/>
                </a:lnTo>
              </a:path>
              <a:path w="1703070" h="1703705">
                <a:moveTo>
                  <a:pt x="47081" y="1471396"/>
                </a:moveTo>
                <a:lnTo>
                  <a:pt x="47081" y="953036"/>
                </a:lnTo>
              </a:path>
              <a:path w="1703070" h="1703705">
                <a:moveTo>
                  <a:pt x="47081" y="751422"/>
                </a:moveTo>
                <a:lnTo>
                  <a:pt x="46477" y="232382"/>
                </a:lnTo>
              </a:path>
            </a:pathLst>
          </a:custGeom>
          <a:ln w="10122">
            <a:solidFill>
              <a:srgbClr val="FF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347294" y="3099814"/>
            <a:ext cx="24276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5" dirty="0">
                <a:solidFill>
                  <a:srgbClr val="FF0000"/>
                </a:solidFill>
                <a:latin typeface="Gill Sans MT"/>
                <a:cs typeface="Gill Sans MT"/>
              </a:rPr>
              <a:t>Ojlerov </a:t>
            </a:r>
            <a:r>
              <a:rPr sz="1100" spc="20" dirty="0">
                <a:solidFill>
                  <a:srgbClr val="FF0000"/>
                </a:solidFill>
                <a:latin typeface="Gill Sans MT"/>
                <a:cs typeface="Gill Sans MT"/>
              </a:rPr>
              <a:t>ciklus </a:t>
            </a:r>
            <a:r>
              <a:rPr sz="1100" spc="20" dirty="0">
                <a:latin typeface="Gill Sans MT"/>
                <a:cs typeface="Gill Sans MT"/>
              </a:rPr>
              <a:t>daje </a:t>
            </a:r>
            <a:r>
              <a:rPr sz="1100" spc="5" dirty="0">
                <a:latin typeface="Gill Sans MT"/>
                <a:cs typeface="Gill Sans MT"/>
              </a:rPr>
              <a:t>genom</a:t>
            </a:r>
            <a:r>
              <a:rPr sz="1100" spc="-190" dirty="0">
                <a:latin typeface="Gill Sans MT"/>
                <a:cs typeface="Gill Sans MT"/>
              </a:rPr>
              <a:t> </a:t>
            </a:r>
            <a:r>
              <a:rPr sz="1100" spc="-180" dirty="0">
                <a:latin typeface="Times New Roman"/>
                <a:cs typeface="Times New Roman"/>
              </a:rPr>
              <a:t>ATGGCGTGCA</a:t>
            </a:r>
            <a:r>
              <a:rPr sz="1100" spc="-180" dirty="0">
                <a:solidFill>
                  <a:srgbClr val="7F7F7F"/>
                </a:solidFill>
                <a:latin typeface="Times New Roman"/>
                <a:cs typeface="Times New Roman"/>
              </a:rPr>
              <a:t>AT</a:t>
            </a:r>
            <a:r>
              <a:rPr sz="1100" spc="-180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60" name="object 60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63" name="object 6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231265">
              <a:lnSpc>
                <a:spcPts val="640"/>
              </a:lnSpc>
              <a:spcBef>
                <a:spcPts val="80"/>
              </a:spcBef>
            </a:pP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Kompresija </a:t>
            </a:r>
            <a:r>
              <a:rPr sz="600" spc="-30" dirty="0">
                <a:solidFill>
                  <a:srgbClr val="9898D8"/>
                </a:solidFill>
                <a:latin typeface="Gill Sans MT"/>
                <a:cs typeface="Gill Sans MT"/>
              </a:rPr>
              <a:t>DNK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sekvenci  Rekonstrukcija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genoma  </a:t>
            </a:r>
            <a:r>
              <a:rPr sz="600" spc="15" dirty="0">
                <a:solidFill>
                  <a:srgbClr val="FFFFFF"/>
                </a:solidFill>
                <a:latin typeface="Gill Sans MT"/>
                <a:cs typeface="Gill Sans MT"/>
              </a:rPr>
              <a:t>Izgradnja </a:t>
            </a:r>
            <a:r>
              <a:rPr sz="600" spc="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logenetskih</a:t>
            </a:r>
            <a:r>
              <a:rPr sz="600" spc="-7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5" dirty="0">
                <a:solidFill>
                  <a:srgbClr val="FFFFFF"/>
                </a:solidFill>
                <a:latin typeface="Gill Sans MT"/>
                <a:cs typeface="Gill Sans MT"/>
              </a:rPr>
              <a:t>stabala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4585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35" dirty="0">
                <a:solidFill>
                  <a:srgbClr val="FFFFFF"/>
                </a:solidFill>
                <a:latin typeface="Gill Sans MT"/>
                <a:cs typeface="Gill Sans MT"/>
              </a:rPr>
              <a:t>Filogenetska</a:t>
            </a:r>
            <a:r>
              <a:rPr sz="1400" spc="-8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50" dirty="0">
                <a:solidFill>
                  <a:srgbClr val="FFFFFF"/>
                </a:solidFill>
                <a:latin typeface="Gill Sans MT"/>
                <a:cs typeface="Gill Sans MT"/>
              </a:rPr>
              <a:t>stabla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880021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831" y="1534541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831" y="2016975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2479167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92556" y="2668930"/>
            <a:ext cx="52349" cy="523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556" y="2820771"/>
            <a:ext cx="52349" cy="5234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24395" y="796301"/>
            <a:ext cx="3636645" cy="226949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dirty="0">
                <a:latin typeface="Gill Sans MT"/>
                <a:cs typeface="Gill Sans MT"/>
              </a:rPr>
              <a:t>Pretpostavimo </a:t>
            </a:r>
            <a:r>
              <a:rPr sz="1100" spc="35" dirty="0">
                <a:latin typeface="Gill Sans MT"/>
                <a:cs typeface="Gill Sans MT"/>
              </a:rPr>
              <a:t>da </a:t>
            </a:r>
            <a:r>
              <a:rPr sz="1100" spc="20" dirty="0">
                <a:latin typeface="Gill Sans MT"/>
                <a:cs typeface="Gill Sans MT"/>
              </a:rPr>
              <a:t>imamo </a:t>
            </a:r>
            <a:r>
              <a:rPr sz="1100" spc="-55" dirty="0">
                <a:latin typeface="Gill Sans MT"/>
                <a:cs typeface="Gill Sans MT"/>
              </a:rPr>
              <a:t>DNK </a:t>
            </a:r>
            <a:r>
              <a:rPr sz="1100" spc="-5" dirty="0">
                <a:latin typeface="Gill Sans MT"/>
                <a:cs typeface="Gill Sans MT"/>
              </a:rPr>
              <a:t>sekvence </a:t>
            </a:r>
            <a:r>
              <a:rPr sz="1100" spc="-20" dirty="0">
                <a:latin typeface="Gill Sans MT"/>
                <a:cs typeface="Gill Sans MT"/>
              </a:rPr>
              <a:t>od </a:t>
            </a:r>
            <a:r>
              <a:rPr sz="1100" spc="-5" dirty="0">
                <a:latin typeface="Gill Sans MT"/>
                <a:cs typeface="Gill Sans MT"/>
              </a:rPr>
              <a:t>nekoliko </a:t>
            </a:r>
            <a:r>
              <a:rPr sz="1100" spc="5" dirty="0">
                <a:latin typeface="Gill Sans MT"/>
                <a:cs typeface="Gill Sans MT"/>
              </a:rPr>
              <a:t>vrsta </a:t>
            </a:r>
            <a:r>
              <a:rPr sz="1100" spc="25" dirty="0">
                <a:latin typeface="Gill Sans MT"/>
                <a:cs typeface="Gill Sans MT"/>
              </a:rPr>
              <a:t>za  </a:t>
            </a:r>
            <a:r>
              <a:rPr sz="1100" spc="-10" dirty="0">
                <a:latin typeface="Gill Sans MT"/>
                <a:cs typeface="Gill Sans MT"/>
              </a:rPr>
              <a:t>koje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sumnjamo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da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su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i="1" dirty="0">
                <a:latin typeface="Gill Sans MT"/>
                <a:cs typeface="Gill Sans MT"/>
              </a:rPr>
              <a:t>povezane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(tj.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da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su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nastale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od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zajedničkog  </a:t>
            </a:r>
            <a:r>
              <a:rPr sz="1100" spc="-5" dirty="0">
                <a:latin typeface="Gill Sans MT"/>
                <a:cs typeface="Gill Sans MT"/>
              </a:rPr>
              <a:t>pretka).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Gill Sans MT"/>
              <a:cs typeface="Gill Sans MT"/>
            </a:endParaRPr>
          </a:p>
          <a:p>
            <a:pPr marL="12700" marR="27305">
              <a:lnSpc>
                <a:spcPct val="102600"/>
              </a:lnSpc>
            </a:pPr>
            <a:r>
              <a:rPr sz="1100" i="1" spc="25" dirty="0">
                <a:latin typeface="Gill Sans MT"/>
                <a:cs typeface="Gill Sans MT"/>
              </a:rPr>
              <a:t>Filogenetska </a:t>
            </a:r>
            <a:r>
              <a:rPr sz="1100" i="1" spc="20" dirty="0">
                <a:latin typeface="Gill Sans MT"/>
                <a:cs typeface="Gill Sans MT"/>
              </a:rPr>
              <a:t>analiza </a:t>
            </a:r>
            <a:r>
              <a:rPr sz="1100" spc="-15" dirty="0">
                <a:latin typeface="Gill Sans MT"/>
                <a:cs typeface="Gill Sans MT"/>
              </a:rPr>
              <a:t>se </a:t>
            </a:r>
            <a:r>
              <a:rPr sz="1100" spc="25" dirty="0">
                <a:latin typeface="Gill Sans MT"/>
                <a:cs typeface="Gill Sans MT"/>
              </a:rPr>
              <a:t>bavi</a:t>
            </a:r>
            <a:r>
              <a:rPr sz="1100" spc="-225" dirty="0">
                <a:latin typeface="Gill Sans MT"/>
                <a:cs typeface="Gill Sans MT"/>
              </a:rPr>
              <a:t> </a:t>
            </a:r>
            <a:r>
              <a:rPr sz="1100" b="1" spc="-55" dirty="0">
                <a:latin typeface="Tahoma"/>
                <a:cs typeface="Tahoma"/>
              </a:rPr>
              <a:t>rekonstrukcijom </a:t>
            </a:r>
            <a:r>
              <a:rPr sz="1100" spc="5" dirty="0">
                <a:latin typeface="Gill Sans MT"/>
                <a:cs typeface="Gill Sans MT"/>
              </a:rPr>
              <a:t>ovih evolucionih  </a:t>
            </a:r>
            <a:r>
              <a:rPr sz="1100" spc="25" dirty="0">
                <a:latin typeface="Gill Sans MT"/>
                <a:cs typeface="Gill Sans MT"/>
              </a:rPr>
              <a:t>stabala.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Gill Sans MT"/>
              <a:cs typeface="Gill Sans MT"/>
            </a:endParaRPr>
          </a:p>
          <a:p>
            <a:pPr marL="12700" marR="5080">
              <a:lnSpc>
                <a:spcPct val="102600"/>
              </a:lnSpc>
            </a:pPr>
            <a:r>
              <a:rPr sz="1100" spc="-5" dirty="0">
                <a:latin typeface="Gill Sans MT"/>
                <a:cs typeface="Gill Sans MT"/>
              </a:rPr>
              <a:t>Problem: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preci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su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(uglavnom)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izumrle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vrste,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tako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da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ne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možemo  </a:t>
            </a:r>
            <a:r>
              <a:rPr sz="1100" spc="5" dirty="0">
                <a:latin typeface="Gill Sans MT"/>
                <a:cs typeface="Gill Sans MT"/>
              </a:rPr>
              <a:t>lako </a:t>
            </a:r>
            <a:r>
              <a:rPr sz="1100" spc="-5" dirty="0">
                <a:latin typeface="Gill Sans MT"/>
                <a:cs typeface="Gill Sans MT"/>
              </a:rPr>
              <a:t>doći </a:t>
            </a:r>
            <a:r>
              <a:rPr sz="1100" spc="-25" dirty="0">
                <a:latin typeface="Gill Sans MT"/>
                <a:cs typeface="Gill Sans MT"/>
              </a:rPr>
              <a:t>do </a:t>
            </a:r>
            <a:r>
              <a:rPr sz="1100" spc="15" dirty="0">
                <a:latin typeface="Gill Sans MT"/>
                <a:cs typeface="Gill Sans MT"/>
              </a:rPr>
              <a:t>njihovog </a:t>
            </a:r>
            <a:r>
              <a:rPr sz="1100" spc="-55" dirty="0">
                <a:latin typeface="Gill Sans MT"/>
                <a:cs typeface="Gill Sans MT"/>
              </a:rPr>
              <a:t>DNK </a:t>
            </a:r>
            <a:r>
              <a:rPr sz="1100" spc="-10" dirty="0">
                <a:latin typeface="Gill Sans MT"/>
                <a:cs typeface="Gill Sans MT"/>
              </a:rPr>
              <a:t>(osim</a:t>
            </a:r>
            <a:r>
              <a:rPr sz="1100" spc="-14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fosila).</a:t>
            </a:r>
            <a:endParaRPr sz="11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1100" spc="10" dirty="0">
                <a:latin typeface="Gill Sans MT"/>
                <a:cs typeface="Gill Sans MT"/>
              </a:rPr>
              <a:t>Dva </a:t>
            </a:r>
            <a:r>
              <a:rPr sz="1100" spc="15" dirty="0">
                <a:latin typeface="Gill Sans MT"/>
                <a:cs typeface="Gill Sans MT"/>
              </a:rPr>
              <a:t>pristupa</a:t>
            </a:r>
            <a:r>
              <a:rPr sz="1100" spc="-8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problemu:</a:t>
            </a:r>
            <a:endParaRPr sz="1100">
              <a:latin typeface="Gill Sans MT"/>
              <a:cs typeface="Gill Sans MT"/>
            </a:endParaRPr>
          </a:p>
          <a:p>
            <a:pPr marL="289560" marR="116839">
              <a:lnSpc>
                <a:spcPct val="100000"/>
              </a:lnSpc>
              <a:spcBef>
                <a:spcPts val="175"/>
              </a:spcBef>
            </a:pPr>
            <a:r>
              <a:rPr sz="1000" b="1" spc="-55" dirty="0">
                <a:latin typeface="Tahoma"/>
                <a:cs typeface="Tahoma"/>
              </a:rPr>
              <a:t>Štedljivost </a:t>
            </a:r>
            <a:r>
              <a:rPr sz="1000" spc="25" dirty="0">
                <a:latin typeface="Gill Sans MT"/>
                <a:cs typeface="Gill Sans MT"/>
              </a:rPr>
              <a:t>(</a:t>
            </a:r>
            <a:r>
              <a:rPr sz="1000" i="1" spc="25" dirty="0">
                <a:latin typeface="Gill Sans MT"/>
                <a:cs typeface="Gill Sans MT"/>
              </a:rPr>
              <a:t>parsimony</a:t>
            </a:r>
            <a:r>
              <a:rPr sz="1000" spc="25" dirty="0">
                <a:latin typeface="Gill Sans MT"/>
                <a:cs typeface="Gill Sans MT"/>
              </a:rPr>
              <a:t>) </a:t>
            </a:r>
            <a:r>
              <a:rPr sz="1000" spc="30" dirty="0">
                <a:latin typeface="Gill Sans MT"/>
                <a:cs typeface="Gill Sans MT"/>
              </a:rPr>
              <a:t>– minimizacija </a:t>
            </a:r>
            <a:r>
              <a:rPr sz="1000" dirty="0">
                <a:latin typeface="Gill Sans MT"/>
                <a:cs typeface="Gill Sans MT"/>
              </a:rPr>
              <a:t>broja </a:t>
            </a:r>
            <a:r>
              <a:rPr sz="1000" spc="25" dirty="0">
                <a:latin typeface="Gill Sans MT"/>
                <a:cs typeface="Gill Sans MT"/>
              </a:rPr>
              <a:t>mutacija;  </a:t>
            </a:r>
            <a:r>
              <a:rPr sz="1000" b="1" spc="-50" dirty="0">
                <a:latin typeface="Tahoma"/>
                <a:cs typeface="Tahoma"/>
              </a:rPr>
              <a:t>Razdaljine</a:t>
            </a:r>
            <a:r>
              <a:rPr sz="1000" b="1" spc="-45" dirty="0">
                <a:latin typeface="Tahoma"/>
                <a:cs typeface="Tahoma"/>
              </a:rPr>
              <a:t> </a:t>
            </a:r>
            <a:r>
              <a:rPr sz="1000" spc="10" dirty="0">
                <a:latin typeface="Gill Sans MT"/>
                <a:cs typeface="Gill Sans MT"/>
              </a:rPr>
              <a:t>(</a:t>
            </a:r>
            <a:r>
              <a:rPr sz="1000" i="1" spc="10" dirty="0">
                <a:latin typeface="Gill Sans MT"/>
                <a:cs typeface="Gill Sans MT"/>
              </a:rPr>
              <a:t>distances</a:t>
            </a:r>
            <a:r>
              <a:rPr sz="1000" spc="10" dirty="0">
                <a:latin typeface="Gill Sans MT"/>
                <a:cs typeface="Gill Sans MT"/>
              </a:rPr>
              <a:t>)</a:t>
            </a:r>
            <a:r>
              <a:rPr sz="1000" spc="-25" dirty="0">
                <a:latin typeface="Gill Sans MT"/>
                <a:cs typeface="Gill Sans MT"/>
              </a:rPr>
              <a:t> </a:t>
            </a:r>
            <a:r>
              <a:rPr sz="1000" spc="30" dirty="0">
                <a:latin typeface="Gill Sans MT"/>
                <a:cs typeface="Gill Sans MT"/>
              </a:rPr>
              <a:t>–</a:t>
            </a:r>
            <a:r>
              <a:rPr sz="1000" spc="-30" dirty="0">
                <a:latin typeface="Gill Sans MT"/>
                <a:cs typeface="Gill Sans MT"/>
              </a:rPr>
              <a:t> </a:t>
            </a:r>
            <a:r>
              <a:rPr sz="1000" dirty="0">
                <a:latin typeface="Gill Sans MT"/>
                <a:cs typeface="Gill Sans MT"/>
              </a:rPr>
              <a:t>koristi</a:t>
            </a:r>
            <a:r>
              <a:rPr sz="1000" spc="-25" dirty="0">
                <a:latin typeface="Gill Sans MT"/>
                <a:cs typeface="Gill Sans MT"/>
              </a:rPr>
              <a:t> </a:t>
            </a:r>
            <a:r>
              <a:rPr sz="1000" i="1" spc="25" dirty="0">
                <a:latin typeface="Gill Sans MT"/>
                <a:cs typeface="Gill Sans MT"/>
              </a:rPr>
              <a:t>matricu</a:t>
            </a:r>
            <a:r>
              <a:rPr sz="1000" i="1" spc="-30" dirty="0">
                <a:latin typeface="Gill Sans MT"/>
                <a:cs typeface="Gill Sans MT"/>
              </a:rPr>
              <a:t> </a:t>
            </a:r>
            <a:r>
              <a:rPr sz="1000" i="1" spc="30" dirty="0">
                <a:latin typeface="Gill Sans MT"/>
                <a:cs typeface="Gill Sans MT"/>
              </a:rPr>
              <a:t>rastojanja</a:t>
            </a:r>
            <a:r>
              <a:rPr sz="1000" spc="30" dirty="0">
                <a:latin typeface="Gill Sans MT"/>
                <a:cs typeface="Gill Sans MT"/>
              </a:rPr>
              <a:t>,</a:t>
            </a:r>
            <a:r>
              <a:rPr sz="1000" spc="-25" dirty="0">
                <a:latin typeface="Gill Sans MT"/>
                <a:cs typeface="Gill Sans MT"/>
              </a:rPr>
              <a:t> </a:t>
            </a:r>
            <a:r>
              <a:rPr sz="1000" spc="10" dirty="0">
                <a:latin typeface="Gill Sans MT"/>
                <a:cs typeface="Gill Sans MT"/>
              </a:rPr>
              <a:t>dobijenu</a:t>
            </a:r>
            <a:r>
              <a:rPr sz="1000" spc="-30" dirty="0">
                <a:latin typeface="Gill Sans MT"/>
                <a:cs typeface="Gill Sans MT"/>
              </a:rPr>
              <a:t> </a:t>
            </a:r>
            <a:r>
              <a:rPr sz="1000" spc="15" dirty="0">
                <a:latin typeface="Gill Sans MT"/>
                <a:cs typeface="Gill Sans MT"/>
              </a:rPr>
              <a:t>iz  </a:t>
            </a:r>
            <a:r>
              <a:rPr sz="1000" spc="10" dirty="0">
                <a:latin typeface="Gill Sans MT"/>
                <a:cs typeface="Gill Sans MT"/>
              </a:rPr>
              <a:t>me</a:t>
            </a:r>
            <a:r>
              <a:rPr sz="1000" spc="10" dirty="0">
                <a:latin typeface="Calibri"/>
                <a:cs typeface="Calibri"/>
              </a:rPr>
              <a:t>đ</a:t>
            </a:r>
            <a:r>
              <a:rPr sz="1000" spc="10" dirty="0">
                <a:latin typeface="Gill Sans MT"/>
                <a:cs typeface="Gill Sans MT"/>
              </a:rPr>
              <a:t>usobnih</a:t>
            </a:r>
            <a:r>
              <a:rPr sz="1000" spc="-35" dirty="0">
                <a:latin typeface="Gill Sans MT"/>
                <a:cs typeface="Gill Sans MT"/>
              </a:rPr>
              <a:t> </a:t>
            </a:r>
            <a:r>
              <a:rPr sz="1000" spc="20" dirty="0">
                <a:latin typeface="Gill Sans MT"/>
                <a:cs typeface="Gill Sans MT"/>
              </a:rPr>
              <a:t>poravnanja.</a:t>
            </a:r>
            <a:endParaRPr sz="1000">
              <a:latin typeface="Gill Sans MT"/>
              <a:cs typeface="Gill Sans MT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4" name="object 14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231265">
              <a:lnSpc>
                <a:spcPts val="640"/>
              </a:lnSpc>
              <a:spcBef>
                <a:spcPts val="80"/>
              </a:spcBef>
            </a:pP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Kompresija </a:t>
            </a:r>
            <a:r>
              <a:rPr sz="600" spc="-30" dirty="0">
                <a:solidFill>
                  <a:srgbClr val="9898D8"/>
                </a:solidFill>
                <a:latin typeface="Gill Sans MT"/>
                <a:cs typeface="Gill Sans MT"/>
              </a:rPr>
              <a:t>DNK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sekvenci  Rekonstrukcija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genoma  </a:t>
            </a:r>
            <a:r>
              <a:rPr sz="600" spc="15" dirty="0">
                <a:solidFill>
                  <a:srgbClr val="FFFFFF"/>
                </a:solidFill>
                <a:latin typeface="Gill Sans MT"/>
                <a:cs typeface="Gill Sans MT"/>
              </a:rPr>
              <a:t>Izgradnja </a:t>
            </a:r>
            <a:r>
              <a:rPr sz="600" spc="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logenetskih</a:t>
            </a:r>
            <a:r>
              <a:rPr sz="600" spc="-7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5" dirty="0">
                <a:solidFill>
                  <a:srgbClr val="FFFFFF"/>
                </a:solidFill>
                <a:latin typeface="Gill Sans MT"/>
                <a:cs typeface="Gill Sans MT"/>
              </a:rPr>
              <a:t>stabala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3830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45" dirty="0">
                <a:solidFill>
                  <a:srgbClr val="FFFFFF"/>
                </a:solidFill>
                <a:latin typeface="Gill Sans MT"/>
                <a:cs typeface="Gill Sans MT"/>
              </a:rPr>
              <a:t>Fitch</a:t>
            </a:r>
            <a:r>
              <a:rPr sz="1400" spc="45" dirty="0">
                <a:solidFill>
                  <a:srgbClr val="FFFFFF"/>
                </a:solidFill>
                <a:latin typeface="Gill Sans MT"/>
                <a:cs typeface="Gill Sans MT"/>
              </a:rPr>
              <a:t>-ov</a:t>
            </a:r>
            <a:r>
              <a:rPr sz="1400" spc="-7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40" dirty="0">
                <a:solidFill>
                  <a:srgbClr val="FFFFFF"/>
                </a:solidFill>
                <a:latin typeface="Gill Sans MT"/>
                <a:cs typeface="Gill Sans MT"/>
              </a:rPr>
              <a:t>algoritam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1295488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47294" y="957945"/>
            <a:ext cx="3850640" cy="96202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i="1" spc="20" dirty="0">
                <a:latin typeface="Gill Sans MT"/>
                <a:cs typeface="Gill Sans MT"/>
              </a:rPr>
              <a:t>Fitch</a:t>
            </a:r>
            <a:r>
              <a:rPr sz="1100" spc="20" dirty="0">
                <a:latin typeface="Gill Sans MT"/>
                <a:cs typeface="Gill Sans MT"/>
              </a:rPr>
              <a:t>-ov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algoritam:</a:t>
            </a:r>
            <a:endParaRPr sz="1100">
              <a:latin typeface="Gill Sans MT"/>
              <a:cs typeface="Gill Sans MT"/>
            </a:endParaRPr>
          </a:p>
          <a:p>
            <a:pPr marL="289560" marR="5080">
              <a:lnSpc>
                <a:spcPct val="102600"/>
              </a:lnSpc>
              <a:spcBef>
                <a:spcPts val="300"/>
              </a:spcBef>
            </a:pPr>
            <a:r>
              <a:rPr sz="1100" spc="15" dirty="0">
                <a:latin typeface="Gill Sans MT"/>
                <a:cs typeface="Gill Sans MT"/>
              </a:rPr>
              <a:t>Jednostavan algoritam </a:t>
            </a:r>
            <a:r>
              <a:rPr sz="1100" spc="5" dirty="0">
                <a:latin typeface="Gill Sans MT"/>
                <a:cs typeface="Gill Sans MT"/>
              </a:rPr>
              <a:t>koji </a:t>
            </a:r>
            <a:r>
              <a:rPr sz="1100" spc="15" dirty="0">
                <a:latin typeface="Gill Sans MT"/>
                <a:cs typeface="Gill Sans MT"/>
              </a:rPr>
              <a:t>implementira </a:t>
            </a:r>
            <a:r>
              <a:rPr sz="1100" spc="10" dirty="0">
                <a:latin typeface="Gill Sans MT"/>
                <a:cs typeface="Gill Sans MT"/>
              </a:rPr>
              <a:t>pristup </a:t>
            </a:r>
            <a:r>
              <a:rPr sz="1100" spc="5" dirty="0">
                <a:latin typeface="Gill Sans MT"/>
                <a:cs typeface="Gill Sans MT"/>
              </a:rPr>
              <a:t>štedljivosti;  </a:t>
            </a:r>
            <a:r>
              <a:rPr sz="1100" spc="30" dirty="0">
                <a:latin typeface="Gill Sans MT"/>
                <a:cs typeface="Gill Sans MT"/>
              </a:rPr>
              <a:t>ulaz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algoritam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niz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55" dirty="0">
                <a:latin typeface="Gill Sans MT"/>
                <a:cs typeface="Gill Sans MT"/>
              </a:rPr>
              <a:t>DNK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sekvenci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istih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dužina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i="1" dirty="0">
                <a:latin typeface="Georgia"/>
                <a:cs typeface="Georgia"/>
              </a:rPr>
              <a:t>n</a:t>
            </a:r>
            <a:r>
              <a:rPr sz="1100" dirty="0">
                <a:latin typeface="Gill Sans MT"/>
                <a:cs typeface="Gill Sans MT"/>
              </a:rPr>
              <a:t>,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binarno  stablo </a:t>
            </a:r>
            <a:r>
              <a:rPr sz="1100" spc="-10" dirty="0">
                <a:latin typeface="Gill Sans MT"/>
                <a:cs typeface="Gill Sans MT"/>
              </a:rPr>
              <a:t>koje treba </a:t>
            </a:r>
            <a:r>
              <a:rPr sz="1100" spc="15" dirty="0">
                <a:latin typeface="Gill Sans MT"/>
                <a:cs typeface="Gill Sans MT"/>
              </a:rPr>
              <a:t>popuniti </a:t>
            </a:r>
            <a:r>
              <a:rPr sz="1100" spc="30" dirty="0">
                <a:latin typeface="Gill Sans MT"/>
                <a:cs typeface="Gill Sans MT"/>
              </a:rPr>
              <a:t>sa </a:t>
            </a:r>
            <a:r>
              <a:rPr sz="1100" spc="-55" dirty="0">
                <a:latin typeface="Gill Sans MT"/>
                <a:cs typeface="Gill Sans MT"/>
              </a:rPr>
              <a:t>DNK </a:t>
            </a:r>
            <a:r>
              <a:rPr sz="1100" spc="10" dirty="0">
                <a:latin typeface="Gill Sans MT"/>
                <a:cs typeface="Gill Sans MT"/>
              </a:rPr>
              <a:t>sekvencama predaka </a:t>
            </a:r>
            <a:r>
              <a:rPr sz="1100" dirty="0">
                <a:latin typeface="Gill Sans MT"/>
                <a:cs typeface="Gill Sans MT"/>
              </a:rPr>
              <a:t>(date  </a:t>
            </a:r>
            <a:r>
              <a:rPr sz="1100" spc="-55" dirty="0">
                <a:latin typeface="Gill Sans MT"/>
                <a:cs typeface="Gill Sans MT"/>
              </a:rPr>
              <a:t>DNK </a:t>
            </a:r>
            <a:r>
              <a:rPr sz="1100" spc="-5" dirty="0">
                <a:latin typeface="Gill Sans MT"/>
                <a:cs typeface="Gill Sans MT"/>
              </a:rPr>
              <a:t>sekvence </a:t>
            </a:r>
            <a:r>
              <a:rPr sz="1100" spc="20" dirty="0">
                <a:latin typeface="Gill Sans MT"/>
                <a:cs typeface="Gill Sans MT"/>
              </a:rPr>
              <a:t>su </a:t>
            </a:r>
            <a:r>
              <a:rPr sz="1100" spc="10" dirty="0">
                <a:latin typeface="Gill Sans MT"/>
                <a:cs typeface="Gill Sans MT"/>
              </a:rPr>
              <a:t>listovi</a:t>
            </a:r>
            <a:r>
              <a:rPr sz="1100" spc="-10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stabla).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2403424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24395" y="2319691"/>
            <a:ext cx="3254375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5" dirty="0">
                <a:latin typeface="Gill Sans MT"/>
                <a:cs typeface="Gill Sans MT"/>
              </a:rPr>
              <a:t>Algoritam </a:t>
            </a:r>
            <a:r>
              <a:rPr sz="1100" spc="-15" dirty="0">
                <a:latin typeface="Gill Sans MT"/>
                <a:cs typeface="Gill Sans MT"/>
              </a:rPr>
              <a:t>se odvojeno </a:t>
            </a:r>
            <a:r>
              <a:rPr sz="1100" spc="-25" dirty="0">
                <a:latin typeface="Gill Sans MT"/>
                <a:cs typeface="Gill Sans MT"/>
              </a:rPr>
              <a:t>pokreće </a:t>
            </a:r>
            <a:r>
              <a:rPr sz="1100" spc="25" dirty="0">
                <a:latin typeface="Gill Sans MT"/>
                <a:cs typeface="Gill Sans MT"/>
              </a:rPr>
              <a:t>za svaku </a:t>
            </a:r>
            <a:r>
              <a:rPr sz="1100" spc="15" dirty="0">
                <a:latin typeface="Gill Sans MT"/>
                <a:cs typeface="Gill Sans MT"/>
              </a:rPr>
              <a:t>poziciju </a:t>
            </a:r>
            <a:r>
              <a:rPr sz="1100" spc="35" dirty="0">
                <a:latin typeface="Gill Sans MT"/>
                <a:cs typeface="Gill Sans MT"/>
              </a:rPr>
              <a:t>u  </a:t>
            </a:r>
            <a:r>
              <a:rPr sz="1100" spc="10" dirty="0">
                <a:latin typeface="Gill Sans MT"/>
                <a:cs typeface="Gill Sans MT"/>
              </a:rPr>
              <a:t>sekvencama,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tako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da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ćemo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analizirati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samo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slučaj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i="1" spc="5" dirty="0">
                <a:latin typeface="Georgia"/>
                <a:cs typeface="Georgia"/>
              </a:rPr>
              <a:t>n</a:t>
            </a:r>
            <a:r>
              <a:rPr sz="1100" i="1" spc="35" dirty="0">
                <a:latin typeface="Georgia"/>
                <a:cs typeface="Georgia"/>
              </a:rPr>
              <a:t>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-40" dirty="0">
                <a:latin typeface="Arial"/>
                <a:cs typeface="Arial"/>
              </a:rPr>
              <a:t>1</a:t>
            </a:r>
            <a:r>
              <a:rPr sz="1100" spc="-40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1" name="object 11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231265">
              <a:lnSpc>
                <a:spcPts val="640"/>
              </a:lnSpc>
              <a:spcBef>
                <a:spcPts val="80"/>
              </a:spcBef>
            </a:pP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Kompresija </a:t>
            </a:r>
            <a:r>
              <a:rPr sz="600" spc="-30" dirty="0">
                <a:solidFill>
                  <a:srgbClr val="9898D8"/>
                </a:solidFill>
                <a:latin typeface="Gill Sans MT"/>
                <a:cs typeface="Gill Sans MT"/>
              </a:rPr>
              <a:t>DNK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sekvenci  Rekonstrukcija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genoma  </a:t>
            </a:r>
            <a:r>
              <a:rPr sz="600" spc="15" dirty="0">
                <a:solidFill>
                  <a:srgbClr val="FFFFFF"/>
                </a:solidFill>
                <a:latin typeface="Gill Sans MT"/>
                <a:cs typeface="Gill Sans MT"/>
              </a:rPr>
              <a:t>Izgradnja </a:t>
            </a:r>
            <a:r>
              <a:rPr sz="600" spc="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logenetskih</a:t>
            </a:r>
            <a:r>
              <a:rPr sz="600" spc="-7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5" dirty="0">
                <a:solidFill>
                  <a:srgbClr val="FFFFFF"/>
                </a:solidFill>
                <a:latin typeface="Gill Sans MT"/>
                <a:cs typeface="Gill Sans MT"/>
              </a:rPr>
              <a:t>stabala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2831" y="767423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2556" y="1109027"/>
            <a:ext cx="52349" cy="523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5455" y="278597"/>
            <a:ext cx="4100829" cy="92392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00" i="1" spc="60" dirty="0">
                <a:solidFill>
                  <a:srgbClr val="FFFFFF"/>
                </a:solidFill>
                <a:latin typeface="Gill Sans MT"/>
                <a:cs typeface="Gill Sans MT"/>
              </a:rPr>
              <a:t>Fitch</a:t>
            </a:r>
            <a:r>
              <a:rPr sz="1400" spc="60" dirty="0">
                <a:solidFill>
                  <a:srgbClr val="FFFFFF"/>
                </a:solidFill>
                <a:latin typeface="Gill Sans MT"/>
                <a:cs typeface="Gill Sans MT"/>
              </a:rPr>
              <a:t>,</a:t>
            </a:r>
            <a:r>
              <a:rPr sz="1400" spc="-4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i="1" spc="60" dirty="0">
                <a:solidFill>
                  <a:srgbClr val="FFFFFF"/>
                </a:solidFill>
                <a:latin typeface="Gill Sans MT"/>
                <a:cs typeface="Gill Sans MT"/>
              </a:rPr>
              <a:t>cont’d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>
              <a:latin typeface="Gill Sans MT"/>
              <a:cs typeface="Gill Sans MT"/>
            </a:endParaRPr>
          </a:p>
          <a:p>
            <a:pPr marL="521334" marR="55880">
              <a:lnSpc>
                <a:spcPts val="1200"/>
              </a:lnSpc>
            </a:pPr>
            <a:r>
              <a:rPr sz="1100" i="1" spc="20" dirty="0">
                <a:latin typeface="Gill Sans MT"/>
                <a:cs typeface="Gill Sans MT"/>
              </a:rPr>
              <a:t>Downpass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prolaz: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računanje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skupa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i="1" spc="50" dirty="0">
                <a:latin typeface="Georgia"/>
                <a:cs typeface="Georgia"/>
              </a:rPr>
              <a:t>R</a:t>
            </a:r>
            <a:r>
              <a:rPr sz="1200" i="1" spc="75" baseline="-10416" dirty="0">
                <a:latin typeface="Georgia"/>
                <a:cs typeface="Georgia"/>
              </a:rPr>
              <a:t>i</a:t>
            </a:r>
            <a:r>
              <a:rPr sz="1100" spc="50" dirty="0">
                <a:latin typeface="Gill Sans MT"/>
                <a:cs typeface="Gill Sans MT"/>
              </a:rPr>
              <a:t>,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koji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sadrži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potencijalne  </a:t>
            </a:r>
            <a:r>
              <a:rPr sz="1100" spc="-5" dirty="0">
                <a:latin typeface="Gill Sans MT"/>
                <a:cs typeface="Gill Sans MT"/>
              </a:rPr>
              <a:t>vrednosti </a:t>
            </a:r>
            <a:r>
              <a:rPr sz="1100" spc="15" dirty="0">
                <a:latin typeface="Gill Sans MT"/>
                <a:cs typeface="Gill Sans MT"/>
              </a:rPr>
              <a:t>nukleotida </a:t>
            </a:r>
            <a:r>
              <a:rPr sz="1100" spc="35" dirty="0">
                <a:latin typeface="Gill Sans MT"/>
                <a:cs typeface="Gill Sans MT"/>
              </a:rPr>
              <a:t>u </a:t>
            </a:r>
            <a:r>
              <a:rPr sz="1100" spc="-20" dirty="0">
                <a:latin typeface="Gill Sans MT"/>
                <a:cs typeface="Gill Sans MT"/>
              </a:rPr>
              <a:t>čvoru</a:t>
            </a:r>
            <a:r>
              <a:rPr sz="1100" spc="-190" dirty="0">
                <a:latin typeface="Gill Sans MT"/>
                <a:cs typeface="Gill Sans MT"/>
              </a:rPr>
              <a:t> </a:t>
            </a:r>
            <a:r>
              <a:rPr sz="1100" i="1" spc="20" dirty="0">
                <a:latin typeface="Georgia"/>
                <a:cs typeface="Georgia"/>
              </a:rPr>
              <a:t>i</a:t>
            </a:r>
            <a:r>
              <a:rPr sz="1100" spc="20" dirty="0">
                <a:latin typeface="Gill Sans MT"/>
                <a:cs typeface="Gill Sans MT"/>
              </a:rPr>
              <a:t>:</a:t>
            </a:r>
            <a:endParaRPr sz="1100">
              <a:latin typeface="Gill Sans MT"/>
              <a:cs typeface="Gill Sans MT"/>
            </a:endParaRPr>
          </a:p>
          <a:p>
            <a:pPr marL="798195">
              <a:lnSpc>
                <a:spcPct val="100000"/>
              </a:lnSpc>
              <a:spcBef>
                <a:spcPts val="150"/>
              </a:spcBef>
            </a:pPr>
            <a:r>
              <a:rPr sz="1000" spc="-10" dirty="0">
                <a:latin typeface="Gill Sans MT"/>
                <a:cs typeface="Gill Sans MT"/>
              </a:rPr>
              <a:t>Ukoliko </a:t>
            </a:r>
            <a:r>
              <a:rPr sz="1000" spc="10" dirty="0">
                <a:latin typeface="Gill Sans MT"/>
                <a:cs typeface="Gill Sans MT"/>
              </a:rPr>
              <a:t>je </a:t>
            </a:r>
            <a:r>
              <a:rPr sz="1000" i="1" spc="45" dirty="0">
                <a:latin typeface="Georgia"/>
                <a:cs typeface="Georgia"/>
              </a:rPr>
              <a:t>i </a:t>
            </a:r>
            <a:r>
              <a:rPr sz="1000" spc="15" dirty="0">
                <a:latin typeface="Gill Sans MT"/>
                <a:cs typeface="Gill Sans MT"/>
              </a:rPr>
              <a:t>list, </a:t>
            </a:r>
            <a:r>
              <a:rPr sz="1000" i="1" spc="90" dirty="0">
                <a:latin typeface="Georgia"/>
                <a:cs typeface="Georgia"/>
              </a:rPr>
              <a:t>R</a:t>
            </a:r>
            <a:r>
              <a:rPr sz="1050" i="1" spc="135" baseline="-11904" dirty="0">
                <a:latin typeface="Arial"/>
                <a:cs typeface="Arial"/>
              </a:rPr>
              <a:t>i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120" dirty="0">
                <a:latin typeface="Arial"/>
                <a:cs typeface="Arial"/>
              </a:rPr>
              <a:t> </a:t>
            </a:r>
            <a:r>
              <a:rPr sz="1000" spc="65" dirty="0">
                <a:latin typeface="Lucida Sans Unicode"/>
                <a:cs typeface="Lucida Sans Unicode"/>
              </a:rPr>
              <a:t>{</a:t>
            </a:r>
            <a:r>
              <a:rPr sz="1000" i="1" spc="65" dirty="0">
                <a:latin typeface="Georgia"/>
                <a:cs typeface="Georgia"/>
              </a:rPr>
              <a:t>val</a:t>
            </a:r>
            <a:r>
              <a:rPr sz="1050" i="1" spc="97" baseline="-11904" dirty="0">
                <a:latin typeface="Arial"/>
                <a:cs typeface="Arial"/>
              </a:rPr>
              <a:t>i</a:t>
            </a:r>
            <a:r>
              <a:rPr sz="1000" spc="65" dirty="0">
                <a:latin typeface="Lucida Sans Unicode"/>
                <a:cs typeface="Lucida Sans Unicode"/>
              </a:rPr>
              <a:t>}</a:t>
            </a:r>
            <a:r>
              <a:rPr sz="1000" spc="65" dirty="0">
                <a:latin typeface="Gill Sans MT"/>
                <a:cs typeface="Gill Sans MT"/>
              </a:rPr>
              <a:t>;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92556" y="1260856"/>
            <a:ext cx="52349" cy="523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92556" y="1412697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76084" y="1176520"/>
            <a:ext cx="341058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Gill Sans MT"/>
                <a:cs typeface="Gill Sans MT"/>
              </a:rPr>
              <a:t>U </a:t>
            </a:r>
            <a:r>
              <a:rPr sz="1000" spc="-5" dirty="0">
                <a:latin typeface="Gill Sans MT"/>
                <a:cs typeface="Gill Sans MT"/>
              </a:rPr>
              <a:t>suprotnom, </a:t>
            </a:r>
            <a:r>
              <a:rPr sz="1000" spc="-15" dirty="0">
                <a:latin typeface="Gill Sans MT"/>
                <a:cs typeface="Gill Sans MT"/>
              </a:rPr>
              <a:t>prvo </a:t>
            </a:r>
            <a:r>
              <a:rPr sz="1000" spc="-5" dirty="0">
                <a:latin typeface="Gill Sans MT"/>
                <a:cs typeface="Gill Sans MT"/>
              </a:rPr>
              <a:t>rekurzivno </a:t>
            </a:r>
            <a:r>
              <a:rPr sz="1000" spc="20" dirty="0">
                <a:latin typeface="Gill Sans MT"/>
                <a:cs typeface="Gill Sans MT"/>
              </a:rPr>
              <a:t>izračunaj </a:t>
            </a:r>
            <a:r>
              <a:rPr sz="1000" i="1" spc="110" dirty="0">
                <a:latin typeface="Georgia"/>
                <a:cs typeface="Georgia"/>
              </a:rPr>
              <a:t>R</a:t>
            </a:r>
            <a:r>
              <a:rPr sz="1050" i="1" spc="165" baseline="-11904" dirty="0">
                <a:latin typeface="Arial"/>
                <a:cs typeface="Arial"/>
              </a:rPr>
              <a:t>j </a:t>
            </a:r>
            <a:r>
              <a:rPr sz="1000" spc="35" dirty="0">
                <a:latin typeface="Gill Sans MT"/>
                <a:cs typeface="Gill Sans MT"/>
              </a:rPr>
              <a:t>i</a:t>
            </a:r>
            <a:r>
              <a:rPr sz="1000" spc="-204" dirty="0">
                <a:latin typeface="Gill Sans MT"/>
                <a:cs typeface="Gill Sans MT"/>
              </a:rPr>
              <a:t> </a:t>
            </a:r>
            <a:r>
              <a:rPr sz="1000" i="1" spc="60" dirty="0">
                <a:latin typeface="Georgia"/>
                <a:cs typeface="Georgia"/>
              </a:rPr>
              <a:t>R</a:t>
            </a:r>
            <a:r>
              <a:rPr sz="1050" i="1" spc="89" baseline="-11904" dirty="0">
                <a:latin typeface="Arial"/>
                <a:cs typeface="Arial"/>
              </a:rPr>
              <a:t>k </a:t>
            </a:r>
            <a:r>
              <a:rPr sz="1000" spc="-20" dirty="0">
                <a:latin typeface="Gill Sans MT"/>
                <a:cs typeface="Gill Sans MT"/>
              </a:rPr>
              <a:t>od </a:t>
            </a:r>
            <a:r>
              <a:rPr sz="1000" spc="-15" dirty="0">
                <a:latin typeface="Gill Sans MT"/>
                <a:cs typeface="Gill Sans MT"/>
              </a:rPr>
              <a:t>dece </a:t>
            </a:r>
            <a:r>
              <a:rPr sz="1000" spc="-10" dirty="0">
                <a:latin typeface="Gill Sans MT"/>
                <a:cs typeface="Gill Sans MT"/>
              </a:rPr>
              <a:t>čvora </a:t>
            </a:r>
            <a:r>
              <a:rPr sz="1000" i="1" spc="15" dirty="0">
                <a:latin typeface="Georgia"/>
                <a:cs typeface="Georgia"/>
              </a:rPr>
              <a:t>i</a:t>
            </a:r>
            <a:r>
              <a:rPr sz="1000" spc="15" dirty="0">
                <a:latin typeface="Gill Sans MT"/>
                <a:cs typeface="Gill Sans MT"/>
              </a:rPr>
              <a:t>;  </a:t>
            </a:r>
            <a:r>
              <a:rPr sz="1000" spc="-10" dirty="0">
                <a:latin typeface="Gill Sans MT"/>
                <a:cs typeface="Gill Sans MT"/>
              </a:rPr>
              <a:t>Ukoliko </a:t>
            </a:r>
            <a:r>
              <a:rPr sz="1000" i="1" spc="110" dirty="0">
                <a:latin typeface="Georgia"/>
                <a:cs typeface="Georgia"/>
              </a:rPr>
              <a:t>R</a:t>
            </a:r>
            <a:r>
              <a:rPr sz="1050" i="1" spc="165" baseline="-11904" dirty="0">
                <a:latin typeface="Arial"/>
                <a:cs typeface="Arial"/>
              </a:rPr>
              <a:t>j </a:t>
            </a:r>
            <a:r>
              <a:rPr sz="1000" spc="-135" dirty="0">
                <a:latin typeface="Lucida Sans Unicode"/>
                <a:cs typeface="Lucida Sans Unicode"/>
              </a:rPr>
              <a:t>∩ </a:t>
            </a:r>
            <a:r>
              <a:rPr sz="1000" i="1" spc="60" dirty="0">
                <a:latin typeface="Georgia"/>
                <a:cs typeface="Georgia"/>
              </a:rPr>
              <a:t>R</a:t>
            </a:r>
            <a:r>
              <a:rPr sz="1050" i="1" spc="89" baseline="-11904" dirty="0">
                <a:latin typeface="Arial"/>
                <a:cs typeface="Arial"/>
              </a:rPr>
              <a:t>k </a:t>
            </a:r>
            <a:r>
              <a:rPr sz="1000" spc="90" dirty="0">
                <a:latin typeface="Lucida Sans Unicode"/>
                <a:cs typeface="Lucida Sans Unicode"/>
              </a:rPr>
              <a:t>ƒ</a:t>
            </a:r>
            <a:r>
              <a:rPr sz="1000" spc="90" dirty="0">
                <a:latin typeface="Arial"/>
                <a:cs typeface="Arial"/>
              </a:rPr>
              <a:t>= </a:t>
            </a:r>
            <a:r>
              <a:rPr sz="1000" spc="-240" dirty="0">
                <a:latin typeface="Lucida Sans Unicode"/>
                <a:cs typeface="Lucida Sans Unicode"/>
              </a:rPr>
              <a:t>∅</a:t>
            </a:r>
            <a:r>
              <a:rPr sz="1000" spc="-240" dirty="0">
                <a:latin typeface="Gill Sans MT"/>
                <a:cs typeface="Gill Sans MT"/>
              </a:rPr>
              <a:t>, </a:t>
            </a:r>
            <a:r>
              <a:rPr sz="1000" i="1" spc="90" dirty="0">
                <a:latin typeface="Georgia"/>
                <a:cs typeface="Georgia"/>
              </a:rPr>
              <a:t>R</a:t>
            </a:r>
            <a:r>
              <a:rPr sz="1050" i="1" spc="135" baseline="-11904" dirty="0">
                <a:latin typeface="Arial"/>
                <a:cs typeface="Arial"/>
              </a:rPr>
              <a:t>i </a:t>
            </a:r>
            <a:r>
              <a:rPr sz="1000" spc="190" dirty="0">
                <a:latin typeface="Arial"/>
                <a:cs typeface="Arial"/>
              </a:rPr>
              <a:t>= </a:t>
            </a:r>
            <a:r>
              <a:rPr sz="1000" i="1" spc="110" dirty="0">
                <a:latin typeface="Georgia"/>
                <a:cs typeface="Georgia"/>
              </a:rPr>
              <a:t>R</a:t>
            </a:r>
            <a:r>
              <a:rPr sz="1050" i="1" spc="165" baseline="-11904" dirty="0">
                <a:latin typeface="Arial"/>
                <a:cs typeface="Arial"/>
              </a:rPr>
              <a:t>j </a:t>
            </a:r>
            <a:r>
              <a:rPr sz="1000" spc="-135" dirty="0">
                <a:latin typeface="Lucida Sans Unicode"/>
                <a:cs typeface="Lucida Sans Unicode"/>
              </a:rPr>
              <a:t>∩</a:t>
            </a:r>
            <a:r>
              <a:rPr sz="1000" spc="-220" dirty="0">
                <a:latin typeface="Lucida Sans Unicode"/>
                <a:cs typeface="Lucida Sans Unicode"/>
              </a:rPr>
              <a:t> </a:t>
            </a:r>
            <a:r>
              <a:rPr sz="1000" i="1" spc="60" dirty="0">
                <a:latin typeface="Georgia"/>
                <a:cs typeface="Georgia"/>
              </a:rPr>
              <a:t>R</a:t>
            </a:r>
            <a:r>
              <a:rPr sz="1050" i="1" spc="89" baseline="-11904" dirty="0">
                <a:latin typeface="Arial"/>
                <a:cs typeface="Arial"/>
              </a:rPr>
              <a:t>k</a:t>
            </a:r>
            <a:r>
              <a:rPr sz="1000" spc="60" dirty="0">
                <a:latin typeface="Gill Sans MT"/>
                <a:cs typeface="Gill Sans MT"/>
              </a:rPr>
              <a:t>;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92556" y="1564525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98995" y="1426102"/>
            <a:ext cx="3429635" cy="608965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314960">
              <a:lnSpc>
                <a:spcPct val="100000"/>
              </a:lnSpc>
              <a:spcBef>
                <a:spcPts val="520"/>
              </a:spcBef>
            </a:pPr>
            <a:r>
              <a:rPr sz="1000" spc="-20" dirty="0">
                <a:latin typeface="Gill Sans MT"/>
                <a:cs typeface="Gill Sans MT"/>
              </a:rPr>
              <a:t>U </a:t>
            </a:r>
            <a:r>
              <a:rPr sz="1000" spc="-5" dirty="0">
                <a:latin typeface="Gill Sans MT"/>
                <a:cs typeface="Gill Sans MT"/>
              </a:rPr>
              <a:t>suprotnom, </a:t>
            </a:r>
            <a:r>
              <a:rPr sz="1000" i="1" spc="90" dirty="0">
                <a:latin typeface="Georgia"/>
                <a:cs typeface="Georgia"/>
              </a:rPr>
              <a:t>R</a:t>
            </a:r>
            <a:r>
              <a:rPr sz="1050" i="1" spc="135" baseline="-11904" dirty="0">
                <a:latin typeface="Arial"/>
                <a:cs typeface="Arial"/>
              </a:rPr>
              <a:t>i </a:t>
            </a:r>
            <a:r>
              <a:rPr sz="1000" spc="190" dirty="0">
                <a:latin typeface="Arial"/>
                <a:cs typeface="Arial"/>
              </a:rPr>
              <a:t>= </a:t>
            </a:r>
            <a:r>
              <a:rPr sz="1000" i="1" spc="110" dirty="0">
                <a:latin typeface="Georgia"/>
                <a:cs typeface="Georgia"/>
              </a:rPr>
              <a:t>R</a:t>
            </a:r>
            <a:r>
              <a:rPr sz="1050" i="1" spc="165" baseline="-11904" dirty="0">
                <a:latin typeface="Arial"/>
                <a:cs typeface="Arial"/>
              </a:rPr>
              <a:t>j</a:t>
            </a:r>
            <a:r>
              <a:rPr sz="1050" i="1" spc="-67" baseline="-11904" dirty="0">
                <a:latin typeface="Arial"/>
                <a:cs typeface="Arial"/>
              </a:rPr>
              <a:t> </a:t>
            </a:r>
            <a:r>
              <a:rPr sz="1000" spc="-135" dirty="0">
                <a:latin typeface="Lucida Sans Unicode"/>
                <a:cs typeface="Lucida Sans Unicode"/>
              </a:rPr>
              <a:t>∪ </a:t>
            </a:r>
            <a:r>
              <a:rPr sz="1000" i="1" spc="60" dirty="0">
                <a:latin typeface="Georgia"/>
                <a:cs typeface="Georgia"/>
              </a:rPr>
              <a:t>R</a:t>
            </a:r>
            <a:r>
              <a:rPr sz="1050" i="1" spc="89" baseline="-11904" dirty="0">
                <a:latin typeface="Arial"/>
                <a:cs typeface="Arial"/>
              </a:rPr>
              <a:t>k</a:t>
            </a:r>
            <a:r>
              <a:rPr sz="1000" spc="60" dirty="0">
                <a:latin typeface="Gill Sans MT"/>
                <a:cs typeface="Gill Sans MT"/>
              </a:rPr>
              <a:t>.</a:t>
            </a:r>
            <a:endParaRPr sz="1000">
              <a:latin typeface="Gill Sans MT"/>
              <a:cs typeface="Gill Sans MT"/>
            </a:endParaRPr>
          </a:p>
          <a:p>
            <a:pPr marL="38100" marR="30480">
              <a:lnSpc>
                <a:spcPts val="1200"/>
              </a:lnSpc>
              <a:spcBef>
                <a:spcPts val="595"/>
              </a:spcBef>
            </a:pPr>
            <a:r>
              <a:rPr sz="1100" i="1" spc="10" dirty="0">
                <a:latin typeface="Gill Sans MT"/>
                <a:cs typeface="Gill Sans MT"/>
              </a:rPr>
              <a:t>Uppass </a:t>
            </a:r>
            <a:r>
              <a:rPr sz="1100" spc="-5" dirty="0">
                <a:latin typeface="Gill Sans MT"/>
                <a:cs typeface="Gill Sans MT"/>
              </a:rPr>
              <a:t>prolaz: </a:t>
            </a:r>
            <a:r>
              <a:rPr sz="1100" spc="15" dirty="0">
                <a:latin typeface="Gill Sans MT"/>
                <a:cs typeface="Gill Sans MT"/>
              </a:rPr>
              <a:t>biranje </a:t>
            </a:r>
            <a:r>
              <a:rPr sz="1100" spc="-5" dirty="0">
                <a:latin typeface="Gill Sans MT"/>
                <a:cs typeface="Gill Sans MT"/>
              </a:rPr>
              <a:t>vrednosti </a:t>
            </a:r>
            <a:r>
              <a:rPr sz="1100" spc="15" dirty="0">
                <a:latin typeface="Gill Sans MT"/>
                <a:cs typeface="Gill Sans MT"/>
              </a:rPr>
              <a:t>nukleotida </a:t>
            </a:r>
            <a:r>
              <a:rPr sz="1100" i="1" spc="15" dirty="0">
                <a:latin typeface="Georgia"/>
                <a:cs typeface="Georgia"/>
              </a:rPr>
              <a:t>r</a:t>
            </a:r>
            <a:r>
              <a:rPr sz="1200" i="1" spc="22" baseline="-10416" dirty="0">
                <a:latin typeface="Georgia"/>
                <a:cs typeface="Georgia"/>
              </a:rPr>
              <a:t>i </a:t>
            </a:r>
            <a:r>
              <a:rPr sz="1100" spc="25" dirty="0">
                <a:latin typeface="Gill Sans MT"/>
                <a:cs typeface="Gill Sans MT"/>
              </a:rPr>
              <a:t>za svaki</a:t>
            </a:r>
            <a:r>
              <a:rPr sz="1100" spc="-200" dirty="0">
                <a:latin typeface="Gill Sans MT"/>
                <a:cs typeface="Gill Sans MT"/>
              </a:rPr>
              <a:t> </a:t>
            </a:r>
            <a:r>
              <a:rPr sz="1100" spc="-30" dirty="0">
                <a:latin typeface="Gill Sans MT"/>
                <a:cs typeface="Gill Sans MT"/>
              </a:rPr>
              <a:t>čvor  </a:t>
            </a:r>
            <a:r>
              <a:rPr sz="1100" spc="-10" dirty="0">
                <a:latin typeface="Gill Sans MT"/>
                <a:cs typeface="Gill Sans MT"/>
              </a:rPr>
              <a:t>koristeći </a:t>
            </a:r>
            <a:r>
              <a:rPr sz="1100" spc="10" dirty="0">
                <a:latin typeface="Gill Sans MT"/>
                <a:cs typeface="Gill Sans MT"/>
              </a:rPr>
              <a:t>izračunate</a:t>
            </a:r>
            <a:r>
              <a:rPr sz="1100" spc="-60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skupove: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02831" y="1774952"/>
            <a:ext cx="64985" cy="6498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2556" y="2116556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92556" y="2268385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92556" y="2420213"/>
            <a:ext cx="52349" cy="5234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92556" y="2572055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92556" y="2723883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98995" y="2032208"/>
            <a:ext cx="3499485" cy="1202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4960" marR="1004569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Gill Sans MT"/>
                <a:cs typeface="Gill Sans MT"/>
              </a:rPr>
              <a:t>Ukoliko </a:t>
            </a:r>
            <a:r>
              <a:rPr sz="1000" spc="10" dirty="0">
                <a:latin typeface="Gill Sans MT"/>
                <a:cs typeface="Gill Sans MT"/>
              </a:rPr>
              <a:t>je </a:t>
            </a:r>
            <a:r>
              <a:rPr sz="1000" i="1" spc="45" dirty="0">
                <a:latin typeface="Georgia"/>
                <a:cs typeface="Georgia"/>
              </a:rPr>
              <a:t>i </a:t>
            </a:r>
            <a:r>
              <a:rPr sz="1000" spc="-15" dirty="0">
                <a:latin typeface="Gill Sans MT"/>
                <a:cs typeface="Gill Sans MT"/>
              </a:rPr>
              <a:t>koren, </a:t>
            </a:r>
            <a:r>
              <a:rPr sz="1000" i="1" spc="55" dirty="0">
                <a:latin typeface="Georgia"/>
                <a:cs typeface="Georgia"/>
              </a:rPr>
              <a:t>r</a:t>
            </a:r>
            <a:r>
              <a:rPr sz="1050" i="1" spc="82" baseline="-11904" dirty="0">
                <a:latin typeface="Arial"/>
                <a:cs typeface="Arial"/>
              </a:rPr>
              <a:t>i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165" dirty="0">
                <a:latin typeface="Arial"/>
                <a:cs typeface="Arial"/>
              </a:rPr>
              <a:t> </a:t>
            </a:r>
            <a:r>
              <a:rPr sz="1000" i="1" spc="65" dirty="0">
                <a:latin typeface="Georgia"/>
                <a:cs typeface="Georgia"/>
              </a:rPr>
              <a:t>x </a:t>
            </a:r>
            <a:r>
              <a:rPr sz="1000" dirty="0">
                <a:latin typeface="Gill Sans MT"/>
                <a:cs typeface="Gill Sans MT"/>
              </a:rPr>
              <a:t>tako </a:t>
            </a:r>
            <a:r>
              <a:rPr sz="1000" spc="35" dirty="0">
                <a:latin typeface="Gill Sans MT"/>
                <a:cs typeface="Gill Sans MT"/>
              </a:rPr>
              <a:t>da </a:t>
            </a:r>
            <a:r>
              <a:rPr sz="1000" i="1" spc="65" dirty="0">
                <a:latin typeface="Georgia"/>
                <a:cs typeface="Georgia"/>
              </a:rPr>
              <a:t>x </a:t>
            </a:r>
            <a:r>
              <a:rPr sz="1000" spc="-135" dirty="0">
                <a:latin typeface="Lucida Sans Unicode"/>
                <a:cs typeface="Lucida Sans Unicode"/>
              </a:rPr>
              <a:t>∈ </a:t>
            </a:r>
            <a:r>
              <a:rPr sz="1000" i="1" spc="75" dirty="0">
                <a:latin typeface="Georgia"/>
                <a:cs typeface="Georgia"/>
              </a:rPr>
              <a:t>R</a:t>
            </a:r>
            <a:r>
              <a:rPr sz="1050" i="1" spc="112" baseline="-11904" dirty="0">
                <a:latin typeface="Arial"/>
                <a:cs typeface="Arial"/>
              </a:rPr>
              <a:t>i</a:t>
            </a:r>
            <a:r>
              <a:rPr sz="1000" spc="75" dirty="0">
                <a:latin typeface="Gill Sans MT"/>
                <a:cs typeface="Gill Sans MT"/>
              </a:rPr>
              <a:t>.  </a:t>
            </a:r>
            <a:r>
              <a:rPr sz="1000" spc="-20" dirty="0">
                <a:latin typeface="Gill Sans MT"/>
                <a:cs typeface="Gill Sans MT"/>
              </a:rPr>
              <a:t>U </a:t>
            </a:r>
            <a:r>
              <a:rPr sz="1000" spc="-5" dirty="0">
                <a:latin typeface="Gill Sans MT"/>
                <a:cs typeface="Gill Sans MT"/>
              </a:rPr>
              <a:t>suprotnom, </a:t>
            </a:r>
            <a:r>
              <a:rPr sz="1000" spc="15" dirty="0">
                <a:latin typeface="Gill Sans MT"/>
                <a:cs typeface="Gill Sans MT"/>
              </a:rPr>
              <a:t>neka </a:t>
            </a:r>
            <a:r>
              <a:rPr sz="1000" spc="10" dirty="0">
                <a:latin typeface="Gill Sans MT"/>
                <a:cs typeface="Gill Sans MT"/>
              </a:rPr>
              <a:t>je </a:t>
            </a:r>
            <a:r>
              <a:rPr sz="1000" i="1" spc="-80" dirty="0">
                <a:latin typeface="Georgia"/>
                <a:cs typeface="Georgia"/>
              </a:rPr>
              <a:t>p </a:t>
            </a:r>
            <a:r>
              <a:rPr sz="1000" dirty="0">
                <a:latin typeface="Gill Sans MT"/>
                <a:cs typeface="Gill Sans MT"/>
              </a:rPr>
              <a:t>roditelj </a:t>
            </a:r>
            <a:r>
              <a:rPr sz="1000" spc="-20" dirty="0">
                <a:latin typeface="Gill Sans MT"/>
                <a:cs typeface="Gill Sans MT"/>
              </a:rPr>
              <a:t>od </a:t>
            </a:r>
            <a:r>
              <a:rPr sz="1000" i="1" spc="15" dirty="0">
                <a:latin typeface="Georgia"/>
                <a:cs typeface="Georgia"/>
              </a:rPr>
              <a:t>i</a:t>
            </a:r>
            <a:r>
              <a:rPr sz="1000" spc="15" dirty="0">
                <a:latin typeface="Gill Sans MT"/>
                <a:cs typeface="Gill Sans MT"/>
              </a:rPr>
              <a:t>;  </a:t>
            </a:r>
            <a:r>
              <a:rPr sz="1000" spc="-10" dirty="0">
                <a:latin typeface="Gill Sans MT"/>
                <a:cs typeface="Gill Sans MT"/>
              </a:rPr>
              <a:t>Ukoliko </a:t>
            </a:r>
            <a:r>
              <a:rPr sz="1000" i="1" dirty="0">
                <a:latin typeface="Georgia"/>
                <a:cs typeface="Georgia"/>
              </a:rPr>
              <a:t>r</a:t>
            </a:r>
            <a:r>
              <a:rPr sz="1050" i="1" baseline="-11904" dirty="0">
                <a:latin typeface="Arial"/>
                <a:cs typeface="Arial"/>
              </a:rPr>
              <a:t>p </a:t>
            </a:r>
            <a:r>
              <a:rPr sz="1000" spc="-135" dirty="0">
                <a:latin typeface="Lucida Sans Unicode"/>
                <a:cs typeface="Lucida Sans Unicode"/>
              </a:rPr>
              <a:t>∈ </a:t>
            </a:r>
            <a:r>
              <a:rPr sz="1000" i="1" spc="75" dirty="0">
                <a:latin typeface="Georgia"/>
                <a:cs typeface="Georgia"/>
              </a:rPr>
              <a:t>R</a:t>
            </a:r>
            <a:r>
              <a:rPr sz="1050" i="1" spc="112" baseline="-11904" dirty="0">
                <a:latin typeface="Arial"/>
                <a:cs typeface="Arial"/>
              </a:rPr>
              <a:t>i</a:t>
            </a:r>
            <a:r>
              <a:rPr sz="1000" spc="75" dirty="0">
                <a:latin typeface="Gill Sans MT"/>
                <a:cs typeface="Gill Sans MT"/>
              </a:rPr>
              <a:t>, </a:t>
            </a:r>
            <a:r>
              <a:rPr sz="1000" i="1" spc="55" dirty="0">
                <a:latin typeface="Georgia"/>
                <a:cs typeface="Georgia"/>
              </a:rPr>
              <a:t>r</a:t>
            </a:r>
            <a:r>
              <a:rPr sz="1050" i="1" spc="82" baseline="-11904" dirty="0">
                <a:latin typeface="Arial"/>
                <a:cs typeface="Arial"/>
              </a:rPr>
              <a:t>i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i="1" spc="15" dirty="0">
                <a:latin typeface="Georgia"/>
                <a:cs typeface="Georgia"/>
              </a:rPr>
              <a:t>r</a:t>
            </a:r>
            <a:r>
              <a:rPr sz="1050" i="1" spc="22" baseline="-11904" dirty="0">
                <a:latin typeface="Arial"/>
                <a:cs typeface="Arial"/>
              </a:rPr>
              <a:t>p</a:t>
            </a:r>
            <a:r>
              <a:rPr sz="1000" spc="15" dirty="0">
                <a:latin typeface="Gill Sans MT"/>
                <a:cs typeface="Gill Sans MT"/>
              </a:rPr>
              <a:t>;</a:t>
            </a:r>
            <a:endParaRPr sz="1000">
              <a:latin typeface="Gill Sans MT"/>
              <a:cs typeface="Gill Sans MT"/>
            </a:endParaRPr>
          </a:p>
          <a:p>
            <a:pPr marL="314960" marR="878840">
              <a:lnSpc>
                <a:spcPts val="1200"/>
              </a:lnSpc>
              <a:spcBef>
                <a:spcPts val="25"/>
              </a:spcBef>
            </a:pPr>
            <a:r>
              <a:rPr sz="1000" spc="-20" dirty="0">
                <a:latin typeface="Gill Sans MT"/>
                <a:cs typeface="Gill Sans MT"/>
              </a:rPr>
              <a:t>U </a:t>
            </a:r>
            <a:r>
              <a:rPr sz="1000" spc="-5" dirty="0">
                <a:latin typeface="Gill Sans MT"/>
                <a:cs typeface="Gill Sans MT"/>
              </a:rPr>
              <a:t>suprotnom, </a:t>
            </a:r>
            <a:r>
              <a:rPr sz="1000" i="1" spc="55" dirty="0">
                <a:latin typeface="Georgia"/>
                <a:cs typeface="Georgia"/>
              </a:rPr>
              <a:t>r</a:t>
            </a:r>
            <a:r>
              <a:rPr sz="1050" i="1" spc="82" baseline="-11904" dirty="0">
                <a:latin typeface="Arial"/>
                <a:cs typeface="Arial"/>
              </a:rPr>
              <a:t>i </a:t>
            </a:r>
            <a:r>
              <a:rPr sz="1000" spc="190" dirty="0">
                <a:latin typeface="Arial"/>
                <a:cs typeface="Arial"/>
              </a:rPr>
              <a:t>= </a:t>
            </a:r>
            <a:r>
              <a:rPr sz="1000" i="1" spc="65" dirty="0">
                <a:latin typeface="Georgia"/>
                <a:cs typeface="Georgia"/>
              </a:rPr>
              <a:t>x </a:t>
            </a:r>
            <a:r>
              <a:rPr sz="1000" dirty="0">
                <a:latin typeface="Gill Sans MT"/>
                <a:cs typeface="Gill Sans MT"/>
              </a:rPr>
              <a:t>tako </a:t>
            </a:r>
            <a:r>
              <a:rPr sz="1000" spc="35" dirty="0">
                <a:latin typeface="Gill Sans MT"/>
                <a:cs typeface="Gill Sans MT"/>
              </a:rPr>
              <a:t>da </a:t>
            </a:r>
            <a:r>
              <a:rPr sz="1000" i="1" spc="65" dirty="0">
                <a:latin typeface="Georgia"/>
                <a:cs typeface="Georgia"/>
              </a:rPr>
              <a:t>x </a:t>
            </a:r>
            <a:r>
              <a:rPr sz="1000" spc="-135" dirty="0">
                <a:latin typeface="Lucida Sans Unicode"/>
                <a:cs typeface="Lucida Sans Unicode"/>
              </a:rPr>
              <a:t>∈ </a:t>
            </a:r>
            <a:r>
              <a:rPr sz="1000" i="1" spc="75" dirty="0">
                <a:latin typeface="Georgia"/>
                <a:cs typeface="Georgia"/>
              </a:rPr>
              <a:t>R</a:t>
            </a:r>
            <a:r>
              <a:rPr sz="1050" i="1" spc="112" baseline="-11904" dirty="0">
                <a:latin typeface="Arial"/>
                <a:cs typeface="Arial"/>
              </a:rPr>
              <a:t>i</a:t>
            </a:r>
            <a:r>
              <a:rPr sz="1000" spc="75" dirty="0">
                <a:latin typeface="Gill Sans MT"/>
                <a:cs typeface="Gill Sans MT"/>
              </a:rPr>
              <a:t>.  </a:t>
            </a:r>
            <a:r>
              <a:rPr sz="1000" dirty="0">
                <a:latin typeface="Gill Sans MT"/>
                <a:cs typeface="Gill Sans MT"/>
              </a:rPr>
              <a:t>Rekurzivno </a:t>
            </a:r>
            <a:r>
              <a:rPr sz="1000" spc="20" dirty="0">
                <a:latin typeface="Gill Sans MT"/>
                <a:cs typeface="Gill Sans MT"/>
              </a:rPr>
              <a:t>izračunaj </a:t>
            </a:r>
            <a:r>
              <a:rPr sz="1000" i="1" spc="80" dirty="0">
                <a:latin typeface="Georgia"/>
                <a:cs typeface="Georgia"/>
              </a:rPr>
              <a:t>r</a:t>
            </a:r>
            <a:r>
              <a:rPr sz="1050" i="1" spc="120" baseline="-11904" dirty="0">
                <a:latin typeface="Arial"/>
                <a:cs typeface="Arial"/>
              </a:rPr>
              <a:t>j </a:t>
            </a:r>
            <a:r>
              <a:rPr sz="1000" spc="35" dirty="0">
                <a:latin typeface="Gill Sans MT"/>
                <a:cs typeface="Gill Sans MT"/>
              </a:rPr>
              <a:t>i </a:t>
            </a:r>
            <a:r>
              <a:rPr sz="1000" i="1" spc="30" dirty="0">
                <a:latin typeface="Georgia"/>
                <a:cs typeface="Georgia"/>
              </a:rPr>
              <a:t>r</a:t>
            </a:r>
            <a:r>
              <a:rPr sz="1050" i="1" spc="44" baseline="-11904" dirty="0">
                <a:latin typeface="Arial"/>
                <a:cs typeface="Arial"/>
              </a:rPr>
              <a:t>k </a:t>
            </a:r>
            <a:r>
              <a:rPr sz="1000" spc="-20" dirty="0">
                <a:latin typeface="Gill Sans MT"/>
                <a:cs typeface="Gill Sans MT"/>
              </a:rPr>
              <a:t>od </a:t>
            </a:r>
            <a:r>
              <a:rPr sz="1000" spc="-15" dirty="0">
                <a:latin typeface="Gill Sans MT"/>
                <a:cs typeface="Gill Sans MT"/>
              </a:rPr>
              <a:t>dece </a:t>
            </a:r>
            <a:r>
              <a:rPr sz="1000" spc="-10" dirty="0">
                <a:latin typeface="Gill Sans MT"/>
                <a:cs typeface="Gill Sans MT"/>
              </a:rPr>
              <a:t>čvora</a:t>
            </a:r>
            <a:r>
              <a:rPr sz="1000" spc="-50" dirty="0">
                <a:latin typeface="Gill Sans MT"/>
                <a:cs typeface="Gill Sans MT"/>
              </a:rPr>
              <a:t> </a:t>
            </a:r>
            <a:r>
              <a:rPr sz="1000" i="1" spc="20" dirty="0">
                <a:latin typeface="Georgia"/>
                <a:cs typeface="Georgia"/>
              </a:rPr>
              <a:t>i</a:t>
            </a:r>
            <a:r>
              <a:rPr sz="1000" spc="20" dirty="0">
                <a:latin typeface="Gill Sans MT"/>
                <a:cs typeface="Gill Sans MT"/>
              </a:rPr>
              <a:t>.</a:t>
            </a:r>
            <a:endParaRPr sz="1000">
              <a:latin typeface="Gill Sans MT"/>
              <a:cs typeface="Gill Sans MT"/>
            </a:endParaRPr>
          </a:p>
          <a:p>
            <a:pPr marL="37465" marR="30480">
              <a:lnSpc>
                <a:spcPct val="102699"/>
              </a:lnSpc>
              <a:spcBef>
                <a:spcPts val="535"/>
              </a:spcBef>
            </a:pPr>
            <a:r>
              <a:rPr sz="1100" dirty="0">
                <a:latin typeface="Gill Sans MT"/>
                <a:cs typeface="Gill Sans MT"/>
              </a:rPr>
              <a:t>Vremenska </a:t>
            </a:r>
            <a:r>
              <a:rPr sz="1100" spc="-10" dirty="0">
                <a:latin typeface="Gill Sans MT"/>
                <a:cs typeface="Gill Sans MT"/>
              </a:rPr>
              <a:t>složenost </a:t>
            </a:r>
            <a:r>
              <a:rPr sz="1100" spc="15" dirty="0">
                <a:latin typeface="Gill Sans MT"/>
                <a:cs typeface="Gill Sans MT"/>
              </a:rPr>
              <a:t>algoritma </a:t>
            </a:r>
            <a:r>
              <a:rPr sz="1100" spc="10" dirty="0">
                <a:latin typeface="Gill Sans MT"/>
                <a:cs typeface="Gill Sans MT"/>
              </a:rPr>
              <a:t>je </a:t>
            </a:r>
            <a:r>
              <a:rPr sz="1100" i="1" spc="40" dirty="0">
                <a:latin typeface="Georgia"/>
                <a:cs typeface="Georgia"/>
              </a:rPr>
              <a:t>O</a:t>
            </a:r>
            <a:r>
              <a:rPr sz="1100" spc="40" dirty="0">
                <a:latin typeface="Arial"/>
                <a:cs typeface="Arial"/>
              </a:rPr>
              <a:t>(</a:t>
            </a:r>
            <a:r>
              <a:rPr sz="1100" i="1" spc="40" dirty="0">
                <a:latin typeface="Georgia"/>
                <a:cs typeface="Georgia"/>
              </a:rPr>
              <a:t>n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05" dirty="0">
                <a:latin typeface="Lucida Sans Unicode"/>
                <a:cs typeface="Lucida Sans Unicode"/>
              </a:rPr>
              <a:t> |</a:t>
            </a:r>
            <a:r>
              <a:rPr sz="1100" i="1" spc="-105" dirty="0">
                <a:latin typeface="Georgia"/>
                <a:cs typeface="Georgia"/>
              </a:rPr>
              <a:t>V </a:t>
            </a:r>
            <a:r>
              <a:rPr sz="1100" spc="-20" dirty="0">
                <a:latin typeface="Lucida Sans Unicode"/>
                <a:cs typeface="Lucida Sans Unicode"/>
              </a:rPr>
              <a:t>|</a:t>
            </a:r>
            <a:r>
              <a:rPr sz="1100" spc="-20" dirty="0">
                <a:latin typeface="Arial"/>
                <a:cs typeface="Arial"/>
              </a:rPr>
              <a:t>)</a:t>
            </a:r>
            <a:r>
              <a:rPr sz="1100" spc="-20" dirty="0">
                <a:latin typeface="Gill Sans MT"/>
                <a:cs typeface="Gill Sans MT"/>
              </a:rPr>
              <a:t>, </a:t>
            </a:r>
            <a:r>
              <a:rPr sz="1100" spc="15" dirty="0">
                <a:latin typeface="Gill Sans MT"/>
                <a:cs typeface="Gill Sans MT"/>
              </a:rPr>
              <a:t>gde </a:t>
            </a:r>
            <a:r>
              <a:rPr sz="1100" spc="10" dirty="0">
                <a:latin typeface="Gill Sans MT"/>
                <a:cs typeface="Gill Sans MT"/>
              </a:rPr>
              <a:t>je </a:t>
            </a:r>
            <a:r>
              <a:rPr sz="1100" spc="-105" dirty="0">
                <a:latin typeface="Lucida Sans Unicode"/>
                <a:cs typeface="Lucida Sans Unicode"/>
              </a:rPr>
              <a:t>|</a:t>
            </a:r>
            <a:r>
              <a:rPr sz="1100" i="1" spc="-105" dirty="0">
                <a:latin typeface="Georgia"/>
                <a:cs typeface="Georgia"/>
              </a:rPr>
              <a:t>V </a:t>
            </a:r>
            <a:r>
              <a:rPr sz="1100" spc="-110" dirty="0">
                <a:latin typeface="Lucida Sans Unicode"/>
                <a:cs typeface="Lucida Sans Unicode"/>
              </a:rPr>
              <a:t>|</a:t>
            </a:r>
            <a:r>
              <a:rPr sz="1100" spc="-245" dirty="0">
                <a:latin typeface="Lucida Sans Unicode"/>
                <a:cs typeface="Lucida Sans Unicode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broj  čvorova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stabla.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02831" y="2954553"/>
            <a:ext cx="64985" cy="6498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22" name="object 22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25" name="object 2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231265">
              <a:lnSpc>
                <a:spcPts val="640"/>
              </a:lnSpc>
              <a:spcBef>
                <a:spcPts val="80"/>
              </a:spcBef>
            </a:pP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Kompresija </a:t>
            </a:r>
            <a:r>
              <a:rPr sz="600" spc="-30" dirty="0">
                <a:solidFill>
                  <a:srgbClr val="9898D8"/>
                </a:solidFill>
                <a:latin typeface="Gill Sans MT"/>
                <a:cs typeface="Gill Sans MT"/>
              </a:rPr>
              <a:t>DNK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sekvenci  Rekonstrukcija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genoma  </a:t>
            </a:r>
            <a:r>
              <a:rPr sz="600" spc="15" dirty="0">
                <a:solidFill>
                  <a:srgbClr val="FFFFFF"/>
                </a:solidFill>
                <a:latin typeface="Gill Sans MT"/>
                <a:cs typeface="Gill Sans MT"/>
              </a:rPr>
              <a:t>Izgradnja </a:t>
            </a:r>
            <a:r>
              <a:rPr sz="600" spc="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logenetskih</a:t>
            </a:r>
            <a:r>
              <a:rPr sz="600" spc="-7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5" dirty="0">
                <a:solidFill>
                  <a:srgbClr val="FFFFFF"/>
                </a:solidFill>
                <a:latin typeface="Gill Sans MT"/>
                <a:cs typeface="Gill Sans MT"/>
              </a:rPr>
              <a:t>stabala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3900804" cy="7854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60" dirty="0">
                <a:solidFill>
                  <a:srgbClr val="FFFFFF"/>
                </a:solidFill>
                <a:latin typeface="Gill Sans MT"/>
                <a:cs typeface="Gill Sans MT"/>
              </a:rPr>
              <a:t>Fitch</a:t>
            </a:r>
            <a:r>
              <a:rPr sz="1400" spc="60" dirty="0">
                <a:solidFill>
                  <a:srgbClr val="FFFFFF"/>
                </a:solidFill>
                <a:latin typeface="Gill Sans MT"/>
                <a:cs typeface="Gill Sans MT"/>
              </a:rPr>
              <a:t>,</a:t>
            </a:r>
            <a:r>
              <a:rPr sz="1400" spc="-4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ill Sans MT"/>
                <a:cs typeface="Gill Sans MT"/>
              </a:rPr>
              <a:t>primer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00">
              <a:latin typeface="Gill Sans MT"/>
              <a:cs typeface="Gill Sans MT"/>
            </a:endParaRPr>
          </a:p>
          <a:p>
            <a:pPr marL="219075" marR="5080">
              <a:lnSpc>
                <a:spcPct val="102699"/>
              </a:lnSpc>
              <a:spcBef>
                <a:spcPts val="5"/>
              </a:spcBef>
            </a:pPr>
            <a:r>
              <a:rPr sz="1100" spc="-5" dirty="0">
                <a:latin typeface="Gill Sans MT"/>
                <a:cs typeface="Gill Sans MT"/>
              </a:rPr>
              <a:t>Primer </a:t>
            </a:r>
            <a:r>
              <a:rPr sz="1100" i="1" spc="15" dirty="0">
                <a:latin typeface="Gill Sans MT"/>
                <a:cs typeface="Gill Sans MT"/>
              </a:rPr>
              <a:t>Fitch</a:t>
            </a:r>
            <a:r>
              <a:rPr sz="1100" spc="15" dirty="0">
                <a:latin typeface="Gill Sans MT"/>
                <a:cs typeface="Gill Sans MT"/>
              </a:rPr>
              <a:t>-ovog algoritma </a:t>
            </a:r>
            <a:r>
              <a:rPr sz="1100" spc="35" dirty="0">
                <a:latin typeface="Gill Sans MT"/>
                <a:cs typeface="Gill Sans MT"/>
              </a:rPr>
              <a:t>nad </a:t>
            </a:r>
            <a:r>
              <a:rPr sz="1100" spc="15" dirty="0">
                <a:latin typeface="Gill Sans MT"/>
                <a:cs typeface="Gill Sans MT"/>
              </a:rPr>
              <a:t>nukleotidima </a:t>
            </a:r>
            <a:r>
              <a:rPr sz="1100" spc="25" dirty="0">
                <a:latin typeface="Times New Roman"/>
                <a:cs typeface="Times New Roman"/>
              </a:rPr>
              <a:t>G, G, </a:t>
            </a:r>
            <a:r>
              <a:rPr sz="1100" spc="55" dirty="0">
                <a:latin typeface="Times New Roman"/>
                <a:cs typeface="Times New Roman"/>
              </a:rPr>
              <a:t>C, </a:t>
            </a:r>
            <a:r>
              <a:rPr sz="1100" spc="25" dirty="0">
                <a:latin typeface="Times New Roman"/>
                <a:cs typeface="Times New Roman"/>
              </a:rPr>
              <a:t>A, </a:t>
            </a:r>
            <a:r>
              <a:rPr sz="1100" spc="-235" dirty="0">
                <a:latin typeface="Times New Roman"/>
                <a:cs typeface="Times New Roman"/>
              </a:rPr>
              <a:t>A </a:t>
            </a:r>
            <a:r>
              <a:rPr sz="1100" spc="40" dirty="0">
                <a:latin typeface="Gill Sans MT"/>
                <a:cs typeface="Gill Sans MT"/>
              </a:rPr>
              <a:t>i  </a:t>
            </a:r>
            <a:r>
              <a:rPr sz="1100" spc="5" dirty="0">
                <a:latin typeface="Gill Sans MT"/>
                <a:cs typeface="Gill Sans MT"/>
              </a:rPr>
              <a:t>stablom: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92688" y="1363769"/>
            <a:ext cx="443230" cy="443230"/>
          </a:xfrm>
          <a:custGeom>
            <a:avLst/>
            <a:gdLst/>
            <a:ahLst/>
            <a:cxnLst/>
            <a:rect l="l" t="t" r="r" b="b"/>
            <a:pathLst>
              <a:path w="443230" h="443230">
                <a:moveTo>
                  <a:pt x="442609" y="0"/>
                </a:moveTo>
                <a:lnTo>
                  <a:pt x="0" y="442614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16454" y="1903799"/>
            <a:ext cx="295275" cy="442595"/>
          </a:xfrm>
          <a:custGeom>
            <a:avLst/>
            <a:gdLst/>
            <a:ahLst/>
            <a:cxnLst/>
            <a:rect l="l" t="t" r="r" b="b"/>
            <a:pathLst>
              <a:path w="295275" h="442594">
                <a:moveTo>
                  <a:pt x="295087" y="0"/>
                </a:moveTo>
                <a:lnTo>
                  <a:pt x="0" y="442591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84427" y="2852088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55" dirty="0">
                <a:latin typeface="Times New Roman"/>
                <a:cs typeface="Times New Roman"/>
              </a:rPr>
              <a:t>G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77056" y="2443806"/>
            <a:ext cx="274955" cy="412115"/>
          </a:xfrm>
          <a:custGeom>
            <a:avLst/>
            <a:gdLst/>
            <a:ahLst/>
            <a:cxnLst/>
            <a:rect l="l" t="t" r="r" b="b"/>
            <a:pathLst>
              <a:path w="274955" h="412114">
                <a:moveTo>
                  <a:pt x="274468" y="0"/>
                </a:moveTo>
                <a:lnTo>
                  <a:pt x="0" y="411669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904415" y="2852088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55" dirty="0">
                <a:latin typeface="Times New Roman"/>
                <a:cs typeface="Times New Roman"/>
              </a:rPr>
              <a:t>G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16465" y="2443806"/>
            <a:ext cx="274955" cy="412115"/>
          </a:xfrm>
          <a:custGeom>
            <a:avLst/>
            <a:gdLst/>
            <a:ahLst/>
            <a:cxnLst/>
            <a:rect l="l" t="t" r="r" b="b"/>
            <a:pathLst>
              <a:path w="274955" h="412114">
                <a:moveTo>
                  <a:pt x="0" y="0"/>
                </a:moveTo>
                <a:lnTo>
                  <a:pt x="274467" y="411669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264422" y="2312084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14" dirty="0">
                <a:latin typeface="Times New Roman"/>
                <a:cs typeface="Times New Roman"/>
              </a:rPr>
              <a:t>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976469" y="1903799"/>
            <a:ext cx="274955" cy="412115"/>
          </a:xfrm>
          <a:custGeom>
            <a:avLst/>
            <a:gdLst/>
            <a:ahLst/>
            <a:cxnLst/>
            <a:rect l="l" t="t" r="r" b="b"/>
            <a:pathLst>
              <a:path w="274955" h="412114">
                <a:moveTo>
                  <a:pt x="0" y="0"/>
                </a:moveTo>
                <a:lnTo>
                  <a:pt x="274467" y="411669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532713" y="1363769"/>
            <a:ext cx="443230" cy="443230"/>
          </a:xfrm>
          <a:custGeom>
            <a:avLst/>
            <a:gdLst/>
            <a:ahLst/>
            <a:cxnLst/>
            <a:rect l="l" t="t" r="r" b="b"/>
            <a:pathLst>
              <a:path w="443230" h="443230">
                <a:moveTo>
                  <a:pt x="0" y="0"/>
                </a:moveTo>
                <a:lnTo>
                  <a:pt x="442609" y="442614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624416" y="2312084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55" dirty="0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717074" y="1903799"/>
            <a:ext cx="274955" cy="412115"/>
          </a:xfrm>
          <a:custGeom>
            <a:avLst/>
            <a:gdLst/>
            <a:ahLst/>
            <a:cxnLst/>
            <a:rect l="l" t="t" r="r" b="b"/>
            <a:pathLst>
              <a:path w="274955" h="412114">
                <a:moveTo>
                  <a:pt x="274468" y="0"/>
                </a:moveTo>
                <a:lnTo>
                  <a:pt x="0" y="411669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344417" y="2312084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55" dirty="0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056483" y="1903799"/>
            <a:ext cx="274955" cy="412115"/>
          </a:xfrm>
          <a:custGeom>
            <a:avLst/>
            <a:gdLst/>
            <a:ahLst/>
            <a:cxnLst/>
            <a:rect l="l" t="t" r="r" b="b"/>
            <a:pathLst>
              <a:path w="274954" h="412114">
                <a:moveTo>
                  <a:pt x="0" y="0"/>
                </a:moveTo>
                <a:lnTo>
                  <a:pt x="274467" y="411669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" name="object 19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20" name="object 20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FFFFF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FFFFF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FFFFF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 dirty="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 dirty="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476375">
              <a:lnSpc>
                <a:spcPts val="640"/>
              </a:lnSpc>
              <a:spcBef>
                <a:spcPts val="80"/>
              </a:spcBef>
            </a:pPr>
            <a:r>
              <a:rPr sz="600" spc="-10" dirty="0">
                <a:solidFill>
                  <a:srgbClr val="9898D8"/>
                </a:solidFill>
                <a:latin typeface="Gill Sans MT"/>
                <a:cs typeface="Gill Sans MT"/>
              </a:rPr>
              <a:t>Uvod </a:t>
            </a:r>
            <a:r>
              <a:rPr sz="600" spc="20" dirty="0">
                <a:solidFill>
                  <a:srgbClr val="9898D8"/>
                </a:solidFill>
                <a:latin typeface="Gill Sans MT"/>
                <a:cs typeface="Gill Sans MT"/>
              </a:rPr>
              <a:t>u</a:t>
            </a:r>
            <a:r>
              <a:rPr sz="600" spc="-5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bioinformatiku  </a:t>
            </a:r>
            <a:r>
              <a:rPr sz="600" spc="-30" dirty="0">
                <a:solidFill>
                  <a:srgbClr val="9898D8"/>
                </a:solidFill>
                <a:latin typeface="Gill Sans MT"/>
                <a:cs typeface="Gill Sans MT"/>
              </a:rPr>
              <a:t>DNK</a:t>
            </a:r>
            <a:endParaRPr sz="600" dirty="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Sinteza</a:t>
            </a:r>
            <a:r>
              <a:rPr sz="600" spc="-2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proteina</a:t>
            </a:r>
            <a:endParaRPr sz="600" dirty="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4027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5" dirty="0">
                <a:solidFill>
                  <a:srgbClr val="FFFFFF"/>
                </a:solidFill>
                <a:latin typeface="Gill Sans MT"/>
                <a:cs typeface="Gill Sans MT"/>
              </a:rPr>
              <a:t>Transkripcija</a:t>
            </a:r>
            <a:r>
              <a:rPr sz="1400" spc="-5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55" dirty="0">
                <a:solidFill>
                  <a:srgbClr val="FFFFFF"/>
                </a:solidFill>
                <a:latin typeface="Gill Sans MT"/>
                <a:cs typeface="Gill Sans MT"/>
              </a:rPr>
              <a:t>gena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901115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4395" y="817383"/>
            <a:ext cx="3576320" cy="22186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0"/>
              </a:spcBef>
            </a:pPr>
            <a:r>
              <a:rPr sz="1100" spc="25" dirty="0">
                <a:latin typeface="Gill Sans MT"/>
                <a:cs typeface="Gill Sans MT"/>
              </a:rPr>
              <a:t>Glavna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funkcija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55" dirty="0">
                <a:latin typeface="Gill Sans MT"/>
                <a:cs typeface="Gill Sans MT"/>
              </a:rPr>
              <a:t>DNK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čuvanje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"recepta"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sintezu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proteina.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Gill Sans MT"/>
              <a:cs typeface="Gill Sans MT"/>
            </a:endParaRPr>
          </a:p>
          <a:p>
            <a:pPr marL="12700" marR="5080" algn="just">
              <a:lnSpc>
                <a:spcPct val="102600"/>
              </a:lnSpc>
            </a:pPr>
            <a:r>
              <a:rPr sz="1100" dirty="0">
                <a:latin typeface="Gill Sans MT"/>
                <a:cs typeface="Gill Sans MT"/>
              </a:rPr>
              <a:t>Proteini </a:t>
            </a:r>
            <a:r>
              <a:rPr sz="1100" spc="-15" dirty="0">
                <a:latin typeface="Gill Sans MT"/>
                <a:cs typeface="Gill Sans MT"/>
              </a:rPr>
              <a:t>se </a:t>
            </a:r>
            <a:r>
              <a:rPr sz="1100" spc="25" dirty="0">
                <a:latin typeface="Gill Sans MT"/>
                <a:cs typeface="Gill Sans MT"/>
              </a:rPr>
              <a:t>dobijaju </a:t>
            </a:r>
            <a:r>
              <a:rPr sz="1100" spc="-50" dirty="0">
                <a:latin typeface="Gill Sans MT"/>
                <a:cs typeface="Gill Sans MT"/>
              </a:rPr>
              <a:t>3D </a:t>
            </a:r>
            <a:r>
              <a:rPr sz="1100" spc="20" dirty="0">
                <a:latin typeface="Gill Sans MT"/>
                <a:cs typeface="Gill Sans MT"/>
              </a:rPr>
              <a:t>‘uvrtanjem’ </a:t>
            </a:r>
            <a:r>
              <a:rPr sz="1100" dirty="0">
                <a:latin typeface="Gill Sans MT"/>
                <a:cs typeface="Gill Sans MT"/>
              </a:rPr>
              <a:t>nekog </a:t>
            </a:r>
            <a:r>
              <a:rPr sz="1100" spc="30" dirty="0">
                <a:latin typeface="Gill Sans MT"/>
                <a:cs typeface="Gill Sans MT"/>
              </a:rPr>
              <a:t>niza</a:t>
            </a:r>
            <a:r>
              <a:rPr sz="1100" spc="-204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amino-kiselina;  </a:t>
            </a:r>
            <a:r>
              <a:rPr sz="1100" spc="-25" dirty="0">
                <a:latin typeface="Gill Sans MT"/>
                <a:cs typeface="Gill Sans MT"/>
              </a:rPr>
              <a:t>deo </a:t>
            </a:r>
            <a:r>
              <a:rPr sz="1100" spc="-55" dirty="0">
                <a:latin typeface="Gill Sans MT"/>
                <a:cs typeface="Gill Sans MT"/>
              </a:rPr>
              <a:t>DNK </a:t>
            </a:r>
            <a:r>
              <a:rPr sz="1100" spc="5" dirty="0">
                <a:latin typeface="Gill Sans MT"/>
                <a:cs typeface="Gill Sans MT"/>
              </a:rPr>
              <a:t>koji </a:t>
            </a:r>
            <a:r>
              <a:rPr sz="1100" spc="10" dirty="0">
                <a:latin typeface="Gill Sans MT"/>
                <a:cs typeface="Gill Sans MT"/>
              </a:rPr>
              <a:t>sadrži </a:t>
            </a:r>
            <a:r>
              <a:rPr sz="1100" spc="15" dirty="0">
                <a:latin typeface="Gill Sans MT"/>
                <a:cs typeface="Gill Sans MT"/>
              </a:rPr>
              <a:t>informacije </a:t>
            </a:r>
            <a:r>
              <a:rPr sz="1100" spc="-5" dirty="0">
                <a:latin typeface="Gill Sans MT"/>
                <a:cs typeface="Gill Sans MT"/>
              </a:rPr>
              <a:t>neophodne </a:t>
            </a:r>
            <a:r>
              <a:rPr sz="1100" spc="25" dirty="0">
                <a:latin typeface="Gill Sans MT"/>
                <a:cs typeface="Gill Sans MT"/>
              </a:rPr>
              <a:t>za </a:t>
            </a:r>
            <a:r>
              <a:rPr sz="1100" spc="10" dirty="0">
                <a:latin typeface="Gill Sans MT"/>
                <a:cs typeface="Gill Sans MT"/>
              </a:rPr>
              <a:t>sintezu </a:t>
            </a:r>
            <a:r>
              <a:rPr sz="1100" spc="15" dirty="0">
                <a:latin typeface="Gill Sans MT"/>
                <a:cs typeface="Gill Sans MT"/>
              </a:rPr>
              <a:t>jednog  takvog </a:t>
            </a:r>
            <a:r>
              <a:rPr sz="1100" spc="30" dirty="0">
                <a:latin typeface="Gill Sans MT"/>
                <a:cs typeface="Gill Sans MT"/>
              </a:rPr>
              <a:t>niza </a:t>
            </a:r>
            <a:r>
              <a:rPr sz="1100" spc="-15" dirty="0">
                <a:latin typeface="Gill Sans MT"/>
                <a:cs typeface="Gill Sans MT"/>
              </a:rPr>
              <a:t>se </a:t>
            </a:r>
            <a:r>
              <a:rPr sz="1100" spc="30" dirty="0">
                <a:latin typeface="Gill Sans MT"/>
                <a:cs typeface="Gill Sans MT"/>
              </a:rPr>
              <a:t>naziva</a:t>
            </a:r>
            <a:r>
              <a:rPr sz="1100" spc="-175" dirty="0">
                <a:latin typeface="Gill Sans MT"/>
                <a:cs typeface="Gill Sans MT"/>
              </a:rPr>
              <a:t> </a:t>
            </a:r>
            <a:r>
              <a:rPr sz="1100" b="1" spc="-70" dirty="0">
                <a:latin typeface="Tahoma"/>
                <a:cs typeface="Tahoma"/>
              </a:rPr>
              <a:t>gen</a:t>
            </a:r>
            <a:r>
              <a:rPr sz="1100" spc="-70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 marL="12700" marR="427355">
              <a:lnSpc>
                <a:spcPct val="102600"/>
              </a:lnSpc>
              <a:spcBef>
                <a:spcPts val="1260"/>
              </a:spcBef>
            </a:pPr>
            <a:r>
              <a:rPr sz="1100" spc="20" dirty="0">
                <a:latin typeface="Gill Sans MT"/>
                <a:cs typeface="Gill Sans MT"/>
              </a:rPr>
              <a:t>Sinteza </a:t>
            </a:r>
            <a:r>
              <a:rPr sz="1100" dirty="0">
                <a:latin typeface="Gill Sans MT"/>
                <a:cs typeface="Gill Sans MT"/>
              </a:rPr>
              <a:t>proteina </a:t>
            </a:r>
            <a:r>
              <a:rPr sz="1100" spc="5" dirty="0">
                <a:latin typeface="Gill Sans MT"/>
                <a:cs typeface="Gill Sans MT"/>
              </a:rPr>
              <a:t>počinje </a:t>
            </a:r>
            <a:r>
              <a:rPr sz="1100" spc="15" dirty="0">
                <a:latin typeface="Gill Sans MT"/>
                <a:cs typeface="Gill Sans MT"/>
              </a:rPr>
              <a:t>prepisivanjem</a:t>
            </a:r>
            <a:r>
              <a:rPr sz="1100" spc="-19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(</a:t>
            </a:r>
            <a:r>
              <a:rPr sz="1100" i="1" spc="25" dirty="0">
                <a:latin typeface="Gill Sans MT"/>
                <a:cs typeface="Gill Sans MT"/>
              </a:rPr>
              <a:t>transkripcijom</a:t>
            </a:r>
            <a:r>
              <a:rPr sz="1100" spc="25" dirty="0">
                <a:latin typeface="Gill Sans MT"/>
                <a:cs typeface="Gill Sans MT"/>
              </a:rPr>
              <a:t>)  </a:t>
            </a:r>
            <a:r>
              <a:rPr sz="1100" dirty="0">
                <a:latin typeface="Gill Sans MT"/>
                <a:cs typeface="Gill Sans MT"/>
              </a:rPr>
              <a:t>neophodnog </a:t>
            </a:r>
            <a:r>
              <a:rPr sz="1100" spc="25" dirty="0">
                <a:latin typeface="Gill Sans MT"/>
                <a:cs typeface="Gill Sans MT"/>
              </a:rPr>
              <a:t>gena </a:t>
            </a:r>
            <a:r>
              <a:rPr sz="1100" spc="35" dirty="0">
                <a:latin typeface="Gill Sans MT"/>
                <a:cs typeface="Gill Sans MT"/>
              </a:rPr>
              <a:t>u </a:t>
            </a:r>
            <a:r>
              <a:rPr sz="1100" spc="-40" dirty="0">
                <a:latin typeface="Gill Sans MT"/>
                <a:cs typeface="Gill Sans MT"/>
              </a:rPr>
              <a:t>RNK </a:t>
            </a:r>
            <a:r>
              <a:rPr sz="1100" spc="5" dirty="0">
                <a:latin typeface="Gill Sans MT"/>
                <a:cs typeface="Gill Sans MT"/>
              </a:rPr>
              <a:t>molekul </a:t>
            </a:r>
            <a:r>
              <a:rPr sz="1100" spc="10" dirty="0">
                <a:latin typeface="Gill Sans MT"/>
                <a:cs typeface="Gill Sans MT"/>
              </a:rPr>
              <a:t>(informacioni  </a:t>
            </a:r>
            <a:r>
              <a:rPr sz="1100" spc="-5" dirty="0">
                <a:latin typeface="Gill Sans MT"/>
                <a:cs typeface="Gill Sans MT"/>
              </a:rPr>
              <a:t>RNK/</a:t>
            </a:r>
            <a:r>
              <a:rPr sz="1100" i="1" spc="-5" dirty="0">
                <a:latin typeface="Gill Sans MT"/>
                <a:cs typeface="Gill Sans MT"/>
              </a:rPr>
              <a:t>messenger </a:t>
            </a:r>
            <a:r>
              <a:rPr sz="1100" i="1" spc="35" dirty="0">
                <a:latin typeface="Gill Sans MT"/>
                <a:cs typeface="Gill Sans MT"/>
              </a:rPr>
              <a:t>RNA</a:t>
            </a:r>
            <a:r>
              <a:rPr sz="1100" i="1" spc="-7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(iRNK/</a:t>
            </a:r>
            <a:r>
              <a:rPr sz="1100" i="1" dirty="0">
                <a:latin typeface="Gill Sans MT"/>
                <a:cs typeface="Gill Sans MT"/>
              </a:rPr>
              <a:t>mRNA</a:t>
            </a:r>
            <a:r>
              <a:rPr sz="1100" dirty="0">
                <a:latin typeface="Gill Sans MT"/>
                <a:cs typeface="Gill Sans MT"/>
              </a:rPr>
              <a:t>)).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Gill Sans MT"/>
              <a:cs typeface="Gill Sans MT"/>
            </a:endParaRPr>
          </a:p>
          <a:p>
            <a:pPr marL="12700" marR="17145">
              <a:lnSpc>
                <a:spcPct val="102600"/>
              </a:lnSpc>
            </a:pPr>
            <a:r>
              <a:rPr sz="1100" b="1" spc="-50" dirty="0">
                <a:latin typeface="Tahoma"/>
                <a:cs typeface="Tahoma"/>
              </a:rPr>
              <a:t>Ribonukleinska kiselina </a:t>
            </a:r>
            <a:r>
              <a:rPr sz="1100" spc="30" dirty="0">
                <a:latin typeface="Gill Sans MT"/>
                <a:cs typeface="Gill Sans MT"/>
              </a:rPr>
              <a:t>(</a:t>
            </a:r>
            <a:r>
              <a:rPr sz="1100" i="1" spc="30" dirty="0">
                <a:latin typeface="Gill Sans MT"/>
                <a:cs typeface="Gill Sans MT"/>
              </a:rPr>
              <a:t>ribonucleic </a:t>
            </a:r>
            <a:r>
              <a:rPr sz="1100" i="1" spc="20" dirty="0">
                <a:latin typeface="Gill Sans MT"/>
                <a:cs typeface="Gill Sans MT"/>
              </a:rPr>
              <a:t>acid</a:t>
            </a:r>
            <a:r>
              <a:rPr sz="1100" spc="20" dirty="0">
                <a:latin typeface="Gill Sans MT"/>
                <a:cs typeface="Gill Sans MT"/>
              </a:rPr>
              <a:t>, </a:t>
            </a:r>
            <a:r>
              <a:rPr sz="1100" spc="-5" dirty="0">
                <a:latin typeface="Gill Sans MT"/>
                <a:cs typeface="Gill Sans MT"/>
              </a:rPr>
              <a:t>skraćeno  </a:t>
            </a:r>
            <a:r>
              <a:rPr sz="1100" dirty="0">
                <a:latin typeface="Gill Sans MT"/>
                <a:cs typeface="Gill Sans MT"/>
              </a:rPr>
              <a:t>RNK/</a:t>
            </a:r>
            <a:r>
              <a:rPr sz="1100" i="1" dirty="0">
                <a:latin typeface="Gill Sans MT"/>
                <a:cs typeface="Gill Sans MT"/>
              </a:rPr>
              <a:t>RNA</a:t>
            </a:r>
            <a:r>
              <a:rPr sz="1100" dirty="0">
                <a:latin typeface="Gill Sans MT"/>
                <a:cs typeface="Gill Sans MT"/>
              </a:rPr>
              <a:t>)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molekul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sličan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40" dirty="0">
                <a:latin typeface="Gill Sans MT"/>
                <a:cs typeface="Gill Sans MT"/>
              </a:rPr>
              <a:t>DNK,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s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tim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što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timin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zamenjen  </a:t>
            </a:r>
            <a:r>
              <a:rPr sz="1100" spc="5" dirty="0">
                <a:latin typeface="Gill Sans MT"/>
                <a:cs typeface="Gill Sans MT"/>
              </a:rPr>
              <a:t>uracilom </a:t>
            </a:r>
            <a:r>
              <a:rPr sz="1100" spc="-100" dirty="0">
                <a:latin typeface="Gill Sans MT"/>
                <a:cs typeface="Gill Sans MT"/>
              </a:rPr>
              <a:t>(</a:t>
            </a:r>
            <a:r>
              <a:rPr sz="1100" spc="-100" dirty="0">
                <a:latin typeface="Times New Roman"/>
                <a:cs typeface="Times New Roman"/>
              </a:rPr>
              <a:t>U</a:t>
            </a:r>
            <a:r>
              <a:rPr sz="1100" spc="-100" dirty="0">
                <a:latin typeface="Gill Sans MT"/>
                <a:cs typeface="Gill Sans MT"/>
              </a:rPr>
              <a:t>) </a:t>
            </a:r>
            <a:r>
              <a:rPr sz="1100" spc="40" dirty="0">
                <a:latin typeface="Gill Sans MT"/>
                <a:cs typeface="Gill Sans MT"/>
              </a:rPr>
              <a:t>i </a:t>
            </a:r>
            <a:r>
              <a:rPr sz="1100" spc="15" dirty="0">
                <a:latin typeface="Gill Sans MT"/>
                <a:cs typeface="Gill Sans MT"/>
              </a:rPr>
              <a:t>sastoji </a:t>
            </a:r>
            <a:r>
              <a:rPr sz="1100" spc="-15" dirty="0">
                <a:latin typeface="Gill Sans MT"/>
                <a:cs typeface="Gill Sans MT"/>
              </a:rPr>
              <a:t>se </a:t>
            </a:r>
            <a:r>
              <a:rPr sz="1100" spc="-20" dirty="0">
                <a:latin typeface="Gill Sans MT"/>
                <a:cs typeface="Gill Sans MT"/>
              </a:rPr>
              <a:t>od </a:t>
            </a:r>
            <a:r>
              <a:rPr sz="1100" spc="5" dirty="0">
                <a:latin typeface="Gill Sans MT"/>
                <a:cs typeface="Gill Sans MT"/>
              </a:rPr>
              <a:t>samo </a:t>
            </a:r>
            <a:r>
              <a:rPr sz="1100" spc="10" dirty="0">
                <a:latin typeface="Gill Sans MT"/>
                <a:cs typeface="Gill Sans MT"/>
              </a:rPr>
              <a:t>jedne</a:t>
            </a:r>
            <a:r>
              <a:rPr sz="1100" spc="-22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niti.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1232573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1908175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831" y="2583776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2" name="object 12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384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384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231265">
              <a:lnSpc>
                <a:spcPts val="640"/>
              </a:lnSpc>
              <a:spcBef>
                <a:spcPts val="80"/>
              </a:spcBef>
            </a:pP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Kompresija </a:t>
            </a:r>
            <a:r>
              <a:rPr sz="600" spc="-30" dirty="0">
                <a:solidFill>
                  <a:srgbClr val="9898D8"/>
                </a:solidFill>
                <a:latin typeface="Gill Sans MT"/>
                <a:cs typeface="Gill Sans MT"/>
              </a:rPr>
              <a:t>DNK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sekvenci  Rekonstrukcija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genoma  </a:t>
            </a:r>
            <a:r>
              <a:rPr sz="600" spc="15" dirty="0">
                <a:solidFill>
                  <a:srgbClr val="FFFFFF"/>
                </a:solidFill>
                <a:latin typeface="Gill Sans MT"/>
                <a:cs typeface="Gill Sans MT"/>
              </a:rPr>
              <a:t>Izgradnja </a:t>
            </a:r>
            <a:r>
              <a:rPr sz="600" spc="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logenetskih</a:t>
            </a:r>
            <a:r>
              <a:rPr sz="600" spc="-7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5" dirty="0">
                <a:solidFill>
                  <a:srgbClr val="FFFFFF"/>
                </a:solidFill>
                <a:latin typeface="Gill Sans MT"/>
                <a:cs typeface="Gill Sans MT"/>
              </a:rPr>
              <a:t>stabala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9690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60" dirty="0">
                <a:solidFill>
                  <a:srgbClr val="FFFFFF"/>
                </a:solidFill>
                <a:latin typeface="Gill Sans MT"/>
                <a:cs typeface="Gill Sans MT"/>
              </a:rPr>
              <a:t>Fitch</a:t>
            </a:r>
            <a:r>
              <a:rPr sz="1400" spc="60" dirty="0">
                <a:solidFill>
                  <a:srgbClr val="FFFFFF"/>
                </a:solidFill>
                <a:latin typeface="Gill Sans MT"/>
                <a:cs typeface="Gill Sans MT"/>
              </a:rPr>
              <a:t>,</a:t>
            </a:r>
            <a:r>
              <a:rPr sz="14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ill Sans MT"/>
                <a:cs typeface="Gill Sans MT"/>
              </a:rPr>
              <a:t>primer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294" y="725765"/>
            <a:ext cx="454659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10" dirty="0">
                <a:latin typeface="Gill Sans MT"/>
                <a:cs typeface="Gill Sans MT"/>
              </a:rPr>
              <a:t>Up</a:t>
            </a:r>
            <a:r>
              <a:rPr sz="1100" i="1" spc="15" dirty="0">
                <a:latin typeface="Gill Sans MT"/>
                <a:cs typeface="Gill Sans MT"/>
              </a:rPr>
              <a:t>p</a:t>
            </a:r>
            <a:r>
              <a:rPr sz="1100" i="1" spc="10" dirty="0">
                <a:latin typeface="Gill Sans MT"/>
                <a:cs typeface="Gill Sans MT"/>
              </a:rPr>
              <a:t>ass: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29383" y="1181873"/>
            <a:ext cx="50927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35" dirty="0">
                <a:latin typeface="Times New Roman"/>
                <a:cs typeface="Times New Roman"/>
              </a:rPr>
              <a:t>{A, </a:t>
            </a:r>
            <a:r>
              <a:rPr sz="800" spc="55" dirty="0">
                <a:latin typeface="Times New Roman"/>
                <a:cs typeface="Times New Roman"/>
              </a:rPr>
              <a:t>C,</a:t>
            </a:r>
            <a:r>
              <a:rPr sz="800" spc="90" dirty="0">
                <a:latin typeface="Times New Roman"/>
                <a:cs typeface="Times New Roman"/>
              </a:rPr>
              <a:t> </a:t>
            </a:r>
            <a:r>
              <a:rPr sz="800" spc="-60" dirty="0">
                <a:latin typeface="Times New Roman"/>
                <a:cs typeface="Times New Roman"/>
              </a:rPr>
              <a:t>G}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70024" y="1721877"/>
            <a:ext cx="34798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50" dirty="0">
                <a:latin typeface="Times New Roman"/>
                <a:cs typeface="Times New Roman"/>
              </a:rPr>
              <a:t>{C,</a:t>
            </a:r>
            <a:r>
              <a:rPr sz="800" spc="145" dirty="0">
                <a:latin typeface="Times New Roman"/>
                <a:cs typeface="Times New Roman"/>
              </a:rPr>
              <a:t> </a:t>
            </a:r>
            <a:r>
              <a:rPr sz="800" spc="-60" dirty="0">
                <a:latin typeface="Times New Roman"/>
                <a:cs typeface="Times New Roman"/>
              </a:rPr>
              <a:t>G}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34838" y="1358561"/>
            <a:ext cx="358775" cy="358775"/>
          </a:xfrm>
          <a:custGeom>
            <a:avLst/>
            <a:gdLst/>
            <a:ahLst/>
            <a:cxnLst/>
            <a:rect l="l" t="t" r="r" b="b"/>
            <a:pathLst>
              <a:path w="358775" h="358775">
                <a:moveTo>
                  <a:pt x="358299" y="0"/>
                </a:moveTo>
                <a:lnTo>
                  <a:pt x="0" y="35826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490662" y="2264688"/>
            <a:ext cx="18669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30" dirty="0">
                <a:latin typeface="Times New Roman"/>
                <a:cs typeface="Times New Roman"/>
              </a:rPr>
              <a:t>{G}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42680" y="1898568"/>
            <a:ext cx="241300" cy="361315"/>
          </a:xfrm>
          <a:custGeom>
            <a:avLst/>
            <a:gdLst/>
            <a:ahLst/>
            <a:cxnLst/>
            <a:rect l="l" t="t" r="r" b="b"/>
            <a:pathLst>
              <a:path w="241300" h="361314">
                <a:moveTo>
                  <a:pt x="240758" y="0"/>
                </a:moveTo>
                <a:lnTo>
                  <a:pt x="0" y="361071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130655" y="2804692"/>
            <a:ext cx="18669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30" dirty="0">
                <a:latin typeface="Times New Roman"/>
                <a:cs typeface="Times New Roman"/>
              </a:rPr>
              <a:t>{G}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82676" y="2435764"/>
            <a:ext cx="243204" cy="364490"/>
          </a:xfrm>
          <a:custGeom>
            <a:avLst/>
            <a:gdLst/>
            <a:ahLst/>
            <a:cxnLst/>
            <a:rect l="l" t="t" r="r" b="b"/>
            <a:pathLst>
              <a:path w="243205" h="364489">
                <a:moveTo>
                  <a:pt x="242631" y="0"/>
                </a:moveTo>
                <a:lnTo>
                  <a:pt x="0" y="363882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850656" y="2804692"/>
            <a:ext cx="18669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30" dirty="0">
                <a:latin typeface="Times New Roman"/>
                <a:cs typeface="Times New Roman"/>
              </a:rPr>
              <a:t>{G}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42681" y="2435764"/>
            <a:ext cx="243204" cy="364490"/>
          </a:xfrm>
          <a:custGeom>
            <a:avLst/>
            <a:gdLst/>
            <a:ahLst/>
            <a:cxnLst/>
            <a:rect l="l" t="t" r="r" b="b"/>
            <a:pathLst>
              <a:path w="243205" h="364489">
                <a:moveTo>
                  <a:pt x="0" y="0"/>
                </a:moveTo>
                <a:lnTo>
                  <a:pt x="242630" y="363882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210663" y="2264688"/>
            <a:ext cx="54673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2110" algn="l"/>
              </a:tabLst>
            </a:pPr>
            <a:r>
              <a:rPr sz="800" spc="-15" dirty="0">
                <a:latin typeface="Times New Roman"/>
                <a:cs typeface="Times New Roman"/>
              </a:rPr>
              <a:t>{C}	</a:t>
            </a:r>
            <a:r>
              <a:rPr sz="800" spc="-30" dirty="0">
                <a:latin typeface="Times New Roman"/>
                <a:cs typeface="Times New Roman"/>
              </a:rPr>
              <a:t>{A}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004559" y="1898568"/>
            <a:ext cx="241300" cy="361315"/>
          </a:xfrm>
          <a:custGeom>
            <a:avLst/>
            <a:gdLst/>
            <a:ahLst/>
            <a:cxnLst/>
            <a:rect l="l" t="t" r="r" b="b"/>
            <a:pathLst>
              <a:path w="241300" h="361314">
                <a:moveTo>
                  <a:pt x="0" y="0"/>
                </a:moveTo>
                <a:lnTo>
                  <a:pt x="240757" y="361071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930664" y="1724684"/>
            <a:ext cx="18669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30" dirty="0">
                <a:latin typeface="Times New Roman"/>
                <a:cs typeface="Times New Roman"/>
              </a:rPr>
              <a:t>{A}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574846" y="1358561"/>
            <a:ext cx="361315" cy="361315"/>
          </a:xfrm>
          <a:custGeom>
            <a:avLst/>
            <a:gdLst/>
            <a:ahLst/>
            <a:cxnLst/>
            <a:rect l="l" t="t" r="r" b="b"/>
            <a:pathLst>
              <a:path w="361314" h="361314">
                <a:moveTo>
                  <a:pt x="0" y="0"/>
                </a:moveTo>
                <a:lnTo>
                  <a:pt x="361136" y="361071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722694" y="1895757"/>
            <a:ext cx="243204" cy="364490"/>
          </a:xfrm>
          <a:custGeom>
            <a:avLst/>
            <a:gdLst/>
            <a:ahLst/>
            <a:cxnLst/>
            <a:rect l="l" t="t" r="r" b="b"/>
            <a:pathLst>
              <a:path w="243205" h="364489">
                <a:moveTo>
                  <a:pt x="242631" y="0"/>
                </a:moveTo>
                <a:lnTo>
                  <a:pt x="0" y="363882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290658" y="2264688"/>
            <a:ext cx="18669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30" dirty="0">
                <a:latin typeface="Times New Roman"/>
                <a:cs typeface="Times New Roman"/>
              </a:rPr>
              <a:t>{A}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082699" y="1895757"/>
            <a:ext cx="243204" cy="364490"/>
          </a:xfrm>
          <a:custGeom>
            <a:avLst/>
            <a:gdLst/>
            <a:ahLst/>
            <a:cxnLst/>
            <a:rect l="l" t="t" r="r" b="b"/>
            <a:pathLst>
              <a:path w="243204" h="364489">
                <a:moveTo>
                  <a:pt x="0" y="0"/>
                </a:moveTo>
                <a:lnTo>
                  <a:pt x="242630" y="363882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24" name="object 24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27" name="object 2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231265">
              <a:lnSpc>
                <a:spcPts val="640"/>
              </a:lnSpc>
              <a:spcBef>
                <a:spcPts val="80"/>
              </a:spcBef>
            </a:pP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Kompresija </a:t>
            </a:r>
            <a:r>
              <a:rPr sz="600" spc="-30" dirty="0">
                <a:solidFill>
                  <a:srgbClr val="9898D8"/>
                </a:solidFill>
                <a:latin typeface="Gill Sans MT"/>
                <a:cs typeface="Gill Sans MT"/>
              </a:rPr>
              <a:t>DNK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sekvenci  Rekonstrukcija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genoma  </a:t>
            </a:r>
            <a:r>
              <a:rPr sz="600" spc="15" dirty="0">
                <a:solidFill>
                  <a:srgbClr val="FFFFFF"/>
                </a:solidFill>
                <a:latin typeface="Gill Sans MT"/>
                <a:cs typeface="Gill Sans MT"/>
              </a:rPr>
              <a:t>Izgradnja </a:t>
            </a:r>
            <a:r>
              <a:rPr sz="600" spc="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logenetskih</a:t>
            </a:r>
            <a:r>
              <a:rPr sz="600" spc="-7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5" dirty="0">
                <a:solidFill>
                  <a:srgbClr val="FFFFFF"/>
                </a:solidFill>
                <a:latin typeface="Gill Sans MT"/>
                <a:cs typeface="Gill Sans MT"/>
              </a:rPr>
              <a:t>stabala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9690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60" dirty="0">
                <a:solidFill>
                  <a:srgbClr val="FFFFFF"/>
                </a:solidFill>
                <a:latin typeface="Gill Sans MT"/>
                <a:cs typeface="Gill Sans MT"/>
              </a:rPr>
              <a:t>Fitch</a:t>
            </a:r>
            <a:r>
              <a:rPr sz="1400" spc="60" dirty="0">
                <a:solidFill>
                  <a:srgbClr val="FFFFFF"/>
                </a:solidFill>
                <a:latin typeface="Gill Sans MT"/>
                <a:cs typeface="Gill Sans MT"/>
              </a:rPr>
              <a:t>,</a:t>
            </a:r>
            <a:r>
              <a:rPr sz="14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ill Sans MT"/>
                <a:cs typeface="Gill Sans MT"/>
              </a:rPr>
              <a:t>primer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294" y="731264"/>
            <a:ext cx="2874645" cy="6007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20" dirty="0">
                <a:latin typeface="Gill Sans MT"/>
                <a:cs typeface="Gill Sans MT"/>
              </a:rPr>
              <a:t>Downpass:</a:t>
            </a:r>
            <a:r>
              <a:rPr sz="1100" i="1" spc="-4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(jedno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od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mogućih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optimalnih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stabala)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</a:pPr>
            <a:endParaRPr sz="1200">
              <a:latin typeface="Gill Sans MT"/>
              <a:cs typeface="Gill Sans MT"/>
            </a:endParaRPr>
          </a:p>
          <a:p>
            <a:pPr marR="702310" algn="r">
              <a:lnSpc>
                <a:spcPct val="100000"/>
              </a:lnSpc>
              <a:spcBef>
                <a:spcPts val="865"/>
              </a:spcBef>
            </a:pPr>
            <a:r>
              <a:rPr sz="800" spc="-155" dirty="0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4415" y="1724862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14" dirty="0">
                <a:latin typeface="Times New Roman"/>
                <a:cs typeface="Times New Roman"/>
              </a:rPr>
              <a:t>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019587" y="1343438"/>
            <a:ext cx="389255" cy="389255"/>
          </a:xfrm>
          <a:custGeom>
            <a:avLst/>
            <a:gdLst/>
            <a:ahLst/>
            <a:cxnLst/>
            <a:rect l="l" t="t" r="r" b="b"/>
            <a:pathLst>
              <a:path w="389255" h="389255">
                <a:moveTo>
                  <a:pt x="388829" y="0"/>
                </a:moveTo>
                <a:lnTo>
                  <a:pt x="0" y="388874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44421" y="2264866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55" dirty="0">
                <a:latin typeface="Times New Roman"/>
                <a:cs typeface="Times New Roman"/>
              </a:rPr>
              <a:t>G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637060" y="1887502"/>
            <a:ext cx="254000" cy="381000"/>
          </a:xfrm>
          <a:custGeom>
            <a:avLst/>
            <a:gdLst/>
            <a:ahLst/>
            <a:cxnLst/>
            <a:rect l="l" t="t" r="r" b="b"/>
            <a:pathLst>
              <a:path w="254000" h="381000">
                <a:moveTo>
                  <a:pt x="253854" y="0"/>
                </a:moveTo>
                <a:lnTo>
                  <a:pt x="0" y="380748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184414" y="2804870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55" dirty="0">
                <a:latin typeface="Times New Roman"/>
                <a:cs typeface="Times New Roman"/>
              </a:rPr>
              <a:t>G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77056" y="2427508"/>
            <a:ext cx="254000" cy="381000"/>
          </a:xfrm>
          <a:custGeom>
            <a:avLst/>
            <a:gdLst/>
            <a:ahLst/>
            <a:cxnLst/>
            <a:rect l="l" t="t" r="r" b="b"/>
            <a:pathLst>
              <a:path w="254000" h="381000">
                <a:moveTo>
                  <a:pt x="253854" y="0"/>
                </a:moveTo>
                <a:lnTo>
                  <a:pt x="0" y="380748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904415" y="2804870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55" dirty="0">
                <a:latin typeface="Times New Roman"/>
                <a:cs typeface="Times New Roman"/>
              </a:rPr>
              <a:t>G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637078" y="2427508"/>
            <a:ext cx="254000" cy="381000"/>
          </a:xfrm>
          <a:custGeom>
            <a:avLst/>
            <a:gdLst/>
            <a:ahLst/>
            <a:cxnLst/>
            <a:rect l="l" t="t" r="r" b="b"/>
            <a:pathLst>
              <a:path w="254000" h="381000">
                <a:moveTo>
                  <a:pt x="0" y="0"/>
                </a:moveTo>
                <a:lnTo>
                  <a:pt x="253853" y="380748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264422" y="2264866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14" dirty="0">
                <a:latin typeface="Times New Roman"/>
                <a:cs typeface="Times New Roman"/>
              </a:rPr>
              <a:t>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997083" y="1887502"/>
            <a:ext cx="254000" cy="381000"/>
          </a:xfrm>
          <a:custGeom>
            <a:avLst/>
            <a:gdLst/>
            <a:ahLst/>
            <a:cxnLst/>
            <a:rect l="l" t="t" r="r" b="b"/>
            <a:pathLst>
              <a:path w="254000" h="381000">
                <a:moveTo>
                  <a:pt x="0" y="0"/>
                </a:moveTo>
                <a:lnTo>
                  <a:pt x="253853" y="380748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984423" y="1724862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55" dirty="0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559593" y="1343438"/>
            <a:ext cx="389255" cy="389255"/>
          </a:xfrm>
          <a:custGeom>
            <a:avLst/>
            <a:gdLst/>
            <a:ahLst/>
            <a:cxnLst/>
            <a:rect l="l" t="t" r="r" b="b"/>
            <a:pathLst>
              <a:path w="389255" h="389255">
                <a:moveTo>
                  <a:pt x="0" y="0"/>
                </a:moveTo>
                <a:lnTo>
                  <a:pt x="388830" y="388874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624416" y="2264866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55" dirty="0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717074" y="1887502"/>
            <a:ext cx="254000" cy="381000"/>
          </a:xfrm>
          <a:custGeom>
            <a:avLst/>
            <a:gdLst/>
            <a:ahLst/>
            <a:cxnLst/>
            <a:rect l="l" t="t" r="r" b="b"/>
            <a:pathLst>
              <a:path w="254000" h="381000">
                <a:moveTo>
                  <a:pt x="253854" y="0"/>
                </a:moveTo>
                <a:lnTo>
                  <a:pt x="0" y="380748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344417" y="2264866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55" dirty="0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077096" y="1887502"/>
            <a:ext cx="254000" cy="381000"/>
          </a:xfrm>
          <a:custGeom>
            <a:avLst/>
            <a:gdLst/>
            <a:ahLst/>
            <a:cxnLst/>
            <a:rect l="l" t="t" r="r" b="b"/>
            <a:pathLst>
              <a:path w="254000" h="381000">
                <a:moveTo>
                  <a:pt x="0" y="0"/>
                </a:moveTo>
                <a:lnTo>
                  <a:pt x="253853" y="380748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24" name="object 24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27" name="object 2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231265">
              <a:lnSpc>
                <a:spcPts val="640"/>
              </a:lnSpc>
              <a:spcBef>
                <a:spcPts val="80"/>
              </a:spcBef>
            </a:pP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Kompresija </a:t>
            </a:r>
            <a:r>
              <a:rPr sz="600" spc="-30" dirty="0">
                <a:solidFill>
                  <a:srgbClr val="9898D8"/>
                </a:solidFill>
                <a:latin typeface="Gill Sans MT"/>
                <a:cs typeface="Gill Sans MT"/>
              </a:rPr>
              <a:t>DNK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sekvenci  Rekonstrukcija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genoma  </a:t>
            </a:r>
            <a:r>
              <a:rPr sz="600" spc="15" dirty="0">
                <a:solidFill>
                  <a:srgbClr val="FFFFFF"/>
                </a:solidFill>
                <a:latin typeface="Gill Sans MT"/>
                <a:cs typeface="Gill Sans MT"/>
              </a:rPr>
              <a:t>Izgradnja </a:t>
            </a:r>
            <a:r>
              <a:rPr sz="600" spc="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logenetskih</a:t>
            </a:r>
            <a:r>
              <a:rPr sz="600" spc="-7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5" dirty="0">
                <a:solidFill>
                  <a:srgbClr val="FFFFFF"/>
                </a:solidFill>
                <a:latin typeface="Gill Sans MT"/>
                <a:cs typeface="Gill Sans MT"/>
              </a:rPr>
              <a:t>stabala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2831" y="941400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2831" y="1695234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831" y="2104923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0855" y="278597"/>
            <a:ext cx="4103370" cy="21069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110" dirty="0">
                <a:solidFill>
                  <a:srgbClr val="FFFFFF"/>
                </a:solidFill>
                <a:latin typeface="Gill Sans MT"/>
                <a:cs typeface="Gill Sans MT"/>
              </a:rPr>
              <a:t>UPGMA</a:t>
            </a:r>
            <a:r>
              <a:rPr sz="1400" i="1" spc="-4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40" dirty="0">
                <a:solidFill>
                  <a:srgbClr val="FFFFFF"/>
                </a:solidFill>
                <a:latin typeface="Gill Sans MT"/>
                <a:cs typeface="Gill Sans MT"/>
              </a:rPr>
              <a:t>algoritam</a:t>
            </a:r>
            <a:endParaRPr sz="1400">
              <a:latin typeface="Gill Sans MT"/>
              <a:cs typeface="Gill Sans MT"/>
            </a:endParaRPr>
          </a:p>
          <a:p>
            <a:pPr marL="495934" indent="-277495">
              <a:lnSpc>
                <a:spcPct val="100000"/>
              </a:lnSpc>
              <a:spcBef>
                <a:spcPts val="1180"/>
              </a:spcBef>
            </a:pPr>
            <a:r>
              <a:rPr sz="1100" i="1" spc="25" dirty="0">
                <a:latin typeface="Gill Sans MT"/>
                <a:cs typeface="Gill Sans MT"/>
              </a:rPr>
              <a:t>Unweighted</a:t>
            </a:r>
            <a:r>
              <a:rPr sz="1100" i="1" spc="-40" dirty="0">
                <a:latin typeface="Gill Sans MT"/>
                <a:cs typeface="Gill Sans MT"/>
              </a:rPr>
              <a:t> </a:t>
            </a:r>
            <a:r>
              <a:rPr sz="1100" i="1" spc="45" dirty="0">
                <a:latin typeface="Gill Sans MT"/>
                <a:cs typeface="Gill Sans MT"/>
              </a:rPr>
              <a:t>Pair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i="1" spc="40" dirty="0">
                <a:latin typeface="Gill Sans MT"/>
                <a:cs typeface="Gill Sans MT"/>
              </a:rPr>
              <a:t>Group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i="1" spc="20" dirty="0">
                <a:latin typeface="Gill Sans MT"/>
                <a:cs typeface="Gill Sans MT"/>
              </a:rPr>
              <a:t>Method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i="1" spc="45" dirty="0">
                <a:latin typeface="Gill Sans MT"/>
                <a:cs typeface="Gill Sans MT"/>
              </a:rPr>
              <a:t>with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i="1" spc="40" dirty="0">
                <a:latin typeface="Gill Sans MT"/>
                <a:cs typeface="Gill Sans MT"/>
              </a:rPr>
              <a:t>Arithmetic</a:t>
            </a:r>
            <a:r>
              <a:rPr sz="1100" i="1" spc="-40" dirty="0">
                <a:latin typeface="Gill Sans MT"/>
                <a:cs typeface="Gill Sans MT"/>
              </a:rPr>
              <a:t> </a:t>
            </a:r>
            <a:r>
              <a:rPr sz="1100" i="1" spc="5" dirty="0">
                <a:latin typeface="Gill Sans MT"/>
                <a:cs typeface="Gill Sans MT"/>
              </a:rPr>
              <a:t>mean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i="1" spc="40" dirty="0">
                <a:latin typeface="Gill Sans MT"/>
                <a:cs typeface="Gill Sans MT"/>
              </a:rPr>
              <a:t>(UPGMA)</a:t>
            </a:r>
            <a:r>
              <a:rPr sz="1100" spc="40" dirty="0">
                <a:latin typeface="Gill Sans MT"/>
                <a:cs typeface="Gill Sans MT"/>
              </a:rPr>
              <a:t>:</a:t>
            </a:r>
            <a:endParaRPr sz="1100">
              <a:latin typeface="Gill Sans MT"/>
              <a:cs typeface="Gill Sans MT"/>
            </a:endParaRPr>
          </a:p>
          <a:p>
            <a:pPr marL="495934" marR="102870">
              <a:lnSpc>
                <a:spcPct val="102600"/>
              </a:lnSpc>
              <a:spcBef>
                <a:spcPts val="300"/>
              </a:spcBef>
            </a:pPr>
            <a:r>
              <a:rPr sz="1100" spc="5" dirty="0">
                <a:latin typeface="Gill Sans MT"/>
                <a:cs typeface="Gill Sans MT"/>
              </a:rPr>
              <a:t>Algoritam koji </a:t>
            </a:r>
            <a:r>
              <a:rPr sz="1100" spc="15" dirty="0">
                <a:latin typeface="Gill Sans MT"/>
                <a:cs typeface="Gill Sans MT"/>
              </a:rPr>
              <a:t>implementira </a:t>
            </a:r>
            <a:r>
              <a:rPr sz="1100" spc="10" dirty="0">
                <a:latin typeface="Gill Sans MT"/>
                <a:cs typeface="Gill Sans MT"/>
              </a:rPr>
              <a:t>pristup </a:t>
            </a:r>
            <a:r>
              <a:rPr sz="1100" spc="15" dirty="0">
                <a:latin typeface="Gill Sans MT"/>
                <a:cs typeface="Gill Sans MT"/>
              </a:rPr>
              <a:t>rastojanja; </a:t>
            </a:r>
            <a:r>
              <a:rPr sz="1100" spc="30" dirty="0">
                <a:latin typeface="Gill Sans MT"/>
                <a:cs typeface="Gill Sans MT"/>
              </a:rPr>
              <a:t>ulaz </a:t>
            </a:r>
            <a:r>
              <a:rPr sz="1100" spc="25" dirty="0">
                <a:latin typeface="Gill Sans MT"/>
                <a:cs typeface="Gill Sans MT"/>
              </a:rPr>
              <a:t>za  </a:t>
            </a:r>
            <a:r>
              <a:rPr sz="1100" spc="15" dirty="0">
                <a:latin typeface="Gill Sans MT"/>
                <a:cs typeface="Gill Sans MT"/>
              </a:rPr>
              <a:t>algoritam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25" dirty="0">
                <a:latin typeface="Gill Sans MT"/>
                <a:cs typeface="Gill Sans MT"/>
              </a:rPr>
              <a:t> </a:t>
            </a:r>
            <a:r>
              <a:rPr sz="1100" i="1" spc="20" dirty="0">
                <a:latin typeface="Gill Sans MT"/>
                <a:cs typeface="Gill Sans MT"/>
              </a:rPr>
              <a:t>matrica</a:t>
            </a:r>
            <a:r>
              <a:rPr sz="1100" i="1" spc="-25" dirty="0">
                <a:latin typeface="Gill Sans MT"/>
                <a:cs typeface="Gill Sans MT"/>
              </a:rPr>
              <a:t> </a:t>
            </a:r>
            <a:r>
              <a:rPr sz="1100" i="1" spc="35" dirty="0">
                <a:latin typeface="Gill Sans MT"/>
                <a:cs typeface="Gill Sans MT"/>
              </a:rPr>
              <a:t>udaljenosti</a:t>
            </a:r>
            <a:r>
              <a:rPr sz="1100" i="1" spc="-2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koja</a:t>
            </a:r>
            <a:r>
              <a:rPr sz="1100" spc="-2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drži</a:t>
            </a:r>
            <a:r>
              <a:rPr sz="1100" spc="-2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‘udaljenosti’</a:t>
            </a:r>
            <a:r>
              <a:rPr sz="1100" spc="-2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izme</a:t>
            </a:r>
            <a:r>
              <a:rPr sz="1100" spc="5" dirty="0">
                <a:latin typeface="Calibri"/>
                <a:cs typeface="Calibri"/>
              </a:rPr>
              <a:t>đ</a:t>
            </a:r>
            <a:r>
              <a:rPr sz="1100" spc="5" dirty="0">
                <a:latin typeface="Gill Sans MT"/>
                <a:cs typeface="Gill Sans MT"/>
              </a:rPr>
              <a:t>u  </a:t>
            </a:r>
            <a:r>
              <a:rPr sz="1100" spc="25" dirty="0">
                <a:latin typeface="Gill Sans MT"/>
                <a:cs typeface="Gill Sans MT"/>
              </a:rPr>
              <a:t>svih </a:t>
            </a:r>
            <a:r>
              <a:rPr sz="1100" dirty="0">
                <a:latin typeface="Gill Sans MT"/>
                <a:cs typeface="Gill Sans MT"/>
              </a:rPr>
              <a:t>parova sekvenci. </a:t>
            </a:r>
            <a:r>
              <a:rPr sz="1100" spc="25" dirty="0">
                <a:latin typeface="Gill Sans MT"/>
                <a:cs typeface="Gill Sans MT"/>
              </a:rPr>
              <a:t>Izlaz </a:t>
            </a:r>
            <a:r>
              <a:rPr sz="1100" spc="10" dirty="0">
                <a:latin typeface="Gill Sans MT"/>
                <a:cs typeface="Gill Sans MT"/>
              </a:rPr>
              <a:t>je </a:t>
            </a:r>
            <a:r>
              <a:rPr sz="1100" spc="5" dirty="0">
                <a:latin typeface="Gill Sans MT"/>
                <a:cs typeface="Gill Sans MT"/>
              </a:rPr>
              <a:t>binarno stablo </a:t>
            </a:r>
            <a:r>
              <a:rPr sz="1100" spc="-10" dirty="0">
                <a:latin typeface="Gill Sans MT"/>
                <a:cs typeface="Gill Sans MT"/>
              </a:rPr>
              <a:t>koje </a:t>
            </a:r>
            <a:r>
              <a:rPr sz="1100" spc="15" dirty="0">
                <a:latin typeface="Gill Sans MT"/>
                <a:cs typeface="Gill Sans MT"/>
              </a:rPr>
              <a:t>predstavlja  potencijalnu </a:t>
            </a:r>
            <a:r>
              <a:rPr sz="1100" spc="5" dirty="0">
                <a:latin typeface="Gill Sans MT"/>
                <a:cs typeface="Gill Sans MT"/>
              </a:rPr>
              <a:t>strukturu </a:t>
            </a:r>
            <a:r>
              <a:rPr sz="1100" spc="25" dirty="0">
                <a:latin typeface="Gill Sans MT"/>
                <a:cs typeface="Gill Sans MT"/>
              </a:rPr>
              <a:t>zajedničkih</a:t>
            </a:r>
            <a:r>
              <a:rPr sz="1100" spc="-13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predaka.</a:t>
            </a:r>
            <a:endParaRPr sz="1100">
              <a:latin typeface="Gill Sans MT"/>
              <a:cs typeface="Gill Sans MT"/>
            </a:endParaRPr>
          </a:p>
          <a:p>
            <a:pPr marL="495934" marR="5080">
              <a:lnSpc>
                <a:spcPct val="102699"/>
              </a:lnSpc>
              <a:spcBef>
                <a:spcPts val="515"/>
              </a:spcBef>
            </a:pPr>
            <a:r>
              <a:rPr sz="1100" i="1" spc="60" dirty="0">
                <a:latin typeface="Gill Sans MT"/>
                <a:cs typeface="Gill Sans MT"/>
              </a:rPr>
              <a:t>UPGMA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algoritam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se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često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koristi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izradu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20" dirty="0">
                <a:latin typeface="Gill Sans MT"/>
                <a:cs typeface="Gill Sans MT"/>
              </a:rPr>
              <a:t>stabla</a:t>
            </a:r>
            <a:r>
              <a:rPr sz="1100" i="1" spc="-30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ill Sans MT"/>
                <a:cs typeface="Gill Sans MT"/>
              </a:rPr>
              <a:t>navođenja</a:t>
            </a:r>
            <a:r>
              <a:rPr sz="1100" i="1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za  </a:t>
            </a:r>
            <a:r>
              <a:rPr sz="1100" spc="-10" dirty="0">
                <a:latin typeface="Gill Sans MT"/>
                <a:cs typeface="Gill Sans MT"/>
              </a:rPr>
              <a:t>prethodno </a:t>
            </a:r>
            <a:r>
              <a:rPr sz="1100" spc="10" dirty="0">
                <a:latin typeface="Gill Sans MT"/>
                <a:cs typeface="Gill Sans MT"/>
              </a:rPr>
              <a:t>spomenuti </a:t>
            </a:r>
            <a:r>
              <a:rPr sz="1100" i="1" spc="55" dirty="0">
                <a:latin typeface="Gill Sans MT"/>
                <a:cs typeface="Gill Sans MT"/>
              </a:rPr>
              <a:t>CLUSTAL</a:t>
            </a:r>
            <a:r>
              <a:rPr sz="1100" i="1" spc="-11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algoritam.</a:t>
            </a:r>
            <a:endParaRPr sz="1100">
              <a:latin typeface="Gill Sans MT"/>
              <a:cs typeface="Gill Sans MT"/>
            </a:endParaRPr>
          </a:p>
          <a:p>
            <a:pPr marL="495934" marR="79375">
              <a:lnSpc>
                <a:spcPct val="102699"/>
              </a:lnSpc>
              <a:spcBef>
                <a:spcPts val="515"/>
              </a:spcBef>
            </a:pPr>
            <a:r>
              <a:rPr sz="1100" spc="5" dirty="0">
                <a:latin typeface="Gill Sans MT"/>
                <a:cs typeface="Gill Sans MT"/>
              </a:rPr>
              <a:t>Algoritam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zasnovan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45" dirty="0">
                <a:latin typeface="Gill Sans MT"/>
                <a:cs typeface="Gill Sans MT"/>
              </a:rPr>
              <a:t>na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aritmetičkoj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sredini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svih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udaljenosti  </a:t>
            </a:r>
            <a:r>
              <a:rPr sz="1100" dirty="0">
                <a:latin typeface="Gill Sans MT"/>
                <a:cs typeface="Gill Sans MT"/>
              </a:rPr>
              <a:t>kao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metrici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razdaljinu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izme</a:t>
            </a:r>
            <a:r>
              <a:rPr sz="1100" spc="5" dirty="0">
                <a:latin typeface="Calibri"/>
                <a:cs typeface="Calibri"/>
              </a:rPr>
              <a:t>đ</a:t>
            </a:r>
            <a:r>
              <a:rPr sz="1100" spc="5" dirty="0">
                <a:latin typeface="Gill Sans MT"/>
                <a:cs typeface="Gill Sans MT"/>
              </a:rPr>
              <a:t>u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dva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skupa,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10" dirty="0">
                <a:latin typeface="Lucida Sans Unicode"/>
                <a:cs typeface="Lucida Sans Unicode"/>
              </a:rPr>
              <a:t>A</a:t>
            </a:r>
            <a:r>
              <a:rPr sz="1100" spc="-75" dirty="0">
                <a:latin typeface="Lucida Sans Unicode"/>
                <a:cs typeface="Lucida Sans Unicode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5" dirty="0">
                <a:latin typeface="Lucida Sans Unicode"/>
                <a:cs typeface="Lucida Sans Unicode"/>
              </a:rPr>
              <a:t>B</a:t>
            </a:r>
            <a:r>
              <a:rPr sz="1100" spc="55" dirty="0">
                <a:latin typeface="Gill Sans MT"/>
                <a:cs typeface="Gill Sans MT"/>
              </a:rPr>
              <a:t>: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27467" y="2560674"/>
            <a:ext cx="6191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25" dirty="0">
                <a:latin typeface="Georgia"/>
                <a:cs typeface="Georgia"/>
              </a:rPr>
              <a:t>d</a:t>
            </a:r>
            <a:r>
              <a:rPr sz="1100" spc="25" dirty="0">
                <a:latin typeface="Arial"/>
                <a:cs typeface="Arial"/>
              </a:rPr>
              <a:t>(</a:t>
            </a:r>
            <a:r>
              <a:rPr sz="1100" spc="25" dirty="0">
                <a:latin typeface="Lucida Sans Unicode"/>
                <a:cs typeface="Lucida Sans Unicode"/>
              </a:rPr>
              <a:t>A</a:t>
            </a:r>
            <a:r>
              <a:rPr sz="1100" i="1" spc="25" dirty="0">
                <a:latin typeface="Georgia"/>
                <a:cs typeface="Georgia"/>
              </a:rPr>
              <a:t>, </a:t>
            </a:r>
            <a:r>
              <a:rPr sz="1100" spc="80" dirty="0">
                <a:latin typeface="Lucida Sans Unicode"/>
                <a:cs typeface="Lucida Sans Unicode"/>
              </a:rPr>
              <a:t>B</a:t>
            </a:r>
            <a:r>
              <a:rPr sz="1100" spc="80" dirty="0">
                <a:latin typeface="Arial"/>
                <a:cs typeface="Arial"/>
              </a:rPr>
              <a:t>)</a:t>
            </a:r>
            <a:r>
              <a:rPr sz="1100" spc="-185" dirty="0">
                <a:latin typeface="Arial"/>
                <a:cs typeface="Arial"/>
              </a:rPr>
              <a:t> </a:t>
            </a:r>
            <a:r>
              <a:rPr sz="1100" spc="204" dirty="0">
                <a:latin typeface="Arial"/>
                <a:cs typeface="Arial"/>
              </a:rPr>
              <a:t>=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74659" y="2466948"/>
            <a:ext cx="48577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07645" algn="l"/>
                <a:tab pos="472440" algn="l"/>
              </a:tabLst>
            </a:pPr>
            <a:r>
              <a:rPr sz="11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100" u="sng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	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81821" y="2429051"/>
            <a:ext cx="4584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975" dirty="0">
                <a:latin typeface="Trebuchet MS"/>
                <a:cs typeface="Trebuchet MS"/>
              </a:rPr>
              <a:t>Σ</a:t>
            </a:r>
            <a:r>
              <a:rPr sz="1100" spc="-145" dirty="0">
                <a:latin typeface="Trebuchet MS"/>
                <a:cs typeface="Trebuchet MS"/>
              </a:rPr>
              <a:t> </a:t>
            </a:r>
            <a:r>
              <a:rPr sz="1100" spc="975" dirty="0">
                <a:latin typeface="Trebuchet MS"/>
                <a:cs typeface="Trebuchet MS"/>
              </a:rPr>
              <a:t>Σ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49259" y="2655708"/>
            <a:ext cx="10147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40" dirty="0">
                <a:latin typeface="Lucida Sans Unicode"/>
                <a:cs typeface="Lucida Sans Unicode"/>
              </a:rPr>
              <a:t>|A|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20" dirty="0">
                <a:latin typeface="Lucida Sans Unicode"/>
                <a:cs typeface="Lucida Sans Unicode"/>
              </a:rPr>
              <a:t> </a:t>
            </a:r>
            <a:r>
              <a:rPr sz="1100" spc="-35" dirty="0">
                <a:latin typeface="Lucida Sans Unicode"/>
                <a:cs typeface="Lucida Sans Unicode"/>
              </a:rPr>
              <a:t>|B| </a:t>
            </a:r>
            <a:r>
              <a:rPr sz="1200" i="1" spc="60" baseline="-41666" dirty="0">
                <a:latin typeface="Georgia"/>
                <a:cs typeface="Georgia"/>
              </a:rPr>
              <a:t>x</a:t>
            </a:r>
            <a:r>
              <a:rPr sz="1200" spc="60" baseline="-41666" dirty="0">
                <a:latin typeface="Lucida Sans Unicode"/>
                <a:cs typeface="Lucida Sans Unicode"/>
              </a:rPr>
              <a:t>∈A</a:t>
            </a:r>
            <a:r>
              <a:rPr sz="1200" spc="-292" baseline="-41666" dirty="0">
                <a:latin typeface="Lucida Sans Unicode"/>
                <a:cs typeface="Lucida Sans Unicode"/>
              </a:rPr>
              <a:t> </a:t>
            </a:r>
            <a:r>
              <a:rPr sz="1200" i="1" spc="7" baseline="-41666" dirty="0">
                <a:latin typeface="Georgia"/>
                <a:cs typeface="Georgia"/>
              </a:rPr>
              <a:t>y</a:t>
            </a:r>
            <a:r>
              <a:rPr sz="1200" spc="7" baseline="-41666" dirty="0">
                <a:latin typeface="Lucida Sans Unicode"/>
                <a:cs typeface="Lucida Sans Unicode"/>
              </a:rPr>
              <a:t>∈B</a:t>
            </a:r>
            <a:endParaRPr sz="1200" baseline="-41666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38703" y="2560674"/>
            <a:ext cx="4191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15" dirty="0">
                <a:latin typeface="Georgia"/>
                <a:cs typeface="Georgia"/>
              </a:rPr>
              <a:t>d</a:t>
            </a:r>
            <a:r>
              <a:rPr sz="1100" spc="15" dirty="0">
                <a:latin typeface="Arial"/>
                <a:cs typeface="Arial"/>
              </a:rPr>
              <a:t>(</a:t>
            </a:r>
            <a:r>
              <a:rPr sz="1100" i="1" spc="15" dirty="0">
                <a:latin typeface="Georgia"/>
                <a:cs typeface="Georgia"/>
              </a:rPr>
              <a:t>x,</a:t>
            </a:r>
            <a:r>
              <a:rPr sz="1100" i="1" spc="-145" dirty="0">
                <a:latin typeface="Georgia"/>
                <a:cs typeface="Georgia"/>
              </a:rPr>
              <a:t> </a:t>
            </a:r>
            <a:r>
              <a:rPr sz="1100" i="1" spc="5" dirty="0">
                <a:latin typeface="Georgia"/>
                <a:cs typeface="Georgia"/>
              </a:rPr>
              <a:t>y</a:t>
            </a:r>
            <a:r>
              <a:rPr sz="1100" spc="5" dirty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4395" y="3018407"/>
            <a:ext cx="226377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5" dirty="0">
                <a:latin typeface="Gill Sans MT"/>
                <a:cs typeface="Gill Sans MT"/>
              </a:rPr>
              <a:t>gde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i="1" spc="15" dirty="0">
                <a:latin typeface="Georgia"/>
                <a:cs typeface="Georgia"/>
              </a:rPr>
              <a:t>d</a:t>
            </a:r>
            <a:r>
              <a:rPr sz="1100" spc="15" dirty="0">
                <a:latin typeface="Arial"/>
                <a:cs typeface="Arial"/>
              </a:rPr>
              <a:t>(</a:t>
            </a:r>
            <a:r>
              <a:rPr sz="1100" i="1" spc="15" dirty="0">
                <a:latin typeface="Georgia"/>
                <a:cs typeface="Georgia"/>
              </a:rPr>
              <a:t>x,</a:t>
            </a:r>
            <a:r>
              <a:rPr sz="1100" i="1" spc="-90" dirty="0">
                <a:latin typeface="Georgia"/>
                <a:cs typeface="Georgia"/>
              </a:rPr>
              <a:t> </a:t>
            </a:r>
            <a:r>
              <a:rPr sz="1100" i="1" spc="5" dirty="0">
                <a:latin typeface="Georgia"/>
                <a:cs typeface="Georgia"/>
              </a:rPr>
              <a:t>y</a:t>
            </a:r>
            <a:r>
              <a:rPr sz="1100" spc="5" dirty="0">
                <a:latin typeface="Arial"/>
                <a:cs typeface="Arial"/>
              </a:rPr>
              <a:t>)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udaljenost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sekvenci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i="1" spc="70" dirty="0">
                <a:latin typeface="Georgia"/>
                <a:cs typeface="Georgia"/>
              </a:rPr>
              <a:t>x</a:t>
            </a:r>
            <a:r>
              <a:rPr sz="1100" i="1" dirty="0">
                <a:latin typeface="Georgia"/>
                <a:cs typeface="Georgia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-25" dirty="0">
                <a:latin typeface="Georgia"/>
                <a:cs typeface="Georgia"/>
              </a:rPr>
              <a:t>y</a:t>
            </a:r>
            <a:r>
              <a:rPr sz="1100" spc="-2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6" name="object 16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231265">
              <a:lnSpc>
                <a:spcPts val="640"/>
              </a:lnSpc>
              <a:spcBef>
                <a:spcPts val="80"/>
              </a:spcBef>
            </a:pP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Kompresija </a:t>
            </a:r>
            <a:r>
              <a:rPr sz="600" spc="-30" dirty="0">
                <a:solidFill>
                  <a:srgbClr val="9898D8"/>
                </a:solidFill>
                <a:latin typeface="Gill Sans MT"/>
                <a:cs typeface="Gill Sans MT"/>
              </a:rPr>
              <a:t>DNK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sekvenci  Rekonstrukcija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genoma  </a:t>
            </a:r>
            <a:r>
              <a:rPr sz="600" spc="15" dirty="0">
                <a:solidFill>
                  <a:srgbClr val="FFFFFF"/>
                </a:solidFill>
                <a:latin typeface="Gill Sans MT"/>
                <a:cs typeface="Gill Sans MT"/>
              </a:rPr>
              <a:t>Izgradnja </a:t>
            </a:r>
            <a:r>
              <a:rPr sz="600" spc="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logenetskih</a:t>
            </a:r>
            <a:r>
              <a:rPr sz="600" spc="-7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5" dirty="0">
                <a:solidFill>
                  <a:srgbClr val="FFFFFF"/>
                </a:solidFill>
                <a:latin typeface="Gill Sans MT"/>
                <a:cs typeface="Gill Sans MT"/>
              </a:rPr>
              <a:t>stabala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1957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i="1" spc="90" dirty="0">
                <a:solidFill>
                  <a:srgbClr val="FFFFFF"/>
                </a:solidFill>
                <a:latin typeface="Gill Sans MT"/>
                <a:cs typeface="Gill Sans MT"/>
              </a:rPr>
              <a:t>UPGMA</a:t>
            </a:r>
            <a:r>
              <a:rPr sz="1400" spc="90" dirty="0">
                <a:solidFill>
                  <a:srgbClr val="FFFFFF"/>
                </a:solidFill>
                <a:latin typeface="Gill Sans MT"/>
                <a:cs typeface="Gill Sans MT"/>
              </a:rPr>
              <a:t>,</a:t>
            </a:r>
            <a:r>
              <a:rPr sz="14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Gill Sans MT"/>
                <a:cs typeface="Gill Sans MT"/>
              </a:rPr>
              <a:t>cont’d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835075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831" y="1272552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831" y="1710042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2319591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831" y="2585008"/>
            <a:ext cx="64985" cy="6498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831" y="2850413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60895" y="751343"/>
            <a:ext cx="3750945" cy="23793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0"/>
              </a:spcBef>
            </a:pPr>
            <a:r>
              <a:rPr sz="1100" spc="-15" dirty="0">
                <a:latin typeface="Gill Sans MT"/>
                <a:cs typeface="Gill Sans MT"/>
              </a:rPr>
              <a:t>Na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početku,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svaka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sekvenca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70" dirty="0">
                <a:latin typeface="Georgia"/>
                <a:cs typeface="Georgia"/>
              </a:rPr>
              <a:t>x</a:t>
            </a:r>
            <a:r>
              <a:rPr sz="1100" i="1" spc="10" dirty="0">
                <a:latin typeface="Georgia"/>
                <a:cs typeface="Georgia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u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svom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(jediničnom)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skupu</a:t>
            </a:r>
            <a:endParaRPr sz="1100">
              <a:latin typeface="Gill Sans MT"/>
              <a:cs typeface="Gill Sans MT"/>
            </a:endParaRPr>
          </a:p>
          <a:p>
            <a:pPr marL="76200">
              <a:lnSpc>
                <a:spcPct val="100000"/>
              </a:lnSpc>
              <a:spcBef>
                <a:spcPts val="35"/>
              </a:spcBef>
            </a:pPr>
            <a:r>
              <a:rPr sz="1100" i="1" spc="70" dirty="0">
                <a:latin typeface="Georgia"/>
                <a:cs typeface="Georgia"/>
              </a:rPr>
              <a:t>C</a:t>
            </a:r>
            <a:r>
              <a:rPr sz="1200" i="1" spc="104" baseline="-10416" dirty="0">
                <a:latin typeface="Georgia"/>
                <a:cs typeface="Georgia"/>
              </a:rPr>
              <a:t>x</a:t>
            </a:r>
            <a:r>
              <a:rPr sz="1200" i="1" spc="232" baseline="-10416" dirty="0">
                <a:latin typeface="Georgia"/>
                <a:cs typeface="Georgia"/>
              </a:rPr>
              <a:t> </a:t>
            </a:r>
            <a:r>
              <a:rPr sz="1100" spc="204" dirty="0">
                <a:latin typeface="Arial"/>
                <a:cs typeface="Arial"/>
              </a:rPr>
              <a:t>=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110" dirty="0">
                <a:latin typeface="Lucida Sans Unicode"/>
                <a:cs typeface="Lucida Sans Unicode"/>
              </a:rPr>
              <a:t>{</a:t>
            </a:r>
            <a:r>
              <a:rPr sz="1100" i="1" spc="110" dirty="0">
                <a:latin typeface="Georgia"/>
                <a:cs typeface="Georgia"/>
              </a:rPr>
              <a:t>x</a:t>
            </a:r>
            <a:r>
              <a:rPr sz="1100" spc="110" dirty="0">
                <a:latin typeface="Lucida Sans Unicode"/>
                <a:cs typeface="Lucida Sans Unicode"/>
              </a:rPr>
              <a:t>}</a:t>
            </a:r>
            <a:r>
              <a:rPr sz="1100" spc="110" dirty="0">
                <a:latin typeface="Gill Sans MT"/>
                <a:cs typeface="Gill Sans MT"/>
              </a:rPr>
              <a:t>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svaki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skup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vezan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neki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list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izlaznog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stabla;</a:t>
            </a:r>
            <a:endParaRPr sz="1100">
              <a:latin typeface="Gill Sans MT"/>
              <a:cs typeface="Gill Sans MT"/>
            </a:endParaRPr>
          </a:p>
          <a:p>
            <a:pPr marL="76200">
              <a:lnSpc>
                <a:spcPct val="100000"/>
              </a:lnSpc>
              <a:spcBef>
                <a:spcPts val="770"/>
              </a:spcBef>
            </a:pPr>
            <a:r>
              <a:rPr sz="1100" spc="-25" dirty="0">
                <a:latin typeface="Gill Sans MT"/>
                <a:cs typeface="Gill Sans MT"/>
              </a:rPr>
              <a:t>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svakoj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iteraciji,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biramo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60" dirty="0">
                <a:latin typeface="Georgia"/>
                <a:cs typeface="Georgia"/>
              </a:rPr>
              <a:t>C</a:t>
            </a:r>
            <a:r>
              <a:rPr sz="1200" i="1" spc="89" baseline="-10416" dirty="0">
                <a:latin typeface="Georgia"/>
                <a:cs typeface="Georgia"/>
              </a:rPr>
              <a:t>i</a:t>
            </a:r>
            <a:r>
              <a:rPr sz="1200" i="1" spc="195" baseline="-10416" dirty="0">
                <a:latin typeface="Georgia"/>
                <a:cs typeface="Georgia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90" dirty="0">
                <a:latin typeface="Georgia"/>
                <a:cs typeface="Georgia"/>
              </a:rPr>
              <a:t>C</a:t>
            </a:r>
            <a:r>
              <a:rPr sz="1200" i="1" spc="135" baseline="-10416" dirty="0">
                <a:latin typeface="Georgia"/>
                <a:cs typeface="Georgia"/>
              </a:rPr>
              <a:t>j</a:t>
            </a:r>
            <a:r>
              <a:rPr sz="1200" i="1" spc="262" baseline="-10416" dirty="0">
                <a:latin typeface="Georgia"/>
                <a:cs typeface="Georgia"/>
              </a:rPr>
              <a:t> </a:t>
            </a:r>
            <a:r>
              <a:rPr sz="1100" dirty="0">
                <a:latin typeface="Gill Sans MT"/>
                <a:cs typeface="Gill Sans MT"/>
              </a:rPr>
              <a:t>tako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da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eorgia"/>
                <a:cs typeface="Georgia"/>
              </a:rPr>
              <a:t>d</a:t>
            </a:r>
            <a:r>
              <a:rPr sz="1100" spc="30" dirty="0">
                <a:latin typeface="Arial"/>
                <a:cs typeface="Arial"/>
              </a:rPr>
              <a:t>(</a:t>
            </a:r>
            <a:r>
              <a:rPr sz="1100" i="1" spc="30" dirty="0">
                <a:latin typeface="Georgia"/>
                <a:cs typeface="Georgia"/>
              </a:rPr>
              <a:t>C</a:t>
            </a:r>
            <a:r>
              <a:rPr sz="1200" i="1" spc="44" baseline="-10416" dirty="0">
                <a:latin typeface="Georgia"/>
                <a:cs typeface="Georgia"/>
              </a:rPr>
              <a:t>i</a:t>
            </a:r>
            <a:r>
              <a:rPr sz="1100" i="1" spc="30" dirty="0">
                <a:latin typeface="Georgia"/>
                <a:cs typeface="Georgia"/>
              </a:rPr>
              <a:t>,</a:t>
            </a:r>
            <a:r>
              <a:rPr sz="1100" i="1" spc="-85" dirty="0">
                <a:latin typeface="Georgia"/>
                <a:cs typeface="Georgia"/>
              </a:rPr>
              <a:t> </a:t>
            </a:r>
            <a:r>
              <a:rPr sz="1100" i="1" spc="90" dirty="0">
                <a:latin typeface="Georgia"/>
                <a:cs typeface="Georgia"/>
              </a:rPr>
              <a:t>C</a:t>
            </a:r>
            <a:r>
              <a:rPr sz="1200" i="1" spc="135" baseline="-10416" dirty="0">
                <a:latin typeface="Georgia"/>
                <a:cs typeface="Georgia"/>
              </a:rPr>
              <a:t>j</a:t>
            </a:r>
            <a:r>
              <a:rPr sz="1200" i="1" spc="-150" baseline="-10416" dirty="0">
                <a:latin typeface="Georgia"/>
                <a:cs typeface="Georgia"/>
              </a:rPr>
              <a:t> </a:t>
            </a:r>
            <a:r>
              <a:rPr sz="1100" spc="55" dirty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  <a:spcBef>
                <a:spcPts val="35"/>
              </a:spcBef>
            </a:pPr>
            <a:r>
              <a:rPr sz="1100" i="1" spc="35" dirty="0">
                <a:latin typeface="Gill Sans MT"/>
                <a:cs typeface="Gill Sans MT"/>
              </a:rPr>
              <a:t>minimalno</a:t>
            </a:r>
            <a:r>
              <a:rPr sz="1100" spc="3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 marL="76200" marR="55880">
              <a:lnSpc>
                <a:spcPct val="102600"/>
              </a:lnSpc>
              <a:spcBef>
                <a:spcPts val="735"/>
              </a:spcBef>
            </a:pPr>
            <a:r>
              <a:rPr sz="1100" spc="-10" dirty="0">
                <a:latin typeface="Gill Sans MT"/>
                <a:cs typeface="Gill Sans MT"/>
              </a:rPr>
              <a:t>De</a:t>
            </a:r>
            <a:r>
              <a:rPr sz="1100" spc="-10" dirty="0">
                <a:latin typeface="Calibri"/>
                <a:cs typeface="Calibri"/>
              </a:rPr>
              <a:t>V</a:t>
            </a:r>
            <a:r>
              <a:rPr sz="1100" spc="-10" dirty="0">
                <a:latin typeface="Gill Sans MT"/>
                <a:cs typeface="Gill Sans MT"/>
              </a:rPr>
              <a:t>nišemo </a:t>
            </a:r>
            <a:r>
              <a:rPr sz="1100" spc="5" dirty="0">
                <a:latin typeface="Gill Sans MT"/>
                <a:cs typeface="Gill Sans MT"/>
              </a:rPr>
              <a:t>novi </a:t>
            </a:r>
            <a:r>
              <a:rPr sz="1100" spc="20" dirty="0">
                <a:latin typeface="Gill Sans MT"/>
                <a:cs typeface="Gill Sans MT"/>
              </a:rPr>
              <a:t>skup </a:t>
            </a:r>
            <a:r>
              <a:rPr sz="1100" i="1" spc="45" dirty="0">
                <a:latin typeface="Georgia"/>
                <a:cs typeface="Georgia"/>
              </a:rPr>
              <a:t>C</a:t>
            </a:r>
            <a:r>
              <a:rPr sz="1200" i="1" spc="67" baseline="-13888" dirty="0">
                <a:latin typeface="Georgia"/>
                <a:cs typeface="Georgia"/>
              </a:rPr>
              <a:t>k </a:t>
            </a:r>
            <a:r>
              <a:rPr sz="1100" spc="204" dirty="0">
                <a:latin typeface="Arial"/>
                <a:cs typeface="Arial"/>
              </a:rPr>
              <a:t>= </a:t>
            </a:r>
            <a:r>
              <a:rPr sz="1100" i="1" spc="60" dirty="0">
                <a:latin typeface="Georgia"/>
                <a:cs typeface="Georgia"/>
              </a:rPr>
              <a:t>C</a:t>
            </a:r>
            <a:r>
              <a:rPr sz="1200" i="1" spc="89" baseline="-10416" dirty="0">
                <a:latin typeface="Georgia"/>
                <a:cs typeface="Georgia"/>
              </a:rPr>
              <a:t>i </a:t>
            </a:r>
            <a:r>
              <a:rPr sz="1100" spc="-150" dirty="0">
                <a:latin typeface="Lucida Sans Unicode"/>
                <a:cs typeface="Lucida Sans Unicode"/>
              </a:rPr>
              <a:t>∪ </a:t>
            </a:r>
            <a:r>
              <a:rPr sz="1100" i="1" spc="90" dirty="0">
                <a:latin typeface="Georgia"/>
                <a:cs typeface="Georgia"/>
              </a:rPr>
              <a:t>C</a:t>
            </a:r>
            <a:r>
              <a:rPr sz="1200" i="1" spc="135" baseline="-10416" dirty="0">
                <a:latin typeface="Georgia"/>
                <a:cs typeface="Georgia"/>
              </a:rPr>
              <a:t>j </a:t>
            </a:r>
            <a:r>
              <a:rPr sz="1100" spc="40" dirty="0">
                <a:latin typeface="Gill Sans MT"/>
                <a:cs typeface="Gill Sans MT"/>
              </a:rPr>
              <a:t>i </a:t>
            </a:r>
            <a:r>
              <a:rPr sz="1100" spc="10" dirty="0">
                <a:latin typeface="Gill Sans MT"/>
                <a:cs typeface="Gill Sans MT"/>
              </a:rPr>
              <a:t>računamo </a:t>
            </a:r>
            <a:r>
              <a:rPr sz="1100" spc="15" dirty="0">
                <a:latin typeface="Gill Sans MT"/>
                <a:cs typeface="Gill Sans MT"/>
              </a:rPr>
              <a:t>njegova  </a:t>
            </a:r>
            <a:r>
              <a:rPr sz="1100" spc="20" dirty="0">
                <a:latin typeface="Gill Sans MT"/>
                <a:cs typeface="Gill Sans MT"/>
              </a:rPr>
              <a:t>rastojanja </a:t>
            </a:r>
            <a:r>
              <a:rPr sz="1100" spc="-20" dirty="0">
                <a:latin typeface="Gill Sans MT"/>
                <a:cs typeface="Gill Sans MT"/>
              </a:rPr>
              <a:t>od </a:t>
            </a:r>
            <a:r>
              <a:rPr sz="1100" spc="25" dirty="0">
                <a:latin typeface="Gill Sans MT"/>
                <a:cs typeface="Gill Sans MT"/>
              </a:rPr>
              <a:t>svih </a:t>
            </a:r>
            <a:r>
              <a:rPr sz="1100" spc="5" dirty="0">
                <a:latin typeface="Gill Sans MT"/>
                <a:cs typeface="Gill Sans MT"/>
              </a:rPr>
              <a:t>preostalih </a:t>
            </a:r>
            <a:r>
              <a:rPr sz="1100" spc="10" dirty="0">
                <a:latin typeface="Gill Sans MT"/>
                <a:cs typeface="Gill Sans MT"/>
              </a:rPr>
              <a:t>skupova. </a:t>
            </a:r>
            <a:r>
              <a:rPr sz="1100" spc="-35" dirty="0">
                <a:latin typeface="Gill Sans MT"/>
                <a:cs typeface="Gill Sans MT"/>
              </a:rPr>
              <a:t>Tako</a:t>
            </a:r>
            <a:r>
              <a:rPr sz="1100" spc="-35" dirty="0">
                <a:latin typeface="Calibri"/>
                <a:cs typeface="Calibri"/>
              </a:rPr>
              <a:t>đ</a:t>
            </a:r>
            <a:r>
              <a:rPr sz="1100" spc="-35" dirty="0">
                <a:latin typeface="Gill Sans MT"/>
                <a:cs typeface="Gill Sans MT"/>
              </a:rPr>
              <a:t>e, </a:t>
            </a:r>
            <a:r>
              <a:rPr sz="1100" i="1" spc="45" dirty="0">
                <a:latin typeface="Georgia"/>
                <a:cs typeface="Georgia"/>
              </a:rPr>
              <a:t>C</a:t>
            </a:r>
            <a:r>
              <a:rPr sz="1200" i="1" spc="67" baseline="-13888" dirty="0">
                <a:latin typeface="Georgia"/>
                <a:cs typeface="Georgia"/>
              </a:rPr>
              <a:t>k </a:t>
            </a:r>
            <a:r>
              <a:rPr sz="1100" spc="-5" dirty="0">
                <a:latin typeface="Gill Sans MT"/>
                <a:cs typeface="Gill Sans MT"/>
              </a:rPr>
              <a:t>vezujemo </a:t>
            </a:r>
            <a:r>
              <a:rPr sz="1100" spc="25" dirty="0">
                <a:latin typeface="Gill Sans MT"/>
                <a:cs typeface="Gill Sans MT"/>
              </a:rPr>
              <a:t>za  </a:t>
            </a:r>
            <a:r>
              <a:rPr sz="1100" spc="5" dirty="0">
                <a:latin typeface="Gill Sans MT"/>
                <a:cs typeface="Gill Sans MT"/>
              </a:rPr>
              <a:t>novi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30" dirty="0">
                <a:latin typeface="Gill Sans MT"/>
                <a:cs typeface="Gill Sans MT"/>
              </a:rPr>
              <a:t>čvor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stablu,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koji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roditelj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od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čvorova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vezanih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60" dirty="0">
                <a:latin typeface="Georgia"/>
                <a:cs typeface="Georgia"/>
              </a:rPr>
              <a:t>C</a:t>
            </a:r>
            <a:r>
              <a:rPr sz="1200" i="1" spc="89" baseline="-10416" dirty="0">
                <a:latin typeface="Georgia"/>
                <a:cs typeface="Georgia"/>
              </a:rPr>
              <a:t>i</a:t>
            </a:r>
            <a:r>
              <a:rPr sz="1200" i="1" spc="195" baseline="-10416" dirty="0">
                <a:latin typeface="Georgia"/>
                <a:cs typeface="Georgia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i="1" spc="90" dirty="0">
                <a:latin typeface="Georgia"/>
                <a:cs typeface="Georgia"/>
              </a:rPr>
              <a:t>C</a:t>
            </a:r>
            <a:r>
              <a:rPr sz="1200" i="1" spc="135" baseline="-10416" dirty="0">
                <a:latin typeface="Georgia"/>
                <a:cs typeface="Georgia"/>
              </a:rPr>
              <a:t>j</a:t>
            </a:r>
            <a:r>
              <a:rPr sz="1200" i="1" spc="-150" baseline="-10416" dirty="0">
                <a:latin typeface="Georgia"/>
                <a:cs typeface="Georgia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 marL="76200">
              <a:lnSpc>
                <a:spcPct val="100000"/>
              </a:lnSpc>
              <a:spcBef>
                <a:spcPts val="770"/>
              </a:spcBef>
            </a:pPr>
            <a:r>
              <a:rPr sz="1100" spc="-5" dirty="0">
                <a:latin typeface="Gill Sans MT"/>
                <a:cs typeface="Gill Sans MT"/>
              </a:rPr>
              <a:t>Brišemo skupove </a:t>
            </a:r>
            <a:r>
              <a:rPr sz="1100" i="1" spc="60" dirty="0">
                <a:latin typeface="Georgia"/>
                <a:cs typeface="Georgia"/>
              </a:rPr>
              <a:t>C</a:t>
            </a:r>
            <a:r>
              <a:rPr sz="1200" i="1" spc="89" baseline="-10416" dirty="0">
                <a:latin typeface="Georgia"/>
                <a:cs typeface="Georgia"/>
              </a:rPr>
              <a:t>i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220" dirty="0">
                <a:latin typeface="Gill Sans MT"/>
                <a:cs typeface="Gill Sans MT"/>
              </a:rPr>
              <a:t> </a:t>
            </a:r>
            <a:r>
              <a:rPr sz="1100" i="1" spc="90" dirty="0">
                <a:latin typeface="Georgia"/>
                <a:cs typeface="Georgia"/>
              </a:rPr>
              <a:t>C</a:t>
            </a:r>
            <a:r>
              <a:rPr sz="1200" i="1" spc="135" baseline="-10416" dirty="0">
                <a:latin typeface="Georgia"/>
                <a:cs typeface="Georgia"/>
              </a:rPr>
              <a:t>j </a:t>
            </a:r>
            <a:r>
              <a:rPr sz="1100" spc="-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  <a:p>
            <a:pPr marL="76200">
              <a:lnSpc>
                <a:spcPct val="100000"/>
              </a:lnSpc>
              <a:spcBef>
                <a:spcPts val="770"/>
              </a:spcBef>
            </a:pPr>
            <a:r>
              <a:rPr sz="1100" spc="-5" dirty="0">
                <a:latin typeface="Gill Sans MT"/>
                <a:cs typeface="Gill Sans MT"/>
              </a:rPr>
              <a:t>Iteriramo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dok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ne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ostane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samo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jedan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skup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(</a:t>
            </a:r>
            <a:r>
              <a:rPr sz="1100" i="1" spc="5" dirty="0">
                <a:latin typeface="Gill Sans MT"/>
                <a:cs typeface="Gill Sans MT"/>
              </a:rPr>
              <a:t>koren</a:t>
            </a:r>
            <a:r>
              <a:rPr sz="1100" i="1" spc="-30" dirty="0">
                <a:latin typeface="Gill Sans MT"/>
                <a:cs typeface="Gill Sans MT"/>
              </a:rPr>
              <a:t> </a:t>
            </a:r>
            <a:r>
              <a:rPr sz="1100" i="1" spc="10" dirty="0">
                <a:latin typeface="Gill Sans MT"/>
                <a:cs typeface="Gill Sans MT"/>
              </a:rPr>
              <a:t>stabla</a:t>
            </a:r>
            <a:r>
              <a:rPr sz="1100" spc="10" dirty="0">
                <a:latin typeface="Gill Sans MT"/>
                <a:cs typeface="Gill Sans MT"/>
              </a:rPr>
              <a:t>).</a:t>
            </a:r>
            <a:endParaRPr sz="1100">
              <a:latin typeface="Gill Sans MT"/>
              <a:cs typeface="Gill Sans MT"/>
            </a:endParaRPr>
          </a:p>
          <a:p>
            <a:pPr marL="76200" marR="602615">
              <a:lnSpc>
                <a:spcPct val="102600"/>
              </a:lnSpc>
              <a:spcBef>
                <a:spcPts val="735"/>
              </a:spcBef>
            </a:pPr>
            <a:r>
              <a:rPr sz="1100" spc="20" dirty="0">
                <a:latin typeface="Gill Sans MT"/>
                <a:cs typeface="Gill Sans MT"/>
              </a:rPr>
              <a:t>Naje</a:t>
            </a:r>
            <a:r>
              <a:rPr sz="1100" spc="20" dirty="0">
                <a:latin typeface="Calibri"/>
                <a:cs typeface="Calibri"/>
              </a:rPr>
              <a:t>V</a:t>
            </a:r>
            <a:r>
              <a:rPr sz="1100" spc="20" dirty="0">
                <a:latin typeface="Gill Sans MT"/>
                <a:cs typeface="Gill Sans MT"/>
              </a:rPr>
              <a:t>kasnija </a:t>
            </a:r>
            <a:r>
              <a:rPr sz="1100" spc="15" dirty="0">
                <a:latin typeface="Gill Sans MT"/>
                <a:cs typeface="Gill Sans MT"/>
              </a:rPr>
              <a:t>poznata </a:t>
            </a:r>
            <a:r>
              <a:rPr sz="1100" spc="20" dirty="0">
                <a:latin typeface="Gill Sans MT"/>
                <a:cs typeface="Gill Sans MT"/>
              </a:rPr>
              <a:t>implementacija </a:t>
            </a:r>
            <a:r>
              <a:rPr sz="1100" spc="40" dirty="0">
                <a:latin typeface="Gill Sans MT"/>
                <a:cs typeface="Gill Sans MT"/>
              </a:rPr>
              <a:t>ima</a:t>
            </a:r>
            <a:r>
              <a:rPr sz="1100" spc="-17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vremensku  </a:t>
            </a:r>
            <a:r>
              <a:rPr sz="1100" spc="-10" dirty="0">
                <a:latin typeface="Gill Sans MT"/>
                <a:cs typeface="Gill Sans MT"/>
              </a:rPr>
              <a:t>složenost</a:t>
            </a:r>
            <a:r>
              <a:rPr sz="1100" spc="-40" dirty="0">
                <a:latin typeface="Gill Sans MT"/>
                <a:cs typeface="Gill Sans MT"/>
              </a:rPr>
              <a:t> </a:t>
            </a:r>
            <a:r>
              <a:rPr sz="1100" i="1" spc="35" dirty="0">
                <a:latin typeface="Georgia"/>
                <a:cs typeface="Georgia"/>
              </a:rPr>
              <a:t>O</a:t>
            </a:r>
            <a:r>
              <a:rPr sz="1100" spc="35" dirty="0">
                <a:latin typeface="Arial"/>
                <a:cs typeface="Arial"/>
              </a:rPr>
              <a:t>(</a:t>
            </a:r>
            <a:r>
              <a:rPr sz="1100" i="1" spc="35" dirty="0">
                <a:latin typeface="Georgia"/>
                <a:cs typeface="Georgia"/>
              </a:rPr>
              <a:t>n</a:t>
            </a:r>
            <a:r>
              <a:rPr sz="1200" spc="52" baseline="27777" dirty="0">
                <a:latin typeface="Trebuchet MS"/>
                <a:cs typeface="Trebuchet MS"/>
              </a:rPr>
              <a:t>2</a:t>
            </a:r>
            <a:r>
              <a:rPr sz="1100" spc="35" dirty="0">
                <a:latin typeface="Arial"/>
                <a:cs typeface="Arial"/>
              </a:rPr>
              <a:t>)</a:t>
            </a:r>
            <a:r>
              <a:rPr sz="1100" spc="3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4" name="object 14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231265">
              <a:lnSpc>
                <a:spcPts val="640"/>
              </a:lnSpc>
              <a:spcBef>
                <a:spcPts val="80"/>
              </a:spcBef>
            </a:pP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Kompresija </a:t>
            </a:r>
            <a:r>
              <a:rPr sz="600" spc="-30" dirty="0">
                <a:solidFill>
                  <a:srgbClr val="9898D8"/>
                </a:solidFill>
                <a:latin typeface="Gill Sans MT"/>
                <a:cs typeface="Gill Sans MT"/>
              </a:rPr>
              <a:t>DNK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sekvenci  Rekonstrukcija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genoma  </a:t>
            </a:r>
            <a:r>
              <a:rPr sz="600" spc="15" dirty="0">
                <a:solidFill>
                  <a:srgbClr val="FFFFFF"/>
                </a:solidFill>
                <a:latin typeface="Gill Sans MT"/>
                <a:cs typeface="Gill Sans MT"/>
              </a:rPr>
              <a:t>Izgradnja </a:t>
            </a:r>
            <a:r>
              <a:rPr sz="600" spc="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logenetskih</a:t>
            </a:r>
            <a:r>
              <a:rPr sz="600" spc="-7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15" dirty="0">
                <a:solidFill>
                  <a:srgbClr val="FFFFFF"/>
                </a:solidFill>
                <a:latin typeface="Gill Sans MT"/>
                <a:cs typeface="Gill Sans MT"/>
              </a:rPr>
              <a:t>stabala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20294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30" dirty="0">
                <a:solidFill>
                  <a:srgbClr val="FFFFFF"/>
                </a:solidFill>
                <a:latin typeface="Gill Sans MT"/>
                <a:cs typeface="Gill Sans MT"/>
              </a:rPr>
              <a:t>Napredniji </a:t>
            </a:r>
            <a:r>
              <a:rPr sz="1400" spc="50" dirty="0">
                <a:solidFill>
                  <a:srgbClr val="FFFFFF"/>
                </a:solidFill>
                <a:latin typeface="Gill Sans MT"/>
                <a:cs typeface="Gill Sans MT"/>
              </a:rPr>
              <a:t>zadaci za</a:t>
            </a:r>
            <a:r>
              <a:rPr sz="1400" spc="-204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Gill Sans MT"/>
                <a:cs typeface="Gill Sans MT"/>
              </a:rPr>
              <a:t>vežbu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1573580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831" y="1783613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831" y="1993646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2203678"/>
            <a:ext cx="64985" cy="649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831" y="2413711"/>
            <a:ext cx="64985" cy="6498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47294" y="1107743"/>
            <a:ext cx="3352165" cy="141414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30" dirty="0">
                <a:latin typeface="Gill Sans MT"/>
                <a:cs typeface="Gill Sans MT"/>
              </a:rPr>
              <a:t>Zanimljivi </a:t>
            </a:r>
            <a:r>
              <a:rPr sz="1100" spc="20" dirty="0">
                <a:latin typeface="Gill Sans MT"/>
                <a:cs typeface="Gill Sans MT"/>
              </a:rPr>
              <a:t>takmičarski </a:t>
            </a:r>
            <a:r>
              <a:rPr sz="1100" spc="25" dirty="0">
                <a:latin typeface="Gill Sans MT"/>
                <a:cs typeface="Gill Sans MT"/>
              </a:rPr>
              <a:t>zadaci inspirisani</a:t>
            </a:r>
            <a:r>
              <a:rPr sz="1100" spc="-19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bioinformatičkim  </a:t>
            </a:r>
            <a:r>
              <a:rPr sz="1100" spc="20" dirty="0">
                <a:latin typeface="Gill Sans MT"/>
                <a:cs typeface="Gill Sans MT"/>
              </a:rPr>
              <a:t>algoritmima </a:t>
            </a:r>
            <a:r>
              <a:rPr sz="1100" spc="-5" dirty="0">
                <a:latin typeface="Gill Sans MT"/>
                <a:cs typeface="Gill Sans MT"/>
              </a:rPr>
              <a:t>(otprilike </a:t>
            </a:r>
            <a:r>
              <a:rPr sz="1100" dirty="0">
                <a:latin typeface="Gill Sans MT"/>
                <a:cs typeface="Gill Sans MT"/>
              </a:rPr>
              <a:t>sortirani </a:t>
            </a:r>
            <a:r>
              <a:rPr sz="1100" spc="-20" dirty="0">
                <a:latin typeface="Gill Sans MT"/>
                <a:cs typeface="Gill Sans MT"/>
              </a:rPr>
              <a:t>po</a:t>
            </a:r>
            <a:r>
              <a:rPr sz="1100" spc="-160" dirty="0">
                <a:latin typeface="Gill Sans MT"/>
                <a:cs typeface="Gill Sans MT"/>
              </a:rPr>
              <a:t> </a:t>
            </a:r>
            <a:r>
              <a:rPr sz="1100" spc="5" dirty="0">
                <a:latin typeface="Gill Sans MT"/>
                <a:cs typeface="Gill Sans MT"/>
              </a:rPr>
              <a:t>težini):</a:t>
            </a:r>
            <a:endParaRPr sz="1100">
              <a:latin typeface="Gill Sans MT"/>
              <a:cs typeface="Gill Sans MT"/>
            </a:endParaRPr>
          </a:p>
          <a:p>
            <a:pPr marL="289560" marR="195580">
              <a:lnSpc>
                <a:spcPct val="125299"/>
              </a:lnSpc>
            </a:pPr>
            <a:r>
              <a:rPr sz="1100" i="1" spc="60" dirty="0">
                <a:latin typeface="Gill Sans MT"/>
                <a:cs typeface="Gill Sans MT"/>
              </a:rPr>
              <a:t>ACM</a:t>
            </a:r>
            <a:r>
              <a:rPr sz="1100" i="1" spc="-30" dirty="0">
                <a:latin typeface="Gill Sans MT"/>
                <a:cs typeface="Gill Sans MT"/>
              </a:rPr>
              <a:t> </a:t>
            </a:r>
            <a:r>
              <a:rPr sz="1100" i="1" spc="40" dirty="0">
                <a:latin typeface="Gill Sans MT"/>
                <a:cs typeface="Gill Sans MT"/>
              </a:rPr>
              <a:t>Mid</a:t>
            </a:r>
            <a:r>
              <a:rPr sz="1100" i="1" spc="-30" dirty="0">
                <a:latin typeface="Gill Sans MT"/>
                <a:cs typeface="Gill Sans MT"/>
              </a:rPr>
              <a:t> </a:t>
            </a:r>
            <a:r>
              <a:rPr sz="1100" i="1" spc="35" dirty="0">
                <a:latin typeface="Gill Sans MT"/>
                <a:cs typeface="Gill Sans MT"/>
              </a:rPr>
              <a:t>Central</a:t>
            </a:r>
            <a:r>
              <a:rPr sz="1100" i="1" spc="-25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ill Sans MT"/>
                <a:cs typeface="Gill Sans MT"/>
              </a:rPr>
              <a:t>Regionals</a:t>
            </a:r>
            <a:r>
              <a:rPr sz="1100" i="1" spc="-30" dirty="0">
                <a:latin typeface="Gill Sans MT"/>
                <a:cs typeface="Gill Sans MT"/>
              </a:rPr>
              <a:t> </a:t>
            </a:r>
            <a:r>
              <a:rPr sz="1100" i="1" spc="-70" dirty="0">
                <a:latin typeface="Gill Sans MT"/>
                <a:cs typeface="Gill Sans MT"/>
              </a:rPr>
              <a:t>1995:</a:t>
            </a:r>
            <a:r>
              <a:rPr sz="1100" i="1" spc="-30" dirty="0">
                <a:latin typeface="Gill Sans MT"/>
                <a:cs typeface="Gill Sans MT"/>
              </a:rPr>
              <a:t> </a:t>
            </a:r>
            <a:r>
              <a:rPr sz="1100" i="1" spc="30" dirty="0">
                <a:latin typeface="Gill Sans MT"/>
                <a:cs typeface="Gill Sans MT"/>
              </a:rPr>
              <a:t>DNA</a:t>
            </a:r>
            <a:r>
              <a:rPr sz="1100" i="1" spc="-25" dirty="0">
                <a:latin typeface="Gill Sans MT"/>
                <a:cs typeface="Gill Sans MT"/>
              </a:rPr>
              <a:t> </a:t>
            </a:r>
            <a:r>
              <a:rPr sz="1100" i="1" spc="20" dirty="0">
                <a:latin typeface="Gill Sans MT"/>
                <a:cs typeface="Gill Sans MT"/>
              </a:rPr>
              <a:t>Translation</a:t>
            </a:r>
            <a:r>
              <a:rPr sz="1100" spc="20" dirty="0">
                <a:latin typeface="Gill Sans MT"/>
                <a:cs typeface="Gill Sans MT"/>
              </a:rPr>
              <a:t>;  </a:t>
            </a:r>
            <a:r>
              <a:rPr sz="1100" i="1" spc="-30" dirty="0">
                <a:latin typeface="Gill Sans MT"/>
                <a:cs typeface="Gill Sans MT"/>
              </a:rPr>
              <a:t>11th </a:t>
            </a:r>
            <a:r>
              <a:rPr sz="1100" i="1" spc="30" dirty="0">
                <a:latin typeface="Gill Sans MT"/>
                <a:cs typeface="Gill Sans MT"/>
              </a:rPr>
              <a:t>Iran </a:t>
            </a:r>
            <a:r>
              <a:rPr sz="1100" i="1" spc="20" dirty="0">
                <a:latin typeface="Gill Sans MT"/>
                <a:cs typeface="Gill Sans MT"/>
              </a:rPr>
              <a:t>Internet </a:t>
            </a:r>
            <a:r>
              <a:rPr sz="1100" i="1" spc="25" dirty="0">
                <a:latin typeface="Gill Sans MT"/>
                <a:cs typeface="Gill Sans MT"/>
              </a:rPr>
              <a:t>Contest: </a:t>
            </a:r>
            <a:r>
              <a:rPr sz="1100" i="1" spc="35" dirty="0">
                <a:latin typeface="Gill Sans MT"/>
                <a:cs typeface="Gill Sans MT"/>
              </a:rPr>
              <a:t>RNA</a:t>
            </a:r>
            <a:r>
              <a:rPr sz="1100" i="1" spc="-220" dirty="0">
                <a:latin typeface="Gill Sans MT"/>
                <a:cs typeface="Gill Sans MT"/>
              </a:rPr>
              <a:t> </a:t>
            </a:r>
            <a:r>
              <a:rPr sz="1100" i="1" spc="20" dirty="0">
                <a:latin typeface="Gill Sans MT"/>
                <a:cs typeface="Gill Sans MT"/>
              </a:rPr>
              <a:t>Molecules</a:t>
            </a:r>
            <a:r>
              <a:rPr sz="1100" spc="20" dirty="0">
                <a:latin typeface="Gill Sans MT"/>
                <a:cs typeface="Gill Sans MT"/>
              </a:rPr>
              <a:t>;</a:t>
            </a:r>
            <a:endParaRPr sz="1100">
              <a:latin typeface="Gill Sans MT"/>
              <a:cs typeface="Gill Sans MT"/>
            </a:endParaRPr>
          </a:p>
          <a:p>
            <a:pPr marL="289560" marR="71120">
              <a:lnSpc>
                <a:spcPct val="125299"/>
              </a:lnSpc>
            </a:pPr>
            <a:r>
              <a:rPr sz="1100" i="1" spc="40" dirty="0">
                <a:latin typeface="Gill Sans MT"/>
                <a:cs typeface="Gill Sans MT"/>
              </a:rPr>
              <a:t>TUD </a:t>
            </a:r>
            <a:r>
              <a:rPr sz="1100" i="1" spc="30" dirty="0">
                <a:latin typeface="Gill Sans MT"/>
                <a:cs typeface="Gill Sans MT"/>
              </a:rPr>
              <a:t>Programming Contest </a:t>
            </a:r>
            <a:r>
              <a:rPr sz="1100" i="1" spc="-70" dirty="0">
                <a:latin typeface="Gill Sans MT"/>
                <a:cs typeface="Gill Sans MT"/>
              </a:rPr>
              <a:t>2004: </a:t>
            </a:r>
            <a:r>
              <a:rPr sz="1100" i="1" spc="30" dirty="0">
                <a:latin typeface="Gill Sans MT"/>
                <a:cs typeface="Gill Sans MT"/>
              </a:rPr>
              <a:t>DNA </a:t>
            </a:r>
            <a:r>
              <a:rPr sz="1100" i="1" spc="35" dirty="0">
                <a:latin typeface="Gill Sans MT"/>
                <a:cs typeface="Gill Sans MT"/>
              </a:rPr>
              <a:t>Laboratory</a:t>
            </a:r>
            <a:r>
              <a:rPr sz="1100" spc="35" dirty="0">
                <a:latin typeface="Gill Sans MT"/>
                <a:cs typeface="Gill Sans MT"/>
              </a:rPr>
              <a:t>;  </a:t>
            </a:r>
            <a:r>
              <a:rPr sz="1100" i="1" spc="40" dirty="0">
                <a:latin typeface="Gill Sans MT"/>
                <a:cs typeface="Gill Sans MT"/>
              </a:rPr>
              <a:t>BubbleCup </a:t>
            </a:r>
            <a:r>
              <a:rPr sz="1100" i="1" spc="10" dirty="0">
                <a:latin typeface="Gill Sans MT"/>
                <a:cs typeface="Gill Sans MT"/>
              </a:rPr>
              <a:t>Quals1 </a:t>
            </a:r>
            <a:r>
              <a:rPr sz="1100" i="1" spc="-90" dirty="0">
                <a:latin typeface="Gill Sans MT"/>
                <a:cs typeface="Gill Sans MT"/>
              </a:rPr>
              <a:t>2012 </a:t>
            </a:r>
            <a:r>
              <a:rPr sz="1100" i="1" spc="30" dirty="0">
                <a:latin typeface="Gill Sans MT"/>
                <a:cs typeface="Gill Sans MT"/>
              </a:rPr>
              <a:t>(SPOJ): </a:t>
            </a:r>
            <a:r>
              <a:rPr sz="1100" i="1" spc="10" dirty="0">
                <a:latin typeface="Gill Sans MT"/>
                <a:cs typeface="Gill Sans MT"/>
              </a:rPr>
              <a:t>Segment </a:t>
            </a:r>
            <a:r>
              <a:rPr sz="1100" i="1" spc="45" dirty="0">
                <a:latin typeface="Gill Sans MT"/>
                <a:cs typeface="Gill Sans MT"/>
              </a:rPr>
              <a:t>Flip</a:t>
            </a:r>
            <a:r>
              <a:rPr sz="1100" spc="45" dirty="0">
                <a:latin typeface="Gill Sans MT"/>
                <a:cs typeface="Gill Sans MT"/>
              </a:rPr>
              <a:t>;  </a:t>
            </a:r>
            <a:r>
              <a:rPr sz="1100" i="1" spc="40" dirty="0">
                <a:latin typeface="Gill Sans MT"/>
                <a:cs typeface="Gill Sans MT"/>
              </a:rPr>
              <a:t>BubbleCup </a:t>
            </a:r>
            <a:r>
              <a:rPr sz="1100" i="1" spc="10" dirty="0">
                <a:latin typeface="Gill Sans MT"/>
                <a:cs typeface="Gill Sans MT"/>
              </a:rPr>
              <a:t>Quals2 </a:t>
            </a:r>
            <a:r>
              <a:rPr sz="1100" i="1" spc="-90" dirty="0">
                <a:latin typeface="Gill Sans MT"/>
                <a:cs typeface="Gill Sans MT"/>
              </a:rPr>
              <a:t>2014 </a:t>
            </a:r>
            <a:r>
              <a:rPr sz="1100" i="1" spc="30" dirty="0">
                <a:latin typeface="Gill Sans MT"/>
                <a:cs typeface="Gill Sans MT"/>
              </a:rPr>
              <a:t>(SPOJ): </a:t>
            </a:r>
            <a:r>
              <a:rPr sz="1100" i="1" spc="15" dirty="0">
                <a:latin typeface="Gill Sans MT"/>
                <a:cs typeface="Gill Sans MT"/>
              </a:rPr>
              <a:t>Soccer</a:t>
            </a:r>
            <a:r>
              <a:rPr sz="1100" i="1" spc="-135" dirty="0">
                <a:latin typeface="Gill Sans MT"/>
                <a:cs typeface="Gill Sans MT"/>
              </a:rPr>
              <a:t> </a:t>
            </a:r>
            <a:r>
              <a:rPr sz="1100" i="1" spc="35" dirty="0">
                <a:latin typeface="Gill Sans MT"/>
                <a:cs typeface="Gill Sans MT"/>
              </a:rPr>
              <a:t>Choreography</a:t>
            </a:r>
            <a:r>
              <a:rPr sz="1100" spc="35" dirty="0">
                <a:latin typeface="Gill Sans MT"/>
                <a:cs typeface="Gill Sans MT"/>
              </a:rPr>
              <a:t>.</a:t>
            </a:r>
            <a:endParaRPr sz="1100">
              <a:latin typeface="Gill Sans MT"/>
              <a:cs typeface="Gill Sans MT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3" name="object 13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FFFFF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FFFFF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FFFFF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 dirty="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 dirty="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476375">
              <a:lnSpc>
                <a:spcPts val="640"/>
              </a:lnSpc>
              <a:spcBef>
                <a:spcPts val="80"/>
              </a:spcBef>
            </a:pPr>
            <a:r>
              <a:rPr sz="600" spc="-10" dirty="0">
                <a:solidFill>
                  <a:srgbClr val="9898D8"/>
                </a:solidFill>
                <a:latin typeface="Gill Sans MT"/>
                <a:cs typeface="Gill Sans MT"/>
              </a:rPr>
              <a:t>Uvod </a:t>
            </a:r>
            <a:r>
              <a:rPr sz="600" spc="20" dirty="0">
                <a:solidFill>
                  <a:srgbClr val="9898D8"/>
                </a:solidFill>
                <a:latin typeface="Gill Sans MT"/>
                <a:cs typeface="Gill Sans MT"/>
              </a:rPr>
              <a:t>u</a:t>
            </a:r>
            <a:r>
              <a:rPr sz="600" spc="-5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bioinformatiku  </a:t>
            </a:r>
            <a:r>
              <a:rPr sz="600" spc="-30" dirty="0">
                <a:solidFill>
                  <a:srgbClr val="9898D8"/>
                </a:solidFill>
                <a:latin typeface="Gill Sans MT"/>
                <a:cs typeface="Gill Sans MT"/>
              </a:rPr>
              <a:t>DNK</a:t>
            </a:r>
            <a:endParaRPr sz="600" dirty="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Sinteza</a:t>
            </a:r>
            <a:r>
              <a:rPr sz="600" spc="-2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proteina</a:t>
            </a:r>
            <a:endParaRPr sz="600" dirty="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5633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35" dirty="0">
                <a:solidFill>
                  <a:srgbClr val="FFFFFF"/>
                </a:solidFill>
                <a:latin typeface="Gill Sans MT"/>
                <a:cs typeface="Gill Sans MT"/>
              </a:rPr>
              <a:t>Translacija </a:t>
            </a:r>
            <a:r>
              <a:rPr sz="1400" spc="70" dirty="0">
                <a:solidFill>
                  <a:srgbClr val="FFFFFF"/>
                </a:solidFill>
                <a:latin typeface="Gill Sans MT"/>
                <a:cs typeface="Gill Sans MT"/>
              </a:rPr>
              <a:t>u</a:t>
            </a:r>
            <a:r>
              <a:rPr sz="1400" spc="-17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ill Sans MT"/>
                <a:cs typeface="Gill Sans MT"/>
              </a:rPr>
              <a:t>protein</a:t>
            </a:r>
            <a:endParaRPr sz="1400" dirty="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1088948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4395" y="1005216"/>
            <a:ext cx="3634740" cy="174688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99"/>
              </a:lnSpc>
              <a:spcBef>
                <a:spcPts val="55"/>
              </a:spcBef>
            </a:pPr>
            <a:r>
              <a:rPr sz="1100" spc="10" dirty="0">
                <a:latin typeface="Gill Sans MT"/>
                <a:cs typeface="Gill Sans MT"/>
              </a:rPr>
              <a:t>Unutar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iRNK,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nukleotidi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se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dele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grupe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od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po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tri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susedna,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koje  </a:t>
            </a:r>
            <a:r>
              <a:rPr sz="1100" spc="-15" dirty="0">
                <a:latin typeface="Gill Sans MT"/>
                <a:cs typeface="Gill Sans MT"/>
              </a:rPr>
              <a:t>se </a:t>
            </a:r>
            <a:r>
              <a:rPr sz="1100" spc="-10" dirty="0">
                <a:latin typeface="Gill Sans MT"/>
                <a:cs typeface="Gill Sans MT"/>
              </a:rPr>
              <a:t>zovu</a:t>
            </a:r>
            <a:r>
              <a:rPr sz="1100" spc="-60" dirty="0">
                <a:latin typeface="Gill Sans MT"/>
                <a:cs typeface="Gill Sans MT"/>
              </a:rPr>
              <a:t> </a:t>
            </a:r>
            <a:r>
              <a:rPr sz="1100" b="1" spc="-40" dirty="0">
                <a:latin typeface="Tahoma"/>
                <a:cs typeface="Tahoma"/>
              </a:rPr>
              <a:t>kodoni</a:t>
            </a:r>
            <a:r>
              <a:rPr sz="1100" spc="-40" dirty="0">
                <a:latin typeface="Gill Sans MT"/>
                <a:cs typeface="Gill Sans MT"/>
              </a:rPr>
              <a:t>.</a:t>
            </a:r>
            <a:endParaRPr sz="11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</a:pPr>
            <a:endParaRPr sz="1400" dirty="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sz="1100" spc="35" dirty="0">
                <a:latin typeface="Gill Sans MT"/>
                <a:cs typeface="Gill Sans MT"/>
              </a:rPr>
              <a:t>Svaki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kodon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ili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odgovara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jednoj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amino-kiselini,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ili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specijalan</a:t>
            </a:r>
            <a:endParaRPr sz="1100" dirty="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i="1" spc="20" dirty="0">
                <a:latin typeface="Gill Sans MT"/>
                <a:cs typeface="Gill Sans MT"/>
              </a:rPr>
              <a:t>stop </a:t>
            </a:r>
            <a:r>
              <a:rPr sz="1100" spc="-15" dirty="0">
                <a:latin typeface="Gill Sans MT"/>
                <a:cs typeface="Gill Sans MT"/>
              </a:rPr>
              <a:t>kodon. </a:t>
            </a:r>
            <a:r>
              <a:rPr sz="1100" dirty="0">
                <a:latin typeface="Gill Sans MT"/>
                <a:cs typeface="Gill Sans MT"/>
              </a:rPr>
              <a:t>Stop </a:t>
            </a:r>
            <a:r>
              <a:rPr sz="1100" spc="-5" dirty="0">
                <a:latin typeface="Gill Sans MT"/>
                <a:cs typeface="Gill Sans MT"/>
              </a:rPr>
              <a:t>kodoni </a:t>
            </a:r>
            <a:r>
              <a:rPr sz="1100" spc="20" dirty="0">
                <a:latin typeface="Gill Sans MT"/>
                <a:cs typeface="Gill Sans MT"/>
              </a:rPr>
              <a:t>su </a:t>
            </a:r>
            <a:r>
              <a:rPr sz="1100" spc="-180" dirty="0">
                <a:latin typeface="Times New Roman"/>
                <a:cs typeface="Times New Roman"/>
              </a:rPr>
              <a:t>UAG</a:t>
            </a:r>
            <a:r>
              <a:rPr sz="1100" spc="-180" dirty="0">
                <a:latin typeface="Gill Sans MT"/>
                <a:cs typeface="Gill Sans MT"/>
              </a:rPr>
              <a:t>, </a:t>
            </a:r>
            <a:r>
              <a:rPr sz="1100" spc="-235" dirty="0">
                <a:latin typeface="Times New Roman"/>
                <a:cs typeface="Times New Roman"/>
              </a:rPr>
              <a:t>UAA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225" dirty="0">
                <a:latin typeface="Gill Sans MT"/>
                <a:cs typeface="Gill Sans MT"/>
              </a:rPr>
              <a:t> </a:t>
            </a:r>
            <a:r>
              <a:rPr sz="1100" spc="-180" dirty="0">
                <a:latin typeface="Times New Roman"/>
                <a:cs typeface="Times New Roman"/>
              </a:rPr>
              <a:t>UGA</a:t>
            </a:r>
            <a:r>
              <a:rPr sz="1100" spc="-180" dirty="0">
                <a:latin typeface="Gill Sans MT"/>
                <a:cs typeface="Gill Sans MT"/>
              </a:rPr>
              <a:t>.</a:t>
            </a:r>
            <a:endParaRPr sz="11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</a:pPr>
            <a:endParaRPr sz="13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 dirty="0">
              <a:latin typeface="Gill Sans MT"/>
              <a:cs typeface="Gill Sans MT"/>
            </a:endParaRPr>
          </a:p>
          <a:p>
            <a:pPr marL="12700" marR="349250">
              <a:lnSpc>
                <a:spcPct val="102600"/>
              </a:lnSpc>
              <a:spcBef>
                <a:spcPts val="5"/>
              </a:spcBef>
            </a:pPr>
            <a:r>
              <a:rPr sz="1100" spc="-15" dirty="0">
                <a:latin typeface="Gill Sans MT"/>
                <a:cs typeface="Gill Sans MT"/>
              </a:rPr>
              <a:t>Prevo</a:t>
            </a:r>
            <a:r>
              <a:rPr sz="1100" spc="-15" dirty="0">
                <a:latin typeface="Calibri"/>
                <a:cs typeface="Calibri"/>
              </a:rPr>
              <a:t>đ</a:t>
            </a:r>
            <a:r>
              <a:rPr sz="1100" spc="-15" dirty="0">
                <a:latin typeface="Gill Sans MT"/>
                <a:cs typeface="Gill Sans MT"/>
              </a:rPr>
              <a:t>enje </a:t>
            </a:r>
            <a:r>
              <a:rPr sz="1100" spc="20" dirty="0">
                <a:latin typeface="Gill Sans MT"/>
                <a:cs typeface="Gill Sans MT"/>
              </a:rPr>
              <a:t>(</a:t>
            </a:r>
            <a:r>
              <a:rPr sz="1100" i="1" spc="20" dirty="0">
                <a:latin typeface="Gill Sans MT"/>
                <a:cs typeface="Gill Sans MT"/>
              </a:rPr>
              <a:t>translacija</a:t>
            </a:r>
            <a:r>
              <a:rPr sz="1100" spc="20" dirty="0">
                <a:latin typeface="Gill Sans MT"/>
                <a:cs typeface="Gill Sans MT"/>
              </a:rPr>
              <a:t>) </a:t>
            </a:r>
            <a:r>
              <a:rPr sz="1100" spc="-20" dirty="0">
                <a:latin typeface="Gill Sans MT"/>
                <a:cs typeface="Gill Sans MT"/>
              </a:rPr>
              <a:t>iRNK </a:t>
            </a:r>
            <a:r>
              <a:rPr sz="1100" spc="35" dirty="0">
                <a:latin typeface="Gill Sans MT"/>
                <a:cs typeface="Gill Sans MT"/>
              </a:rPr>
              <a:t>u </a:t>
            </a:r>
            <a:r>
              <a:rPr sz="1100" spc="25" dirty="0">
                <a:latin typeface="Gill Sans MT"/>
                <a:cs typeface="Gill Sans MT"/>
              </a:rPr>
              <a:t>niz </a:t>
            </a:r>
            <a:r>
              <a:rPr sz="1100" spc="20" dirty="0">
                <a:latin typeface="Gill Sans MT"/>
                <a:cs typeface="Gill Sans MT"/>
              </a:rPr>
              <a:t>amino-kiselina</a:t>
            </a:r>
            <a:r>
              <a:rPr sz="1100" spc="-210" dirty="0">
                <a:latin typeface="Gill Sans MT"/>
                <a:cs typeface="Gill Sans MT"/>
              </a:rPr>
              <a:t> </a:t>
            </a:r>
            <a:r>
              <a:rPr sz="1100" spc="-15" dirty="0">
                <a:latin typeface="Gill Sans MT"/>
                <a:cs typeface="Gill Sans MT"/>
              </a:rPr>
              <a:t>se </a:t>
            </a:r>
            <a:r>
              <a:rPr sz="1100" spc="15" dirty="0">
                <a:latin typeface="Gill Sans MT"/>
                <a:cs typeface="Gill Sans MT"/>
              </a:rPr>
              <a:t>radi  </a:t>
            </a:r>
            <a:r>
              <a:rPr sz="1100" spc="-15" dirty="0">
                <a:latin typeface="Gill Sans MT"/>
                <a:cs typeface="Gill Sans MT"/>
              </a:rPr>
              <a:t>kodon </a:t>
            </a:r>
            <a:r>
              <a:rPr sz="1100" spc="-20" dirty="0">
                <a:latin typeface="Gill Sans MT"/>
                <a:cs typeface="Gill Sans MT"/>
              </a:rPr>
              <a:t>po </a:t>
            </a:r>
            <a:r>
              <a:rPr sz="1100" spc="-15" dirty="0">
                <a:latin typeface="Gill Sans MT"/>
                <a:cs typeface="Gill Sans MT"/>
              </a:rPr>
              <a:t>kodon, </a:t>
            </a:r>
            <a:r>
              <a:rPr sz="1100" spc="-10" dirty="0">
                <a:latin typeface="Gill Sans MT"/>
                <a:cs typeface="Gill Sans MT"/>
              </a:rPr>
              <a:t>sve dok </a:t>
            </a:r>
            <a:r>
              <a:rPr sz="1100" spc="-15" dirty="0">
                <a:latin typeface="Gill Sans MT"/>
                <a:cs typeface="Gill Sans MT"/>
              </a:rPr>
              <a:t>se </a:t>
            </a:r>
            <a:r>
              <a:rPr sz="1100" dirty="0">
                <a:latin typeface="Gill Sans MT"/>
                <a:cs typeface="Gill Sans MT"/>
              </a:rPr>
              <a:t>ne </a:t>
            </a:r>
            <a:r>
              <a:rPr sz="1100" spc="-30" dirty="0">
                <a:latin typeface="Gill Sans MT"/>
                <a:cs typeface="Gill Sans MT"/>
              </a:rPr>
              <a:t>do</a:t>
            </a:r>
            <a:r>
              <a:rPr sz="1100" spc="-30" dirty="0">
                <a:latin typeface="Calibri"/>
                <a:cs typeface="Calibri"/>
              </a:rPr>
              <a:t>đ</a:t>
            </a:r>
            <a:r>
              <a:rPr sz="1100" spc="-30" dirty="0">
                <a:latin typeface="Gill Sans MT"/>
                <a:cs typeface="Gill Sans MT"/>
              </a:rPr>
              <a:t>e </a:t>
            </a:r>
            <a:r>
              <a:rPr sz="1100" spc="-25" dirty="0">
                <a:latin typeface="Gill Sans MT"/>
                <a:cs typeface="Gill Sans MT"/>
              </a:rPr>
              <a:t>do </a:t>
            </a:r>
            <a:r>
              <a:rPr sz="1100" spc="-10" dirty="0">
                <a:latin typeface="Gill Sans MT"/>
                <a:cs typeface="Gill Sans MT"/>
              </a:rPr>
              <a:t>stop</a:t>
            </a:r>
            <a:r>
              <a:rPr sz="1100" spc="-190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kodona.</a:t>
            </a:r>
            <a:endParaRPr sz="1100" dirty="0">
              <a:latin typeface="Gill Sans MT"/>
              <a:cs typeface="Gill Sans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831" y="1780311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831" y="2471674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1905" y="3340344"/>
            <a:ext cx="4608195" cy="121920"/>
            <a:chOff x="0" y="3334232"/>
            <a:chExt cx="4608195" cy="121920"/>
          </a:xfrm>
        </p:grpSpPr>
        <p:sp>
          <p:nvSpPr>
            <p:cNvPr id="11" name="object 11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304415" cy="283845"/>
          </a:xfrm>
          <a:custGeom>
            <a:avLst/>
            <a:gdLst/>
            <a:ahLst/>
            <a:cxnLst/>
            <a:rect l="l" t="t" r="r" b="b"/>
            <a:pathLst>
              <a:path w="2304415" h="283845">
                <a:moveTo>
                  <a:pt x="2303995" y="0"/>
                </a:moveTo>
                <a:lnTo>
                  <a:pt x="0" y="0"/>
                </a:lnTo>
                <a:lnTo>
                  <a:pt x="0" y="283438"/>
                </a:lnTo>
                <a:lnTo>
                  <a:pt x="2303995" y="283438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72222" y="0"/>
            <a:ext cx="836930" cy="28067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645160" algn="r">
              <a:lnSpc>
                <a:spcPts val="640"/>
              </a:lnSpc>
              <a:spcBef>
                <a:spcPts val="185"/>
              </a:spcBef>
            </a:pPr>
            <a:r>
              <a:rPr sz="600" spc="-5" dirty="0">
                <a:solidFill>
                  <a:srgbClr val="FFFFF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FFFFF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FFFFF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7F7F7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508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476375">
              <a:lnSpc>
                <a:spcPts val="640"/>
              </a:lnSpc>
              <a:spcBef>
                <a:spcPts val="80"/>
              </a:spcBef>
            </a:pPr>
            <a:r>
              <a:rPr sz="600" spc="-10" dirty="0">
                <a:solidFill>
                  <a:srgbClr val="9898D8"/>
                </a:solidFill>
                <a:latin typeface="Gill Sans MT"/>
                <a:cs typeface="Gill Sans MT"/>
              </a:rPr>
              <a:t>Uvod </a:t>
            </a:r>
            <a:r>
              <a:rPr sz="600" spc="20" dirty="0">
                <a:solidFill>
                  <a:srgbClr val="9898D8"/>
                </a:solidFill>
                <a:latin typeface="Gill Sans MT"/>
                <a:cs typeface="Gill Sans MT"/>
              </a:rPr>
              <a:t>u</a:t>
            </a:r>
            <a:r>
              <a:rPr sz="600" spc="-5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bioinformatiku  </a:t>
            </a:r>
            <a:r>
              <a:rPr sz="600" spc="-30" dirty="0">
                <a:solidFill>
                  <a:srgbClr val="9898D8"/>
                </a:solidFill>
                <a:latin typeface="Gill Sans MT"/>
                <a:cs typeface="Gill Sans MT"/>
              </a:rPr>
              <a:t>DNK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Sinteza</a:t>
            </a:r>
            <a:r>
              <a:rPr sz="600" spc="-2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proteina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0855" y="278597"/>
            <a:ext cx="247586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>
                <a:solidFill>
                  <a:srgbClr val="FFFFFF"/>
                </a:solidFill>
                <a:latin typeface="Gill Sans MT"/>
                <a:cs typeface="Gill Sans MT"/>
              </a:rPr>
              <a:t>Sinteza </a:t>
            </a:r>
            <a:r>
              <a:rPr sz="1400" spc="20" dirty="0">
                <a:solidFill>
                  <a:srgbClr val="FFFFFF"/>
                </a:solidFill>
                <a:latin typeface="Gill Sans MT"/>
                <a:cs typeface="Gill Sans MT"/>
              </a:rPr>
              <a:t>proteina </a:t>
            </a:r>
            <a:r>
              <a:rPr sz="1400" spc="65" dirty="0">
                <a:solidFill>
                  <a:srgbClr val="FFFFFF"/>
                </a:solidFill>
                <a:latin typeface="Gill Sans MT"/>
                <a:cs typeface="Gill Sans MT"/>
              </a:rPr>
              <a:t>–</a:t>
            </a:r>
            <a:r>
              <a:rPr sz="1400" spc="-204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30" dirty="0">
                <a:solidFill>
                  <a:srgbClr val="FFFFFF"/>
                </a:solidFill>
                <a:latin typeface="Gill Sans MT"/>
                <a:cs typeface="Gill Sans MT"/>
              </a:rPr>
              <a:t>sumarizovano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3516" y="963928"/>
            <a:ext cx="22352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650" spc="-142" baseline="12626" dirty="0">
                <a:latin typeface="Times New Roman"/>
                <a:cs typeface="Times New Roman"/>
              </a:rPr>
              <a:t>...</a:t>
            </a:r>
            <a:r>
              <a:rPr sz="1100" spc="-95" dirty="0">
                <a:latin typeface="Times New Roman"/>
                <a:cs typeface="Times New Roman"/>
              </a:rPr>
              <a:t>GTGCATCTGACTCCTGAGGAGTAG</a:t>
            </a:r>
            <a:r>
              <a:rPr sz="1650" spc="-142" baseline="12626" dirty="0">
                <a:latin typeface="Times New Roman"/>
                <a:cs typeface="Times New Roman"/>
              </a:rPr>
              <a:t>...</a:t>
            </a:r>
            <a:endParaRPr sz="1650" baseline="12626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3516" y="1143925"/>
            <a:ext cx="22352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650" spc="-142" baseline="12626" dirty="0">
                <a:latin typeface="Times New Roman"/>
                <a:cs typeface="Times New Roman"/>
              </a:rPr>
              <a:t>...</a:t>
            </a:r>
            <a:r>
              <a:rPr sz="1100" spc="-95" dirty="0">
                <a:latin typeface="Times New Roman"/>
                <a:cs typeface="Times New Roman"/>
              </a:rPr>
              <a:t>CACGTAGACTGAGGACTCCTCATC</a:t>
            </a:r>
            <a:r>
              <a:rPr sz="1650" spc="-142" baseline="12626" dirty="0">
                <a:latin typeface="Times New Roman"/>
                <a:cs typeface="Times New Roman"/>
              </a:rPr>
              <a:t>...</a:t>
            </a:r>
            <a:endParaRPr sz="1650" baseline="12626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40988" y="1072857"/>
            <a:ext cx="2160270" cy="0"/>
          </a:xfrm>
          <a:custGeom>
            <a:avLst/>
            <a:gdLst/>
            <a:ahLst/>
            <a:cxnLst/>
            <a:rect l="l" t="t" r="r" b="b"/>
            <a:pathLst>
              <a:path w="2160270">
                <a:moveTo>
                  <a:pt x="0" y="0"/>
                </a:moveTo>
                <a:lnTo>
                  <a:pt x="2160026" y="0"/>
                </a:lnTo>
              </a:path>
            </a:pathLst>
          </a:custGeom>
          <a:ln w="1518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40988" y="1252860"/>
            <a:ext cx="2160270" cy="0"/>
          </a:xfrm>
          <a:custGeom>
            <a:avLst/>
            <a:gdLst/>
            <a:ahLst/>
            <a:cxnLst/>
            <a:rect l="l" t="t" r="r" b="b"/>
            <a:pathLst>
              <a:path w="2160270">
                <a:moveTo>
                  <a:pt x="0" y="0"/>
                </a:moveTo>
                <a:lnTo>
                  <a:pt x="2160026" y="0"/>
                </a:lnTo>
              </a:path>
            </a:pathLst>
          </a:custGeom>
          <a:ln w="15183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305390" y="1056321"/>
            <a:ext cx="31178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65" dirty="0">
                <a:latin typeface="Gill Sans MT"/>
                <a:cs typeface="Gill Sans MT"/>
              </a:rPr>
              <a:t>D</a:t>
            </a:r>
            <a:r>
              <a:rPr sz="1100" spc="-60" dirty="0">
                <a:latin typeface="Gill Sans MT"/>
                <a:cs typeface="Gill Sans MT"/>
              </a:rPr>
              <a:t>N</a:t>
            </a:r>
            <a:r>
              <a:rPr sz="1100" spc="-40" dirty="0">
                <a:latin typeface="Gill Sans MT"/>
                <a:cs typeface="Gill Sans MT"/>
              </a:rPr>
              <a:t>K</a:t>
            </a:r>
            <a:endParaRPr sz="1100">
              <a:latin typeface="Gill Sans MT"/>
              <a:cs typeface="Gill Sans MT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933368" y="1919725"/>
            <a:ext cx="2175510" cy="701675"/>
            <a:chOff x="933368" y="1919725"/>
            <a:chExt cx="2175510" cy="701675"/>
          </a:xfrm>
        </p:grpSpPr>
        <p:sp>
          <p:nvSpPr>
            <p:cNvPr id="13" name="object 13"/>
            <p:cNvSpPr/>
            <p:nvPr/>
          </p:nvSpPr>
          <p:spPr>
            <a:xfrm>
              <a:off x="2654537" y="1919725"/>
              <a:ext cx="236854" cy="106680"/>
            </a:xfrm>
            <a:custGeom>
              <a:avLst/>
              <a:gdLst/>
              <a:ahLst/>
              <a:cxnLst/>
              <a:rect l="l" t="t" r="r" b="b"/>
              <a:pathLst>
                <a:path w="236855" h="106680">
                  <a:moveTo>
                    <a:pt x="236381" y="0"/>
                  </a:moveTo>
                  <a:lnTo>
                    <a:pt x="0" y="0"/>
                  </a:lnTo>
                  <a:lnTo>
                    <a:pt x="0" y="106246"/>
                  </a:lnTo>
                  <a:lnTo>
                    <a:pt x="236381" y="106246"/>
                  </a:lnTo>
                  <a:lnTo>
                    <a:pt x="23638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40988" y="1972868"/>
              <a:ext cx="2160270" cy="0"/>
            </a:xfrm>
            <a:custGeom>
              <a:avLst/>
              <a:gdLst/>
              <a:ahLst/>
              <a:cxnLst/>
              <a:rect l="l" t="t" r="r" b="b"/>
              <a:pathLst>
                <a:path w="2160270">
                  <a:moveTo>
                    <a:pt x="0" y="0"/>
                  </a:moveTo>
                  <a:lnTo>
                    <a:pt x="2160026" y="0"/>
                  </a:lnTo>
                </a:path>
              </a:pathLst>
            </a:custGeom>
            <a:ln w="15183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56993" y="2044868"/>
              <a:ext cx="1728470" cy="543560"/>
            </a:xfrm>
            <a:custGeom>
              <a:avLst/>
              <a:gdLst/>
              <a:ahLst/>
              <a:cxnLst/>
              <a:rect l="l" t="t" r="r" b="b"/>
              <a:pathLst>
                <a:path w="1728470" h="543560">
                  <a:moveTo>
                    <a:pt x="0" y="0"/>
                  </a:moveTo>
                  <a:lnTo>
                    <a:pt x="4720" y="6474"/>
                  </a:lnTo>
                  <a:lnTo>
                    <a:pt x="11664" y="11466"/>
                  </a:lnTo>
                  <a:lnTo>
                    <a:pt x="20684" y="14679"/>
                  </a:lnTo>
                  <a:lnTo>
                    <a:pt x="31631" y="15815"/>
                  </a:lnTo>
                  <a:lnTo>
                    <a:pt x="67367" y="15815"/>
                  </a:lnTo>
                  <a:lnTo>
                    <a:pt x="78314" y="16952"/>
                  </a:lnTo>
                  <a:lnTo>
                    <a:pt x="87334" y="20165"/>
                  </a:lnTo>
                  <a:lnTo>
                    <a:pt x="94279" y="25157"/>
                  </a:lnTo>
                  <a:lnTo>
                    <a:pt x="98999" y="31631"/>
                  </a:lnTo>
                  <a:lnTo>
                    <a:pt x="103719" y="25157"/>
                  </a:lnTo>
                  <a:lnTo>
                    <a:pt x="110663" y="20165"/>
                  </a:lnTo>
                  <a:lnTo>
                    <a:pt x="119683" y="16952"/>
                  </a:lnTo>
                  <a:lnTo>
                    <a:pt x="130630" y="15815"/>
                  </a:lnTo>
                  <a:lnTo>
                    <a:pt x="166366" y="15815"/>
                  </a:lnTo>
                  <a:lnTo>
                    <a:pt x="177314" y="14679"/>
                  </a:lnTo>
                  <a:lnTo>
                    <a:pt x="186334" y="11466"/>
                  </a:lnTo>
                  <a:lnTo>
                    <a:pt x="193278" y="6474"/>
                  </a:lnTo>
                  <a:lnTo>
                    <a:pt x="197998" y="0"/>
                  </a:lnTo>
                </a:path>
                <a:path w="1728470" h="543560">
                  <a:moveTo>
                    <a:pt x="215999" y="0"/>
                  </a:moveTo>
                  <a:lnTo>
                    <a:pt x="220719" y="6474"/>
                  </a:lnTo>
                  <a:lnTo>
                    <a:pt x="227663" y="11466"/>
                  </a:lnTo>
                  <a:lnTo>
                    <a:pt x="236683" y="14679"/>
                  </a:lnTo>
                  <a:lnTo>
                    <a:pt x="247631" y="15815"/>
                  </a:lnTo>
                  <a:lnTo>
                    <a:pt x="283369" y="15815"/>
                  </a:lnTo>
                  <a:lnTo>
                    <a:pt x="294317" y="16952"/>
                  </a:lnTo>
                  <a:lnTo>
                    <a:pt x="303337" y="20165"/>
                  </a:lnTo>
                  <a:lnTo>
                    <a:pt x="310281" y="25157"/>
                  </a:lnTo>
                  <a:lnTo>
                    <a:pt x="315001" y="31631"/>
                  </a:lnTo>
                  <a:lnTo>
                    <a:pt x="319721" y="25157"/>
                  </a:lnTo>
                  <a:lnTo>
                    <a:pt x="326665" y="20165"/>
                  </a:lnTo>
                  <a:lnTo>
                    <a:pt x="335685" y="16952"/>
                  </a:lnTo>
                  <a:lnTo>
                    <a:pt x="346633" y="15815"/>
                  </a:lnTo>
                  <a:lnTo>
                    <a:pt x="382371" y="15815"/>
                  </a:lnTo>
                  <a:lnTo>
                    <a:pt x="393319" y="14679"/>
                  </a:lnTo>
                  <a:lnTo>
                    <a:pt x="402339" y="11466"/>
                  </a:lnTo>
                  <a:lnTo>
                    <a:pt x="409283" y="6474"/>
                  </a:lnTo>
                  <a:lnTo>
                    <a:pt x="414003" y="0"/>
                  </a:lnTo>
                </a:path>
                <a:path w="1728470" h="543560">
                  <a:moveTo>
                    <a:pt x="432004" y="0"/>
                  </a:moveTo>
                  <a:lnTo>
                    <a:pt x="436724" y="6474"/>
                  </a:lnTo>
                  <a:lnTo>
                    <a:pt x="443668" y="11466"/>
                  </a:lnTo>
                  <a:lnTo>
                    <a:pt x="452688" y="14679"/>
                  </a:lnTo>
                  <a:lnTo>
                    <a:pt x="463636" y="15815"/>
                  </a:lnTo>
                  <a:lnTo>
                    <a:pt x="495773" y="15815"/>
                  </a:lnTo>
                  <a:lnTo>
                    <a:pt x="506721" y="16952"/>
                  </a:lnTo>
                  <a:lnTo>
                    <a:pt x="515741" y="20165"/>
                  </a:lnTo>
                  <a:lnTo>
                    <a:pt x="522685" y="25157"/>
                  </a:lnTo>
                  <a:lnTo>
                    <a:pt x="527405" y="31631"/>
                  </a:lnTo>
                  <a:lnTo>
                    <a:pt x="532125" y="25157"/>
                  </a:lnTo>
                  <a:lnTo>
                    <a:pt x="539069" y="20165"/>
                  </a:lnTo>
                  <a:lnTo>
                    <a:pt x="548089" y="16952"/>
                  </a:lnTo>
                  <a:lnTo>
                    <a:pt x="559037" y="15815"/>
                  </a:lnTo>
                  <a:lnTo>
                    <a:pt x="591174" y="15815"/>
                  </a:lnTo>
                  <a:lnTo>
                    <a:pt x="602122" y="14679"/>
                  </a:lnTo>
                  <a:lnTo>
                    <a:pt x="611142" y="11466"/>
                  </a:lnTo>
                  <a:lnTo>
                    <a:pt x="618086" y="6474"/>
                  </a:lnTo>
                  <a:lnTo>
                    <a:pt x="622806" y="0"/>
                  </a:lnTo>
                </a:path>
                <a:path w="1728470" h="543560">
                  <a:moveTo>
                    <a:pt x="640807" y="0"/>
                  </a:moveTo>
                  <a:lnTo>
                    <a:pt x="645527" y="6474"/>
                  </a:lnTo>
                  <a:lnTo>
                    <a:pt x="652471" y="11466"/>
                  </a:lnTo>
                  <a:lnTo>
                    <a:pt x="661492" y="14679"/>
                  </a:lnTo>
                  <a:lnTo>
                    <a:pt x="672439" y="15815"/>
                  </a:lnTo>
                  <a:lnTo>
                    <a:pt x="711775" y="15815"/>
                  </a:lnTo>
                  <a:lnTo>
                    <a:pt x="722723" y="16952"/>
                  </a:lnTo>
                  <a:lnTo>
                    <a:pt x="731743" y="20165"/>
                  </a:lnTo>
                  <a:lnTo>
                    <a:pt x="738687" y="25157"/>
                  </a:lnTo>
                  <a:lnTo>
                    <a:pt x="743407" y="31631"/>
                  </a:lnTo>
                  <a:lnTo>
                    <a:pt x="748127" y="25157"/>
                  </a:lnTo>
                  <a:lnTo>
                    <a:pt x="755071" y="20165"/>
                  </a:lnTo>
                  <a:lnTo>
                    <a:pt x="764091" y="16952"/>
                  </a:lnTo>
                  <a:lnTo>
                    <a:pt x="775039" y="15815"/>
                  </a:lnTo>
                  <a:lnTo>
                    <a:pt x="814375" y="15815"/>
                  </a:lnTo>
                  <a:lnTo>
                    <a:pt x="825323" y="14679"/>
                  </a:lnTo>
                  <a:lnTo>
                    <a:pt x="834343" y="11466"/>
                  </a:lnTo>
                  <a:lnTo>
                    <a:pt x="841287" y="6474"/>
                  </a:lnTo>
                  <a:lnTo>
                    <a:pt x="846007" y="0"/>
                  </a:lnTo>
                </a:path>
                <a:path w="1728470" h="543560">
                  <a:moveTo>
                    <a:pt x="864008" y="0"/>
                  </a:moveTo>
                  <a:lnTo>
                    <a:pt x="868728" y="6474"/>
                  </a:lnTo>
                  <a:lnTo>
                    <a:pt x="875672" y="11466"/>
                  </a:lnTo>
                  <a:lnTo>
                    <a:pt x="884692" y="14679"/>
                  </a:lnTo>
                  <a:lnTo>
                    <a:pt x="895640" y="15815"/>
                  </a:lnTo>
                  <a:lnTo>
                    <a:pt x="929576" y="15815"/>
                  </a:lnTo>
                  <a:lnTo>
                    <a:pt x="940524" y="16952"/>
                  </a:lnTo>
                  <a:lnTo>
                    <a:pt x="949544" y="20165"/>
                  </a:lnTo>
                  <a:lnTo>
                    <a:pt x="956488" y="25157"/>
                  </a:lnTo>
                  <a:lnTo>
                    <a:pt x="961208" y="31631"/>
                  </a:lnTo>
                  <a:lnTo>
                    <a:pt x="965928" y="25157"/>
                  </a:lnTo>
                  <a:lnTo>
                    <a:pt x="972872" y="20165"/>
                  </a:lnTo>
                  <a:lnTo>
                    <a:pt x="981892" y="16952"/>
                  </a:lnTo>
                  <a:lnTo>
                    <a:pt x="992840" y="15815"/>
                  </a:lnTo>
                  <a:lnTo>
                    <a:pt x="1026776" y="15815"/>
                  </a:lnTo>
                  <a:lnTo>
                    <a:pt x="1037724" y="14679"/>
                  </a:lnTo>
                  <a:lnTo>
                    <a:pt x="1046744" y="11466"/>
                  </a:lnTo>
                  <a:lnTo>
                    <a:pt x="1053688" y="6474"/>
                  </a:lnTo>
                  <a:lnTo>
                    <a:pt x="1058408" y="0"/>
                  </a:lnTo>
                </a:path>
                <a:path w="1728470" h="543560">
                  <a:moveTo>
                    <a:pt x="1076409" y="0"/>
                  </a:moveTo>
                  <a:lnTo>
                    <a:pt x="1081129" y="6474"/>
                  </a:lnTo>
                  <a:lnTo>
                    <a:pt x="1088073" y="11466"/>
                  </a:lnTo>
                  <a:lnTo>
                    <a:pt x="1097093" y="14679"/>
                  </a:lnTo>
                  <a:lnTo>
                    <a:pt x="1108041" y="15815"/>
                  </a:lnTo>
                  <a:lnTo>
                    <a:pt x="1141980" y="15815"/>
                  </a:lnTo>
                  <a:lnTo>
                    <a:pt x="1152928" y="16952"/>
                  </a:lnTo>
                  <a:lnTo>
                    <a:pt x="1161948" y="20165"/>
                  </a:lnTo>
                  <a:lnTo>
                    <a:pt x="1168892" y="25157"/>
                  </a:lnTo>
                  <a:lnTo>
                    <a:pt x="1173612" y="31631"/>
                  </a:lnTo>
                  <a:lnTo>
                    <a:pt x="1178332" y="25157"/>
                  </a:lnTo>
                  <a:lnTo>
                    <a:pt x="1185276" y="20165"/>
                  </a:lnTo>
                  <a:lnTo>
                    <a:pt x="1194296" y="16952"/>
                  </a:lnTo>
                  <a:lnTo>
                    <a:pt x="1205244" y="15815"/>
                  </a:lnTo>
                  <a:lnTo>
                    <a:pt x="1239183" y="15815"/>
                  </a:lnTo>
                  <a:lnTo>
                    <a:pt x="1250130" y="14679"/>
                  </a:lnTo>
                  <a:lnTo>
                    <a:pt x="1259151" y="11466"/>
                  </a:lnTo>
                  <a:lnTo>
                    <a:pt x="1266095" y="6474"/>
                  </a:lnTo>
                  <a:lnTo>
                    <a:pt x="1270815" y="0"/>
                  </a:lnTo>
                </a:path>
                <a:path w="1728470" h="543560">
                  <a:moveTo>
                    <a:pt x="1288810" y="0"/>
                  </a:moveTo>
                  <a:lnTo>
                    <a:pt x="1293530" y="6474"/>
                  </a:lnTo>
                  <a:lnTo>
                    <a:pt x="1300475" y="11466"/>
                  </a:lnTo>
                  <a:lnTo>
                    <a:pt x="1309495" y="14679"/>
                  </a:lnTo>
                  <a:lnTo>
                    <a:pt x="1320442" y="15815"/>
                  </a:lnTo>
                  <a:lnTo>
                    <a:pt x="1354381" y="15815"/>
                  </a:lnTo>
                  <a:lnTo>
                    <a:pt x="1365329" y="16952"/>
                  </a:lnTo>
                  <a:lnTo>
                    <a:pt x="1374349" y="20165"/>
                  </a:lnTo>
                  <a:lnTo>
                    <a:pt x="1381293" y="25157"/>
                  </a:lnTo>
                  <a:lnTo>
                    <a:pt x="1386013" y="31631"/>
                  </a:lnTo>
                  <a:lnTo>
                    <a:pt x="1390733" y="25157"/>
                  </a:lnTo>
                  <a:lnTo>
                    <a:pt x="1397677" y="20165"/>
                  </a:lnTo>
                  <a:lnTo>
                    <a:pt x="1406697" y="16952"/>
                  </a:lnTo>
                  <a:lnTo>
                    <a:pt x="1417645" y="15815"/>
                  </a:lnTo>
                  <a:lnTo>
                    <a:pt x="1451584" y="15815"/>
                  </a:lnTo>
                  <a:lnTo>
                    <a:pt x="1462532" y="14679"/>
                  </a:lnTo>
                  <a:lnTo>
                    <a:pt x="1471552" y="11466"/>
                  </a:lnTo>
                  <a:lnTo>
                    <a:pt x="1478496" y="6474"/>
                  </a:lnTo>
                  <a:lnTo>
                    <a:pt x="1483216" y="0"/>
                  </a:lnTo>
                </a:path>
                <a:path w="1728470" h="543560">
                  <a:moveTo>
                    <a:pt x="1501217" y="0"/>
                  </a:moveTo>
                  <a:lnTo>
                    <a:pt x="1505937" y="6474"/>
                  </a:lnTo>
                  <a:lnTo>
                    <a:pt x="1512881" y="11466"/>
                  </a:lnTo>
                  <a:lnTo>
                    <a:pt x="1521901" y="14679"/>
                  </a:lnTo>
                  <a:lnTo>
                    <a:pt x="1532849" y="15815"/>
                  </a:lnTo>
                  <a:lnTo>
                    <a:pt x="1582985" y="15815"/>
                  </a:lnTo>
                  <a:lnTo>
                    <a:pt x="1593933" y="16952"/>
                  </a:lnTo>
                  <a:lnTo>
                    <a:pt x="1602953" y="20165"/>
                  </a:lnTo>
                  <a:lnTo>
                    <a:pt x="1609897" y="25157"/>
                  </a:lnTo>
                  <a:lnTo>
                    <a:pt x="1614617" y="31631"/>
                  </a:lnTo>
                  <a:lnTo>
                    <a:pt x="1619337" y="25157"/>
                  </a:lnTo>
                  <a:lnTo>
                    <a:pt x="1626281" y="20165"/>
                  </a:lnTo>
                  <a:lnTo>
                    <a:pt x="1635301" y="16952"/>
                  </a:lnTo>
                  <a:lnTo>
                    <a:pt x="1646248" y="15815"/>
                  </a:lnTo>
                  <a:lnTo>
                    <a:pt x="1696385" y="15815"/>
                  </a:lnTo>
                  <a:lnTo>
                    <a:pt x="1707332" y="14679"/>
                  </a:lnTo>
                  <a:lnTo>
                    <a:pt x="1716352" y="11466"/>
                  </a:lnTo>
                  <a:lnTo>
                    <a:pt x="1723297" y="6474"/>
                  </a:lnTo>
                  <a:lnTo>
                    <a:pt x="1728017" y="0"/>
                  </a:lnTo>
                </a:path>
                <a:path w="1728470" h="543560">
                  <a:moveTo>
                    <a:pt x="98999" y="71999"/>
                  </a:moveTo>
                  <a:lnTo>
                    <a:pt x="98999" y="543112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29675" y="2568244"/>
              <a:ext cx="52705" cy="52705"/>
            </a:xfrm>
            <a:custGeom>
              <a:avLst/>
              <a:gdLst/>
              <a:ahLst/>
              <a:cxnLst/>
              <a:rect l="l" t="t" r="r" b="b"/>
              <a:pathLst>
                <a:path w="52705" h="52705">
                  <a:moveTo>
                    <a:pt x="52633" y="0"/>
                  </a:moveTo>
                  <a:lnTo>
                    <a:pt x="26316" y="19737"/>
                  </a:lnTo>
                  <a:lnTo>
                    <a:pt x="0" y="0"/>
                  </a:lnTo>
                  <a:lnTo>
                    <a:pt x="26316" y="52634"/>
                  </a:lnTo>
                  <a:lnTo>
                    <a:pt x="526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471997" y="2116868"/>
              <a:ext cx="0" cy="471170"/>
            </a:xfrm>
            <a:custGeom>
              <a:avLst/>
              <a:gdLst/>
              <a:ahLst/>
              <a:cxnLst/>
              <a:rect l="l" t="t" r="r" b="b"/>
              <a:pathLst>
                <a:path h="471169">
                  <a:moveTo>
                    <a:pt x="0" y="0"/>
                  </a:moveTo>
                  <a:lnTo>
                    <a:pt x="0" y="471113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445680" y="2568244"/>
              <a:ext cx="52705" cy="52705"/>
            </a:xfrm>
            <a:custGeom>
              <a:avLst/>
              <a:gdLst/>
              <a:ahLst/>
              <a:cxnLst/>
              <a:rect l="l" t="t" r="r" b="b"/>
              <a:pathLst>
                <a:path w="52705" h="52705">
                  <a:moveTo>
                    <a:pt x="52633" y="0"/>
                  </a:moveTo>
                  <a:lnTo>
                    <a:pt x="26316" y="19737"/>
                  </a:lnTo>
                  <a:lnTo>
                    <a:pt x="0" y="0"/>
                  </a:lnTo>
                  <a:lnTo>
                    <a:pt x="26316" y="52634"/>
                  </a:lnTo>
                  <a:lnTo>
                    <a:pt x="526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684398" y="2116868"/>
              <a:ext cx="0" cy="471170"/>
            </a:xfrm>
            <a:custGeom>
              <a:avLst/>
              <a:gdLst/>
              <a:ahLst/>
              <a:cxnLst/>
              <a:rect l="l" t="t" r="r" b="b"/>
              <a:pathLst>
                <a:path h="471169">
                  <a:moveTo>
                    <a:pt x="0" y="0"/>
                  </a:moveTo>
                  <a:lnTo>
                    <a:pt x="0" y="471113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658081" y="2568244"/>
              <a:ext cx="52705" cy="52705"/>
            </a:xfrm>
            <a:custGeom>
              <a:avLst/>
              <a:gdLst/>
              <a:ahLst/>
              <a:cxnLst/>
              <a:rect l="l" t="t" r="r" b="b"/>
              <a:pathLst>
                <a:path w="52705" h="52705">
                  <a:moveTo>
                    <a:pt x="52633" y="0"/>
                  </a:moveTo>
                  <a:lnTo>
                    <a:pt x="26316" y="19737"/>
                  </a:lnTo>
                  <a:lnTo>
                    <a:pt x="0" y="0"/>
                  </a:lnTo>
                  <a:lnTo>
                    <a:pt x="26316" y="52634"/>
                  </a:lnTo>
                  <a:lnTo>
                    <a:pt x="526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900398" y="2116868"/>
              <a:ext cx="0" cy="471170"/>
            </a:xfrm>
            <a:custGeom>
              <a:avLst/>
              <a:gdLst/>
              <a:ahLst/>
              <a:cxnLst/>
              <a:rect l="l" t="t" r="r" b="b"/>
              <a:pathLst>
                <a:path h="471169">
                  <a:moveTo>
                    <a:pt x="0" y="0"/>
                  </a:moveTo>
                  <a:lnTo>
                    <a:pt x="0" y="471113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874081" y="2568244"/>
              <a:ext cx="52705" cy="52705"/>
            </a:xfrm>
            <a:custGeom>
              <a:avLst/>
              <a:gdLst/>
              <a:ahLst/>
              <a:cxnLst/>
              <a:rect l="l" t="t" r="r" b="b"/>
              <a:pathLst>
                <a:path w="52705" h="52705">
                  <a:moveTo>
                    <a:pt x="52633" y="0"/>
                  </a:moveTo>
                  <a:lnTo>
                    <a:pt x="26316" y="19737"/>
                  </a:lnTo>
                  <a:lnTo>
                    <a:pt x="0" y="0"/>
                  </a:lnTo>
                  <a:lnTo>
                    <a:pt x="26316" y="52634"/>
                  </a:lnTo>
                  <a:lnTo>
                    <a:pt x="526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118204" y="2116868"/>
              <a:ext cx="0" cy="471170"/>
            </a:xfrm>
            <a:custGeom>
              <a:avLst/>
              <a:gdLst/>
              <a:ahLst/>
              <a:cxnLst/>
              <a:rect l="l" t="t" r="r" b="b"/>
              <a:pathLst>
                <a:path h="471169">
                  <a:moveTo>
                    <a:pt x="0" y="0"/>
                  </a:moveTo>
                  <a:lnTo>
                    <a:pt x="0" y="471113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091887" y="2568244"/>
              <a:ext cx="52705" cy="52705"/>
            </a:xfrm>
            <a:custGeom>
              <a:avLst/>
              <a:gdLst/>
              <a:ahLst/>
              <a:cxnLst/>
              <a:rect l="l" t="t" r="r" b="b"/>
              <a:pathLst>
                <a:path w="52705" h="52705">
                  <a:moveTo>
                    <a:pt x="52633" y="0"/>
                  </a:moveTo>
                  <a:lnTo>
                    <a:pt x="26316" y="19737"/>
                  </a:lnTo>
                  <a:lnTo>
                    <a:pt x="0" y="0"/>
                  </a:lnTo>
                  <a:lnTo>
                    <a:pt x="26316" y="52634"/>
                  </a:lnTo>
                  <a:lnTo>
                    <a:pt x="526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30605" y="2116868"/>
              <a:ext cx="0" cy="471170"/>
            </a:xfrm>
            <a:custGeom>
              <a:avLst/>
              <a:gdLst/>
              <a:ahLst/>
              <a:cxnLst/>
              <a:rect l="l" t="t" r="r" b="b"/>
              <a:pathLst>
                <a:path h="471169">
                  <a:moveTo>
                    <a:pt x="0" y="0"/>
                  </a:moveTo>
                  <a:lnTo>
                    <a:pt x="0" y="471113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304288" y="2568244"/>
              <a:ext cx="52705" cy="52705"/>
            </a:xfrm>
            <a:custGeom>
              <a:avLst/>
              <a:gdLst/>
              <a:ahLst/>
              <a:cxnLst/>
              <a:rect l="l" t="t" r="r" b="b"/>
              <a:pathLst>
                <a:path w="52705" h="52705">
                  <a:moveTo>
                    <a:pt x="52633" y="0"/>
                  </a:moveTo>
                  <a:lnTo>
                    <a:pt x="26316" y="19737"/>
                  </a:lnTo>
                  <a:lnTo>
                    <a:pt x="0" y="0"/>
                  </a:lnTo>
                  <a:lnTo>
                    <a:pt x="26316" y="52634"/>
                  </a:lnTo>
                  <a:lnTo>
                    <a:pt x="526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543006" y="2116868"/>
              <a:ext cx="0" cy="471170"/>
            </a:xfrm>
            <a:custGeom>
              <a:avLst/>
              <a:gdLst/>
              <a:ahLst/>
              <a:cxnLst/>
              <a:rect l="l" t="t" r="r" b="b"/>
              <a:pathLst>
                <a:path h="471169">
                  <a:moveTo>
                    <a:pt x="0" y="0"/>
                  </a:moveTo>
                  <a:lnTo>
                    <a:pt x="0" y="471113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516690" y="2568244"/>
              <a:ext cx="52705" cy="52705"/>
            </a:xfrm>
            <a:custGeom>
              <a:avLst/>
              <a:gdLst/>
              <a:ahLst/>
              <a:cxnLst/>
              <a:rect l="l" t="t" r="r" b="b"/>
              <a:pathLst>
                <a:path w="52705" h="52705">
                  <a:moveTo>
                    <a:pt x="52633" y="0"/>
                  </a:moveTo>
                  <a:lnTo>
                    <a:pt x="26316" y="19737"/>
                  </a:lnTo>
                  <a:lnTo>
                    <a:pt x="0" y="0"/>
                  </a:lnTo>
                  <a:lnTo>
                    <a:pt x="26316" y="52634"/>
                  </a:lnTo>
                  <a:lnTo>
                    <a:pt x="526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543006" y="2116868"/>
              <a:ext cx="0" cy="471170"/>
            </a:xfrm>
            <a:custGeom>
              <a:avLst/>
              <a:gdLst/>
              <a:ahLst/>
              <a:cxnLst/>
              <a:rect l="l" t="t" r="r" b="b"/>
              <a:pathLst>
                <a:path h="471169">
                  <a:moveTo>
                    <a:pt x="0" y="0"/>
                  </a:moveTo>
                  <a:lnTo>
                    <a:pt x="0" y="471113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516690" y="2568244"/>
              <a:ext cx="52705" cy="52705"/>
            </a:xfrm>
            <a:custGeom>
              <a:avLst/>
              <a:gdLst/>
              <a:ahLst/>
              <a:cxnLst/>
              <a:rect l="l" t="t" r="r" b="b"/>
              <a:pathLst>
                <a:path w="52705" h="52705">
                  <a:moveTo>
                    <a:pt x="52633" y="0"/>
                  </a:moveTo>
                  <a:lnTo>
                    <a:pt x="26316" y="19737"/>
                  </a:lnTo>
                  <a:lnTo>
                    <a:pt x="0" y="0"/>
                  </a:lnTo>
                  <a:lnTo>
                    <a:pt x="26316" y="52634"/>
                  </a:lnTo>
                  <a:lnTo>
                    <a:pt x="526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771613" y="2116868"/>
              <a:ext cx="0" cy="471170"/>
            </a:xfrm>
            <a:custGeom>
              <a:avLst/>
              <a:gdLst/>
              <a:ahLst/>
              <a:cxnLst/>
              <a:rect l="l" t="t" r="r" b="b"/>
              <a:pathLst>
                <a:path h="471169">
                  <a:moveTo>
                    <a:pt x="0" y="0"/>
                  </a:moveTo>
                  <a:lnTo>
                    <a:pt x="0" y="471113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745296" y="2568244"/>
              <a:ext cx="52705" cy="52705"/>
            </a:xfrm>
            <a:custGeom>
              <a:avLst/>
              <a:gdLst/>
              <a:ahLst/>
              <a:cxnLst/>
              <a:rect l="l" t="t" r="r" b="b"/>
              <a:pathLst>
                <a:path w="52705" h="52705">
                  <a:moveTo>
                    <a:pt x="52633" y="0"/>
                  </a:moveTo>
                  <a:lnTo>
                    <a:pt x="26316" y="19737"/>
                  </a:lnTo>
                  <a:lnTo>
                    <a:pt x="0" y="0"/>
                  </a:lnTo>
                  <a:lnTo>
                    <a:pt x="26316" y="52634"/>
                  </a:lnTo>
                  <a:lnTo>
                    <a:pt x="526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1994684" y="1343891"/>
            <a:ext cx="52705" cy="527685"/>
            <a:chOff x="1994684" y="1343891"/>
            <a:chExt cx="52705" cy="527685"/>
          </a:xfrm>
        </p:grpSpPr>
        <p:sp>
          <p:nvSpPr>
            <p:cNvPr id="34" name="object 34"/>
            <p:cNvSpPr/>
            <p:nvPr/>
          </p:nvSpPr>
          <p:spPr>
            <a:xfrm>
              <a:off x="2021001" y="1343891"/>
              <a:ext cx="0" cy="494665"/>
            </a:xfrm>
            <a:custGeom>
              <a:avLst/>
              <a:gdLst/>
              <a:ahLst/>
              <a:cxnLst/>
              <a:rect l="l" t="t" r="r" b="b"/>
              <a:pathLst>
                <a:path h="494664">
                  <a:moveTo>
                    <a:pt x="0" y="0"/>
                  </a:moveTo>
                  <a:lnTo>
                    <a:pt x="0" y="494250"/>
                  </a:lnTo>
                </a:path>
              </a:pathLst>
            </a:custGeom>
            <a:ln w="101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994684" y="1818403"/>
              <a:ext cx="52705" cy="52705"/>
            </a:xfrm>
            <a:custGeom>
              <a:avLst/>
              <a:gdLst/>
              <a:ahLst/>
              <a:cxnLst/>
              <a:rect l="l" t="t" r="r" b="b"/>
              <a:pathLst>
                <a:path w="52705" h="52705">
                  <a:moveTo>
                    <a:pt x="52633" y="0"/>
                  </a:moveTo>
                  <a:lnTo>
                    <a:pt x="26316" y="19737"/>
                  </a:lnTo>
                  <a:lnTo>
                    <a:pt x="0" y="0"/>
                  </a:lnTo>
                  <a:lnTo>
                    <a:pt x="26316" y="52634"/>
                  </a:lnTo>
                  <a:lnTo>
                    <a:pt x="526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1138389" y="1488273"/>
            <a:ext cx="2489200" cy="9550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1755" algn="ctr">
              <a:lnSpc>
                <a:spcPct val="100000"/>
              </a:lnSpc>
              <a:spcBef>
                <a:spcPts val="90"/>
              </a:spcBef>
            </a:pPr>
            <a:r>
              <a:rPr sz="1100" i="1" spc="30" dirty="0">
                <a:latin typeface="Gill Sans MT"/>
                <a:cs typeface="Gill Sans MT"/>
              </a:rPr>
              <a:t>transkripcija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169160" algn="l"/>
              </a:tabLst>
            </a:pPr>
            <a:r>
              <a:rPr sz="1100" spc="-240" dirty="0">
                <a:solidFill>
                  <a:srgbClr val="0000FF"/>
                </a:solidFill>
                <a:latin typeface="Times New Roman"/>
                <a:cs typeface="Times New Roman"/>
              </a:rPr>
              <a:t>GUG</a:t>
            </a:r>
            <a:r>
              <a:rPr sz="1100" spc="-220" dirty="0">
                <a:solidFill>
                  <a:srgbClr val="006400"/>
                </a:solidFill>
                <a:latin typeface="Times New Roman"/>
                <a:cs typeface="Times New Roman"/>
              </a:rPr>
              <a:t>CAU</a:t>
            </a:r>
            <a:r>
              <a:rPr sz="1100" spc="-220" dirty="0">
                <a:solidFill>
                  <a:srgbClr val="FF7F00"/>
                </a:solidFill>
                <a:latin typeface="Times New Roman"/>
                <a:cs typeface="Times New Roman"/>
              </a:rPr>
              <a:t>CUG</a:t>
            </a:r>
            <a:r>
              <a:rPr sz="1100" spc="-215" dirty="0">
                <a:solidFill>
                  <a:srgbClr val="9300D1"/>
                </a:solidFill>
                <a:latin typeface="Times New Roman"/>
                <a:cs typeface="Times New Roman"/>
              </a:rPr>
              <a:t>AC</a:t>
            </a:r>
            <a:r>
              <a:rPr sz="1100" spc="-220" dirty="0">
                <a:solidFill>
                  <a:srgbClr val="9300D1"/>
                </a:solidFill>
                <a:latin typeface="Times New Roman"/>
                <a:cs typeface="Times New Roman"/>
              </a:rPr>
              <a:t>U</a:t>
            </a:r>
            <a:r>
              <a:rPr sz="1100" spc="-195" dirty="0">
                <a:solidFill>
                  <a:srgbClr val="B8860B"/>
                </a:solidFill>
                <a:latin typeface="Times New Roman"/>
                <a:cs typeface="Times New Roman"/>
              </a:rPr>
              <a:t>CCU</a:t>
            </a:r>
            <a:r>
              <a:rPr sz="1100" spc="-240" dirty="0">
                <a:solidFill>
                  <a:srgbClr val="00007F"/>
                </a:solidFill>
                <a:latin typeface="Times New Roman"/>
                <a:cs typeface="Times New Roman"/>
              </a:rPr>
              <a:t>GAGGA</a:t>
            </a:r>
            <a:r>
              <a:rPr sz="1100" spc="-155" dirty="0">
                <a:solidFill>
                  <a:srgbClr val="00007F"/>
                </a:solidFill>
                <a:latin typeface="Times New Roman"/>
                <a:cs typeface="Times New Roman"/>
              </a:rPr>
              <a:t>G</a:t>
            </a:r>
            <a:r>
              <a:rPr sz="1100" spc="-240" dirty="0">
                <a:solidFill>
                  <a:srgbClr val="FFFFFF"/>
                </a:solidFill>
                <a:latin typeface="Times New Roman"/>
                <a:cs typeface="Times New Roman"/>
              </a:rPr>
              <a:t>UA</a:t>
            </a:r>
            <a:r>
              <a:rPr sz="1100" spc="-235" dirty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11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100" spc="-15" dirty="0">
                <a:latin typeface="Gill Sans MT"/>
                <a:cs typeface="Gill Sans MT"/>
              </a:rPr>
              <a:t>iR</a:t>
            </a:r>
            <a:r>
              <a:rPr sz="1100" spc="-20" dirty="0">
                <a:latin typeface="Gill Sans MT"/>
                <a:cs typeface="Gill Sans MT"/>
              </a:rPr>
              <a:t>N</a:t>
            </a:r>
            <a:r>
              <a:rPr sz="1100" spc="-40" dirty="0">
                <a:latin typeface="Gill Sans MT"/>
                <a:cs typeface="Gill Sans MT"/>
              </a:rPr>
              <a:t>K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Gill Sans MT"/>
              <a:cs typeface="Gill Sans MT"/>
            </a:endParaRPr>
          </a:p>
          <a:p>
            <a:pPr marR="221615" algn="r">
              <a:lnSpc>
                <a:spcPct val="100000"/>
              </a:lnSpc>
            </a:pPr>
            <a:r>
              <a:rPr sz="1100" i="1" spc="30" dirty="0">
                <a:latin typeface="Gill Sans MT"/>
                <a:cs typeface="Gill Sans MT"/>
              </a:rPr>
              <a:t>translacija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617609" y="2639726"/>
            <a:ext cx="307975" cy="106680"/>
          </a:xfrm>
          <a:custGeom>
            <a:avLst/>
            <a:gdLst/>
            <a:ahLst/>
            <a:cxnLst/>
            <a:rect l="l" t="t" r="r" b="b"/>
            <a:pathLst>
              <a:path w="307975" h="106680">
                <a:moveTo>
                  <a:pt x="307975" y="0"/>
                </a:moveTo>
                <a:lnTo>
                  <a:pt x="0" y="0"/>
                </a:lnTo>
                <a:lnTo>
                  <a:pt x="0" y="106246"/>
                </a:lnTo>
                <a:lnTo>
                  <a:pt x="307975" y="106246"/>
                </a:lnTo>
                <a:lnTo>
                  <a:pt x="3079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1207503" y="2583928"/>
            <a:ext cx="1720214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28600" algn="l"/>
                <a:tab pos="440690" algn="l"/>
                <a:tab pos="656590" algn="l"/>
                <a:tab pos="874394" algn="l"/>
                <a:tab pos="1087120" algn="l"/>
                <a:tab pos="1299210" algn="l"/>
              </a:tabLst>
            </a:pPr>
            <a:r>
              <a:rPr sz="1100" spc="-235" dirty="0">
                <a:solidFill>
                  <a:srgbClr val="0000FF"/>
                </a:solidFill>
                <a:latin typeface="Times New Roman"/>
                <a:cs typeface="Times New Roman"/>
              </a:rPr>
              <a:t>V	</a:t>
            </a:r>
            <a:r>
              <a:rPr sz="1100" spc="-235" dirty="0">
                <a:solidFill>
                  <a:srgbClr val="006400"/>
                </a:solidFill>
                <a:latin typeface="Times New Roman"/>
                <a:cs typeface="Times New Roman"/>
              </a:rPr>
              <a:t>H	</a:t>
            </a:r>
            <a:r>
              <a:rPr sz="1100" spc="-110" dirty="0">
                <a:solidFill>
                  <a:srgbClr val="FF7F00"/>
                </a:solidFill>
                <a:latin typeface="Times New Roman"/>
                <a:cs typeface="Times New Roman"/>
              </a:rPr>
              <a:t>L	</a:t>
            </a:r>
            <a:r>
              <a:rPr sz="1100" spc="-110" dirty="0">
                <a:solidFill>
                  <a:srgbClr val="9300D1"/>
                </a:solidFill>
                <a:latin typeface="Times New Roman"/>
                <a:cs typeface="Times New Roman"/>
              </a:rPr>
              <a:t>T	</a:t>
            </a:r>
            <a:r>
              <a:rPr sz="1100" spc="-50" dirty="0">
                <a:solidFill>
                  <a:srgbClr val="B8860B"/>
                </a:solidFill>
                <a:latin typeface="Times New Roman"/>
                <a:cs typeface="Times New Roman"/>
              </a:rPr>
              <a:t>P	</a:t>
            </a:r>
            <a:r>
              <a:rPr sz="1100" spc="-110" dirty="0">
                <a:solidFill>
                  <a:srgbClr val="00007F"/>
                </a:solidFill>
                <a:latin typeface="Times New Roman"/>
                <a:cs typeface="Times New Roman"/>
              </a:rPr>
              <a:t>E	E</a:t>
            </a:r>
            <a:r>
              <a:rPr sz="1100" spc="45" dirty="0">
                <a:solidFill>
                  <a:srgbClr val="00007F"/>
                </a:solidFill>
                <a:latin typeface="Times New Roman"/>
                <a:cs typeface="Times New Roman"/>
              </a:rPr>
              <a:t> </a:t>
            </a:r>
            <a:r>
              <a:rPr sz="1100" spc="-114" dirty="0">
                <a:solidFill>
                  <a:srgbClr val="FFFFFF"/>
                </a:solidFill>
                <a:latin typeface="Times New Roman"/>
                <a:cs typeface="Times New Roman"/>
              </a:rPr>
              <a:t>STOP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940988" y="2692877"/>
            <a:ext cx="2160270" cy="0"/>
          </a:xfrm>
          <a:custGeom>
            <a:avLst/>
            <a:gdLst/>
            <a:ahLst/>
            <a:cxnLst/>
            <a:rect l="l" t="t" r="r" b="b"/>
            <a:pathLst>
              <a:path w="2160270">
                <a:moveTo>
                  <a:pt x="0" y="0"/>
                </a:moveTo>
                <a:lnTo>
                  <a:pt x="2160026" y="0"/>
                </a:lnTo>
              </a:path>
            </a:pathLst>
          </a:custGeom>
          <a:ln w="15183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3242906" y="2570834"/>
            <a:ext cx="4362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0" dirty="0">
                <a:latin typeface="Gill Sans MT"/>
                <a:cs typeface="Gill Sans MT"/>
              </a:rPr>
              <a:t>p</a:t>
            </a:r>
            <a:r>
              <a:rPr sz="1100" spc="-25" dirty="0">
                <a:latin typeface="Gill Sans MT"/>
                <a:cs typeface="Gill Sans MT"/>
              </a:rPr>
              <a:t>r</a:t>
            </a:r>
            <a:r>
              <a:rPr sz="1100" spc="-5" dirty="0">
                <a:latin typeface="Gill Sans MT"/>
                <a:cs typeface="Gill Sans MT"/>
              </a:rPr>
              <a:t>otein</a:t>
            </a:r>
            <a:endParaRPr sz="1100">
              <a:latin typeface="Gill Sans MT"/>
              <a:cs typeface="Gill Sans MT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42" name="object 42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45" name="object 4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0991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-35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1400" spc="-9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45" dirty="0">
                <a:solidFill>
                  <a:srgbClr val="FFFFFF"/>
                </a:solidFill>
                <a:latin typeface="Gill Sans MT"/>
                <a:cs typeface="Gill Sans MT"/>
              </a:rPr>
              <a:t>mutacije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903922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831" y="1562074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2556" y="1751850"/>
            <a:ext cx="52349" cy="523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92556" y="2207336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92556" y="2662834"/>
            <a:ext cx="52349" cy="523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24395" y="820190"/>
            <a:ext cx="3517265" cy="223964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10" dirty="0">
                <a:latin typeface="Gill Sans MT"/>
                <a:cs typeface="Gill Sans MT"/>
              </a:rPr>
              <a:t>Struktura </a:t>
            </a:r>
            <a:r>
              <a:rPr sz="1100" spc="-55" dirty="0">
                <a:latin typeface="Gill Sans MT"/>
                <a:cs typeface="Gill Sans MT"/>
              </a:rPr>
              <a:t>DNK </a:t>
            </a:r>
            <a:r>
              <a:rPr sz="1100" spc="25" dirty="0">
                <a:latin typeface="Gill Sans MT"/>
                <a:cs typeface="Gill Sans MT"/>
              </a:rPr>
              <a:t>nije </a:t>
            </a:r>
            <a:r>
              <a:rPr sz="1100" spc="15" dirty="0">
                <a:latin typeface="Gill Sans MT"/>
                <a:cs typeface="Gill Sans MT"/>
              </a:rPr>
              <a:t>konstantna, </a:t>
            </a:r>
            <a:r>
              <a:rPr sz="1100" spc="-5" dirty="0">
                <a:latin typeface="Gill Sans MT"/>
                <a:cs typeface="Gill Sans MT"/>
              </a:rPr>
              <a:t>nego </a:t>
            </a:r>
            <a:r>
              <a:rPr sz="1100" spc="10" dirty="0">
                <a:latin typeface="Gill Sans MT"/>
                <a:cs typeface="Gill Sans MT"/>
              </a:rPr>
              <a:t>je </a:t>
            </a:r>
            <a:r>
              <a:rPr sz="1100" spc="5" dirty="0">
                <a:latin typeface="Gill Sans MT"/>
                <a:cs typeface="Gill Sans MT"/>
              </a:rPr>
              <a:t>podložna  </a:t>
            </a:r>
            <a:r>
              <a:rPr sz="1100" b="1" spc="-65" dirty="0">
                <a:latin typeface="Tahoma"/>
                <a:cs typeface="Tahoma"/>
              </a:rPr>
              <a:t>mutacijama</a:t>
            </a:r>
            <a:r>
              <a:rPr sz="1100" spc="-65" dirty="0">
                <a:latin typeface="Gill Sans MT"/>
                <a:cs typeface="Gill Sans MT"/>
              </a:rPr>
              <a:t>; </a:t>
            </a:r>
            <a:r>
              <a:rPr sz="1100" spc="-45" dirty="0">
                <a:latin typeface="Gill Sans MT"/>
                <a:cs typeface="Gill Sans MT"/>
              </a:rPr>
              <a:t>ovo </a:t>
            </a:r>
            <a:r>
              <a:rPr sz="1100" spc="10" dirty="0">
                <a:latin typeface="Gill Sans MT"/>
                <a:cs typeface="Gill Sans MT"/>
              </a:rPr>
              <a:t>je </a:t>
            </a:r>
            <a:r>
              <a:rPr sz="1100" spc="-25" dirty="0">
                <a:latin typeface="Gill Sans MT"/>
                <a:cs typeface="Gill Sans MT"/>
              </a:rPr>
              <a:t>deo </a:t>
            </a:r>
            <a:r>
              <a:rPr sz="1100" i="1" spc="30" dirty="0">
                <a:latin typeface="Gill Sans MT"/>
                <a:cs typeface="Gill Sans MT"/>
              </a:rPr>
              <a:t>prirodne </a:t>
            </a:r>
            <a:r>
              <a:rPr sz="1100" i="1" spc="20" dirty="0">
                <a:latin typeface="Gill Sans MT"/>
                <a:cs typeface="Gill Sans MT"/>
              </a:rPr>
              <a:t>selekcije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225" dirty="0">
                <a:latin typeface="Gill Sans MT"/>
                <a:cs typeface="Gill Sans MT"/>
              </a:rPr>
              <a:t> </a:t>
            </a:r>
            <a:r>
              <a:rPr sz="1100" spc="30" dirty="0">
                <a:latin typeface="Gill Sans MT"/>
                <a:cs typeface="Gill Sans MT"/>
              </a:rPr>
              <a:t>način </a:t>
            </a:r>
            <a:r>
              <a:rPr sz="1100" spc="10" dirty="0">
                <a:latin typeface="Gill Sans MT"/>
                <a:cs typeface="Gill Sans MT"/>
              </a:rPr>
              <a:t>kojim </a:t>
            </a:r>
            <a:r>
              <a:rPr sz="1100" spc="-20" dirty="0">
                <a:latin typeface="Gill Sans MT"/>
                <a:cs typeface="Gill Sans MT"/>
              </a:rPr>
              <a:t>nove,  </a:t>
            </a:r>
            <a:r>
              <a:rPr sz="1100" spc="10" dirty="0">
                <a:latin typeface="Gill Sans MT"/>
                <a:cs typeface="Gill Sans MT"/>
              </a:rPr>
              <a:t>prilago</a:t>
            </a:r>
            <a:r>
              <a:rPr sz="1100" spc="10" dirty="0">
                <a:latin typeface="Calibri"/>
                <a:cs typeface="Calibri"/>
              </a:rPr>
              <a:t>đ</a:t>
            </a:r>
            <a:r>
              <a:rPr sz="1100" spc="10" dirty="0">
                <a:latin typeface="Gill Sans MT"/>
                <a:cs typeface="Gill Sans MT"/>
              </a:rPr>
              <a:t>enije </a:t>
            </a:r>
            <a:r>
              <a:rPr sz="1100" spc="-15" dirty="0">
                <a:latin typeface="Gill Sans MT"/>
                <a:cs typeface="Gill Sans MT"/>
              </a:rPr>
              <a:t>vrste </a:t>
            </a:r>
            <a:r>
              <a:rPr sz="1100" spc="20" dirty="0">
                <a:latin typeface="Gill Sans MT"/>
                <a:cs typeface="Gill Sans MT"/>
              </a:rPr>
              <a:t>organizama </a:t>
            </a:r>
            <a:r>
              <a:rPr sz="1100" spc="35" dirty="0">
                <a:latin typeface="Gill Sans MT"/>
                <a:cs typeface="Gill Sans MT"/>
              </a:rPr>
              <a:t>nastaju</a:t>
            </a:r>
            <a:r>
              <a:rPr sz="1100" spc="-170" dirty="0">
                <a:latin typeface="Gill Sans MT"/>
                <a:cs typeface="Gill Sans MT"/>
              </a:rPr>
              <a:t> </a:t>
            </a:r>
            <a:r>
              <a:rPr sz="1100" spc="-20" dirty="0">
                <a:latin typeface="Gill Sans MT"/>
                <a:cs typeface="Gill Sans MT"/>
              </a:rPr>
              <a:t>od </a:t>
            </a:r>
            <a:r>
              <a:rPr sz="1100" spc="20" dirty="0">
                <a:latin typeface="Gill Sans MT"/>
                <a:cs typeface="Gill Sans MT"/>
              </a:rPr>
              <a:t>starijih.</a:t>
            </a:r>
            <a:endParaRPr sz="11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00">
              <a:latin typeface="Gill Sans MT"/>
              <a:cs typeface="Gill Sans MT"/>
            </a:endParaRPr>
          </a:p>
          <a:p>
            <a:pPr marL="289560" marR="2289175" indent="-277495">
              <a:lnSpc>
                <a:spcPct val="104200"/>
              </a:lnSpc>
              <a:spcBef>
                <a:spcPts val="5"/>
              </a:spcBef>
            </a:pPr>
            <a:r>
              <a:rPr sz="1100" spc="-15" dirty="0">
                <a:latin typeface="Gill Sans MT"/>
                <a:cs typeface="Gill Sans MT"/>
              </a:rPr>
              <a:t>Neki </a:t>
            </a:r>
            <a:r>
              <a:rPr sz="1100" spc="10" dirty="0">
                <a:latin typeface="Gill Sans MT"/>
                <a:cs typeface="Gill Sans MT"/>
              </a:rPr>
              <a:t>tipovi </a:t>
            </a:r>
            <a:r>
              <a:rPr sz="1100" spc="25" dirty="0">
                <a:latin typeface="Gill Sans MT"/>
                <a:cs typeface="Gill Sans MT"/>
              </a:rPr>
              <a:t>mutacija:  </a:t>
            </a:r>
            <a:r>
              <a:rPr sz="1000" i="1" spc="35" dirty="0">
                <a:latin typeface="Gill Sans MT"/>
                <a:cs typeface="Gill Sans MT"/>
              </a:rPr>
              <a:t>Supstitucija:  </a:t>
            </a:r>
            <a:r>
              <a:rPr sz="1000" spc="-165" dirty="0">
                <a:latin typeface="Times New Roman"/>
                <a:cs typeface="Times New Roman"/>
              </a:rPr>
              <a:t>TGCATT</a:t>
            </a:r>
            <a:r>
              <a:rPr sz="1000" spc="-165" dirty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1000" spc="-165" dirty="0">
                <a:latin typeface="Times New Roman"/>
                <a:cs typeface="Times New Roman"/>
              </a:rPr>
              <a:t>CGTAGGC  </a:t>
            </a:r>
            <a:r>
              <a:rPr sz="1000" spc="-160" dirty="0">
                <a:latin typeface="Times New Roman"/>
                <a:cs typeface="Times New Roman"/>
              </a:rPr>
              <a:t>TGCATT</a:t>
            </a:r>
            <a:r>
              <a:rPr sz="1000" spc="-16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1000" spc="-160" dirty="0">
                <a:latin typeface="Times New Roman"/>
                <a:cs typeface="Times New Roman"/>
              </a:rPr>
              <a:t>CGTAGGC</a:t>
            </a:r>
            <a:endParaRPr sz="1000">
              <a:latin typeface="Times New Roman"/>
              <a:cs typeface="Times New Roman"/>
            </a:endParaRPr>
          </a:p>
          <a:p>
            <a:pPr marL="289560" marR="2289175">
              <a:lnSpc>
                <a:spcPts val="1200"/>
              </a:lnSpc>
              <a:spcBef>
                <a:spcPts val="35"/>
              </a:spcBef>
            </a:pPr>
            <a:r>
              <a:rPr sz="1000" i="1" spc="30" dirty="0">
                <a:latin typeface="Gill Sans MT"/>
                <a:cs typeface="Gill Sans MT"/>
              </a:rPr>
              <a:t>Insercija/delecija:  </a:t>
            </a:r>
            <a:r>
              <a:rPr sz="1000" spc="-85" dirty="0">
                <a:latin typeface="Times New Roman"/>
                <a:cs typeface="Times New Roman"/>
              </a:rPr>
              <a:t>TGCATT</a:t>
            </a:r>
            <a:r>
              <a:rPr sz="1000" spc="-85" dirty="0">
                <a:solidFill>
                  <a:srgbClr val="FF0000"/>
                </a:solidFill>
                <a:latin typeface="Times New Roman"/>
                <a:cs typeface="Times New Roman"/>
              </a:rPr>
              <a:t>---</a:t>
            </a:r>
            <a:r>
              <a:rPr sz="1000" spc="-85" dirty="0">
                <a:latin typeface="Times New Roman"/>
                <a:cs typeface="Times New Roman"/>
              </a:rPr>
              <a:t>TAGGC  </a:t>
            </a:r>
            <a:r>
              <a:rPr sz="1000" spc="-160" dirty="0">
                <a:latin typeface="Times New Roman"/>
                <a:cs typeface="Times New Roman"/>
              </a:rPr>
              <a:t>TGCATT</a:t>
            </a:r>
            <a:r>
              <a:rPr sz="1000" spc="-160" dirty="0">
                <a:solidFill>
                  <a:srgbClr val="FF0000"/>
                </a:solidFill>
                <a:latin typeface="Times New Roman"/>
                <a:cs typeface="Times New Roman"/>
              </a:rPr>
              <a:t>CCG</a:t>
            </a:r>
            <a:r>
              <a:rPr sz="1000" spc="-160" dirty="0">
                <a:latin typeface="Times New Roman"/>
                <a:cs typeface="Times New Roman"/>
              </a:rPr>
              <a:t>TAGGC</a:t>
            </a:r>
            <a:endParaRPr sz="1000">
              <a:latin typeface="Times New Roman"/>
              <a:cs typeface="Times New Roman"/>
            </a:endParaRPr>
          </a:p>
          <a:p>
            <a:pPr marL="289560">
              <a:lnSpc>
                <a:spcPts val="1145"/>
              </a:lnSpc>
            </a:pPr>
            <a:r>
              <a:rPr sz="1000" i="1" spc="25" dirty="0">
                <a:latin typeface="Gill Sans MT"/>
                <a:cs typeface="Gill Sans MT"/>
              </a:rPr>
              <a:t>Inverzija:</a:t>
            </a:r>
            <a:endParaRPr sz="1000">
              <a:latin typeface="Gill Sans MT"/>
              <a:cs typeface="Gill Sans MT"/>
            </a:endParaRPr>
          </a:p>
          <a:p>
            <a:pPr marL="289560" marR="2289175">
              <a:lnSpc>
                <a:spcPts val="1200"/>
              </a:lnSpc>
              <a:spcBef>
                <a:spcPts val="35"/>
              </a:spcBef>
            </a:pPr>
            <a:r>
              <a:rPr sz="1000" spc="-165" dirty="0">
                <a:latin typeface="Times New Roman"/>
                <a:cs typeface="Times New Roman"/>
              </a:rPr>
              <a:t>TGC</a:t>
            </a:r>
            <a:r>
              <a:rPr sz="1000" spc="-165" dirty="0">
                <a:solidFill>
                  <a:srgbClr val="FF0000"/>
                </a:solidFill>
                <a:latin typeface="Times New Roman"/>
                <a:cs typeface="Times New Roman"/>
              </a:rPr>
              <a:t>ATTGCG</a:t>
            </a:r>
            <a:r>
              <a:rPr sz="1000" spc="-165" dirty="0">
                <a:latin typeface="Times New Roman"/>
                <a:cs typeface="Times New Roman"/>
              </a:rPr>
              <a:t>TAGGC  TGC</a:t>
            </a:r>
            <a:r>
              <a:rPr sz="1000" spc="-165" dirty="0">
                <a:solidFill>
                  <a:srgbClr val="FF0000"/>
                </a:solidFill>
                <a:latin typeface="Times New Roman"/>
                <a:cs typeface="Times New Roman"/>
              </a:rPr>
              <a:t>GCGTTA</a:t>
            </a:r>
            <a:r>
              <a:rPr sz="1000" spc="-165" dirty="0">
                <a:latin typeface="Times New Roman"/>
                <a:cs typeface="Times New Roman"/>
              </a:rPr>
              <a:t>TAGGC</a:t>
            </a:r>
            <a:endParaRPr sz="10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3" name="object 13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2304415" cy="28130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0160" rIns="0" bIns="0" rtlCol="0">
            <a:spAutoFit/>
          </a:bodyPr>
          <a:lstStyle/>
          <a:p>
            <a:pPr marL="1384300" marR="100330" indent="645160" algn="r">
              <a:lnSpc>
                <a:spcPts val="640"/>
              </a:lnSpc>
              <a:spcBef>
                <a:spcPts val="80"/>
              </a:spcBef>
            </a:pPr>
            <a:r>
              <a:rPr sz="600" spc="-5" dirty="0">
                <a:solidFill>
                  <a:srgbClr val="7F7F7F"/>
                </a:solidFill>
                <a:latin typeface="Gill Sans MT"/>
                <a:cs typeface="Gill Sans MT"/>
              </a:rPr>
              <a:t>U</a:t>
            </a:r>
            <a:r>
              <a:rPr sz="600" spc="-10" dirty="0">
                <a:solidFill>
                  <a:srgbClr val="7F7F7F"/>
                </a:solidFill>
                <a:latin typeface="Gill Sans MT"/>
                <a:cs typeface="Gill Sans MT"/>
              </a:rPr>
              <a:t>v</a:t>
            </a:r>
            <a:r>
              <a:rPr sz="600" spc="-35" dirty="0">
                <a:solidFill>
                  <a:srgbClr val="7F7F7F"/>
                </a:solidFill>
                <a:latin typeface="Gill Sans MT"/>
                <a:cs typeface="Gill Sans MT"/>
              </a:rPr>
              <a:t>o</a:t>
            </a:r>
            <a:r>
              <a:rPr sz="600" spc="5" dirty="0">
                <a:solidFill>
                  <a:srgbClr val="7F7F7F"/>
                </a:solidFill>
                <a:latin typeface="Gill Sans MT"/>
                <a:cs typeface="Gill Sans MT"/>
              </a:rPr>
              <a:t>d  </a:t>
            </a:r>
            <a:r>
              <a:rPr sz="600" spc="10" dirty="0">
                <a:solidFill>
                  <a:srgbClr val="FFFFFF"/>
                </a:solidFill>
                <a:latin typeface="Gill Sans MT"/>
                <a:cs typeface="Gill Sans MT"/>
              </a:rPr>
              <a:t>Poravnanje </a:t>
            </a:r>
            <a:r>
              <a:rPr sz="600" spc="-30" dirty="0">
                <a:solidFill>
                  <a:srgbClr val="FFFFFF"/>
                </a:solidFill>
                <a:latin typeface="Gill Sans MT"/>
                <a:cs typeface="Gill Sans MT"/>
              </a:rPr>
              <a:t>DNK</a:t>
            </a:r>
            <a:r>
              <a:rPr sz="600" spc="-1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dirty="0">
                <a:solidFill>
                  <a:srgbClr val="FFFFFF"/>
                </a:solidFill>
                <a:latin typeface="Gill Sans MT"/>
                <a:cs typeface="Gill Sans MT"/>
              </a:rPr>
              <a:t>sekvenci</a:t>
            </a:r>
            <a:endParaRPr sz="600">
              <a:latin typeface="Gill Sans MT"/>
              <a:cs typeface="Gill Sans MT"/>
            </a:endParaRPr>
          </a:p>
          <a:p>
            <a:pPr marR="100330" algn="r">
              <a:lnSpc>
                <a:spcPts val="640"/>
              </a:lnSpc>
            </a:pPr>
            <a:r>
              <a:rPr sz="600" dirty="0">
                <a:solidFill>
                  <a:srgbClr val="7F7F7F"/>
                </a:solidFill>
                <a:latin typeface="Gill Sans MT"/>
                <a:cs typeface="Gill Sans MT"/>
              </a:rPr>
              <a:t>Dodatni</a:t>
            </a:r>
            <a:r>
              <a:rPr sz="600" spc="-80" dirty="0">
                <a:solidFill>
                  <a:srgbClr val="7F7F7F"/>
                </a:solidFill>
                <a:latin typeface="Gill Sans MT"/>
                <a:cs typeface="Gill Sans MT"/>
              </a:rPr>
              <a:t> </a:t>
            </a:r>
            <a:r>
              <a:rPr sz="600" spc="10" dirty="0">
                <a:solidFill>
                  <a:srgbClr val="7F7F7F"/>
                </a:solidFill>
                <a:latin typeface="Gill Sans MT"/>
                <a:cs typeface="Gill Sans MT"/>
              </a:rPr>
              <a:t>algoritmi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28130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383665">
              <a:lnSpc>
                <a:spcPts val="640"/>
              </a:lnSpc>
              <a:spcBef>
                <a:spcPts val="80"/>
              </a:spcBef>
            </a:pP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Dinamičko</a:t>
            </a:r>
            <a:r>
              <a:rPr sz="600" spc="-8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Gill Sans MT"/>
                <a:cs typeface="Gill Sans MT"/>
              </a:rPr>
              <a:t>programiranje  </a:t>
            </a:r>
            <a:r>
              <a:rPr sz="600" dirty="0">
                <a:solidFill>
                  <a:srgbClr val="9898D8"/>
                </a:solidFill>
                <a:latin typeface="Gill Sans MT"/>
                <a:cs typeface="Gill Sans MT"/>
              </a:rPr>
              <a:t>Heuristike</a:t>
            </a:r>
            <a:endParaRPr sz="600">
              <a:latin typeface="Gill Sans MT"/>
              <a:cs typeface="Gill Sans MT"/>
            </a:endParaRPr>
          </a:p>
          <a:p>
            <a:pPr marL="107950">
              <a:lnSpc>
                <a:spcPts val="640"/>
              </a:lnSpc>
            </a:pPr>
            <a:r>
              <a:rPr sz="600" spc="-5" dirty="0">
                <a:solidFill>
                  <a:srgbClr val="9898D8"/>
                </a:solidFill>
                <a:latin typeface="Gill Sans MT"/>
                <a:cs typeface="Gill Sans MT"/>
              </a:rPr>
              <a:t>Progresivno</a:t>
            </a:r>
            <a:r>
              <a:rPr sz="600" spc="-25" dirty="0">
                <a:solidFill>
                  <a:srgbClr val="9898D8"/>
                </a:solidFill>
                <a:latin typeface="Gill Sans MT"/>
                <a:cs typeface="Gill Sans MT"/>
              </a:rPr>
              <a:t> </a:t>
            </a:r>
            <a:r>
              <a:rPr sz="600" spc="5" dirty="0">
                <a:solidFill>
                  <a:srgbClr val="9898D8"/>
                </a:solidFill>
                <a:latin typeface="Gill Sans MT"/>
                <a:cs typeface="Gill Sans MT"/>
              </a:rPr>
              <a:t>poravnanje</a:t>
            </a:r>
            <a:endParaRPr sz="6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80895"/>
            <a:ext cx="4608004" cy="308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855" y="278597"/>
            <a:ext cx="15398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FFFFFF"/>
                </a:solidFill>
                <a:latin typeface="Gill Sans MT"/>
                <a:cs typeface="Gill Sans MT"/>
              </a:rPr>
              <a:t>Problem</a:t>
            </a:r>
            <a:r>
              <a:rPr sz="1400" spc="-10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400" spc="50" dirty="0">
                <a:solidFill>
                  <a:srgbClr val="FFFFFF"/>
                </a:solidFill>
                <a:latin typeface="Gill Sans MT"/>
                <a:cs typeface="Gill Sans MT"/>
              </a:rPr>
              <a:t>poravnanja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831" y="871232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831" y="1516951"/>
            <a:ext cx="64985" cy="64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831" y="2142413"/>
            <a:ext cx="64985" cy="649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92556" y="2332190"/>
            <a:ext cx="52349" cy="52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92556" y="2484018"/>
            <a:ext cx="52349" cy="523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24395" y="787500"/>
            <a:ext cx="3545204" cy="229108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163195">
              <a:lnSpc>
                <a:spcPct val="102600"/>
              </a:lnSpc>
              <a:spcBef>
                <a:spcPts val="55"/>
              </a:spcBef>
            </a:pPr>
            <a:r>
              <a:rPr sz="1100" spc="-50" dirty="0">
                <a:latin typeface="Gill Sans MT"/>
                <a:cs typeface="Gill Sans MT"/>
              </a:rPr>
              <a:t>Ovo </a:t>
            </a:r>
            <a:r>
              <a:rPr sz="1100" spc="30" dirty="0">
                <a:latin typeface="Gill Sans MT"/>
                <a:cs typeface="Gill Sans MT"/>
              </a:rPr>
              <a:t>nas </a:t>
            </a:r>
            <a:r>
              <a:rPr sz="1100" spc="-10" dirty="0">
                <a:latin typeface="Gill Sans MT"/>
                <a:cs typeface="Gill Sans MT"/>
              </a:rPr>
              <a:t>dovodi </a:t>
            </a:r>
            <a:r>
              <a:rPr sz="1100" spc="-25" dirty="0">
                <a:latin typeface="Gill Sans MT"/>
                <a:cs typeface="Gill Sans MT"/>
              </a:rPr>
              <a:t>do </a:t>
            </a:r>
            <a:r>
              <a:rPr sz="1100" spc="30" dirty="0">
                <a:latin typeface="Gill Sans MT"/>
                <a:cs typeface="Gill Sans MT"/>
              </a:rPr>
              <a:t>glavnog </a:t>
            </a:r>
            <a:r>
              <a:rPr sz="1100" spc="-5" dirty="0">
                <a:latin typeface="Gill Sans MT"/>
                <a:cs typeface="Gill Sans MT"/>
              </a:rPr>
              <a:t>problema </a:t>
            </a:r>
            <a:r>
              <a:rPr sz="1100" spc="5" dirty="0">
                <a:latin typeface="Gill Sans MT"/>
                <a:cs typeface="Gill Sans MT"/>
              </a:rPr>
              <a:t>koji </a:t>
            </a:r>
            <a:r>
              <a:rPr sz="1100" spc="-20" dirty="0">
                <a:latin typeface="Gill Sans MT"/>
                <a:cs typeface="Gill Sans MT"/>
              </a:rPr>
              <a:t>ćemo</a:t>
            </a:r>
            <a:r>
              <a:rPr sz="1100" spc="-204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razmatrati:  </a:t>
            </a:r>
            <a:r>
              <a:rPr sz="1100" spc="-10" dirty="0">
                <a:latin typeface="Gill Sans MT"/>
                <a:cs typeface="Gill Sans MT"/>
              </a:rPr>
              <a:t>problem </a:t>
            </a:r>
            <a:r>
              <a:rPr sz="1100" b="1" spc="-60" dirty="0">
                <a:latin typeface="Tahoma"/>
                <a:cs typeface="Tahoma"/>
              </a:rPr>
              <a:t>poravnanja </a:t>
            </a:r>
            <a:r>
              <a:rPr sz="1100" b="1" spc="30" dirty="0">
                <a:latin typeface="Tahoma"/>
                <a:cs typeface="Tahoma"/>
              </a:rPr>
              <a:t>DNK </a:t>
            </a:r>
            <a:r>
              <a:rPr sz="1100" b="1" spc="-65" dirty="0">
                <a:latin typeface="Tahoma"/>
                <a:cs typeface="Tahoma"/>
              </a:rPr>
              <a:t>sekvenci </a:t>
            </a:r>
            <a:r>
              <a:rPr sz="1100" spc="10" dirty="0">
                <a:latin typeface="Gill Sans MT"/>
                <a:cs typeface="Gill Sans MT"/>
              </a:rPr>
              <a:t>(</a:t>
            </a:r>
            <a:r>
              <a:rPr sz="1100" i="1" spc="10" dirty="0">
                <a:latin typeface="Gill Sans MT"/>
                <a:cs typeface="Gill Sans MT"/>
              </a:rPr>
              <a:t>DNA </a:t>
            </a:r>
            <a:r>
              <a:rPr sz="1100" i="1" spc="5" dirty="0">
                <a:latin typeface="Gill Sans MT"/>
                <a:cs typeface="Gill Sans MT"/>
              </a:rPr>
              <a:t>sequence  </a:t>
            </a:r>
            <a:r>
              <a:rPr sz="1100" i="1" spc="20" dirty="0">
                <a:latin typeface="Gill Sans MT"/>
                <a:cs typeface="Gill Sans MT"/>
              </a:rPr>
              <a:t>alignment</a:t>
            </a:r>
            <a:r>
              <a:rPr sz="1100" spc="20" dirty="0">
                <a:latin typeface="Gill Sans MT"/>
                <a:cs typeface="Gill Sans MT"/>
              </a:rPr>
              <a:t>).</a:t>
            </a:r>
            <a:endParaRPr sz="1100">
              <a:latin typeface="Gill Sans MT"/>
              <a:cs typeface="Gill Sans MT"/>
            </a:endParaRPr>
          </a:p>
          <a:p>
            <a:pPr marL="12700" marR="5080">
              <a:lnSpc>
                <a:spcPct val="102600"/>
              </a:lnSpc>
              <a:spcBef>
                <a:spcPts val="1019"/>
              </a:spcBef>
            </a:pPr>
            <a:r>
              <a:rPr sz="1100" dirty="0">
                <a:latin typeface="Gill Sans MT"/>
                <a:cs typeface="Gill Sans MT"/>
              </a:rPr>
              <a:t>Pretpostavimo </a:t>
            </a:r>
            <a:r>
              <a:rPr sz="1100" spc="35" dirty="0">
                <a:latin typeface="Gill Sans MT"/>
                <a:cs typeface="Gill Sans MT"/>
              </a:rPr>
              <a:t>da </a:t>
            </a:r>
            <a:r>
              <a:rPr sz="1100" spc="20" dirty="0">
                <a:latin typeface="Gill Sans MT"/>
                <a:cs typeface="Gill Sans MT"/>
              </a:rPr>
              <a:t>imamo </a:t>
            </a:r>
            <a:r>
              <a:rPr sz="1100" spc="-5" dirty="0">
                <a:latin typeface="Gill Sans MT"/>
                <a:cs typeface="Gill Sans MT"/>
              </a:rPr>
              <a:t>dve </a:t>
            </a:r>
            <a:r>
              <a:rPr sz="1100" spc="-55" dirty="0">
                <a:latin typeface="Gill Sans MT"/>
                <a:cs typeface="Gill Sans MT"/>
              </a:rPr>
              <a:t>DNK </a:t>
            </a:r>
            <a:r>
              <a:rPr sz="1100" spc="-10" dirty="0">
                <a:latin typeface="Gill Sans MT"/>
                <a:cs typeface="Gill Sans MT"/>
              </a:rPr>
              <a:t>sekvence, koje </a:t>
            </a:r>
            <a:r>
              <a:rPr sz="1100" spc="25" dirty="0">
                <a:latin typeface="Gill Sans MT"/>
                <a:cs typeface="Gill Sans MT"/>
              </a:rPr>
              <a:t>pripadaju  </a:t>
            </a:r>
            <a:r>
              <a:rPr sz="1100" spc="15" dirty="0">
                <a:latin typeface="Gill Sans MT"/>
                <a:cs typeface="Gill Sans MT"/>
              </a:rPr>
              <a:t>dvema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različitim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5" dirty="0">
                <a:latin typeface="Gill Sans MT"/>
                <a:cs typeface="Gill Sans MT"/>
              </a:rPr>
              <a:t>vrstama.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25" dirty="0">
                <a:latin typeface="Gill Sans MT"/>
                <a:cs typeface="Gill Sans MT"/>
              </a:rPr>
              <a:t>Zadatak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je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da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identi</a:t>
            </a:r>
            <a:r>
              <a:rPr sz="1100" spc="10" dirty="0">
                <a:latin typeface="Calibri"/>
                <a:cs typeface="Calibri"/>
              </a:rPr>
              <a:t>V</a:t>
            </a:r>
            <a:r>
              <a:rPr sz="1100" spc="10" dirty="0">
                <a:latin typeface="Gill Sans MT"/>
                <a:cs typeface="Gill Sans MT"/>
              </a:rPr>
              <a:t>kujemo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10" dirty="0">
                <a:latin typeface="Gill Sans MT"/>
                <a:cs typeface="Gill Sans MT"/>
              </a:rPr>
              <a:t>slične  </a:t>
            </a:r>
            <a:r>
              <a:rPr sz="1100" spc="-30" dirty="0">
                <a:latin typeface="Gill Sans MT"/>
                <a:cs typeface="Gill Sans MT"/>
              </a:rPr>
              <a:t>(</a:t>
            </a:r>
            <a:r>
              <a:rPr sz="1100" spc="-30" dirty="0">
                <a:latin typeface="Lucida Sans Unicode"/>
                <a:cs typeface="Lucida Sans Unicode"/>
              </a:rPr>
              <a:t>∼ </a:t>
            </a:r>
            <a:r>
              <a:rPr sz="1100" spc="5" dirty="0">
                <a:latin typeface="Gill Sans MT"/>
                <a:cs typeface="Gill Sans MT"/>
              </a:rPr>
              <a:t>nemutirane) </a:t>
            </a:r>
            <a:r>
              <a:rPr sz="1100" spc="-5" dirty="0">
                <a:latin typeface="Gill Sans MT"/>
                <a:cs typeface="Gill Sans MT"/>
              </a:rPr>
              <a:t>regione </a:t>
            </a:r>
            <a:r>
              <a:rPr sz="1100" spc="5" dirty="0">
                <a:latin typeface="Gill Sans MT"/>
                <a:cs typeface="Gill Sans MT"/>
              </a:rPr>
              <a:t>izme</a:t>
            </a:r>
            <a:r>
              <a:rPr sz="1100" spc="5" dirty="0">
                <a:latin typeface="Calibri"/>
                <a:cs typeface="Calibri"/>
              </a:rPr>
              <a:t>đ</a:t>
            </a:r>
            <a:r>
              <a:rPr sz="1100" spc="5" dirty="0">
                <a:latin typeface="Gill Sans MT"/>
                <a:cs typeface="Gill Sans MT"/>
              </a:rPr>
              <a:t>u</a:t>
            </a:r>
            <a:r>
              <a:rPr sz="1100" spc="-155" dirty="0">
                <a:latin typeface="Gill Sans MT"/>
                <a:cs typeface="Gill Sans MT"/>
              </a:rPr>
              <a:t> </a:t>
            </a:r>
            <a:r>
              <a:rPr sz="1100" spc="35" dirty="0">
                <a:latin typeface="Gill Sans MT"/>
                <a:cs typeface="Gill Sans MT"/>
              </a:rPr>
              <a:t>njih.</a:t>
            </a:r>
            <a:endParaRPr sz="11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sz="1100" spc="15" dirty="0">
                <a:latin typeface="Gill Sans MT"/>
                <a:cs typeface="Gill Sans MT"/>
              </a:rPr>
              <a:t>Razlikujemo </a:t>
            </a:r>
            <a:r>
              <a:rPr sz="1100" spc="25" dirty="0">
                <a:latin typeface="Gill Sans MT"/>
                <a:cs typeface="Gill Sans MT"/>
              </a:rPr>
              <a:t>dva </a:t>
            </a:r>
            <a:r>
              <a:rPr sz="1100" dirty="0">
                <a:latin typeface="Gill Sans MT"/>
                <a:cs typeface="Gill Sans MT"/>
              </a:rPr>
              <a:t>odvojena</a:t>
            </a:r>
            <a:r>
              <a:rPr sz="1100" spc="-17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problema:</a:t>
            </a:r>
            <a:endParaRPr sz="1100">
              <a:latin typeface="Gill Sans MT"/>
              <a:cs typeface="Gill Sans MT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b="1" spc="-35" dirty="0">
                <a:latin typeface="Tahoma"/>
                <a:cs typeface="Tahoma"/>
              </a:rPr>
              <a:t>Globalno </a:t>
            </a:r>
            <a:r>
              <a:rPr sz="1000" b="1" spc="-50" dirty="0">
                <a:latin typeface="Tahoma"/>
                <a:cs typeface="Tahoma"/>
              </a:rPr>
              <a:t>poravnanje</a:t>
            </a:r>
            <a:r>
              <a:rPr sz="1000" spc="-50" dirty="0">
                <a:latin typeface="Gill Sans MT"/>
                <a:cs typeface="Gill Sans MT"/>
              </a:rPr>
              <a:t>: </a:t>
            </a:r>
            <a:r>
              <a:rPr sz="1000" spc="15" dirty="0">
                <a:latin typeface="Gill Sans MT"/>
                <a:cs typeface="Gill Sans MT"/>
              </a:rPr>
              <a:t>poravnanje </a:t>
            </a:r>
            <a:r>
              <a:rPr sz="1000" spc="10" dirty="0">
                <a:latin typeface="Gill Sans MT"/>
                <a:cs typeface="Gill Sans MT"/>
              </a:rPr>
              <a:t>celokupnih</a:t>
            </a:r>
            <a:r>
              <a:rPr sz="1000" spc="-70" dirty="0">
                <a:latin typeface="Gill Sans MT"/>
                <a:cs typeface="Gill Sans MT"/>
              </a:rPr>
              <a:t> </a:t>
            </a:r>
            <a:r>
              <a:rPr sz="1000" spc="5" dirty="0">
                <a:latin typeface="Gill Sans MT"/>
                <a:cs typeface="Gill Sans MT"/>
              </a:rPr>
              <a:t>sekvenci;</a:t>
            </a:r>
            <a:endParaRPr sz="1000">
              <a:latin typeface="Gill Sans MT"/>
              <a:cs typeface="Gill Sans MT"/>
            </a:endParaRPr>
          </a:p>
          <a:p>
            <a:pPr marL="289560">
              <a:lnSpc>
                <a:spcPts val="1200"/>
              </a:lnSpc>
            </a:pPr>
            <a:r>
              <a:rPr sz="1000" b="1" spc="-35" dirty="0">
                <a:latin typeface="Tahoma"/>
                <a:cs typeface="Tahoma"/>
              </a:rPr>
              <a:t>Lokalno </a:t>
            </a:r>
            <a:r>
              <a:rPr sz="1000" b="1" spc="-50" dirty="0">
                <a:latin typeface="Tahoma"/>
                <a:cs typeface="Tahoma"/>
              </a:rPr>
              <a:t>poravnanje</a:t>
            </a:r>
            <a:r>
              <a:rPr sz="1000" spc="-50" dirty="0">
                <a:latin typeface="Gill Sans MT"/>
                <a:cs typeface="Gill Sans MT"/>
              </a:rPr>
              <a:t>: </a:t>
            </a:r>
            <a:r>
              <a:rPr sz="1000" spc="10" dirty="0">
                <a:latin typeface="Gill Sans MT"/>
                <a:cs typeface="Gill Sans MT"/>
              </a:rPr>
              <a:t>pronalaženje regiona </a:t>
            </a:r>
            <a:r>
              <a:rPr sz="1000" spc="-5" dirty="0">
                <a:latin typeface="Gill Sans MT"/>
                <a:cs typeface="Gill Sans MT"/>
              </a:rPr>
              <a:t>visoke</a:t>
            </a:r>
            <a:r>
              <a:rPr sz="1000" spc="-114" dirty="0">
                <a:latin typeface="Gill Sans MT"/>
                <a:cs typeface="Gill Sans MT"/>
              </a:rPr>
              <a:t> </a:t>
            </a:r>
            <a:r>
              <a:rPr sz="1000" spc="10" dirty="0">
                <a:latin typeface="Gill Sans MT"/>
                <a:cs typeface="Gill Sans MT"/>
              </a:rPr>
              <a:t>sličnosti.</a:t>
            </a:r>
            <a:endParaRPr sz="1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50">
              <a:latin typeface="Gill Sans MT"/>
              <a:cs typeface="Gill Sans MT"/>
            </a:endParaRPr>
          </a:p>
          <a:p>
            <a:pPr marL="12700" marR="422909">
              <a:lnSpc>
                <a:spcPct val="102600"/>
              </a:lnSpc>
            </a:pPr>
            <a:r>
              <a:rPr sz="1100" spc="15" dirty="0">
                <a:latin typeface="Gill Sans MT"/>
                <a:cs typeface="Gill Sans MT"/>
              </a:rPr>
              <a:t>Poravnanjem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tako</a:t>
            </a:r>
            <a:r>
              <a:rPr sz="1100" spc="-10" dirty="0">
                <a:latin typeface="Calibri"/>
                <a:cs typeface="Calibri"/>
              </a:rPr>
              <a:t>đ</a:t>
            </a:r>
            <a:r>
              <a:rPr sz="1100" spc="-10" dirty="0">
                <a:latin typeface="Gill Sans MT"/>
                <a:cs typeface="Gill Sans MT"/>
              </a:rPr>
              <a:t>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odredjujemo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40" dirty="0">
                <a:latin typeface="Gill Sans MT"/>
                <a:cs typeface="Gill Sans MT"/>
              </a:rPr>
              <a:t>i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10" dirty="0">
                <a:latin typeface="Gill Sans MT"/>
                <a:cs typeface="Gill Sans MT"/>
              </a:rPr>
              <a:t>koliko</a:t>
            </a:r>
            <a:r>
              <a:rPr sz="1100" spc="-30" dirty="0">
                <a:latin typeface="Gill Sans MT"/>
                <a:cs typeface="Gill Sans MT"/>
              </a:rPr>
              <a:t> </a:t>
            </a:r>
            <a:r>
              <a:rPr sz="1100" spc="20" dirty="0">
                <a:latin typeface="Gill Sans MT"/>
                <a:cs typeface="Gill Sans MT"/>
              </a:rPr>
              <a:t>su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5" dirty="0">
                <a:latin typeface="Gill Sans MT"/>
                <a:cs typeface="Gill Sans MT"/>
              </a:rPr>
              <a:t>dve</a:t>
            </a:r>
            <a:r>
              <a:rPr sz="1100" spc="-35" dirty="0">
                <a:latin typeface="Gill Sans MT"/>
                <a:cs typeface="Gill Sans MT"/>
              </a:rPr>
              <a:t> </a:t>
            </a:r>
            <a:r>
              <a:rPr sz="1100" spc="-55" dirty="0">
                <a:latin typeface="Gill Sans MT"/>
                <a:cs typeface="Gill Sans MT"/>
              </a:rPr>
              <a:t>DNK  </a:t>
            </a:r>
            <a:r>
              <a:rPr sz="1100" spc="-5" dirty="0">
                <a:latin typeface="Gill Sans MT"/>
                <a:cs typeface="Gill Sans MT"/>
              </a:rPr>
              <a:t>sekvence </a:t>
            </a:r>
            <a:r>
              <a:rPr sz="1100" spc="5" dirty="0">
                <a:latin typeface="Gill Sans MT"/>
                <a:cs typeface="Gill Sans MT"/>
              </a:rPr>
              <a:t>"udaljene" </a:t>
            </a:r>
            <a:r>
              <a:rPr sz="1100" spc="25" dirty="0">
                <a:latin typeface="Gill Sans MT"/>
                <a:cs typeface="Gill Sans MT"/>
              </a:rPr>
              <a:t>jedna </a:t>
            </a:r>
            <a:r>
              <a:rPr sz="1100" spc="-20" dirty="0">
                <a:latin typeface="Gill Sans MT"/>
                <a:cs typeface="Gill Sans MT"/>
              </a:rPr>
              <a:t>od</a:t>
            </a:r>
            <a:r>
              <a:rPr sz="1100" spc="-170" dirty="0">
                <a:latin typeface="Gill Sans MT"/>
                <a:cs typeface="Gill Sans MT"/>
              </a:rPr>
              <a:t> </a:t>
            </a:r>
            <a:r>
              <a:rPr sz="1100" dirty="0">
                <a:latin typeface="Gill Sans MT"/>
                <a:cs typeface="Gill Sans MT"/>
              </a:rPr>
              <a:t>druge.</a:t>
            </a:r>
            <a:endParaRPr sz="1100">
              <a:latin typeface="Gill Sans MT"/>
              <a:cs typeface="Gill Sans MT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2831" y="2798254"/>
            <a:ext cx="64985" cy="6498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0" y="3334232"/>
            <a:ext cx="4608195" cy="121920"/>
            <a:chOff x="0" y="3334232"/>
            <a:chExt cx="4608195" cy="121920"/>
          </a:xfrm>
        </p:grpSpPr>
        <p:sp>
          <p:nvSpPr>
            <p:cNvPr id="14" name="object 14"/>
            <p:cNvSpPr/>
            <p:nvPr/>
          </p:nvSpPr>
          <p:spPr>
            <a:xfrm>
              <a:off x="0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303995" y="3334232"/>
              <a:ext cx="2304415" cy="121920"/>
            </a:xfrm>
            <a:custGeom>
              <a:avLst/>
              <a:gdLst/>
              <a:ahLst/>
              <a:cxnLst/>
              <a:rect l="l" t="t" r="r" b="b"/>
              <a:pathLst>
                <a:path w="2304415" h="121920">
                  <a:moveTo>
                    <a:pt x="2303995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2303995" y="121767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>
            <a:spLocks noGrp="1"/>
          </p:cNvSpPr>
          <p:nvPr>
            <p:ph type="dt" sz="half" idx="10"/>
          </p:nvPr>
        </p:nvSpPr>
        <p:spPr>
          <a:xfrm>
            <a:off x="1686737" y="3337712"/>
            <a:ext cx="521969" cy="9618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endParaRPr spc="-5" dirty="0"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pc="10" dirty="0"/>
              <a:t>Bioinformatički </a:t>
            </a:r>
            <a:r>
              <a:rPr spc="5" dirty="0"/>
              <a:t>algoritmi: </a:t>
            </a:r>
            <a:r>
              <a:rPr spc="10" dirty="0"/>
              <a:t>Analiza </a:t>
            </a:r>
            <a:r>
              <a:rPr spc="-30" dirty="0"/>
              <a:t>DNK</a:t>
            </a:r>
            <a:r>
              <a:rPr spc="-50" dirty="0"/>
              <a:t> </a:t>
            </a:r>
            <a:r>
              <a:rPr dirty="0"/>
              <a:t>sekvenci</a:t>
            </a: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</TotalTime>
  <Words>5080</Words>
  <Application>Microsoft Office PowerPoint</Application>
  <PresentationFormat>Custom</PresentationFormat>
  <Paragraphs>983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6" baseType="lpstr">
      <vt:lpstr>Arial</vt:lpstr>
      <vt:lpstr>Calibri</vt:lpstr>
      <vt:lpstr>Century Gothic</vt:lpstr>
      <vt:lpstr>Georgia</vt:lpstr>
      <vt:lpstr>Gill Sans MT</vt:lpstr>
      <vt:lpstr>Lucida Sans Unicode</vt:lpstr>
      <vt:lpstr>Tahoma</vt:lpstr>
      <vt:lpstr>Times New Roman</vt:lpstr>
      <vt:lpstr>Trebuchet MS</vt:lpstr>
      <vt:lpstr>Verdana</vt:lpstr>
      <vt:lpstr>Wingdings 3</vt:lpstr>
      <vt:lpstr>Wisp</vt:lpstr>
      <vt:lpstr>Bioinformatički algoritmi Analiza DNK sekvenci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Bioinformaticki algoritmi - Analiza DNK sekvenci</dc:title>
  <dc:creator>Petar Velickovic</dc:creator>
  <cp:lastModifiedBy>mtodorovic</cp:lastModifiedBy>
  <cp:revision>5</cp:revision>
  <dcterms:created xsi:type="dcterms:W3CDTF">2020-03-26T12:38:05Z</dcterms:created>
  <dcterms:modified xsi:type="dcterms:W3CDTF">2020-03-30T07:09:53Z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2015-03-27T00:00:00Z</vt:filetime>
  </property>
  <property fmtid="{D5CDD505-2E9C-101B-9397-08002B2CF9AE}" pid="3" name="Creator">
    <vt:lpwstr>LaTeX with Beamer class version 3.20</vt:lpwstr>
  </property>
  <property fmtid="{D5CDD505-2E9C-101B-9397-08002B2CF9AE}" pid="4" name="LastSaved">
    <vt:filetime>2020-03-26T00:00:00Z</vt:filetime>
  </property>
</Properties>
</file>