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37727" y="501395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28227" y="501395"/>
            <a:ext cx="120396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96641" y="501395"/>
            <a:ext cx="118859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265043" y="501395"/>
            <a:ext cx="118872" cy="120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28227" y="669798"/>
            <a:ext cx="120396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096641" y="669798"/>
            <a:ext cx="118859" cy="1188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265043" y="669798"/>
            <a:ext cx="118872" cy="1188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432670" y="669798"/>
            <a:ext cx="119646" cy="1188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28227" y="838200"/>
            <a:ext cx="120396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096641" y="838200"/>
            <a:ext cx="118859" cy="1188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265043" y="838200"/>
            <a:ext cx="118872" cy="1188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599548" y="838200"/>
            <a:ext cx="121170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432670" y="838200"/>
            <a:ext cx="119646" cy="1188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096641" y="1004316"/>
            <a:ext cx="118859" cy="12115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928227" y="1004316"/>
            <a:ext cx="120396" cy="12115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65043" y="1004316"/>
            <a:ext cx="118872" cy="12115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432670" y="1004316"/>
            <a:ext cx="119646" cy="12115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928227" y="1172717"/>
            <a:ext cx="120396" cy="12115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096641" y="1172717"/>
            <a:ext cx="118859" cy="12115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265043" y="1172717"/>
            <a:ext cx="118872" cy="12115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432670" y="1172717"/>
            <a:ext cx="119646" cy="12115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599548" y="1172717"/>
            <a:ext cx="121170" cy="12115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928227" y="1341119"/>
            <a:ext cx="120396" cy="1188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9096641" y="1341119"/>
            <a:ext cx="118859" cy="11887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9432670" y="1341119"/>
            <a:ext cx="119646" cy="11887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265043" y="1341119"/>
            <a:ext cx="118872" cy="11887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8928227" y="1509522"/>
            <a:ext cx="120396" cy="11887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9096641" y="1509522"/>
            <a:ext cx="118859" cy="11887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265043" y="1509522"/>
            <a:ext cx="118872" cy="11887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432670" y="1509522"/>
            <a:ext cx="119646" cy="11887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9096641" y="1676400"/>
            <a:ext cx="118859" cy="12039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432670" y="1676400"/>
            <a:ext cx="119646" cy="12039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1535" y="506221"/>
            <a:ext cx="8070329" cy="1213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3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0379" y="2094230"/>
            <a:ext cx="8072640" cy="3358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90361" y="6638659"/>
            <a:ext cx="216534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32" Type="http://schemas.openxmlformats.org/officeDocument/2006/relationships/image" Target="../media/image57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31" Type="http://schemas.openxmlformats.org/officeDocument/2006/relationships/image" Target="../media/image56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59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62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9639" y="1415796"/>
            <a:ext cx="8229600" cy="4495800"/>
            <a:chOff x="1079639" y="1415796"/>
            <a:chExt cx="8229600" cy="4495800"/>
          </a:xfrm>
        </p:grpSpPr>
        <p:sp>
          <p:nvSpPr>
            <p:cNvPr id="3" name="object 3"/>
            <p:cNvSpPr/>
            <p:nvPr/>
          </p:nvSpPr>
          <p:spPr>
            <a:xfrm>
              <a:off x="8090027" y="1415796"/>
              <a:ext cx="0" cy="4495800"/>
            </a:xfrm>
            <a:custGeom>
              <a:avLst/>
              <a:gdLst/>
              <a:ahLst/>
              <a:cxnLst/>
              <a:rect l="l" t="t" r="r" b="b"/>
              <a:pathLst>
                <a:path h="4495800">
                  <a:moveTo>
                    <a:pt x="0" y="0"/>
                  </a:moveTo>
                  <a:lnTo>
                    <a:pt x="0" y="44958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79639" y="3168396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58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267572" y="3341370"/>
            <a:ext cx="201942" cy="201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51798" y="3341370"/>
            <a:ext cx="201942" cy="201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36025" y="3341370"/>
            <a:ext cx="201942" cy="2019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67572" y="3625596"/>
            <a:ext cx="201942" cy="2019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51798" y="3625596"/>
            <a:ext cx="201942" cy="2019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6025" y="3625596"/>
            <a:ext cx="201942" cy="2019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20251" y="3625596"/>
            <a:ext cx="201942" cy="2019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67572" y="3909821"/>
            <a:ext cx="201942" cy="2011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51798" y="3909821"/>
            <a:ext cx="201942" cy="2011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36025" y="3909821"/>
            <a:ext cx="201942" cy="2011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20251" y="3909821"/>
            <a:ext cx="201942" cy="2011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404477" y="3909821"/>
            <a:ext cx="201942" cy="2011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67572" y="4192523"/>
            <a:ext cx="201942" cy="2026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51798" y="4192523"/>
            <a:ext cx="201942" cy="2026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36025" y="4192523"/>
            <a:ext cx="201942" cy="2026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20251" y="4192523"/>
            <a:ext cx="201942" cy="20269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67572" y="4476750"/>
            <a:ext cx="201942" cy="2026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51798" y="4476750"/>
            <a:ext cx="201942" cy="20269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36025" y="4476750"/>
            <a:ext cx="201942" cy="2026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20251" y="4476750"/>
            <a:ext cx="201942" cy="20269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04477" y="4476750"/>
            <a:ext cx="201942" cy="20269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67572" y="4760976"/>
            <a:ext cx="201942" cy="2011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51798" y="4760976"/>
            <a:ext cx="201942" cy="20116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6025" y="4760976"/>
            <a:ext cx="201942" cy="20116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20251" y="4760976"/>
            <a:ext cx="201942" cy="20116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267572" y="5044440"/>
            <a:ext cx="201942" cy="20193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51798" y="5044440"/>
            <a:ext cx="201942" cy="20193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36025" y="5044440"/>
            <a:ext cx="201942" cy="20193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20251" y="5044440"/>
            <a:ext cx="201942" cy="20193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51798" y="5328665"/>
            <a:ext cx="201942" cy="20193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20251" y="5328665"/>
            <a:ext cx="201942" cy="20193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477395" y="1411478"/>
            <a:ext cx="53143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Neuronske</a:t>
            </a:r>
            <a:r>
              <a:rPr sz="4800" spc="-95" dirty="0"/>
              <a:t> </a:t>
            </a:r>
            <a:r>
              <a:rPr sz="4800" dirty="0"/>
              <a:t>mreže:</a:t>
            </a:r>
            <a:endParaRPr sz="4800"/>
          </a:p>
          <a:p>
            <a:pPr marR="5080" algn="r">
              <a:lnSpc>
                <a:spcPct val="100000"/>
              </a:lnSpc>
            </a:pPr>
            <a:r>
              <a:rPr sz="4800" dirty="0"/>
              <a:t>Uvod</a:t>
            </a:r>
            <a:endParaRPr sz="4800"/>
          </a:p>
        </p:txBody>
      </p:sp>
      <p:sp>
        <p:nvSpPr>
          <p:cNvPr id="38" name="object 38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</a:t>
            </a:fld>
            <a:endParaRPr sz="1000">
              <a:latin typeface="Arial"/>
              <a:cs typeface="Arial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25" y="3202302"/>
            <a:ext cx="6396357" cy="17030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4522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Svojstva neuronskih</a:t>
            </a:r>
            <a:r>
              <a:rPr spc="-80" dirty="0"/>
              <a:t> </a:t>
            </a:r>
            <a:r>
              <a:rPr dirty="0"/>
              <a:t>mreža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6909434" cy="28829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Nelinearnost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Preslikavanje ulaz-izlaz (učenje s</a:t>
            </a:r>
            <a:r>
              <a:rPr sz="2600" spc="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nadzorom)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Adaptivnost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Tolerancija na greške (fault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tolerance)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Mogućnost VLSI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implementacije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Neurobiološka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analogija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69442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Modeli</a:t>
            </a:r>
            <a:r>
              <a:rPr spc="-85" dirty="0"/>
              <a:t> </a:t>
            </a:r>
            <a:r>
              <a:rPr spc="5" dirty="0"/>
              <a:t>neurona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835" y="2014755"/>
            <a:ext cx="7915909" cy="30467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67665" algn="l"/>
                <a:tab pos="368300" algn="l"/>
              </a:tabLst>
            </a:pPr>
            <a:r>
              <a:rPr sz="2600" spc="-5" dirty="0">
                <a:latin typeface="Arial"/>
                <a:cs typeface="Arial"/>
              </a:rPr>
              <a:t>Elementi modela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neurona:</a:t>
            </a:r>
            <a:endParaRPr sz="2600">
              <a:latin typeface="Arial"/>
              <a:cs typeface="Arial"/>
            </a:endParaRPr>
          </a:p>
          <a:p>
            <a:pPr marL="716915" marR="4318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spc="-5" dirty="0">
                <a:latin typeface="Arial"/>
                <a:cs typeface="Arial"/>
              </a:rPr>
              <a:t>Skup sinapsi </a:t>
            </a:r>
            <a:r>
              <a:rPr sz="2200" dirty="0">
                <a:latin typeface="Arial"/>
                <a:cs typeface="Arial"/>
              </a:rPr>
              <a:t>tj. </a:t>
            </a:r>
            <a:r>
              <a:rPr sz="2200" spc="-5" dirty="0">
                <a:latin typeface="Arial"/>
                <a:cs typeface="Arial"/>
              </a:rPr>
              <a:t>ulaza od kojih svaki ima svoju jačinu </a:t>
            </a:r>
            <a:r>
              <a:rPr sz="2200" dirty="0">
                <a:latin typeface="Arial"/>
                <a:cs typeface="Arial"/>
              </a:rPr>
              <a:t>tj.  težinu. </a:t>
            </a:r>
            <a:r>
              <a:rPr sz="2200" spc="-5" dirty="0">
                <a:latin typeface="Arial"/>
                <a:cs typeface="Arial"/>
              </a:rPr>
              <a:t>(Notacija: Signal </a:t>
            </a:r>
            <a:r>
              <a:rPr sz="2200" i="1" dirty="0">
                <a:latin typeface="Arial"/>
                <a:cs typeface="Arial"/>
              </a:rPr>
              <a:t>x</a:t>
            </a:r>
            <a:r>
              <a:rPr sz="2250" i="1" baseline="-22222" dirty="0">
                <a:latin typeface="Arial"/>
                <a:cs typeface="Arial"/>
              </a:rPr>
              <a:t>j </a:t>
            </a:r>
            <a:r>
              <a:rPr sz="2200" spc="-5" dirty="0">
                <a:latin typeface="Arial"/>
                <a:cs typeface="Arial"/>
              </a:rPr>
              <a:t>na ulazu </a:t>
            </a:r>
            <a:r>
              <a:rPr sz="2200" i="1" dirty="0">
                <a:latin typeface="Arial"/>
                <a:cs typeface="Arial"/>
              </a:rPr>
              <a:t>j </a:t>
            </a:r>
            <a:r>
              <a:rPr sz="2200" spc="-5" dirty="0">
                <a:latin typeface="Arial"/>
                <a:cs typeface="Arial"/>
              </a:rPr>
              <a:t>neurona </a:t>
            </a:r>
            <a:r>
              <a:rPr sz="2200" i="1" dirty="0">
                <a:latin typeface="Arial"/>
                <a:cs typeface="Arial"/>
              </a:rPr>
              <a:t>k </a:t>
            </a:r>
            <a:r>
              <a:rPr sz="2200" spc="-5" dirty="0">
                <a:latin typeface="Arial"/>
                <a:cs typeface="Arial"/>
              </a:rPr>
              <a:t>ima </a:t>
            </a:r>
            <a:r>
              <a:rPr sz="2200" dirty="0">
                <a:latin typeface="Arial"/>
                <a:cs typeface="Arial"/>
              </a:rPr>
              <a:t>težinu  </a:t>
            </a:r>
            <a:r>
              <a:rPr sz="2200" i="1" dirty="0">
                <a:latin typeface="Arial"/>
                <a:cs typeface="Arial"/>
              </a:rPr>
              <a:t>w</a:t>
            </a:r>
            <a:r>
              <a:rPr sz="2250" i="1" baseline="-22222" dirty="0">
                <a:latin typeface="Arial"/>
                <a:cs typeface="Arial"/>
              </a:rPr>
              <a:t>kj</a:t>
            </a:r>
            <a:r>
              <a:rPr sz="2250" i="1" spc="-7" baseline="-22222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716915" marR="786130" lvl="1" indent="-347980">
              <a:lnSpc>
                <a:spcPct val="100000"/>
              </a:lnSpc>
              <a:spcBef>
                <a:spcPts val="51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dirty="0">
                <a:latin typeface="Arial"/>
                <a:cs typeface="Arial"/>
              </a:rPr>
              <a:t>Sumator za zbrajanje </a:t>
            </a:r>
            <a:r>
              <a:rPr sz="2200" spc="-5" dirty="0">
                <a:latin typeface="Arial"/>
                <a:cs typeface="Arial"/>
              </a:rPr>
              <a:t>otežanih ulaza. </a:t>
            </a:r>
            <a:r>
              <a:rPr sz="2200" dirty="0">
                <a:latin typeface="Arial"/>
                <a:cs typeface="Arial"/>
              </a:rPr>
              <a:t>Ove </a:t>
            </a:r>
            <a:r>
              <a:rPr sz="2200" spc="-5" dirty="0">
                <a:latin typeface="Arial"/>
                <a:cs typeface="Arial"/>
              </a:rPr>
              <a:t>operacije  računaju linearnu </a:t>
            </a:r>
            <a:r>
              <a:rPr sz="2200" dirty="0">
                <a:latin typeface="Arial"/>
                <a:cs typeface="Arial"/>
              </a:rPr>
              <a:t>kombinaciju </a:t>
            </a:r>
            <a:r>
              <a:rPr sz="2200" spc="-5" dirty="0">
                <a:latin typeface="Arial"/>
                <a:cs typeface="Arial"/>
              </a:rPr>
              <a:t>ulaza</a:t>
            </a:r>
            <a:endParaRPr sz="2200">
              <a:latin typeface="Arial"/>
              <a:cs typeface="Arial"/>
            </a:endParaRPr>
          </a:p>
          <a:p>
            <a:pPr marL="716915" marR="63309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spc="-5" dirty="0">
                <a:latin typeface="Arial"/>
                <a:cs typeface="Arial"/>
              </a:rPr>
              <a:t>Nelinearna aktivacijska </a:t>
            </a:r>
            <a:r>
              <a:rPr sz="2200" dirty="0">
                <a:latin typeface="Arial"/>
                <a:cs typeface="Arial"/>
              </a:rPr>
              <a:t>funkcija </a:t>
            </a:r>
            <a:r>
              <a:rPr sz="2200" spc="-5" dirty="0">
                <a:latin typeface="Arial"/>
                <a:cs typeface="Arial"/>
              </a:rPr>
              <a:t>koja ograničava izlaz  neurona na interval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[0,1]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69442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Modeli</a:t>
            </a:r>
            <a:r>
              <a:rPr spc="-85" dirty="0"/>
              <a:t> </a:t>
            </a:r>
            <a:r>
              <a:rPr spc="5" dirty="0"/>
              <a:t>neurona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9671" y="2526832"/>
            <a:ext cx="3022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dirty="0">
                <a:latin typeface="Times New Roman"/>
                <a:cs typeface="Times New Roman"/>
              </a:rPr>
              <a:t>x</a:t>
            </a:r>
            <a:r>
              <a:rPr sz="2100" baseline="-13888" dirty="0">
                <a:latin typeface="Times New Roman"/>
                <a:cs typeface="Times New Roman"/>
              </a:rPr>
              <a:t>1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9694" y="3163084"/>
            <a:ext cx="3022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dirty="0">
                <a:latin typeface="Times New Roman"/>
                <a:cs typeface="Times New Roman"/>
              </a:rPr>
              <a:t>x</a:t>
            </a:r>
            <a:r>
              <a:rPr sz="2100" baseline="-13888" dirty="0">
                <a:latin typeface="Times New Roman"/>
                <a:cs typeface="Times New Roman"/>
              </a:rPr>
              <a:t>2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9694" y="4434077"/>
            <a:ext cx="3022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dirty="0">
                <a:latin typeface="Times New Roman"/>
                <a:cs typeface="Times New Roman"/>
              </a:rPr>
              <a:t>x</a:t>
            </a:r>
            <a:r>
              <a:rPr sz="2100" baseline="-13888" dirty="0">
                <a:latin typeface="Times New Roman"/>
                <a:cs typeface="Times New Roman"/>
              </a:rPr>
              <a:t>p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5084" y="5077246"/>
            <a:ext cx="56197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" dirty="0">
                <a:latin typeface="Times New Roman"/>
                <a:cs typeface="Times New Roman"/>
              </a:rPr>
              <a:t>u</a:t>
            </a:r>
            <a:r>
              <a:rPr sz="2150" dirty="0">
                <a:latin typeface="Times New Roman"/>
                <a:cs typeface="Times New Roman"/>
              </a:rPr>
              <a:t>l</a:t>
            </a:r>
            <a:r>
              <a:rPr sz="2150" spc="15" dirty="0">
                <a:latin typeface="Times New Roman"/>
                <a:cs typeface="Times New Roman"/>
              </a:rPr>
              <a:t>a</a:t>
            </a:r>
            <a:r>
              <a:rPr sz="2150" spc="5" dirty="0">
                <a:latin typeface="Times New Roman"/>
                <a:cs typeface="Times New Roman"/>
              </a:rPr>
              <a:t>zi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4659" y="4241328"/>
            <a:ext cx="8382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01625" algn="l"/>
                <a:tab pos="824865" algn="l"/>
              </a:tabLst>
            </a:pPr>
            <a:r>
              <a:rPr sz="21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15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	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0809" y="4380947"/>
            <a:ext cx="205740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5" dirty="0">
                <a:latin typeface="Times New Roman"/>
                <a:cs typeface="Times New Roman"/>
              </a:rPr>
              <a:t>kp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71103" y="2809113"/>
            <a:ext cx="3248660" cy="1824989"/>
            <a:chOff x="1871103" y="2809113"/>
            <a:chExt cx="3248660" cy="1824989"/>
          </a:xfrm>
        </p:grpSpPr>
        <p:sp>
          <p:nvSpPr>
            <p:cNvPr id="10" name="object 10"/>
            <p:cNvSpPr/>
            <p:nvPr/>
          </p:nvSpPr>
          <p:spPr>
            <a:xfrm>
              <a:off x="1881263" y="2834640"/>
              <a:ext cx="1631950" cy="1111250"/>
            </a:xfrm>
            <a:custGeom>
              <a:avLst/>
              <a:gdLst/>
              <a:ahLst/>
              <a:cxnLst/>
              <a:rect l="l" t="t" r="r" b="b"/>
              <a:pathLst>
                <a:path w="1631950" h="1111250">
                  <a:moveTo>
                    <a:pt x="1464564" y="779526"/>
                  </a:moveTo>
                  <a:lnTo>
                    <a:pt x="1401570" y="791370"/>
                  </a:lnTo>
                  <a:lnTo>
                    <a:pt x="1347978" y="826008"/>
                  </a:lnTo>
                  <a:lnTo>
                    <a:pt x="1310873" y="880290"/>
                  </a:lnTo>
                  <a:lnTo>
                    <a:pt x="1298448" y="944880"/>
                  </a:lnTo>
                  <a:lnTo>
                    <a:pt x="1300743" y="977284"/>
                  </a:lnTo>
                  <a:lnTo>
                    <a:pt x="1327237" y="1036462"/>
                  </a:lnTo>
                  <a:lnTo>
                    <a:pt x="1357884" y="1071372"/>
                  </a:lnTo>
                  <a:lnTo>
                    <a:pt x="1371599" y="1081277"/>
                  </a:lnTo>
                  <a:lnTo>
                    <a:pt x="1384554" y="1091184"/>
                  </a:lnTo>
                  <a:lnTo>
                    <a:pt x="1401318" y="1098042"/>
                  </a:lnTo>
                  <a:lnTo>
                    <a:pt x="1415033" y="1101089"/>
                  </a:lnTo>
                  <a:lnTo>
                    <a:pt x="1431035" y="1107948"/>
                  </a:lnTo>
                  <a:lnTo>
                    <a:pt x="1447799" y="1107948"/>
                  </a:lnTo>
                  <a:lnTo>
                    <a:pt x="1464564" y="1110996"/>
                  </a:lnTo>
                  <a:lnTo>
                    <a:pt x="1481328" y="1107948"/>
                  </a:lnTo>
                  <a:lnTo>
                    <a:pt x="1498092" y="1107948"/>
                  </a:lnTo>
                  <a:lnTo>
                    <a:pt x="1514856" y="1101089"/>
                  </a:lnTo>
                  <a:lnTo>
                    <a:pt x="1527809" y="1098042"/>
                  </a:lnTo>
                  <a:lnTo>
                    <a:pt x="1571244" y="1071372"/>
                  </a:lnTo>
                  <a:lnTo>
                    <a:pt x="1601977" y="1036607"/>
                  </a:lnTo>
                  <a:lnTo>
                    <a:pt x="1628545" y="977175"/>
                  </a:lnTo>
                  <a:lnTo>
                    <a:pt x="1631442" y="944880"/>
                  </a:lnTo>
                  <a:lnTo>
                    <a:pt x="1631442" y="928877"/>
                  </a:lnTo>
                  <a:lnTo>
                    <a:pt x="1627632" y="912113"/>
                  </a:lnTo>
                  <a:lnTo>
                    <a:pt x="1624583" y="895350"/>
                  </a:lnTo>
                  <a:lnTo>
                    <a:pt x="1617726" y="878586"/>
                  </a:lnTo>
                  <a:lnTo>
                    <a:pt x="1610868" y="865632"/>
                  </a:lnTo>
                  <a:lnTo>
                    <a:pt x="1600961" y="851915"/>
                  </a:lnTo>
                  <a:lnTo>
                    <a:pt x="1594866" y="838962"/>
                  </a:lnTo>
                  <a:lnTo>
                    <a:pt x="1581149" y="826008"/>
                  </a:lnTo>
                  <a:lnTo>
                    <a:pt x="1557161" y="805947"/>
                  </a:lnTo>
                  <a:lnTo>
                    <a:pt x="1527676" y="791022"/>
                  </a:lnTo>
                  <a:lnTo>
                    <a:pt x="1495782" y="781970"/>
                  </a:lnTo>
                  <a:lnTo>
                    <a:pt x="1464564" y="779526"/>
                  </a:lnTo>
                </a:path>
                <a:path w="1631950" h="1111250">
                  <a:moveTo>
                    <a:pt x="0" y="0"/>
                  </a:moveTo>
                  <a:lnTo>
                    <a:pt x="851916" y="0"/>
                  </a:lnTo>
                </a:path>
                <a:path w="1631950" h="1111250">
                  <a:moveTo>
                    <a:pt x="9906" y="573786"/>
                  </a:moveTo>
                  <a:lnTo>
                    <a:pt x="851916" y="573786"/>
                  </a:lnTo>
                </a:path>
              </a:pathLst>
            </a:custGeom>
            <a:ln w="199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30131" y="2811018"/>
              <a:ext cx="523240" cy="822960"/>
            </a:xfrm>
            <a:custGeom>
              <a:avLst/>
              <a:gdLst/>
              <a:ahLst/>
              <a:cxnLst/>
              <a:rect l="l" t="t" r="r" b="b"/>
              <a:pathLst>
                <a:path w="523239" h="822960">
                  <a:moveTo>
                    <a:pt x="474675" y="723709"/>
                  </a:moveTo>
                  <a:lnTo>
                    <a:pt x="22859" y="6857"/>
                  </a:lnTo>
                  <a:lnTo>
                    <a:pt x="19812" y="3809"/>
                  </a:lnTo>
                  <a:lnTo>
                    <a:pt x="16763" y="0"/>
                  </a:lnTo>
                  <a:lnTo>
                    <a:pt x="9906" y="0"/>
                  </a:lnTo>
                  <a:lnTo>
                    <a:pt x="6857" y="3809"/>
                  </a:lnTo>
                  <a:lnTo>
                    <a:pt x="0" y="6857"/>
                  </a:lnTo>
                  <a:lnTo>
                    <a:pt x="0" y="19811"/>
                  </a:lnTo>
                  <a:lnTo>
                    <a:pt x="452308" y="737445"/>
                  </a:lnTo>
                  <a:lnTo>
                    <a:pt x="474675" y="723709"/>
                  </a:lnTo>
                  <a:close/>
                </a:path>
                <a:path w="523239" h="822960">
                  <a:moveTo>
                    <a:pt x="493014" y="805341"/>
                  </a:moveTo>
                  <a:lnTo>
                    <a:pt x="493014" y="756665"/>
                  </a:lnTo>
                  <a:lnTo>
                    <a:pt x="489204" y="759713"/>
                  </a:lnTo>
                  <a:lnTo>
                    <a:pt x="486156" y="762761"/>
                  </a:lnTo>
                  <a:lnTo>
                    <a:pt x="479298" y="766571"/>
                  </a:lnTo>
                  <a:lnTo>
                    <a:pt x="476250" y="766571"/>
                  </a:lnTo>
                  <a:lnTo>
                    <a:pt x="469392" y="762761"/>
                  </a:lnTo>
                  <a:lnTo>
                    <a:pt x="466344" y="759713"/>
                  </a:lnTo>
                  <a:lnTo>
                    <a:pt x="452308" y="737445"/>
                  </a:lnTo>
                  <a:lnTo>
                    <a:pt x="416052" y="759713"/>
                  </a:lnTo>
                  <a:lnTo>
                    <a:pt x="493014" y="805341"/>
                  </a:lnTo>
                  <a:close/>
                </a:path>
                <a:path w="523239" h="822960">
                  <a:moveTo>
                    <a:pt x="493014" y="756665"/>
                  </a:moveTo>
                  <a:lnTo>
                    <a:pt x="493014" y="749807"/>
                  </a:lnTo>
                  <a:lnTo>
                    <a:pt x="489204" y="746759"/>
                  </a:lnTo>
                  <a:lnTo>
                    <a:pt x="474675" y="723709"/>
                  </a:lnTo>
                  <a:lnTo>
                    <a:pt x="452308" y="737445"/>
                  </a:lnTo>
                  <a:lnTo>
                    <a:pt x="466344" y="759713"/>
                  </a:lnTo>
                  <a:lnTo>
                    <a:pt x="469392" y="762761"/>
                  </a:lnTo>
                  <a:lnTo>
                    <a:pt x="476250" y="766571"/>
                  </a:lnTo>
                  <a:lnTo>
                    <a:pt x="479298" y="766571"/>
                  </a:lnTo>
                  <a:lnTo>
                    <a:pt x="486156" y="762761"/>
                  </a:lnTo>
                  <a:lnTo>
                    <a:pt x="489204" y="759713"/>
                  </a:lnTo>
                  <a:lnTo>
                    <a:pt x="493014" y="756665"/>
                  </a:lnTo>
                  <a:close/>
                </a:path>
                <a:path w="523239" h="822960">
                  <a:moveTo>
                    <a:pt x="522731" y="822959"/>
                  </a:moveTo>
                  <a:lnTo>
                    <a:pt x="512826" y="700277"/>
                  </a:lnTo>
                  <a:lnTo>
                    <a:pt x="474675" y="723709"/>
                  </a:lnTo>
                  <a:lnTo>
                    <a:pt x="489204" y="746759"/>
                  </a:lnTo>
                  <a:lnTo>
                    <a:pt x="493014" y="749807"/>
                  </a:lnTo>
                  <a:lnTo>
                    <a:pt x="493014" y="805341"/>
                  </a:lnTo>
                  <a:lnTo>
                    <a:pt x="522731" y="8229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30131" y="2811018"/>
              <a:ext cx="523240" cy="822960"/>
            </a:xfrm>
            <a:custGeom>
              <a:avLst/>
              <a:gdLst/>
              <a:ahLst/>
              <a:cxnLst/>
              <a:rect l="l" t="t" r="r" b="b"/>
              <a:pathLst>
                <a:path w="523239" h="822960">
                  <a:moveTo>
                    <a:pt x="22859" y="6857"/>
                  </a:moveTo>
                  <a:lnTo>
                    <a:pt x="489204" y="746759"/>
                  </a:lnTo>
                  <a:lnTo>
                    <a:pt x="493014" y="749807"/>
                  </a:lnTo>
                  <a:lnTo>
                    <a:pt x="493014" y="756665"/>
                  </a:lnTo>
                  <a:lnTo>
                    <a:pt x="489204" y="759713"/>
                  </a:lnTo>
                  <a:lnTo>
                    <a:pt x="486156" y="762761"/>
                  </a:lnTo>
                  <a:lnTo>
                    <a:pt x="479298" y="766571"/>
                  </a:lnTo>
                  <a:lnTo>
                    <a:pt x="476250" y="766571"/>
                  </a:lnTo>
                  <a:lnTo>
                    <a:pt x="469392" y="762761"/>
                  </a:lnTo>
                  <a:lnTo>
                    <a:pt x="466344" y="759713"/>
                  </a:lnTo>
                  <a:lnTo>
                    <a:pt x="0" y="19811"/>
                  </a:lnTo>
                  <a:lnTo>
                    <a:pt x="0" y="6857"/>
                  </a:lnTo>
                  <a:lnTo>
                    <a:pt x="6857" y="3809"/>
                  </a:lnTo>
                  <a:lnTo>
                    <a:pt x="9906" y="0"/>
                  </a:lnTo>
                  <a:lnTo>
                    <a:pt x="16763" y="0"/>
                  </a:lnTo>
                  <a:lnTo>
                    <a:pt x="19812" y="3809"/>
                  </a:lnTo>
                  <a:lnTo>
                    <a:pt x="22859" y="6857"/>
                  </a:lnTo>
                  <a:close/>
                </a:path>
                <a:path w="523239" h="822960">
                  <a:moveTo>
                    <a:pt x="512826" y="700277"/>
                  </a:moveTo>
                  <a:lnTo>
                    <a:pt x="522731" y="822959"/>
                  </a:lnTo>
                  <a:lnTo>
                    <a:pt x="416052" y="759713"/>
                  </a:lnTo>
                  <a:lnTo>
                    <a:pt x="512826" y="700277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16415" y="3391662"/>
              <a:ext cx="480059" cy="315595"/>
            </a:xfrm>
            <a:custGeom>
              <a:avLst/>
              <a:gdLst/>
              <a:ahLst/>
              <a:cxnLst/>
              <a:rect l="l" t="t" r="r" b="b"/>
              <a:pathLst>
                <a:path w="480060" h="315595">
                  <a:moveTo>
                    <a:pt x="393854" y="244244"/>
                  </a:moveTo>
                  <a:lnTo>
                    <a:pt x="20574" y="3048"/>
                  </a:lnTo>
                  <a:lnTo>
                    <a:pt x="13716" y="0"/>
                  </a:lnTo>
                  <a:lnTo>
                    <a:pt x="9906" y="0"/>
                  </a:lnTo>
                  <a:lnTo>
                    <a:pt x="3810" y="3048"/>
                  </a:lnTo>
                  <a:lnTo>
                    <a:pt x="0" y="6858"/>
                  </a:lnTo>
                  <a:lnTo>
                    <a:pt x="0" y="19812"/>
                  </a:lnTo>
                  <a:lnTo>
                    <a:pt x="3810" y="26670"/>
                  </a:lnTo>
                  <a:lnTo>
                    <a:pt x="379297" y="266724"/>
                  </a:lnTo>
                  <a:lnTo>
                    <a:pt x="393854" y="244244"/>
                  </a:lnTo>
                  <a:close/>
                </a:path>
                <a:path w="480060" h="315595">
                  <a:moveTo>
                    <a:pt x="422910" y="309117"/>
                  </a:moveTo>
                  <a:lnTo>
                    <a:pt x="422910" y="278891"/>
                  </a:lnTo>
                  <a:lnTo>
                    <a:pt x="416814" y="281939"/>
                  </a:lnTo>
                  <a:lnTo>
                    <a:pt x="413004" y="281939"/>
                  </a:lnTo>
                  <a:lnTo>
                    <a:pt x="406146" y="284988"/>
                  </a:lnTo>
                  <a:lnTo>
                    <a:pt x="403098" y="281939"/>
                  </a:lnTo>
                  <a:lnTo>
                    <a:pt x="379297" y="266724"/>
                  </a:lnTo>
                  <a:lnTo>
                    <a:pt x="356616" y="301751"/>
                  </a:lnTo>
                  <a:lnTo>
                    <a:pt x="422910" y="309117"/>
                  </a:lnTo>
                  <a:close/>
                </a:path>
                <a:path w="480060" h="315595">
                  <a:moveTo>
                    <a:pt x="422910" y="278891"/>
                  </a:moveTo>
                  <a:lnTo>
                    <a:pt x="422910" y="262127"/>
                  </a:lnTo>
                  <a:lnTo>
                    <a:pt x="416814" y="259079"/>
                  </a:lnTo>
                  <a:lnTo>
                    <a:pt x="393854" y="244244"/>
                  </a:lnTo>
                  <a:lnTo>
                    <a:pt x="379297" y="266724"/>
                  </a:lnTo>
                  <a:lnTo>
                    <a:pt x="403098" y="281939"/>
                  </a:lnTo>
                  <a:lnTo>
                    <a:pt x="406146" y="284988"/>
                  </a:lnTo>
                  <a:lnTo>
                    <a:pt x="413004" y="281939"/>
                  </a:lnTo>
                  <a:lnTo>
                    <a:pt x="416814" y="281939"/>
                  </a:lnTo>
                  <a:lnTo>
                    <a:pt x="422910" y="278891"/>
                  </a:lnTo>
                  <a:close/>
                </a:path>
                <a:path w="480060" h="315595">
                  <a:moveTo>
                    <a:pt x="480060" y="315467"/>
                  </a:moveTo>
                  <a:lnTo>
                    <a:pt x="416814" y="208787"/>
                  </a:lnTo>
                  <a:lnTo>
                    <a:pt x="393854" y="244244"/>
                  </a:lnTo>
                  <a:lnTo>
                    <a:pt x="416814" y="259079"/>
                  </a:lnTo>
                  <a:lnTo>
                    <a:pt x="422910" y="262127"/>
                  </a:lnTo>
                  <a:lnTo>
                    <a:pt x="422910" y="309117"/>
                  </a:lnTo>
                  <a:lnTo>
                    <a:pt x="480060" y="3154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16415" y="3391662"/>
              <a:ext cx="480059" cy="315595"/>
            </a:xfrm>
            <a:custGeom>
              <a:avLst/>
              <a:gdLst/>
              <a:ahLst/>
              <a:cxnLst/>
              <a:rect l="l" t="t" r="r" b="b"/>
              <a:pathLst>
                <a:path w="480060" h="315595">
                  <a:moveTo>
                    <a:pt x="20574" y="3048"/>
                  </a:moveTo>
                  <a:lnTo>
                    <a:pt x="416814" y="259079"/>
                  </a:lnTo>
                  <a:lnTo>
                    <a:pt x="422910" y="262127"/>
                  </a:lnTo>
                  <a:lnTo>
                    <a:pt x="422910" y="278891"/>
                  </a:lnTo>
                  <a:lnTo>
                    <a:pt x="416814" y="281939"/>
                  </a:lnTo>
                  <a:lnTo>
                    <a:pt x="413004" y="281939"/>
                  </a:lnTo>
                  <a:lnTo>
                    <a:pt x="406146" y="284988"/>
                  </a:lnTo>
                  <a:lnTo>
                    <a:pt x="403098" y="281939"/>
                  </a:lnTo>
                  <a:lnTo>
                    <a:pt x="3810" y="26670"/>
                  </a:lnTo>
                  <a:lnTo>
                    <a:pt x="0" y="19812"/>
                  </a:lnTo>
                  <a:lnTo>
                    <a:pt x="0" y="6858"/>
                  </a:lnTo>
                  <a:lnTo>
                    <a:pt x="3810" y="3048"/>
                  </a:lnTo>
                  <a:lnTo>
                    <a:pt x="9906" y="0"/>
                  </a:lnTo>
                  <a:lnTo>
                    <a:pt x="13716" y="0"/>
                  </a:lnTo>
                  <a:lnTo>
                    <a:pt x="20574" y="3048"/>
                  </a:lnTo>
                  <a:close/>
                </a:path>
                <a:path w="480060" h="315595">
                  <a:moveTo>
                    <a:pt x="416814" y="208787"/>
                  </a:moveTo>
                  <a:lnTo>
                    <a:pt x="480060" y="315467"/>
                  </a:lnTo>
                  <a:lnTo>
                    <a:pt x="356616" y="301751"/>
                  </a:lnTo>
                  <a:lnTo>
                    <a:pt x="416814" y="208787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99496" y="3912108"/>
              <a:ext cx="534035" cy="720090"/>
            </a:xfrm>
            <a:custGeom>
              <a:avLst/>
              <a:gdLst/>
              <a:ahLst/>
              <a:cxnLst/>
              <a:rect l="l" t="t" r="r" b="b"/>
              <a:pathLst>
                <a:path w="534035" h="720089">
                  <a:moveTo>
                    <a:pt x="478302" y="97113"/>
                  </a:moveTo>
                  <a:lnTo>
                    <a:pt x="457438" y="81730"/>
                  </a:lnTo>
                  <a:lnTo>
                    <a:pt x="155" y="700277"/>
                  </a:lnTo>
                  <a:lnTo>
                    <a:pt x="0" y="710631"/>
                  </a:lnTo>
                  <a:lnTo>
                    <a:pt x="3179" y="716851"/>
                  </a:lnTo>
                  <a:lnTo>
                    <a:pt x="9990" y="719737"/>
                  </a:lnTo>
                  <a:lnTo>
                    <a:pt x="20729" y="720089"/>
                  </a:lnTo>
                  <a:lnTo>
                    <a:pt x="23777" y="713231"/>
                  </a:lnTo>
                  <a:lnTo>
                    <a:pt x="478302" y="97113"/>
                  </a:lnTo>
                  <a:close/>
                </a:path>
                <a:path w="534035" h="720089">
                  <a:moveTo>
                    <a:pt x="533555" y="0"/>
                  </a:moveTo>
                  <a:lnTo>
                    <a:pt x="423065" y="56387"/>
                  </a:lnTo>
                  <a:lnTo>
                    <a:pt x="457438" y="81730"/>
                  </a:lnTo>
                  <a:lnTo>
                    <a:pt x="473357" y="60197"/>
                  </a:lnTo>
                  <a:lnTo>
                    <a:pt x="476405" y="56387"/>
                  </a:lnTo>
                  <a:lnTo>
                    <a:pt x="480215" y="53339"/>
                  </a:lnTo>
                  <a:lnTo>
                    <a:pt x="486311" y="56387"/>
                  </a:lnTo>
                  <a:lnTo>
                    <a:pt x="493169" y="56387"/>
                  </a:lnTo>
                  <a:lnTo>
                    <a:pt x="496979" y="60197"/>
                  </a:lnTo>
                  <a:lnTo>
                    <a:pt x="496979" y="110883"/>
                  </a:lnTo>
                  <a:lnTo>
                    <a:pt x="512981" y="122681"/>
                  </a:lnTo>
                  <a:lnTo>
                    <a:pt x="533555" y="0"/>
                  </a:lnTo>
                  <a:close/>
                </a:path>
                <a:path w="534035" h="720089">
                  <a:moveTo>
                    <a:pt x="496979" y="73151"/>
                  </a:moveTo>
                  <a:lnTo>
                    <a:pt x="496979" y="60197"/>
                  </a:lnTo>
                  <a:lnTo>
                    <a:pt x="493169" y="56387"/>
                  </a:lnTo>
                  <a:lnTo>
                    <a:pt x="486311" y="56387"/>
                  </a:lnTo>
                  <a:lnTo>
                    <a:pt x="480215" y="53339"/>
                  </a:lnTo>
                  <a:lnTo>
                    <a:pt x="476405" y="56387"/>
                  </a:lnTo>
                  <a:lnTo>
                    <a:pt x="473357" y="60197"/>
                  </a:lnTo>
                  <a:lnTo>
                    <a:pt x="457438" y="81730"/>
                  </a:lnTo>
                  <a:lnTo>
                    <a:pt x="478302" y="97113"/>
                  </a:lnTo>
                  <a:lnTo>
                    <a:pt x="493169" y="76962"/>
                  </a:lnTo>
                  <a:lnTo>
                    <a:pt x="496979" y="73151"/>
                  </a:lnTo>
                  <a:close/>
                </a:path>
                <a:path w="534035" h="720089">
                  <a:moveTo>
                    <a:pt x="496979" y="110883"/>
                  </a:moveTo>
                  <a:lnTo>
                    <a:pt x="496979" y="73151"/>
                  </a:lnTo>
                  <a:lnTo>
                    <a:pt x="493169" y="76962"/>
                  </a:lnTo>
                  <a:lnTo>
                    <a:pt x="478302" y="97113"/>
                  </a:lnTo>
                  <a:lnTo>
                    <a:pt x="496979" y="110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99496" y="3912108"/>
              <a:ext cx="534035" cy="720090"/>
            </a:xfrm>
            <a:custGeom>
              <a:avLst/>
              <a:gdLst/>
              <a:ahLst/>
              <a:cxnLst/>
              <a:rect l="l" t="t" r="r" b="b"/>
              <a:pathLst>
                <a:path w="534035" h="720089">
                  <a:moveTo>
                    <a:pt x="155" y="700277"/>
                  </a:moveTo>
                  <a:lnTo>
                    <a:pt x="473357" y="60197"/>
                  </a:lnTo>
                  <a:lnTo>
                    <a:pt x="476405" y="56387"/>
                  </a:lnTo>
                  <a:lnTo>
                    <a:pt x="480215" y="53339"/>
                  </a:lnTo>
                  <a:lnTo>
                    <a:pt x="486311" y="56387"/>
                  </a:lnTo>
                  <a:lnTo>
                    <a:pt x="493169" y="56387"/>
                  </a:lnTo>
                  <a:lnTo>
                    <a:pt x="496979" y="60197"/>
                  </a:lnTo>
                  <a:lnTo>
                    <a:pt x="496979" y="73151"/>
                  </a:lnTo>
                  <a:lnTo>
                    <a:pt x="493169" y="76962"/>
                  </a:lnTo>
                  <a:lnTo>
                    <a:pt x="23777" y="713231"/>
                  </a:lnTo>
                  <a:lnTo>
                    <a:pt x="20729" y="720089"/>
                  </a:lnTo>
                  <a:lnTo>
                    <a:pt x="9990" y="719737"/>
                  </a:lnTo>
                  <a:lnTo>
                    <a:pt x="3179" y="716851"/>
                  </a:lnTo>
                  <a:lnTo>
                    <a:pt x="0" y="710631"/>
                  </a:lnTo>
                  <a:lnTo>
                    <a:pt x="155" y="700277"/>
                  </a:lnTo>
                  <a:close/>
                </a:path>
                <a:path w="534035" h="720089">
                  <a:moveTo>
                    <a:pt x="423065" y="56387"/>
                  </a:moveTo>
                  <a:lnTo>
                    <a:pt x="533555" y="0"/>
                  </a:lnTo>
                  <a:lnTo>
                    <a:pt x="512981" y="122681"/>
                  </a:lnTo>
                  <a:lnTo>
                    <a:pt x="423065" y="56387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98668" y="3723132"/>
              <a:ext cx="503555" cy="109855"/>
            </a:xfrm>
            <a:custGeom>
              <a:avLst/>
              <a:gdLst/>
              <a:ahLst/>
              <a:cxnLst/>
              <a:rect l="l" t="t" r="r" b="b"/>
              <a:pathLst>
                <a:path w="503554" h="109854">
                  <a:moveTo>
                    <a:pt x="433137" y="60197"/>
                  </a:moveTo>
                  <a:lnTo>
                    <a:pt x="433137" y="50291"/>
                  </a:lnTo>
                  <a:lnTo>
                    <a:pt x="430089" y="46481"/>
                  </a:lnTo>
                  <a:lnTo>
                    <a:pt x="426279" y="43433"/>
                  </a:lnTo>
                  <a:lnTo>
                    <a:pt x="420183" y="40385"/>
                  </a:lnTo>
                  <a:lnTo>
                    <a:pt x="14037" y="40385"/>
                  </a:lnTo>
                  <a:lnTo>
                    <a:pt x="5695" y="44623"/>
                  </a:lnTo>
                  <a:lnTo>
                    <a:pt x="769" y="50520"/>
                  </a:lnTo>
                  <a:lnTo>
                    <a:pt x="0" y="57827"/>
                  </a:lnTo>
                  <a:lnTo>
                    <a:pt x="4131" y="66293"/>
                  </a:lnTo>
                  <a:lnTo>
                    <a:pt x="7179" y="66293"/>
                  </a:lnTo>
                  <a:lnTo>
                    <a:pt x="14037" y="70103"/>
                  </a:lnTo>
                  <a:lnTo>
                    <a:pt x="420183" y="70103"/>
                  </a:lnTo>
                  <a:lnTo>
                    <a:pt x="426279" y="66293"/>
                  </a:lnTo>
                  <a:lnTo>
                    <a:pt x="430089" y="66293"/>
                  </a:lnTo>
                  <a:lnTo>
                    <a:pt x="433137" y="60197"/>
                  </a:lnTo>
                  <a:close/>
                </a:path>
                <a:path w="503554" h="109854">
                  <a:moveTo>
                    <a:pt x="503241" y="56387"/>
                  </a:moveTo>
                  <a:lnTo>
                    <a:pt x="393513" y="0"/>
                  </a:lnTo>
                  <a:lnTo>
                    <a:pt x="393513" y="40385"/>
                  </a:lnTo>
                  <a:lnTo>
                    <a:pt x="420183" y="40385"/>
                  </a:lnTo>
                  <a:lnTo>
                    <a:pt x="426279" y="43433"/>
                  </a:lnTo>
                  <a:lnTo>
                    <a:pt x="430089" y="46481"/>
                  </a:lnTo>
                  <a:lnTo>
                    <a:pt x="433137" y="50291"/>
                  </a:lnTo>
                  <a:lnTo>
                    <a:pt x="433137" y="90466"/>
                  </a:lnTo>
                  <a:lnTo>
                    <a:pt x="503241" y="56387"/>
                  </a:lnTo>
                  <a:close/>
                </a:path>
                <a:path w="503554" h="109854">
                  <a:moveTo>
                    <a:pt x="433137" y="90466"/>
                  </a:moveTo>
                  <a:lnTo>
                    <a:pt x="433137" y="60197"/>
                  </a:lnTo>
                  <a:lnTo>
                    <a:pt x="430089" y="66293"/>
                  </a:lnTo>
                  <a:lnTo>
                    <a:pt x="426279" y="66293"/>
                  </a:lnTo>
                  <a:lnTo>
                    <a:pt x="420183" y="70103"/>
                  </a:lnTo>
                  <a:lnTo>
                    <a:pt x="393513" y="70103"/>
                  </a:lnTo>
                  <a:lnTo>
                    <a:pt x="393513" y="109727"/>
                  </a:lnTo>
                  <a:lnTo>
                    <a:pt x="433137" y="904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98668" y="3723132"/>
              <a:ext cx="503555" cy="109855"/>
            </a:xfrm>
            <a:custGeom>
              <a:avLst/>
              <a:gdLst/>
              <a:ahLst/>
              <a:cxnLst/>
              <a:rect l="l" t="t" r="r" b="b"/>
              <a:pathLst>
                <a:path w="503554" h="109854">
                  <a:moveTo>
                    <a:pt x="14037" y="40385"/>
                  </a:moveTo>
                  <a:lnTo>
                    <a:pt x="420183" y="40385"/>
                  </a:lnTo>
                  <a:lnTo>
                    <a:pt x="426279" y="43433"/>
                  </a:lnTo>
                  <a:lnTo>
                    <a:pt x="430089" y="46481"/>
                  </a:lnTo>
                  <a:lnTo>
                    <a:pt x="433137" y="50291"/>
                  </a:lnTo>
                  <a:lnTo>
                    <a:pt x="433137" y="60197"/>
                  </a:lnTo>
                  <a:lnTo>
                    <a:pt x="430089" y="66293"/>
                  </a:lnTo>
                  <a:lnTo>
                    <a:pt x="426279" y="66293"/>
                  </a:lnTo>
                  <a:lnTo>
                    <a:pt x="420183" y="70103"/>
                  </a:lnTo>
                  <a:lnTo>
                    <a:pt x="14037" y="70103"/>
                  </a:lnTo>
                  <a:lnTo>
                    <a:pt x="7179" y="66293"/>
                  </a:lnTo>
                  <a:lnTo>
                    <a:pt x="4131" y="66293"/>
                  </a:lnTo>
                  <a:lnTo>
                    <a:pt x="0" y="57827"/>
                  </a:lnTo>
                  <a:lnTo>
                    <a:pt x="769" y="50520"/>
                  </a:lnTo>
                  <a:lnTo>
                    <a:pt x="5695" y="44623"/>
                  </a:lnTo>
                  <a:lnTo>
                    <a:pt x="14037" y="40385"/>
                  </a:lnTo>
                  <a:close/>
                </a:path>
                <a:path w="503554" h="109854">
                  <a:moveTo>
                    <a:pt x="393513" y="0"/>
                  </a:moveTo>
                  <a:lnTo>
                    <a:pt x="503241" y="56387"/>
                  </a:lnTo>
                  <a:lnTo>
                    <a:pt x="393513" y="109727"/>
                  </a:lnTo>
                  <a:lnTo>
                    <a:pt x="393513" y="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2097" y="3550920"/>
              <a:ext cx="622935" cy="478155"/>
            </a:xfrm>
            <a:custGeom>
              <a:avLst/>
              <a:gdLst/>
              <a:ahLst/>
              <a:cxnLst/>
              <a:rect l="l" t="t" r="r" b="b"/>
              <a:pathLst>
                <a:path w="622935" h="478154">
                  <a:moveTo>
                    <a:pt x="622553" y="477774"/>
                  </a:moveTo>
                  <a:lnTo>
                    <a:pt x="622553" y="0"/>
                  </a:lnTo>
                  <a:lnTo>
                    <a:pt x="0" y="0"/>
                  </a:lnTo>
                  <a:lnTo>
                    <a:pt x="0" y="477774"/>
                  </a:lnTo>
                  <a:lnTo>
                    <a:pt x="622553" y="4777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11509" y="3723132"/>
              <a:ext cx="506095" cy="109855"/>
            </a:xfrm>
            <a:custGeom>
              <a:avLst/>
              <a:gdLst/>
              <a:ahLst/>
              <a:cxnLst/>
              <a:rect l="l" t="t" r="r" b="b"/>
              <a:pathLst>
                <a:path w="506095" h="109854">
                  <a:moveTo>
                    <a:pt x="435863" y="60197"/>
                  </a:moveTo>
                  <a:lnTo>
                    <a:pt x="435863" y="50291"/>
                  </a:lnTo>
                  <a:lnTo>
                    <a:pt x="432815" y="46481"/>
                  </a:lnTo>
                  <a:lnTo>
                    <a:pt x="425958" y="43433"/>
                  </a:lnTo>
                  <a:lnTo>
                    <a:pt x="422910" y="40385"/>
                  </a:lnTo>
                  <a:lnTo>
                    <a:pt x="16001" y="40385"/>
                  </a:lnTo>
                  <a:lnTo>
                    <a:pt x="9906" y="43433"/>
                  </a:lnTo>
                  <a:lnTo>
                    <a:pt x="6096" y="46481"/>
                  </a:lnTo>
                  <a:lnTo>
                    <a:pt x="3048" y="50291"/>
                  </a:lnTo>
                  <a:lnTo>
                    <a:pt x="0" y="56387"/>
                  </a:lnTo>
                  <a:lnTo>
                    <a:pt x="3048" y="60197"/>
                  </a:lnTo>
                  <a:lnTo>
                    <a:pt x="6096" y="66293"/>
                  </a:lnTo>
                  <a:lnTo>
                    <a:pt x="9906" y="66293"/>
                  </a:lnTo>
                  <a:lnTo>
                    <a:pt x="16001" y="70103"/>
                  </a:lnTo>
                  <a:lnTo>
                    <a:pt x="422910" y="70103"/>
                  </a:lnTo>
                  <a:lnTo>
                    <a:pt x="425958" y="66293"/>
                  </a:lnTo>
                  <a:lnTo>
                    <a:pt x="432815" y="66293"/>
                  </a:lnTo>
                  <a:lnTo>
                    <a:pt x="435863" y="60197"/>
                  </a:lnTo>
                  <a:close/>
                </a:path>
                <a:path w="506095" h="109854">
                  <a:moveTo>
                    <a:pt x="505968" y="56387"/>
                  </a:moveTo>
                  <a:lnTo>
                    <a:pt x="392430" y="0"/>
                  </a:lnTo>
                  <a:lnTo>
                    <a:pt x="392430" y="40385"/>
                  </a:lnTo>
                  <a:lnTo>
                    <a:pt x="422910" y="40385"/>
                  </a:lnTo>
                  <a:lnTo>
                    <a:pt x="425958" y="43433"/>
                  </a:lnTo>
                  <a:lnTo>
                    <a:pt x="432815" y="46481"/>
                  </a:lnTo>
                  <a:lnTo>
                    <a:pt x="435863" y="50291"/>
                  </a:lnTo>
                  <a:lnTo>
                    <a:pt x="435863" y="89322"/>
                  </a:lnTo>
                  <a:lnTo>
                    <a:pt x="505968" y="56387"/>
                  </a:lnTo>
                  <a:close/>
                </a:path>
                <a:path w="506095" h="109854">
                  <a:moveTo>
                    <a:pt x="435863" y="89322"/>
                  </a:moveTo>
                  <a:lnTo>
                    <a:pt x="435863" y="60197"/>
                  </a:lnTo>
                  <a:lnTo>
                    <a:pt x="432815" y="66293"/>
                  </a:lnTo>
                  <a:lnTo>
                    <a:pt x="425958" y="66293"/>
                  </a:lnTo>
                  <a:lnTo>
                    <a:pt x="422910" y="70103"/>
                  </a:lnTo>
                  <a:lnTo>
                    <a:pt x="392430" y="70103"/>
                  </a:lnTo>
                  <a:lnTo>
                    <a:pt x="392430" y="109727"/>
                  </a:lnTo>
                  <a:lnTo>
                    <a:pt x="435863" y="893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11509" y="3723132"/>
              <a:ext cx="506095" cy="109855"/>
            </a:xfrm>
            <a:custGeom>
              <a:avLst/>
              <a:gdLst/>
              <a:ahLst/>
              <a:cxnLst/>
              <a:rect l="l" t="t" r="r" b="b"/>
              <a:pathLst>
                <a:path w="506095" h="109854">
                  <a:moveTo>
                    <a:pt x="16001" y="40385"/>
                  </a:moveTo>
                  <a:lnTo>
                    <a:pt x="422910" y="40385"/>
                  </a:lnTo>
                  <a:lnTo>
                    <a:pt x="425958" y="43433"/>
                  </a:lnTo>
                  <a:lnTo>
                    <a:pt x="432815" y="46481"/>
                  </a:lnTo>
                  <a:lnTo>
                    <a:pt x="435863" y="50291"/>
                  </a:lnTo>
                  <a:lnTo>
                    <a:pt x="435863" y="60197"/>
                  </a:lnTo>
                  <a:lnTo>
                    <a:pt x="432815" y="66293"/>
                  </a:lnTo>
                  <a:lnTo>
                    <a:pt x="425958" y="66293"/>
                  </a:lnTo>
                  <a:lnTo>
                    <a:pt x="422910" y="70103"/>
                  </a:lnTo>
                  <a:lnTo>
                    <a:pt x="16001" y="70103"/>
                  </a:lnTo>
                  <a:lnTo>
                    <a:pt x="9906" y="66293"/>
                  </a:lnTo>
                  <a:lnTo>
                    <a:pt x="6096" y="66293"/>
                  </a:lnTo>
                  <a:lnTo>
                    <a:pt x="3048" y="60197"/>
                  </a:lnTo>
                  <a:lnTo>
                    <a:pt x="0" y="56387"/>
                  </a:lnTo>
                  <a:lnTo>
                    <a:pt x="3048" y="50291"/>
                  </a:lnTo>
                  <a:lnTo>
                    <a:pt x="6096" y="46481"/>
                  </a:lnTo>
                  <a:lnTo>
                    <a:pt x="9906" y="43433"/>
                  </a:lnTo>
                  <a:lnTo>
                    <a:pt x="16001" y="40385"/>
                  </a:lnTo>
                  <a:close/>
                </a:path>
                <a:path w="506095" h="109854">
                  <a:moveTo>
                    <a:pt x="392430" y="0"/>
                  </a:moveTo>
                  <a:lnTo>
                    <a:pt x="505968" y="56387"/>
                  </a:lnTo>
                  <a:lnTo>
                    <a:pt x="392430" y="109727"/>
                  </a:lnTo>
                  <a:lnTo>
                    <a:pt x="392430" y="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128907" y="2510056"/>
            <a:ext cx="4527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25" baseline="9043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k1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35761" y="3067077"/>
            <a:ext cx="4527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25" baseline="9043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k2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82097" y="3550920"/>
            <a:ext cx="622935" cy="478155"/>
          </a:xfrm>
          <a:prstGeom prst="rect">
            <a:avLst/>
          </a:prstGeom>
          <a:ln w="19926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409"/>
              </a:spcBef>
            </a:pPr>
            <a:r>
              <a:rPr sz="2150" spc="10" dirty="0">
                <a:latin typeface="Symbol"/>
                <a:cs typeface="Symbol"/>
              </a:rPr>
              <a:t></a:t>
            </a:r>
            <a:r>
              <a:rPr sz="2150" spc="10" dirty="0">
                <a:latin typeface="Times New Roman"/>
                <a:cs typeface="Times New Roman"/>
              </a:rPr>
              <a:t>(.)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49475" y="3537987"/>
            <a:ext cx="10941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dirty="0">
                <a:latin typeface="Times New Roman"/>
                <a:cs typeface="Times New Roman"/>
              </a:rPr>
              <a:t>y</a:t>
            </a:r>
            <a:r>
              <a:rPr sz="2100" baseline="-13888" dirty="0">
                <a:latin typeface="Times New Roman"/>
                <a:cs typeface="Times New Roman"/>
              </a:rPr>
              <a:t>k </a:t>
            </a:r>
            <a:r>
              <a:rPr sz="2100" spc="15" baseline="-13888" dirty="0">
                <a:latin typeface="Times New Roman"/>
                <a:cs typeface="Times New Roman"/>
              </a:rPr>
              <a:t>…</a:t>
            </a:r>
            <a:r>
              <a:rPr sz="2100" spc="-67" baseline="-13888" dirty="0">
                <a:latin typeface="Times New Roman"/>
                <a:cs typeface="Times New Roman"/>
              </a:rPr>
              <a:t> </a:t>
            </a:r>
            <a:r>
              <a:rPr sz="2150" spc="5" dirty="0">
                <a:latin typeface="Times New Roman"/>
                <a:cs typeface="Times New Roman"/>
              </a:rPr>
              <a:t>izlaz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213364" y="4029836"/>
            <a:ext cx="113664" cy="582295"/>
            <a:chOff x="4213364" y="4029836"/>
            <a:chExt cx="113664" cy="582295"/>
          </a:xfrm>
        </p:grpSpPr>
        <p:sp>
          <p:nvSpPr>
            <p:cNvPr id="27" name="object 27"/>
            <p:cNvSpPr/>
            <p:nvPr/>
          </p:nvSpPr>
          <p:spPr>
            <a:xfrm>
              <a:off x="4215269" y="4031741"/>
              <a:ext cx="109855" cy="578485"/>
            </a:xfrm>
            <a:custGeom>
              <a:avLst/>
              <a:gdLst/>
              <a:ahLst/>
              <a:cxnLst/>
              <a:rect l="l" t="t" r="r" b="b"/>
              <a:pathLst>
                <a:path w="109854" h="578485">
                  <a:moveTo>
                    <a:pt x="109727" y="109728"/>
                  </a:moveTo>
                  <a:lnTo>
                    <a:pt x="56387" y="0"/>
                  </a:lnTo>
                  <a:lnTo>
                    <a:pt x="0" y="109728"/>
                  </a:lnTo>
                  <a:lnTo>
                    <a:pt x="39624" y="109728"/>
                  </a:lnTo>
                  <a:lnTo>
                    <a:pt x="39624" y="83058"/>
                  </a:lnTo>
                  <a:lnTo>
                    <a:pt x="42672" y="76200"/>
                  </a:lnTo>
                  <a:lnTo>
                    <a:pt x="46482" y="73152"/>
                  </a:lnTo>
                  <a:lnTo>
                    <a:pt x="49529" y="70104"/>
                  </a:lnTo>
                  <a:lnTo>
                    <a:pt x="59436" y="70104"/>
                  </a:lnTo>
                  <a:lnTo>
                    <a:pt x="66293" y="73152"/>
                  </a:lnTo>
                  <a:lnTo>
                    <a:pt x="66293" y="76200"/>
                  </a:lnTo>
                  <a:lnTo>
                    <a:pt x="69341" y="83058"/>
                  </a:lnTo>
                  <a:lnTo>
                    <a:pt x="69341" y="109728"/>
                  </a:lnTo>
                  <a:lnTo>
                    <a:pt x="109727" y="109728"/>
                  </a:lnTo>
                  <a:close/>
                </a:path>
                <a:path w="109854" h="578485">
                  <a:moveTo>
                    <a:pt x="69341" y="109728"/>
                  </a:moveTo>
                  <a:lnTo>
                    <a:pt x="69341" y="83058"/>
                  </a:lnTo>
                  <a:lnTo>
                    <a:pt x="66293" y="76200"/>
                  </a:lnTo>
                  <a:lnTo>
                    <a:pt x="66293" y="73152"/>
                  </a:lnTo>
                  <a:lnTo>
                    <a:pt x="59436" y="70104"/>
                  </a:lnTo>
                  <a:lnTo>
                    <a:pt x="49529" y="70104"/>
                  </a:lnTo>
                  <a:lnTo>
                    <a:pt x="46482" y="73152"/>
                  </a:lnTo>
                  <a:lnTo>
                    <a:pt x="42672" y="76200"/>
                  </a:lnTo>
                  <a:lnTo>
                    <a:pt x="39624" y="83058"/>
                  </a:lnTo>
                  <a:lnTo>
                    <a:pt x="39624" y="109728"/>
                  </a:lnTo>
                  <a:lnTo>
                    <a:pt x="69341" y="109728"/>
                  </a:lnTo>
                  <a:close/>
                </a:path>
                <a:path w="109854" h="578485">
                  <a:moveTo>
                    <a:pt x="69341" y="563880"/>
                  </a:moveTo>
                  <a:lnTo>
                    <a:pt x="69341" y="109728"/>
                  </a:lnTo>
                  <a:lnTo>
                    <a:pt x="39624" y="109728"/>
                  </a:lnTo>
                  <a:lnTo>
                    <a:pt x="39624" y="563880"/>
                  </a:lnTo>
                  <a:lnTo>
                    <a:pt x="44105" y="572214"/>
                  </a:lnTo>
                  <a:lnTo>
                    <a:pt x="50111" y="577110"/>
                  </a:lnTo>
                  <a:lnTo>
                    <a:pt x="57540" y="577867"/>
                  </a:lnTo>
                  <a:lnTo>
                    <a:pt x="66293" y="573786"/>
                  </a:lnTo>
                  <a:lnTo>
                    <a:pt x="66293" y="570738"/>
                  </a:lnTo>
                  <a:lnTo>
                    <a:pt x="69341" y="5638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215269" y="4031741"/>
              <a:ext cx="109855" cy="578485"/>
            </a:xfrm>
            <a:custGeom>
              <a:avLst/>
              <a:gdLst/>
              <a:ahLst/>
              <a:cxnLst/>
              <a:rect l="l" t="t" r="r" b="b"/>
              <a:pathLst>
                <a:path w="109854" h="578485">
                  <a:moveTo>
                    <a:pt x="39624" y="563880"/>
                  </a:moveTo>
                  <a:lnTo>
                    <a:pt x="39624" y="83058"/>
                  </a:lnTo>
                  <a:lnTo>
                    <a:pt x="42672" y="76200"/>
                  </a:lnTo>
                  <a:lnTo>
                    <a:pt x="46482" y="73152"/>
                  </a:lnTo>
                  <a:lnTo>
                    <a:pt x="49529" y="70104"/>
                  </a:lnTo>
                  <a:lnTo>
                    <a:pt x="59436" y="70104"/>
                  </a:lnTo>
                  <a:lnTo>
                    <a:pt x="66293" y="73152"/>
                  </a:lnTo>
                  <a:lnTo>
                    <a:pt x="66293" y="76200"/>
                  </a:lnTo>
                  <a:lnTo>
                    <a:pt x="69341" y="83058"/>
                  </a:lnTo>
                  <a:lnTo>
                    <a:pt x="69341" y="563880"/>
                  </a:lnTo>
                  <a:lnTo>
                    <a:pt x="66293" y="570738"/>
                  </a:lnTo>
                  <a:lnTo>
                    <a:pt x="66293" y="573786"/>
                  </a:lnTo>
                  <a:lnTo>
                    <a:pt x="57540" y="577867"/>
                  </a:lnTo>
                  <a:lnTo>
                    <a:pt x="50111" y="577110"/>
                  </a:lnTo>
                  <a:lnTo>
                    <a:pt x="44105" y="572214"/>
                  </a:lnTo>
                  <a:lnTo>
                    <a:pt x="39624" y="563880"/>
                  </a:lnTo>
                  <a:close/>
                </a:path>
                <a:path w="109854" h="578485">
                  <a:moveTo>
                    <a:pt x="0" y="109728"/>
                  </a:moveTo>
                  <a:lnTo>
                    <a:pt x="56387" y="0"/>
                  </a:lnTo>
                  <a:lnTo>
                    <a:pt x="109727" y="109728"/>
                  </a:lnTo>
                  <a:lnTo>
                    <a:pt x="0" y="109728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143635" y="4589553"/>
            <a:ext cx="132588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15" dirty="0">
                <a:latin typeface="Symbol"/>
                <a:cs typeface="Symbol"/>
              </a:rPr>
              <a:t></a:t>
            </a:r>
            <a:r>
              <a:rPr sz="2100" spc="22" baseline="-13888" dirty="0">
                <a:latin typeface="Times New Roman"/>
                <a:cs typeface="Times New Roman"/>
              </a:rPr>
              <a:t>k </a:t>
            </a:r>
            <a:r>
              <a:rPr sz="2150" spc="15" dirty="0">
                <a:latin typeface="Times New Roman"/>
                <a:cs typeface="Times New Roman"/>
              </a:rPr>
              <a:t>…</a:t>
            </a:r>
            <a:r>
              <a:rPr sz="2150" spc="110" dirty="0">
                <a:latin typeface="Times New Roman"/>
                <a:cs typeface="Times New Roman"/>
              </a:rPr>
              <a:t> </a:t>
            </a:r>
            <a:r>
              <a:rPr sz="2150" spc="10" dirty="0">
                <a:latin typeface="Times New Roman"/>
                <a:cs typeface="Times New Roman"/>
              </a:rPr>
              <a:t>prag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868690" y="3688460"/>
            <a:ext cx="24765" cy="521334"/>
            <a:chOff x="1868690" y="3688460"/>
            <a:chExt cx="24765" cy="521334"/>
          </a:xfrm>
        </p:grpSpPr>
        <p:sp>
          <p:nvSpPr>
            <p:cNvPr id="31" name="object 31"/>
            <p:cNvSpPr/>
            <p:nvPr/>
          </p:nvSpPr>
          <p:spPr>
            <a:xfrm>
              <a:off x="1870595" y="3690365"/>
              <a:ext cx="20955" cy="517525"/>
            </a:xfrm>
            <a:custGeom>
              <a:avLst/>
              <a:gdLst/>
              <a:ahLst/>
              <a:cxnLst/>
              <a:rect l="l" t="t" r="r" b="b"/>
              <a:pathLst>
                <a:path w="20955" h="517525">
                  <a:moveTo>
                    <a:pt x="20574" y="76200"/>
                  </a:moveTo>
                  <a:lnTo>
                    <a:pt x="20574" y="6096"/>
                  </a:lnTo>
                  <a:lnTo>
                    <a:pt x="16763" y="3048"/>
                  </a:lnTo>
                  <a:lnTo>
                    <a:pt x="13716" y="0"/>
                  </a:lnTo>
                  <a:lnTo>
                    <a:pt x="6857" y="0"/>
                  </a:lnTo>
                  <a:lnTo>
                    <a:pt x="3810" y="3048"/>
                  </a:lnTo>
                  <a:lnTo>
                    <a:pt x="0" y="6096"/>
                  </a:lnTo>
                  <a:lnTo>
                    <a:pt x="0" y="76200"/>
                  </a:lnTo>
                  <a:lnTo>
                    <a:pt x="3810" y="79248"/>
                  </a:lnTo>
                  <a:lnTo>
                    <a:pt x="6857" y="83058"/>
                  </a:lnTo>
                  <a:lnTo>
                    <a:pt x="13716" y="83058"/>
                  </a:lnTo>
                  <a:lnTo>
                    <a:pt x="16763" y="79248"/>
                  </a:lnTo>
                  <a:lnTo>
                    <a:pt x="20574" y="76200"/>
                  </a:lnTo>
                  <a:close/>
                </a:path>
                <a:path w="20955" h="517525">
                  <a:moveTo>
                    <a:pt x="20574" y="221742"/>
                  </a:moveTo>
                  <a:lnTo>
                    <a:pt x="20574" y="149351"/>
                  </a:lnTo>
                  <a:lnTo>
                    <a:pt x="16763" y="145542"/>
                  </a:lnTo>
                  <a:lnTo>
                    <a:pt x="3810" y="145542"/>
                  </a:lnTo>
                  <a:lnTo>
                    <a:pt x="0" y="149351"/>
                  </a:lnTo>
                  <a:lnTo>
                    <a:pt x="0" y="221742"/>
                  </a:lnTo>
                  <a:lnTo>
                    <a:pt x="3810" y="225551"/>
                  </a:lnTo>
                  <a:lnTo>
                    <a:pt x="6857" y="225551"/>
                  </a:lnTo>
                  <a:lnTo>
                    <a:pt x="10668" y="228600"/>
                  </a:lnTo>
                  <a:lnTo>
                    <a:pt x="13716" y="225551"/>
                  </a:lnTo>
                  <a:lnTo>
                    <a:pt x="16763" y="225551"/>
                  </a:lnTo>
                  <a:lnTo>
                    <a:pt x="20574" y="221742"/>
                  </a:lnTo>
                  <a:close/>
                </a:path>
                <a:path w="20955" h="517525">
                  <a:moveTo>
                    <a:pt x="20574" y="364998"/>
                  </a:moveTo>
                  <a:lnTo>
                    <a:pt x="20574" y="294894"/>
                  </a:lnTo>
                  <a:lnTo>
                    <a:pt x="16763" y="291846"/>
                  </a:lnTo>
                  <a:lnTo>
                    <a:pt x="13716" y="291846"/>
                  </a:lnTo>
                  <a:lnTo>
                    <a:pt x="10668" y="288036"/>
                  </a:lnTo>
                  <a:lnTo>
                    <a:pt x="6857" y="291846"/>
                  </a:lnTo>
                  <a:lnTo>
                    <a:pt x="3810" y="291846"/>
                  </a:lnTo>
                  <a:lnTo>
                    <a:pt x="0" y="294894"/>
                  </a:lnTo>
                  <a:lnTo>
                    <a:pt x="0" y="364998"/>
                  </a:lnTo>
                  <a:lnTo>
                    <a:pt x="3810" y="368046"/>
                  </a:lnTo>
                  <a:lnTo>
                    <a:pt x="6857" y="371094"/>
                  </a:lnTo>
                  <a:lnTo>
                    <a:pt x="13716" y="371094"/>
                  </a:lnTo>
                  <a:lnTo>
                    <a:pt x="16763" y="368046"/>
                  </a:lnTo>
                  <a:lnTo>
                    <a:pt x="20574" y="364998"/>
                  </a:lnTo>
                  <a:close/>
                </a:path>
                <a:path w="20955" h="517525">
                  <a:moveTo>
                    <a:pt x="20574" y="510539"/>
                  </a:moveTo>
                  <a:lnTo>
                    <a:pt x="20574" y="441198"/>
                  </a:lnTo>
                  <a:lnTo>
                    <a:pt x="13716" y="434339"/>
                  </a:lnTo>
                  <a:lnTo>
                    <a:pt x="6857" y="434339"/>
                  </a:lnTo>
                  <a:lnTo>
                    <a:pt x="0" y="441198"/>
                  </a:lnTo>
                  <a:lnTo>
                    <a:pt x="0" y="510539"/>
                  </a:lnTo>
                  <a:lnTo>
                    <a:pt x="3810" y="513588"/>
                  </a:lnTo>
                  <a:lnTo>
                    <a:pt x="6857" y="517398"/>
                  </a:lnTo>
                  <a:lnTo>
                    <a:pt x="13716" y="517398"/>
                  </a:lnTo>
                  <a:lnTo>
                    <a:pt x="16763" y="513588"/>
                  </a:lnTo>
                  <a:lnTo>
                    <a:pt x="20574" y="5105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70595" y="3690365"/>
              <a:ext cx="20955" cy="517525"/>
            </a:xfrm>
            <a:custGeom>
              <a:avLst/>
              <a:gdLst/>
              <a:ahLst/>
              <a:cxnLst/>
              <a:rect l="l" t="t" r="r" b="b"/>
              <a:pathLst>
                <a:path w="20955" h="517525">
                  <a:moveTo>
                    <a:pt x="20574" y="9906"/>
                  </a:moveTo>
                  <a:lnTo>
                    <a:pt x="20574" y="76200"/>
                  </a:lnTo>
                  <a:lnTo>
                    <a:pt x="16763" y="79248"/>
                  </a:lnTo>
                  <a:lnTo>
                    <a:pt x="13716" y="83058"/>
                  </a:lnTo>
                  <a:lnTo>
                    <a:pt x="6857" y="83058"/>
                  </a:lnTo>
                  <a:lnTo>
                    <a:pt x="3810" y="79248"/>
                  </a:lnTo>
                  <a:lnTo>
                    <a:pt x="0" y="76200"/>
                  </a:lnTo>
                  <a:lnTo>
                    <a:pt x="0" y="6096"/>
                  </a:lnTo>
                  <a:lnTo>
                    <a:pt x="3810" y="3048"/>
                  </a:lnTo>
                  <a:lnTo>
                    <a:pt x="6857" y="0"/>
                  </a:lnTo>
                  <a:lnTo>
                    <a:pt x="13716" y="0"/>
                  </a:lnTo>
                  <a:lnTo>
                    <a:pt x="16763" y="3048"/>
                  </a:lnTo>
                  <a:lnTo>
                    <a:pt x="20574" y="6096"/>
                  </a:lnTo>
                  <a:lnTo>
                    <a:pt x="20574" y="9906"/>
                  </a:lnTo>
                  <a:close/>
                </a:path>
                <a:path w="20955" h="517525">
                  <a:moveTo>
                    <a:pt x="20574" y="155448"/>
                  </a:moveTo>
                  <a:lnTo>
                    <a:pt x="20574" y="221742"/>
                  </a:lnTo>
                  <a:lnTo>
                    <a:pt x="16763" y="225551"/>
                  </a:lnTo>
                  <a:lnTo>
                    <a:pt x="13716" y="225551"/>
                  </a:lnTo>
                  <a:lnTo>
                    <a:pt x="10668" y="228600"/>
                  </a:lnTo>
                  <a:lnTo>
                    <a:pt x="6857" y="225551"/>
                  </a:lnTo>
                  <a:lnTo>
                    <a:pt x="3810" y="225551"/>
                  </a:lnTo>
                  <a:lnTo>
                    <a:pt x="0" y="221742"/>
                  </a:lnTo>
                  <a:lnTo>
                    <a:pt x="0" y="149351"/>
                  </a:lnTo>
                  <a:lnTo>
                    <a:pt x="3810" y="145542"/>
                  </a:lnTo>
                  <a:lnTo>
                    <a:pt x="16763" y="145542"/>
                  </a:lnTo>
                  <a:lnTo>
                    <a:pt x="20574" y="149351"/>
                  </a:lnTo>
                  <a:lnTo>
                    <a:pt x="20574" y="155448"/>
                  </a:lnTo>
                  <a:close/>
                </a:path>
                <a:path w="20955" h="517525">
                  <a:moveTo>
                    <a:pt x="20574" y="298704"/>
                  </a:moveTo>
                  <a:lnTo>
                    <a:pt x="20574" y="364998"/>
                  </a:lnTo>
                  <a:lnTo>
                    <a:pt x="16763" y="368046"/>
                  </a:lnTo>
                  <a:lnTo>
                    <a:pt x="13716" y="371094"/>
                  </a:lnTo>
                  <a:lnTo>
                    <a:pt x="6857" y="371094"/>
                  </a:lnTo>
                  <a:lnTo>
                    <a:pt x="3810" y="368046"/>
                  </a:lnTo>
                  <a:lnTo>
                    <a:pt x="0" y="364998"/>
                  </a:lnTo>
                  <a:lnTo>
                    <a:pt x="0" y="294894"/>
                  </a:lnTo>
                  <a:lnTo>
                    <a:pt x="3810" y="291846"/>
                  </a:lnTo>
                  <a:lnTo>
                    <a:pt x="6857" y="291846"/>
                  </a:lnTo>
                  <a:lnTo>
                    <a:pt x="10668" y="288036"/>
                  </a:lnTo>
                  <a:lnTo>
                    <a:pt x="13716" y="291846"/>
                  </a:lnTo>
                  <a:lnTo>
                    <a:pt x="16763" y="291846"/>
                  </a:lnTo>
                  <a:lnTo>
                    <a:pt x="20574" y="294894"/>
                  </a:lnTo>
                  <a:lnTo>
                    <a:pt x="20574" y="298704"/>
                  </a:lnTo>
                  <a:close/>
                </a:path>
                <a:path w="20955" h="517525">
                  <a:moveTo>
                    <a:pt x="20574" y="444246"/>
                  </a:moveTo>
                  <a:lnTo>
                    <a:pt x="20574" y="510539"/>
                  </a:lnTo>
                  <a:lnTo>
                    <a:pt x="16763" y="513588"/>
                  </a:lnTo>
                  <a:lnTo>
                    <a:pt x="13716" y="517398"/>
                  </a:lnTo>
                  <a:lnTo>
                    <a:pt x="6857" y="517398"/>
                  </a:lnTo>
                  <a:lnTo>
                    <a:pt x="3810" y="513588"/>
                  </a:lnTo>
                  <a:lnTo>
                    <a:pt x="0" y="510539"/>
                  </a:lnTo>
                  <a:lnTo>
                    <a:pt x="0" y="441198"/>
                  </a:lnTo>
                  <a:lnTo>
                    <a:pt x="6857" y="434339"/>
                  </a:lnTo>
                  <a:lnTo>
                    <a:pt x="13716" y="434339"/>
                  </a:lnTo>
                  <a:lnTo>
                    <a:pt x="20574" y="441198"/>
                  </a:lnTo>
                  <a:lnTo>
                    <a:pt x="20574" y="444246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227719" y="3432076"/>
            <a:ext cx="60579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337820" algn="l"/>
              </a:tabLst>
            </a:pPr>
            <a:r>
              <a:rPr sz="3225" b="1" spc="15" baseline="-33591" dirty="0">
                <a:latin typeface="Times New Roman"/>
                <a:cs typeface="Times New Roman"/>
              </a:rPr>
              <a:t>+	</a:t>
            </a:r>
            <a:r>
              <a:rPr sz="2150" spc="10" dirty="0">
                <a:latin typeface="Times New Roman"/>
                <a:cs typeface="Times New Roman"/>
              </a:rPr>
              <a:t>u</a:t>
            </a:r>
            <a:r>
              <a:rPr sz="2100" spc="15" baseline="-13888" dirty="0">
                <a:latin typeface="Times New Roman"/>
                <a:cs typeface="Times New Roman"/>
              </a:rPr>
              <a:t>k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64741" y="2460526"/>
            <a:ext cx="1346835" cy="6807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560"/>
              </a:lnSpc>
              <a:spcBef>
                <a:spcPts val="219"/>
              </a:spcBef>
            </a:pPr>
            <a:r>
              <a:rPr sz="2150" spc="15" dirty="0">
                <a:latin typeface="Times New Roman"/>
                <a:cs typeface="Times New Roman"/>
              </a:rPr>
              <a:t>a</a:t>
            </a:r>
            <a:r>
              <a:rPr sz="2150" spc="-5" dirty="0">
                <a:latin typeface="Times New Roman"/>
                <a:cs typeface="Times New Roman"/>
              </a:rPr>
              <a:t>kt</a:t>
            </a:r>
            <a:r>
              <a:rPr sz="2150" spc="25" dirty="0">
                <a:latin typeface="Times New Roman"/>
                <a:cs typeface="Times New Roman"/>
              </a:rPr>
              <a:t>i</a:t>
            </a:r>
            <a:r>
              <a:rPr sz="2150" spc="-5" dirty="0">
                <a:latin typeface="Times New Roman"/>
                <a:cs typeface="Times New Roman"/>
              </a:rPr>
              <a:t>v</a:t>
            </a:r>
            <a:r>
              <a:rPr sz="2150" spc="15" dirty="0">
                <a:latin typeface="Times New Roman"/>
                <a:cs typeface="Times New Roman"/>
              </a:rPr>
              <a:t>ac</a:t>
            </a:r>
            <a:r>
              <a:rPr sz="2150" spc="-5" dirty="0">
                <a:latin typeface="Times New Roman"/>
                <a:cs typeface="Times New Roman"/>
              </a:rPr>
              <a:t>i</a:t>
            </a:r>
            <a:r>
              <a:rPr sz="2150" spc="25" dirty="0">
                <a:latin typeface="Times New Roman"/>
                <a:cs typeface="Times New Roman"/>
              </a:rPr>
              <a:t>j</a:t>
            </a:r>
            <a:r>
              <a:rPr sz="2150" dirty="0">
                <a:latin typeface="Times New Roman"/>
                <a:cs typeface="Times New Roman"/>
              </a:rPr>
              <a:t>s</a:t>
            </a:r>
            <a:r>
              <a:rPr sz="2150" spc="-5" dirty="0">
                <a:latin typeface="Times New Roman"/>
                <a:cs typeface="Times New Roman"/>
              </a:rPr>
              <a:t>k</a:t>
            </a:r>
            <a:r>
              <a:rPr sz="2150" spc="5" dirty="0">
                <a:latin typeface="Times New Roman"/>
                <a:cs typeface="Times New Roman"/>
              </a:rPr>
              <a:t>a  </a:t>
            </a:r>
            <a:r>
              <a:rPr sz="2150" spc="10" dirty="0">
                <a:latin typeface="Times New Roman"/>
                <a:cs typeface="Times New Roman"/>
              </a:rPr>
              <a:t>funkcija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36288" y="2862694"/>
            <a:ext cx="499745" cy="647065"/>
            <a:chOff x="4336288" y="2862694"/>
            <a:chExt cx="499745" cy="647065"/>
          </a:xfrm>
        </p:grpSpPr>
        <p:sp>
          <p:nvSpPr>
            <p:cNvPr id="36" name="object 36"/>
            <p:cNvSpPr/>
            <p:nvPr/>
          </p:nvSpPr>
          <p:spPr>
            <a:xfrm>
              <a:off x="4337951" y="2864357"/>
              <a:ext cx="496570" cy="643255"/>
            </a:xfrm>
            <a:custGeom>
              <a:avLst/>
              <a:gdLst/>
              <a:ahLst/>
              <a:cxnLst/>
              <a:rect l="l" t="t" r="r" b="b"/>
              <a:pathLst>
                <a:path w="496570" h="643254">
                  <a:moveTo>
                    <a:pt x="54289" y="547660"/>
                  </a:moveTo>
                  <a:lnTo>
                    <a:pt x="23621" y="524256"/>
                  </a:lnTo>
                  <a:lnTo>
                    <a:pt x="0" y="643128"/>
                  </a:lnTo>
                  <a:lnTo>
                    <a:pt x="36290" y="625858"/>
                  </a:lnTo>
                  <a:lnTo>
                    <a:pt x="36290" y="584849"/>
                  </a:lnTo>
                  <a:lnTo>
                    <a:pt x="36552" y="578983"/>
                  </a:lnTo>
                  <a:lnTo>
                    <a:pt x="36575" y="570738"/>
                  </a:lnTo>
                  <a:lnTo>
                    <a:pt x="54289" y="547660"/>
                  </a:lnTo>
                  <a:close/>
                </a:path>
                <a:path w="496570" h="643254">
                  <a:moveTo>
                    <a:pt x="76931" y="564939"/>
                  </a:moveTo>
                  <a:lnTo>
                    <a:pt x="54289" y="547660"/>
                  </a:lnTo>
                  <a:lnTo>
                    <a:pt x="36575" y="570738"/>
                  </a:lnTo>
                  <a:lnTo>
                    <a:pt x="36552" y="578983"/>
                  </a:lnTo>
                  <a:lnTo>
                    <a:pt x="36290" y="584849"/>
                  </a:lnTo>
                  <a:lnTo>
                    <a:pt x="38647" y="589374"/>
                  </a:lnTo>
                  <a:lnTo>
                    <a:pt x="46481" y="593598"/>
                  </a:lnTo>
                  <a:lnTo>
                    <a:pt x="50291" y="593598"/>
                  </a:lnTo>
                  <a:lnTo>
                    <a:pt x="57150" y="590550"/>
                  </a:lnTo>
                  <a:lnTo>
                    <a:pt x="60197" y="586740"/>
                  </a:lnTo>
                  <a:lnTo>
                    <a:pt x="76931" y="564939"/>
                  </a:lnTo>
                  <a:close/>
                </a:path>
                <a:path w="496570" h="643254">
                  <a:moveTo>
                    <a:pt x="110489" y="590550"/>
                  </a:moveTo>
                  <a:lnTo>
                    <a:pt x="76931" y="564939"/>
                  </a:lnTo>
                  <a:lnTo>
                    <a:pt x="60197" y="586740"/>
                  </a:lnTo>
                  <a:lnTo>
                    <a:pt x="57150" y="590550"/>
                  </a:lnTo>
                  <a:lnTo>
                    <a:pt x="50291" y="593598"/>
                  </a:lnTo>
                  <a:lnTo>
                    <a:pt x="46481" y="593598"/>
                  </a:lnTo>
                  <a:lnTo>
                    <a:pt x="38647" y="589374"/>
                  </a:lnTo>
                  <a:lnTo>
                    <a:pt x="36290" y="584849"/>
                  </a:lnTo>
                  <a:lnTo>
                    <a:pt x="36290" y="625858"/>
                  </a:lnTo>
                  <a:lnTo>
                    <a:pt x="110489" y="590550"/>
                  </a:lnTo>
                  <a:close/>
                </a:path>
                <a:path w="496570" h="643254">
                  <a:moveTo>
                    <a:pt x="496061" y="16764"/>
                  </a:moveTo>
                  <a:lnTo>
                    <a:pt x="496061" y="12954"/>
                  </a:lnTo>
                  <a:lnTo>
                    <a:pt x="493013" y="6858"/>
                  </a:lnTo>
                  <a:lnTo>
                    <a:pt x="489965" y="3048"/>
                  </a:lnTo>
                  <a:lnTo>
                    <a:pt x="486155" y="0"/>
                  </a:lnTo>
                  <a:lnTo>
                    <a:pt x="480059" y="0"/>
                  </a:lnTo>
                  <a:lnTo>
                    <a:pt x="473201" y="3048"/>
                  </a:lnTo>
                  <a:lnTo>
                    <a:pt x="469391" y="6858"/>
                  </a:lnTo>
                  <a:lnTo>
                    <a:pt x="54289" y="547660"/>
                  </a:lnTo>
                  <a:lnTo>
                    <a:pt x="76931" y="564939"/>
                  </a:lnTo>
                  <a:lnTo>
                    <a:pt x="493013" y="22860"/>
                  </a:lnTo>
                  <a:lnTo>
                    <a:pt x="496061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37951" y="2864357"/>
              <a:ext cx="496570" cy="643255"/>
            </a:xfrm>
            <a:custGeom>
              <a:avLst/>
              <a:gdLst/>
              <a:ahLst/>
              <a:cxnLst/>
              <a:rect l="l" t="t" r="r" b="b"/>
              <a:pathLst>
                <a:path w="496570" h="643254">
                  <a:moveTo>
                    <a:pt x="493013" y="22860"/>
                  </a:moveTo>
                  <a:lnTo>
                    <a:pt x="60197" y="586740"/>
                  </a:lnTo>
                  <a:lnTo>
                    <a:pt x="57150" y="590550"/>
                  </a:lnTo>
                  <a:lnTo>
                    <a:pt x="50291" y="593598"/>
                  </a:lnTo>
                  <a:lnTo>
                    <a:pt x="46481" y="593598"/>
                  </a:lnTo>
                  <a:lnTo>
                    <a:pt x="38647" y="589374"/>
                  </a:lnTo>
                  <a:lnTo>
                    <a:pt x="36290" y="584849"/>
                  </a:lnTo>
                  <a:lnTo>
                    <a:pt x="36552" y="578983"/>
                  </a:lnTo>
                  <a:lnTo>
                    <a:pt x="36575" y="570738"/>
                  </a:lnTo>
                  <a:lnTo>
                    <a:pt x="469391" y="6858"/>
                  </a:lnTo>
                  <a:lnTo>
                    <a:pt x="473201" y="3048"/>
                  </a:lnTo>
                  <a:lnTo>
                    <a:pt x="480059" y="0"/>
                  </a:lnTo>
                  <a:lnTo>
                    <a:pt x="486155" y="0"/>
                  </a:lnTo>
                  <a:lnTo>
                    <a:pt x="489965" y="3048"/>
                  </a:lnTo>
                  <a:lnTo>
                    <a:pt x="493013" y="6858"/>
                  </a:lnTo>
                  <a:lnTo>
                    <a:pt x="496061" y="12954"/>
                  </a:lnTo>
                  <a:lnTo>
                    <a:pt x="496061" y="16764"/>
                  </a:lnTo>
                  <a:lnTo>
                    <a:pt x="493013" y="22860"/>
                  </a:lnTo>
                  <a:close/>
                </a:path>
                <a:path w="496570" h="643254">
                  <a:moveTo>
                    <a:pt x="110489" y="590550"/>
                  </a:moveTo>
                  <a:lnTo>
                    <a:pt x="0" y="643128"/>
                  </a:lnTo>
                  <a:lnTo>
                    <a:pt x="23621" y="524256"/>
                  </a:lnTo>
                  <a:lnTo>
                    <a:pt x="110489" y="59055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067430" y="3179584"/>
            <a:ext cx="12827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i="1" spc="5" dirty="0">
                <a:latin typeface="Times New Roman"/>
                <a:cs typeface="Times New Roman"/>
              </a:rPr>
              <a:t>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20680" y="3315073"/>
            <a:ext cx="1442720" cy="657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125" spc="7" baseline="14141" dirty="0">
                <a:latin typeface="Symbol"/>
                <a:cs typeface="Symbol"/>
              </a:rPr>
              <a:t></a:t>
            </a:r>
            <a:r>
              <a:rPr sz="4125" spc="-7" baseline="14141" dirty="0">
                <a:latin typeface="Times New Roman"/>
                <a:cs typeface="Times New Roman"/>
              </a:rPr>
              <a:t> </a:t>
            </a:r>
            <a:r>
              <a:rPr sz="4150" spc="345" dirty="0">
                <a:latin typeface="Symbol"/>
                <a:cs typeface="Symbol"/>
              </a:rPr>
              <a:t></a:t>
            </a:r>
            <a:r>
              <a:rPr sz="4125" i="1" spc="-112" baseline="14141" dirty="0">
                <a:latin typeface="Times New Roman"/>
                <a:cs typeface="Times New Roman"/>
              </a:rPr>
              <a:t>w</a:t>
            </a:r>
            <a:r>
              <a:rPr sz="1600" i="1" dirty="0">
                <a:latin typeface="Times New Roman"/>
                <a:cs typeface="Times New Roman"/>
              </a:rPr>
              <a:t>kj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4125" i="1" spc="7" baseline="14141" dirty="0">
                <a:latin typeface="Times New Roman"/>
                <a:cs typeface="Times New Roman"/>
              </a:rPr>
              <a:t>x</a:t>
            </a:r>
            <a:r>
              <a:rPr sz="4125" i="1" spc="-532" baseline="1414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75065" y="3998554"/>
            <a:ext cx="224218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23545" algn="l"/>
              </a:tabLst>
            </a:pPr>
            <a:r>
              <a:rPr sz="2750" i="1" spc="55" dirty="0">
                <a:latin typeface="Times New Roman"/>
                <a:cs typeface="Times New Roman"/>
              </a:rPr>
              <a:t>y</a:t>
            </a:r>
            <a:r>
              <a:rPr sz="2400" i="1" spc="7" baseline="-24305" dirty="0">
                <a:latin typeface="Times New Roman"/>
                <a:cs typeface="Times New Roman"/>
              </a:rPr>
              <a:t>k</a:t>
            </a:r>
            <a:r>
              <a:rPr sz="2400" i="1" baseline="-24305" dirty="0">
                <a:latin typeface="Times New Roman"/>
                <a:cs typeface="Times New Roman"/>
              </a:rPr>
              <a:t>	</a:t>
            </a:r>
            <a:r>
              <a:rPr sz="2750" spc="5" dirty="0">
                <a:latin typeface="Symbol"/>
                <a:cs typeface="Symbol"/>
              </a:rPr>
              <a:t></a:t>
            </a:r>
            <a:r>
              <a:rPr sz="2750" spc="-235" dirty="0">
                <a:latin typeface="Times New Roman"/>
                <a:cs typeface="Times New Roman"/>
              </a:rPr>
              <a:t> </a:t>
            </a:r>
            <a:r>
              <a:rPr sz="2900" i="1" spc="-85" dirty="0">
                <a:latin typeface="Symbol"/>
                <a:cs typeface="Symbol"/>
              </a:rPr>
              <a:t></a:t>
            </a:r>
            <a:r>
              <a:rPr sz="2900" spc="-390" dirty="0">
                <a:latin typeface="Times New Roman"/>
                <a:cs typeface="Times New Roman"/>
              </a:rPr>
              <a:t> </a:t>
            </a:r>
            <a:r>
              <a:rPr sz="3600" spc="-395" dirty="0">
                <a:latin typeface="Symbol"/>
                <a:cs typeface="Symbol"/>
              </a:rPr>
              <a:t></a:t>
            </a:r>
            <a:r>
              <a:rPr sz="2750" i="1" spc="-5" dirty="0">
                <a:latin typeface="Times New Roman"/>
                <a:cs typeface="Times New Roman"/>
              </a:rPr>
              <a:t>u</a:t>
            </a:r>
            <a:r>
              <a:rPr sz="2400" i="1" spc="7" baseline="-24305" dirty="0">
                <a:latin typeface="Times New Roman"/>
                <a:cs typeface="Times New Roman"/>
              </a:rPr>
              <a:t>k</a:t>
            </a:r>
            <a:r>
              <a:rPr sz="2400" i="1" baseline="-24305" dirty="0">
                <a:latin typeface="Times New Roman"/>
                <a:cs typeface="Times New Roman"/>
              </a:rPr>
              <a:t> </a:t>
            </a:r>
            <a:r>
              <a:rPr sz="2400" i="1" spc="150" baseline="-24305" dirty="0">
                <a:latin typeface="Times New Roman"/>
                <a:cs typeface="Times New Roman"/>
              </a:rPr>
              <a:t> </a:t>
            </a:r>
            <a:r>
              <a:rPr sz="2750" spc="5" dirty="0">
                <a:latin typeface="Symbol"/>
                <a:cs typeface="Symbol"/>
              </a:rPr>
              <a:t></a:t>
            </a:r>
            <a:r>
              <a:rPr sz="2750" spc="-170" dirty="0">
                <a:latin typeface="Times New Roman"/>
                <a:cs typeface="Times New Roman"/>
              </a:rPr>
              <a:t> </a:t>
            </a:r>
            <a:r>
              <a:rPr sz="2750" spc="35" dirty="0">
                <a:latin typeface="Symbol"/>
                <a:cs typeface="Symbol"/>
              </a:rPr>
              <a:t></a:t>
            </a:r>
            <a:r>
              <a:rPr sz="2400" i="1" spc="7" baseline="-24305" dirty="0">
                <a:latin typeface="Times New Roman"/>
                <a:cs typeface="Times New Roman"/>
              </a:rPr>
              <a:t>k</a:t>
            </a:r>
            <a:r>
              <a:rPr sz="2400" i="1" spc="150" baseline="-24305" dirty="0">
                <a:latin typeface="Times New Roman"/>
                <a:cs typeface="Times New Roman"/>
              </a:rPr>
              <a:t> </a:t>
            </a:r>
            <a:r>
              <a:rPr sz="3600" spc="-300" dirty="0">
                <a:latin typeface="Symbol"/>
                <a:cs typeface="Symbol"/>
              </a:rPr>
              <a:t>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98092" y="3885958"/>
            <a:ext cx="30226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i="1" spc="120" dirty="0">
                <a:latin typeface="Times New Roman"/>
                <a:cs typeface="Times New Roman"/>
              </a:rPr>
              <a:t>j</a:t>
            </a:r>
            <a:r>
              <a:rPr sz="1600" spc="-80" dirty="0">
                <a:latin typeface="Symbol"/>
                <a:cs typeface="Symbol"/>
              </a:rPr>
              <a:t>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22146" y="3402155"/>
            <a:ext cx="342900" cy="4470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750" i="1" dirty="0">
                <a:latin typeface="Times New Roman"/>
                <a:cs typeface="Times New Roman"/>
              </a:rPr>
              <a:t>u</a:t>
            </a:r>
            <a:r>
              <a:rPr sz="2400" i="1" baseline="-24305" dirty="0">
                <a:latin typeface="Times New Roman"/>
                <a:cs typeface="Times New Roman"/>
              </a:rPr>
              <a:t>k</a:t>
            </a:r>
            <a:endParaRPr sz="2400" baseline="-2430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3695" y="3769602"/>
            <a:ext cx="3022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-5" dirty="0">
                <a:latin typeface="Times New Roman"/>
                <a:cs typeface="Times New Roman"/>
              </a:rPr>
              <a:t>x</a:t>
            </a:r>
            <a:r>
              <a:rPr sz="2100" spc="-7" baseline="-13888" dirty="0">
                <a:latin typeface="Times New Roman"/>
                <a:cs typeface="Times New Roman"/>
              </a:rPr>
              <a:t>1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3694" y="4403581"/>
            <a:ext cx="3022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-5" dirty="0">
                <a:latin typeface="Times New Roman"/>
                <a:cs typeface="Times New Roman"/>
              </a:rPr>
              <a:t>x</a:t>
            </a:r>
            <a:r>
              <a:rPr sz="2100" spc="-7" baseline="-13888" dirty="0">
                <a:latin typeface="Times New Roman"/>
                <a:cs typeface="Times New Roman"/>
              </a:rPr>
              <a:t>2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8294" y="5428482"/>
            <a:ext cx="1339850" cy="1245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899160">
              <a:lnSpc>
                <a:spcPts val="2255"/>
              </a:lnSpc>
              <a:spcBef>
                <a:spcPts val="114"/>
              </a:spcBef>
            </a:pPr>
            <a:r>
              <a:rPr sz="3225" baseline="9043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kp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2255"/>
              </a:lnSpc>
            </a:pPr>
            <a:r>
              <a:rPr sz="2150" spc="-5" dirty="0">
                <a:latin typeface="Times New Roman"/>
                <a:cs typeface="Times New Roman"/>
              </a:rPr>
              <a:t>x</a:t>
            </a:r>
            <a:r>
              <a:rPr sz="2100" spc="-7" baseline="-13888" dirty="0">
                <a:latin typeface="Times New Roman"/>
                <a:cs typeface="Times New Roman"/>
              </a:rPr>
              <a:t>p</a:t>
            </a:r>
            <a:endParaRPr sz="2100" baseline="-13888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</a:pPr>
            <a:r>
              <a:rPr sz="2150" spc="5" dirty="0">
                <a:latin typeface="Times New Roman"/>
                <a:cs typeface="Times New Roman"/>
              </a:rPr>
              <a:t>ulazi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81387" y="4052696"/>
            <a:ext cx="3261995" cy="1830705"/>
            <a:chOff x="3381387" y="4052696"/>
            <a:chExt cx="3261995" cy="1830705"/>
          </a:xfrm>
        </p:grpSpPr>
        <p:sp>
          <p:nvSpPr>
            <p:cNvPr id="6" name="object 6"/>
            <p:cNvSpPr/>
            <p:nvPr/>
          </p:nvSpPr>
          <p:spPr>
            <a:xfrm>
              <a:off x="3391547" y="4077461"/>
              <a:ext cx="1645285" cy="1108075"/>
            </a:xfrm>
            <a:custGeom>
              <a:avLst/>
              <a:gdLst/>
              <a:ahLst/>
              <a:cxnLst/>
              <a:rect l="l" t="t" r="r" b="b"/>
              <a:pathLst>
                <a:path w="1645285" h="1108075">
                  <a:moveTo>
                    <a:pt x="1478280" y="776477"/>
                  </a:moveTo>
                  <a:lnTo>
                    <a:pt x="1461515" y="779526"/>
                  </a:lnTo>
                  <a:lnTo>
                    <a:pt x="1444752" y="779526"/>
                  </a:lnTo>
                  <a:lnTo>
                    <a:pt x="1428750" y="786384"/>
                  </a:lnTo>
                  <a:lnTo>
                    <a:pt x="1415034" y="789432"/>
                  </a:lnTo>
                  <a:lnTo>
                    <a:pt x="1398270" y="799338"/>
                  </a:lnTo>
                  <a:lnTo>
                    <a:pt x="1385315" y="806196"/>
                  </a:lnTo>
                  <a:lnTo>
                    <a:pt x="1341660" y="851121"/>
                  </a:lnTo>
                  <a:lnTo>
                    <a:pt x="1314595" y="910379"/>
                  </a:lnTo>
                  <a:lnTo>
                    <a:pt x="1312164" y="942593"/>
                  </a:lnTo>
                  <a:lnTo>
                    <a:pt x="1314036" y="975119"/>
                  </a:lnTo>
                  <a:lnTo>
                    <a:pt x="1341155" y="1036470"/>
                  </a:lnTo>
                  <a:lnTo>
                    <a:pt x="1386022" y="1082087"/>
                  </a:lnTo>
                  <a:lnTo>
                    <a:pt x="1446322" y="1105800"/>
                  </a:lnTo>
                  <a:lnTo>
                    <a:pt x="1478280" y="1107948"/>
                  </a:lnTo>
                  <a:lnTo>
                    <a:pt x="1510505" y="1105741"/>
                  </a:lnTo>
                  <a:lnTo>
                    <a:pt x="1570341" y="1082382"/>
                  </a:lnTo>
                  <a:lnTo>
                    <a:pt x="1608582" y="1048512"/>
                  </a:lnTo>
                  <a:lnTo>
                    <a:pt x="1614677" y="1035558"/>
                  </a:lnTo>
                  <a:lnTo>
                    <a:pt x="1624584" y="1021841"/>
                  </a:lnTo>
                  <a:lnTo>
                    <a:pt x="1631442" y="1008888"/>
                  </a:lnTo>
                  <a:lnTo>
                    <a:pt x="1638300" y="992124"/>
                  </a:lnTo>
                  <a:lnTo>
                    <a:pt x="1641348" y="979170"/>
                  </a:lnTo>
                  <a:lnTo>
                    <a:pt x="1645158" y="962405"/>
                  </a:lnTo>
                  <a:lnTo>
                    <a:pt x="1645158" y="925829"/>
                  </a:lnTo>
                  <a:lnTo>
                    <a:pt x="1631442" y="879348"/>
                  </a:lnTo>
                  <a:lnTo>
                    <a:pt x="1614677" y="852677"/>
                  </a:lnTo>
                  <a:lnTo>
                    <a:pt x="1608582" y="839724"/>
                  </a:lnTo>
                  <a:lnTo>
                    <a:pt x="1584960" y="816101"/>
                  </a:lnTo>
                  <a:lnTo>
                    <a:pt x="1572006" y="806196"/>
                  </a:lnTo>
                  <a:lnTo>
                    <a:pt x="1558289" y="799338"/>
                  </a:lnTo>
                  <a:lnTo>
                    <a:pt x="1541526" y="789432"/>
                  </a:lnTo>
                  <a:lnTo>
                    <a:pt x="1528572" y="786384"/>
                  </a:lnTo>
                  <a:lnTo>
                    <a:pt x="1511808" y="779526"/>
                  </a:lnTo>
                  <a:lnTo>
                    <a:pt x="1495044" y="779526"/>
                  </a:lnTo>
                  <a:lnTo>
                    <a:pt x="1478280" y="776477"/>
                  </a:lnTo>
                </a:path>
                <a:path w="1645285" h="1108075">
                  <a:moveTo>
                    <a:pt x="0" y="0"/>
                  </a:moveTo>
                  <a:lnTo>
                    <a:pt x="865632" y="0"/>
                  </a:lnTo>
                </a:path>
                <a:path w="1645285" h="1108075">
                  <a:moveTo>
                    <a:pt x="23622" y="570738"/>
                  </a:moveTo>
                  <a:lnTo>
                    <a:pt x="865632" y="570738"/>
                  </a:lnTo>
                </a:path>
              </a:pathLst>
            </a:custGeom>
            <a:ln w="199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54131" y="4054601"/>
              <a:ext cx="523240" cy="822325"/>
            </a:xfrm>
            <a:custGeom>
              <a:avLst/>
              <a:gdLst/>
              <a:ahLst/>
              <a:cxnLst/>
              <a:rect l="l" t="t" r="r" b="b"/>
              <a:pathLst>
                <a:path w="523239" h="822325">
                  <a:moveTo>
                    <a:pt x="475474" y="721279"/>
                  </a:moveTo>
                  <a:lnTo>
                    <a:pt x="22860" y="6858"/>
                  </a:lnTo>
                  <a:lnTo>
                    <a:pt x="19812" y="3048"/>
                  </a:lnTo>
                  <a:lnTo>
                    <a:pt x="16763" y="0"/>
                  </a:lnTo>
                  <a:lnTo>
                    <a:pt x="6858" y="0"/>
                  </a:lnTo>
                  <a:lnTo>
                    <a:pt x="0" y="6858"/>
                  </a:lnTo>
                  <a:lnTo>
                    <a:pt x="0" y="19812"/>
                  </a:lnTo>
                  <a:lnTo>
                    <a:pt x="451079" y="735494"/>
                  </a:lnTo>
                  <a:lnTo>
                    <a:pt x="475474" y="721279"/>
                  </a:lnTo>
                  <a:close/>
                </a:path>
                <a:path w="523239" h="822325">
                  <a:moveTo>
                    <a:pt x="493013" y="803730"/>
                  </a:moveTo>
                  <a:lnTo>
                    <a:pt x="493013" y="752856"/>
                  </a:lnTo>
                  <a:lnTo>
                    <a:pt x="489203" y="759713"/>
                  </a:lnTo>
                  <a:lnTo>
                    <a:pt x="483737" y="764357"/>
                  </a:lnTo>
                  <a:lnTo>
                    <a:pt x="477769" y="765905"/>
                  </a:lnTo>
                  <a:lnTo>
                    <a:pt x="471803" y="764357"/>
                  </a:lnTo>
                  <a:lnTo>
                    <a:pt x="466343" y="759713"/>
                  </a:lnTo>
                  <a:lnTo>
                    <a:pt x="451079" y="735494"/>
                  </a:lnTo>
                  <a:lnTo>
                    <a:pt x="416051" y="755903"/>
                  </a:lnTo>
                  <a:lnTo>
                    <a:pt x="493013" y="803730"/>
                  </a:lnTo>
                  <a:close/>
                </a:path>
                <a:path w="523239" h="822325">
                  <a:moveTo>
                    <a:pt x="493013" y="752856"/>
                  </a:moveTo>
                  <a:lnTo>
                    <a:pt x="493013" y="749808"/>
                  </a:lnTo>
                  <a:lnTo>
                    <a:pt x="489203" y="742950"/>
                  </a:lnTo>
                  <a:lnTo>
                    <a:pt x="475474" y="721279"/>
                  </a:lnTo>
                  <a:lnTo>
                    <a:pt x="451079" y="735494"/>
                  </a:lnTo>
                  <a:lnTo>
                    <a:pt x="466343" y="759713"/>
                  </a:lnTo>
                  <a:lnTo>
                    <a:pt x="471803" y="764357"/>
                  </a:lnTo>
                  <a:lnTo>
                    <a:pt x="477769" y="765905"/>
                  </a:lnTo>
                  <a:lnTo>
                    <a:pt x="483737" y="764357"/>
                  </a:lnTo>
                  <a:lnTo>
                    <a:pt x="489203" y="759713"/>
                  </a:lnTo>
                  <a:lnTo>
                    <a:pt x="493013" y="752856"/>
                  </a:lnTo>
                  <a:close/>
                </a:path>
                <a:path w="523239" h="822325">
                  <a:moveTo>
                    <a:pt x="522731" y="822198"/>
                  </a:moveTo>
                  <a:lnTo>
                    <a:pt x="512825" y="699515"/>
                  </a:lnTo>
                  <a:lnTo>
                    <a:pt x="475474" y="721279"/>
                  </a:lnTo>
                  <a:lnTo>
                    <a:pt x="489203" y="742950"/>
                  </a:lnTo>
                  <a:lnTo>
                    <a:pt x="493013" y="749808"/>
                  </a:lnTo>
                  <a:lnTo>
                    <a:pt x="493013" y="803730"/>
                  </a:lnTo>
                  <a:lnTo>
                    <a:pt x="522731" y="8221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54131" y="4054601"/>
              <a:ext cx="523240" cy="822325"/>
            </a:xfrm>
            <a:custGeom>
              <a:avLst/>
              <a:gdLst/>
              <a:ahLst/>
              <a:cxnLst/>
              <a:rect l="l" t="t" r="r" b="b"/>
              <a:pathLst>
                <a:path w="523239" h="822325">
                  <a:moveTo>
                    <a:pt x="22860" y="6858"/>
                  </a:moveTo>
                  <a:lnTo>
                    <a:pt x="489203" y="742950"/>
                  </a:lnTo>
                  <a:lnTo>
                    <a:pt x="493013" y="749808"/>
                  </a:lnTo>
                  <a:lnTo>
                    <a:pt x="493013" y="752856"/>
                  </a:lnTo>
                  <a:lnTo>
                    <a:pt x="489203" y="759713"/>
                  </a:lnTo>
                  <a:lnTo>
                    <a:pt x="483737" y="764357"/>
                  </a:lnTo>
                  <a:lnTo>
                    <a:pt x="477769" y="765905"/>
                  </a:lnTo>
                  <a:lnTo>
                    <a:pt x="471803" y="764357"/>
                  </a:lnTo>
                  <a:lnTo>
                    <a:pt x="466343" y="759713"/>
                  </a:lnTo>
                  <a:lnTo>
                    <a:pt x="0" y="19812"/>
                  </a:lnTo>
                  <a:lnTo>
                    <a:pt x="0" y="6858"/>
                  </a:lnTo>
                  <a:lnTo>
                    <a:pt x="6858" y="0"/>
                  </a:lnTo>
                  <a:lnTo>
                    <a:pt x="16763" y="0"/>
                  </a:lnTo>
                  <a:lnTo>
                    <a:pt x="19812" y="3048"/>
                  </a:lnTo>
                  <a:lnTo>
                    <a:pt x="22860" y="6858"/>
                  </a:lnTo>
                  <a:close/>
                </a:path>
                <a:path w="523239" h="822325">
                  <a:moveTo>
                    <a:pt x="512825" y="699515"/>
                  </a:moveTo>
                  <a:lnTo>
                    <a:pt x="522731" y="822198"/>
                  </a:lnTo>
                  <a:lnTo>
                    <a:pt x="416051" y="755903"/>
                  </a:lnTo>
                  <a:lnTo>
                    <a:pt x="512825" y="699515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40415" y="4635245"/>
              <a:ext cx="480059" cy="314960"/>
            </a:xfrm>
            <a:custGeom>
              <a:avLst/>
              <a:gdLst/>
              <a:ahLst/>
              <a:cxnLst/>
              <a:rect l="l" t="t" r="r" b="b"/>
              <a:pathLst>
                <a:path w="480060" h="314960">
                  <a:moveTo>
                    <a:pt x="394261" y="243615"/>
                  </a:moveTo>
                  <a:lnTo>
                    <a:pt x="20574" y="0"/>
                  </a:lnTo>
                  <a:lnTo>
                    <a:pt x="9905" y="0"/>
                  </a:lnTo>
                  <a:lnTo>
                    <a:pt x="3809" y="3048"/>
                  </a:lnTo>
                  <a:lnTo>
                    <a:pt x="0" y="6095"/>
                  </a:lnTo>
                  <a:lnTo>
                    <a:pt x="0" y="19812"/>
                  </a:lnTo>
                  <a:lnTo>
                    <a:pt x="3809" y="22859"/>
                  </a:lnTo>
                  <a:lnTo>
                    <a:pt x="379401" y="266564"/>
                  </a:lnTo>
                  <a:lnTo>
                    <a:pt x="394261" y="243615"/>
                  </a:lnTo>
                  <a:close/>
                </a:path>
                <a:path w="480060" h="314960">
                  <a:moveTo>
                    <a:pt x="422909" y="308708"/>
                  </a:moveTo>
                  <a:lnTo>
                    <a:pt x="422909" y="275081"/>
                  </a:lnTo>
                  <a:lnTo>
                    <a:pt x="416813" y="281939"/>
                  </a:lnTo>
                  <a:lnTo>
                    <a:pt x="403097" y="281939"/>
                  </a:lnTo>
                  <a:lnTo>
                    <a:pt x="379401" y="266564"/>
                  </a:lnTo>
                  <a:lnTo>
                    <a:pt x="356615" y="301751"/>
                  </a:lnTo>
                  <a:lnTo>
                    <a:pt x="422909" y="308708"/>
                  </a:lnTo>
                  <a:close/>
                </a:path>
                <a:path w="480060" h="314960">
                  <a:moveTo>
                    <a:pt x="422909" y="275081"/>
                  </a:moveTo>
                  <a:lnTo>
                    <a:pt x="422909" y="262127"/>
                  </a:lnTo>
                  <a:lnTo>
                    <a:pt x="416813" y="258317"/>
                  </a:lnTo>
                  <a:lnTo>
                    <a:pt x="394261" y="243615"/>
                  </a:lnTo>
                  <a:lnTo>
                    <a:pt x="379401" y="266564"/>
                  </a:lnTo>
                  <a:lnTo>
                    <a:pt x="403097" y="281939"/>
                  </a:lnTo>
                  <a:lnTo>
                    <a:pt x="416813" y="281939"/>
                  </a:lnTo>
                  <a:lnTo>
                    <a:pt x="422909" y="275081"/>
                  </a:lnTo>
                  <a:close/>
                </a:path>
                <a:path w="480060" h="314960">
                  <a:moveTo>
                    <a:pt x="480059" y="314705"/>
                  </a:moveTo>
                  <a:lnTo>
                    <a:pt x="416813" y="208787"/>
                  </a:lnTo>
                  <a:lnTo>
                    <a:pt x="394261" y="243615"/>
                  </a:lnTo>
                  <a:lnTo>
                    <a:pt x="416813" y="258317"/>
                  </a:lnTo>
                  <a:lnTo>
                    <a:pt x="422909" y="262127"/>
                  </a:lnTo>
                  <a:lnTo>
                    <a:pt x="422909" y="308708"/>
                  </a:lnTo>
                  <a:lnTo>
                    <a:pt x="480059" y="3147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40415" y="4635245"/>
              <a:ext cx="480059" cy="314960"/>
            </a:xfrm>
            <a:custGeom>
              <a:avLst/>
              <a:gdLst/>
              <a:ahLst/>
              <a:cxnLst/>
              <a:rect l="l" t="t" r="r" b="b"/>
              <a:pathLst>
                <a:path w="480060" h="314960">
                  <a:moveTo>
                    <a:pt x="20574" y="0"/>
                  </a:moveTo>
                  <a:lnTo>
                    <a:pt x="416813" y="258317"/>
                  </a:lnTo>
                  <a:lnTo>
                    <a:pt x="422909" y="262127"/>
                  </a:lnTo>
                  <a:lnTo>
                    <a:pt x="422909" y="275081"/>
                  </a:lnTo>
                  <a:lnTo>
                    <a:pt x="416813" y="281939"/>
                  </a:lnTo>
                  <a:lnTo>
                    <a:pt x="403097" y="281939"/>
                  </a:lnTo>
                  <a:lnTo>
                    <a:pt x="3809" y="22859"/>
                  </a:lnTo>
                  <a:lnTo>
                    <a:pt x="0" y="19812"/>
                  </a:lnTo>
                  <a:lnTo>
                    <a:pt x="0" y="6095"/>
                  </a:lnTo>
                  <a:lnTo>
                    <a:pt x="3809" y="3048"/>
                  </a:lnTo>
                  <a:lnTo>
                    <a:pt x="9905" y="0"/>
                  </a:lnTo>
                  <a:lnTo>
                    <a:pt x="20574" y="0"/>
                  </a:lnTo>
                  <a:close/>
                </a:path>
                <a:path w="480060" h="314960">
                  <a:moveTo>
                    <a:pt x="416813" y="208787"/>
                  </a:moveTo>
                  <a:lnTo>
                    <a:pt x="480059" y="314705"/>
                  </a:lnTo>
                  <a:lnTo>
                    <a:pt x="356615" y="301751"/>
                  </a:lnTo>
                  <a:lnTo>
                    <a:pt x="416813" y="208787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01453" y="5872733"/>
              <a:ext cx="822325" cy="0"/>
            </a:xfrm>
            <a:custGeom>
              <a:avLst/>
              <a:gdLst/>
              <a:ahLst/>
              <a:cxnLst/>
              <a:rect l="l" t="t" r="r" b="b"/>
              <a:pathLst>
                <a:path w="822325">
                  <a:moveTo>
                    <a:pt x="0" y="0"/>
                  </a:moveTo>
                  <a:lnTo>
                    <a:pt x="822198" y="0"/>
                  </a:lnTo>
                </a:path>
              </a:pathLst>
            </a:custGeom>
            <a:ln w="199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23251" y="5155691"/>
              <a:ext cx="534035" cy="720090"/>
            </a:xfrm>
            <a:custGeom>
              <a:avLst/>
              <a:gdLst/>
              <a:ahLst/>
              <a:cxnLst/>
              <a:rect l="l" t="t" r="r" b="b"/>
              <a:pathLst>
                <a:path w="534035" h="720089">
                  <a:moveTo>
                    <a:pt x="478195" y="96854"/>
                  </a:moveTo>
                  <a:lnTo>
                    <a:pt x="457621" y="81685"/>
                  </a:lnTo>
                  <a:lnTo>
                    <a:pt x="400" y="696468"/>
                  </a:lnTo>
                  <a:lnTo>
                    <a:pt x="355" y="705461"/>
                  </a:lnTo>
                  <a:lnTo>
                    <a:pt x="0" y="711474"/>
                  </a:lnTo>
                  <a:lnTo>
                    <a:pt x="2511" y="715890"/>
                  </a:lnTo>
                  <a:lnTo>
                    <a:pt x="11068" y="720090"/>
                  </a:lnTo>
                  <a:lnTo>
                    <a:pt x="14116" y="720090"/>
                  </a:lnTo>
                  <a:lnTo>
                    <a:pt x="20974" y="717042"/>
                  </a:lnTo>
                  <a:lnTo>
                    <a:pt x="24022" y="713232"/>
                  </a:lnTo>
                  <a:lnTo>
                    <a:pt x="478195" y="96854"/>
                  </a:lnTo>
                  <a:close/>
                </a:path>
                <a:path w="534035" h="720089">
                  <a:moveTo>
                    <a:pt x="533800" y="0"/>
                  </a:moveTo>
                  <a:lnTo>
                    <a:pt x="423310" y="56387"/>
                  </a:lnTo>
                  <a:lnTo>
                    <a:pt x="457621" y="81685"/>
                  </a:lnTo>
                  <a:lnTo>
                    <a:pt x="473602" y="60198"/>
                  </a:lnTo>
                  <a:lnTo>
                    <a:pt x="476650" y="56387"/>
                  </a:lnTo>
                  <a:lnTo>
                    <a:pt x="480460" y="53340"/>
                  </a:lnTo>
                  <a:lnTo>
                    <a:pt x="486556" y="53340"/>
                  </a:lnTo>
                  <a:lnTo>
                    <a:pt x="493414" y="56387"/>
                  </a:lnTo>
                  <a:lnTo>
                    <a:pt x="497224" y="60198"/>
                  </a:lnTo>
                  <a:lnTo>
                    <a:pt x="497224" y="110883"/>
                  </a:lnTo>
                  <a:lnTo>
                    <a:pt x="513226" y="122682"/>
                  </a:lnTo>
                  <a:lnTo>
                    <a:pt x="533800" y="0"/>
                  </a:lnTo>
                  <a:close/>
                </a:path>
                <a:path w="534035" h="720089">
                  <a:moveTo>
                    <a:pt x="497224" y="70104"/>
                  </a:moveTo>
                  <a:lnTo>
                    <a:pt x="497224" y="60198"/>
                  </a:lnTo>
                  <a:lnTo>
                    <a:pt x="493414" y="56387"/>
                  </a:lnTo>
                  <a:lnTo>
                    <a:pt x="486556" y="53340"/>
                  </a:lnTo>
                  <a:lnTo>
                    <a:pt x="480460" y="53340"/>
                  </a:lnTo>
                  <a:lnTo>
                    <a:pt x="476650" y="56387"/>
                  </a:lnTo>
                  <a:lnTo>
                    <a:pt x="473602" y="60198"/>
                  </a:lnTo>
                  <a:lnTo>
                    <a:pt x="457621" y="81685"/>
                  </a:lnTo>
                  <a:lnTo>
                    <a:pt x="478195" y="96854"/>
                  </a:lnTo>
                  <a:lnTo>
                    <a:pt x="493414" y="76200"/>
                  </a:lnTo>
                  <a:lnTo>
                    <a:pt x="497224" y="70104"/>
                  </a:lnTo>
                  <a:close/>
                </a:path>
                <a:path w="534035" h="720089">
                  <a:moveTo>
                    <a:pt x="497224" y="110883"/>
                  </a:moveTo>
                  <a:lnTo>
                    <a:pt x="497224" y="70104"/>
                  </a:lnTo>
                  <a:lnTo>
                    <a:pt x="493414" y="76200"/>
                  </a:lnTo>
                  <a:lnTo>
                    <a:pt x="478195" y="96854"/>
                  </a:lnTo>
                  <a:lnTo>
                    <a:pt x="497224" y="110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23251" y="5155691"/>
              <a:ext cx="534035" cy="720090"/>
            </a:xfrm>
            <a:custGeom>
              <a:avLst/>
              <a:gdLst/>
              <a:ahLst/>
              <a:cxnLst/>
              <a:rect l="l" t="t" r="r" b="b"/>
              <a:pathLst>
                <a:path w="534035" h="720089">
                  <a:moveTo>
                    <a:pt x="400" y="696468"/>
                  </a:moveTo>
                  <a:lnTo>
                    <a:pt x="473602" y="60198"/>
                  </a:lnTo>
                  <a:lnTo>
                    <a:pt x="476650" y="56387"/>
                  </a:lnTo>
                  <a:lnTo>
                    <a:pt x="480460" y="53340"/>
                  </a:lnTo>
                  <a:lnTo>
                    <a:pt x="486556" y="53340"/>
                  </a:lnTo>
                  <a:lnTo>
                    <a:pt x="493414" y="56387"/>
                  </a:lnTo>
                  <a:lnTo>
                    <a:pt x="497224" y="60198"/>
                  </a:lnTo>
                  <a:lnTo>
                    <a:pt x="497224" y="70104"/>
                  </a:lnTo>
                  <a:lnTo>
                    <a:pt x="493414" y="76200"/>
                  </a:lnTo>
                  <a:lnTo>
                    <a:pt x="24022" y="713232"/>
                  </a:lnTo>
                  <a:lnTo>
                    <a:pt x="20974" y="717042"/>
                  </a:lnTo>
                  <a:lnTo>
                    <a:pt x="14116" y="720090"/>
                  </a:lnTo>
                  <a:lnTo>
                    <a:pt x="11068" y="720090"/>
                  </a:lnTo>
                  <a:lnTo>
                    <a:pt x="2511" y="715890"/>
                  </a:lnTo>
                  <a:lnTo>
                    <a:pt x="0" y="711474"/>
                  </a:lnTo>
                  <a:lnTo>
                    <a:pt x="355" y="705461"/>
                  </a:lnTo>
                  <a:lnTo>
                    <a:pt x="400" y="696468"/>
                  </a:lnTo>
                  <a:close/>
                </a:path>
                <a:path w="534035" h="720089">
                  <a:moveTo>
                    <a:pt x="423310" y="56387"/>
                  </a:moveTo>
                  <a:lnTo>
                    <a:pt x="533800" y="0"/>
                  </a:lnTo>
                  <a:lnTo>
                    <a:pt x="513226" y="122682"/>
                  </a:lnTo>
                  <a:lnTo>
                    <a:pt x="423310" y="56387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22854" y="4966715"/>
              <a:ext cx="503555" cy="109855"/>
            </a:xfrm>
            <a:custGeom>
              <a:avLst/>
              <a:gdLst/>
              <a:ahLst/>
              <a:cxnLst/>
              <a:rect l="l" t="t" r="r" b="b"/>
              <a:pathLst>
                <a:path w="503554" h="109854">
                  <a:moveTo>
                    <a:pt x="433650" y="62077"/>
                  </a:moveTo>
                  <a:lnTo>
                    <a:pt x="432951" y="49530"/>
                  </a:lnTo>
                  <a:lnTo>
                    <a:pt x="429903" y="46482"/>
                  </a:lnTo>
                  <a:lnTo>
                    <a:pt x="426093" y="43434"/>
                  </a:lnTo>
                  <a:lnTo>
                    <a:pt x="419997" y="39624"/>
                  </a:lnTo>
                  <a:lnTo>
                    <a:pt x="13851" y="39624"/>
                  </a:lnTo>
                  <a:lnTo>
                    <a:pt x="6993" y="43827"/>
                  </a:lnTo>
                  <a:lnTo>
                    <a:pt x="2393" y="47143"/>
                  </a:lnTo>
                  <a:lnTo>
                    <a:pt x="0" y="51720"/>
                  </a:lnTo>
                  <a:lnTo>
                    <a:pt x="135" y="59436"/>
                  </a:lnTo>
                  <a:lnTo>
                    <a:pt x="6993" y="66294"/>
                  </a:lnTo>
                  <a:lnTo>
                    <a:pt x="13851" y="69342"/>
                  </a:lnTo>
                  <a:lnTo>
                    <a:pt x="419997" y="69342"/>
                  </a:lnTo>
                  <a:lnTo>
                    <a:pt x="433523" y="62306"/>
                  </a:lnTo>
                  <a:lnTo>
                    <a:pt x="433650" y="62077"/>
                  </a:lnTo>
                  <a:close/>
                </a:path>
                <a:path w="503554" h="109854">
                  <a:moveTo>
                    <a:pt x="503055" y="53339"/>
                  </a:moveTo>
                  <a:lnTo>
                    <a:pt x="393327" y="0"/>
                  </a:lnTo>
                  <a:lnTo>
                    <a:pt x="393327" y="39624"/>
                  </a:lnTo>
                  <a:lnTo>
                    <a:pt x="419997" y="39624"/>
                  </a:lnTo>
                  <a:lnTo>
                    <a:pt x="426093" y="43434"/>
                  </a:lnTo>
                  <a:lnTo>
                    <a:pt x="429903" y="46482"/>
                  </a:lnTo>
                  <a:lnTo>
                    <a:pt x="432951" y="49530"/>
                  </a:lnTo>
                  <a:lnTo>
                    <a:pt x="433650" y="62077"/>
                  </a:lnTo>
                  <a:lnTo>
                    <a:pt x="433650" y="89006"/>
                  </a:lnTo>
                  <a:lnTo>
                    <a:pt x="503055" y="53339"/>
                  </a:lnTo>
                  <a:close/>
                </a:path>
                <a:path w="503554" h="109854">
                  <a:moveTo>
                    <a:pt x="433650" y="89006"/>
                  </a:moveTo>
                  <a:lnTo>
                    <a:pt x="433650" y="62077"/>
                  </a:lnTo>
                  <a:lnTo>
                    <a:pt x="433523" y="62306"/>
                  </a:lnTo>
                  <a:lnTo>
                    <a:pt x="419997" y="69342"/>
                  </a:lnTo>
                  <a:lnTo>
                    <a:pt x="393327" y="69342"/>
                  </a:lnTo>
                  <a:lnTo>
                    <a:pt x="393327" y="109728"/>
                  </a:lnTo>
                  <a:lnTo>
                    <a:pt x="433650" y="890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22854" y="4966715"/>
              <a:ext cx="503555" cy="109855"/>
            </a:xfrm>
            <a:custGeom>
              <a:avLst/>
              <a:gdLst/>
              <a:ahLst/>
              <a:cxnLst/>
              <a:rect l="l" t="t" r="r" b="b"/>
              <a:pathLst>
                <a:path w="503554" h="109854">
                  <a:moveTo>
                    <a:pt x="13851" y="39624"/>
                  </a:moveTo>
                  <a:lnTo>
                    <a:pt x="419997" y="39624"/>
                  </a:lnTo>
                  <a:lnTo>
                    <a:pt x="426093" y="43434"/>
                  </a:lnTo>
                  <a:lnTo>
                    <a:pt x="429903" y="46482"/>
                  </a:lnTo>
                  <a:lnTo>
                    <a:pt x="432951" y="49530"/>
                  </a:lnTo>
                  <a:lnTo>
                    <a:pt x="433650" y="62077"/>
                  </a:lnTo>
                  <a:lnTo>
                    <a:pt x="433523" y="62306"/>
                  </a:lnTo>
                  <a:lnTo>
                    <a:pt x="419997" y="69342"/>
                  </a:lnTo>
                  <a:lnTo>
                    <a:pt x="13851" y="69342"/>
                  </a:lnTo>
                  <a:lnTo>
                    <a:pt x="6993" y="66294"/>
                  </a:lnTo>
                  <a:lnTo>
                    <a:pt x="135" y="59436"/>
                  </a:lnTo>
                  <a:lnTo>
                    <a:pt x="0" y="51720"/>
                  </a:lnTo>
                  <a:lnTo>
                    <a:pt x="2393" y="47143"/>
                  </a:lnTo>
                  <a:lnTo>
                    <a:pt x="7086" y="43760"/>
                  </a:lnTo>
                  <a:lnTo>
                    <a:pt x="13851" y="39624"/>
                  </a:lnTo>
                  <a:close/>
                </a:path>
                <a:path w="503554" h="109854">
                  <a:moveTo>
                    <a:pt x="393327" y="0"/>
                  </a:moveTo>
                  <a:lnTo>
                    <a:pt x="503055" y="53339"/>
                  </a:lnTo>
                  <a:lnTo>
                    <a:pt x="393327" y="109728"/>
                  </a:lnTo>
                  <a:lnTo>
                    <a:pt x="393327" y="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06097" y="4794503"/>
              <a:ext cx="622935" cy="474345"/>
            </a:xfrm>
            <a:custGeom>
              <a:avLst/>
              <a:gdLst/>
              <a:ahLst/>
              <a:cxnLst/>
              <a:rect l="l" t="t" r="r" b="b"/>
              <a:pathLst>
                <a:path w="622935" h="474345">
                  <a:moveTo>
                    <a:pt x="622553" y="473963"/>
                  </a:moveTo>
                  <a:lnTo>
                    <a:pt x="622553" y="0"/>
                  </a:lnTo>
                  <a:lnTo>
                    <a:pt x="0" y="0"/>
                  </a:lnTo>
                  <a:lnTo>
                    <a:pt x="0" y="473964"/>
                  </a:lnTo>
                  <a:lnTo>
                    <a:pt x="622553" y="4739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35509" y="4966715"/>
              <a:ext cx="506095" cy="109855"/>
            </a:xfrm>
            <a:custGeom>
              <a:avLst/>
              <a:gdLst/>
              <a:ahLst/>
              <a:cxnLst/>
              <a:rect l="l" t="t" r="r" b="b"/>
              <a:pathLst>
                <a:path w="506095" h="109854">
                  <a:moveTo>
                    <a:pt x="435851" y="59436"/>
                  </a:moveTo>
                  <a:lnTo>
                    <a:pt x="435851" y="49530"/>
                  </a:lnTo>
                  <a:lnTo>
                    <a:pt x="432803" y="46482"/>
                  </a:lnTo>
                  <a:lnTo>
                    <a:pt x="425957" y="43434"/>
                  </a:lnTo>
                  <a:lnTo>
                    <a:pt x="422909" y="39624"/>
                  </a:lnTo>
                  <a:lnTo>
                    <a:pt x="16001" y="39624"/>
                  </a:lnTo>
                  <a:lnTo>
                    <a:pt x="9906" y="43434"/>
                  </a:lnTo>
                  <a:lnTo>
                    <a:pt x="6096" y="46482"/>
                  </a:lnTo>
                  <a:lnTo>
                    <a:pt x="3048" y="49530"/>
                  </a:lnTo>
                  <a:lnTo>
                    <a:pt x="0" y="53339"/>
                  </a:lnTo>
                  <a:lnTo>
                    <a:pt x="3048" y="59436"/>
                  </a:lnTo>
                  <a:lnTo>
                    <a:pt x="6096" y="63246"/>
                  </a:lnTo>
                  <a:lnTo>
                    <a:pt x="9906" y="66294"/>
                  </a:lnTo>
                  <a:lnTo>
                    <a:pt x="16001" y="69342"/>
                  </a:lnTo>
                  <a:lnTo>
                    <a:pt x="422909" y="69342"/>
                  </a:lnTo>
                  <a:lnTo>
                    <a:pt x="425957" y="66294"/>
                  </a:lnTo>
                  <a:lnTo>
                    <a:pt x="432803" y="63246"/>
                  </a:lnTo>
                  <a:lnTo>
                    <a:pt x="435851" y="59436"/>
                  </a:lnTo>
                  <a:close/>
                </a:path>
                <a:path w="506095" h="109854">
                  <a:moveTo>
                    <a:pt x="505968" y="53339"/>
                  </a:moveTo>
                  <a:lnTo>
                    <a:pt x="392417" y="0"/>
                  </a:lnTo>
                  <a:lnTo>
                    <a:pt x="392417" y="39624"/>
                  </a:lnTo>
                  <a:lnTo>
                    <a:pt x="422909" y="39624"/>
                  </a:lnTo>
                  <a:lnTo>
                    <a:pt x="425957" y="43434"/>
                  </a:lnTo>
                  <a:lnTo>
                    <a:pt x="432803" y="46482"/>
                  </a:lnTo>
                  <a:lnTo>
                    <a:pt x="435851" y="49530"/>
                  </a:lnTo>
                  <a:lnTo>
                    <a:pt x="435851" y="88159"/>
                  </a:lnTo>
                  <a:lnTo>
                    <a:pt x="505968" y="53339"/>
                  </a:lnTo>
                  <a:close/>
                </a:path>
                <a:path w="506095" h="109854">
                  <a:moveTo>
                    <a:pt x="435851" y="88159"/>
                  </a:moveTo>
                  <a:lnTo>
                    <a:pt x="435851" y="59436"/>
                  </a:lnTo>
                  <a:lnTo>
                    <a:pt x="432803" y="63246"/>
                  </a:lnTo>
                  <a:lnTo>
                    <a:pt x="425957" y="66294"/>
                  </a:lnTo>
                  <a:lnTo>
                    <a:pt x="422909" y="69342"/>
                  </a:lnTo>
                  <a:lnTo>
                    <a:pt x="392417" y="69342"/>
                  </a:lnTo>
                  <a:lnTo>
                    <a:pt x="392417" y="109728"/>
                  </a:lnTo>
                  <a:lnTo>
                    <a:pt x="435851" y="88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35509" y="4966715"/>
              <a:ext cx="506095" cy="109855"/>
            </a:xfrm>
            <a:custGeom>
              <a:avLst/>
              <a:gdLst/>
              <a:ahLst/>
              <a:cxnLst/>
              <a:rect l="l" t="t" r="r" b="b"/>
              <a:pathLst>
                <a:path w="506095" h="109854">
                  <a:moveTo>
                    <a:pt x="16001" y="39624"/>
                  </a:moveTo>
                  <a:lnTo>
                    <a:pt x="422909" y="39624"/>
                  </a:lnTo>
                  <a:lnTo>
                    <a:pt x="425957" y="43434"/>
                  </a:lnTo>
                  <a:lnTo>
                    <a:pt x="432803" y="46482"/>
                  </a:lnTo>
                  <a:lnTo>
                    <a:pt x="435851" y="49530"/>
                  </a:lnTo>
                  <a:lnTo>
                    <a:pt x="435851" y="59436"/>
                  </a:lnTo>
                  <a:lnTo>
                    <a:pt x="432803" y="63246"/>
                  </a:lnTo>
                  <a:lnTo>
                    <a:pt x="425957" y="66294"/>
                  </a:lnTo>
                  <a:lnTo>
                    <a:pt x="422909" y="69342"/>
                  </a:lnTo>
                  <a:lnTo>
                    <a:pt x="16001" y="69342"/>
                  </a:lnTo>
                  <a:lnTo>
                    <a:pt x="9906" y="66294"/>
                  </a:lnTo>
                  <a:lnTo>
                    <a:pt x="6096" y="63246"/>
                  </a:lnTo>
                  <a:lnTo>
                    <a:pt x="3048" y="59436"/>
                  </a:lnTo>
                  <a:lnTo>
                    <a:pt x="0" y="53339"/>
                  </a:lnTo>
                  <a:lnTo>
                    <a:pt x="3048" y="49530"/>
                  </a:lnTo>
                  <a:lnTo>
                    <a:pt x="6096" y="46482"/>
                  </a:lnTo>
                  <a:lnTo>
                    <a:pt x="9906" y="43434"/>
                  </a:lnTo>
                  <a:lnTo>
                    <a:pt x="16001" y="39624"/>
                  </a:lnTo>
                  <a:close/>
                </a:path>
                <a:path w="506095" h="109854">
                  <a:moveTo>
                    <a:pt x="392417" y="0"/>
                  </a:moveTo>
                  <a:lnTo>
                    <a:pt x="505968" y="53339"/>
                  </a:lnTo>
                  <a:lnTo>
                    <a:pt x="392417" y="109728"/>
                  </a:lnTo>
                  <a:lnTo>
                    <a:pt x="392417" y="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886079" y="3723127"/>
            <a:ext cx="4527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25" baseline="9043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k1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79975" y="4303771"/>
            <a:ext cx="45212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25" spc="-7" baseline="9043" dirty="0">
                <a:latin typeface="Times New Roman"/>
                <a:cs typeface="Times New Roman"/>
              </a:rPr>
              <a:t>w</a:t>
            </a:r>
            <a:r>
              <a:rPr sz="1400" spc="-5" dirty="0">
                <a:latin typeface="Times New Roman"/>
                <a:cs typeface="Times New Roman"/>
              </a:rPr>
              <a:t>k2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06097" y="4794503"/>
            <a:ext cx="622935" cy="474345"/>
          </a:xfrm>
          <a:prstGeom prst="rect">
            <a:avLst/>
          </a:prstGeom>
          <a:ln w="19926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405"/>
              </a:spcBef>
            </a:pPr>
            <a:r>
              <a:rPr sz="2150" spc="10" dirty="0">
                <a:latin typeface="Symbol"/>
                <a:cs typeface="Symbol"/>
              </a:rPr>
              <a:t></a:t>
            </a:r>
            <a:r>
              <a:rPr sz="2150" spc="10" dirty="0">
                <a:latin typeface="Times New Roman"/>
                <a:cs typeface="Times New Roman"/>
              </a:rPr>
              <a:t>(.)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73480" y="4781541"/>
            <a:ext cx="10941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-5" dirty="0">
                <a:latin typeface="Times New Roman"/>
                <a:cs typeface="Times New Roman"/>
              </a:rPr>
              <a:t>y</a:t>
            </a:r>
            <a:r>
              <a:rPr sz="2100" spc="-7" baseline="-13888" dirty="0">
                <a:latin typeface="Times New Roman"/>
                <a:cs typeface="Times New Roman"/>
              </a:rPr>
              <a:t>k </a:t>
            </a:r>
            <a:r>
              <a:rPr sz="2100" spc="15" baseline="-13888" dirty="0">
                <a:latin typeface="Times New Roman"/>
                <a:cs typeface="Times New Roman"/>
              </a:rPr>
              <a:t>…</a:t>
            </a:r>
            <a:r>
              <a:rPr sz="2100" spc="-52" baseline="-13888" dirty="0">
                <a:latin typeface="Times New Roman"/>
                <a:cs typeface="Times New Roman"/>
              </a:rPr>
              <a:t> </a:t>
            </a:r>
            <a:r>
              <a:rPr sz="2150" spc="5" dirty="0">
                <a:latin typeface="Times New Roman"/>
                <a:cs typeface="Times New Roman"/>
              </a:rPr>
              <a:t>izlaz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92690" y="4932045"/>
            <a:ext cx="24765" cy="521334"/>
            <a:chOff x="3392690" y="4932045"/>
            <a:chExt cx="24765" cy="521334"/>
          </a:xfrm>
        </p:grpSpPr>
        <p:sp>
          <p:nvSpPr>
            <p:cNvPr id="24" name="object 24"/>
            <p:cNvSpPr/>
            <p:nvPr/>
          </p:nvSpPr>
          <p:spPr>
            <a:xfrm>
              <a:off x="3394595" y="4933950"/>
              <a:ext cx="20955" cy="517525"/>
            </a:xfrm>
            <a:custGeom>
              <a:avLst/>
              <a:gdLst/>
              <a:ahLst/>
              <a:cxnLst/>
              <a:rect l="l" t="t" r="r" b="b"/>
              <a:pathLst>
                <a:path w="20954" h="517525">
                  <a:moveTo>
                    <a:pt x="20574" y="76200"/>
                  </a:moveTo>
                  <a:lnTo>
                    <a:pt x="20574" y="6096"/>
                  </a:lnTo>
                  <a:lnTo>
                    <a:pt x="16763" y="3048"/>
                  </a:lnTo>
                  <a:lnTo>
                    <a:pt x="13715" y="0"/>
                  </a:lnTo>
                  <a:lnTo>
                    <a:pt x="6858" y="0"/>
                  </a:lnTo>
                  <a:lnTo>
                    <a:pt x="3810" y="3048"/>
                  </a:lnTo>
                  <a:lnTo>
                    <a:pt x="0" y="6096"/>
                  </a:lnTo>
                  <a:lnTo>
                    <a:pt x="0" y="76200"/>
                  </a:lnTo>
                  <a:lnTo>
                    <a:pt x="3810" y="79248"/>
                  </a:lnTo>
                  <a:lnTo>
                    <a:pt x="6858" y="79248"/>
                  </a:lnTo>
                  <a:lnTo>
                    <a:pt x="10667" y="82296"/>
                  </a:lnTo>
                  <a:lnTo>
                    <a:pt x="13715" y="79248"/>
                  </a:lnTo>
                  <a:lnTo>
                    <a:pt x="16763" y="79248"/>
                  </a:lnTo>
                  <a:lnTo>
                    <a:pt x="20574" y="76200"/>
                  </a:lnTo>
                  <a:close/>
                </a:path>
                <a:path w="20954" h="517525">
                  <a:moveTo>
                    <a:pt x="20574" y="218694"/>
                  </a:moveTo>
                  <a:lnTo>
                    <a:pt x="20574" y="148589"/>
                  </a:lnTo>
                  <a:lnTo>
                    <a:pt x="16763" y="145541"/>
                  </a:lnTo>
                  <a:lnTo>
                    <a:pt x="13715" y="145541"/>
                  </a:lnTo>
                  <a:lnTo>
                    <a:pt x="10667" y="142494"/>
                  </a:lnTo>
                  <a:lnTo>
                    <a:pt x="6858" y="145541"/>
                  </a:lnTo>
                  <a:lnTo>
                    <a:pt x="3810" y="145541"/>
                  </a:lnTo>
                  <a:lnTo>
                    <a:pt x="0" y="148589"/>
                  </a:lnTo>
                  <a:lnTo>
                    <a:pt x="0" y="218694"/>
                  </a:lnTo>
                  <a:lnTo>
                    <a:pt x="3810" y="221741"/>
                  </a:lnTo>
                  <a:lnTo>
                    <a:pt x="6858" y="225551"/>
                  </a:lnTo>
                  <a:lnTo>
                    <a:pt x="13715" y="225551"/>
                  </a:lnTo>
                  <a:lnTo>
                    <a:pt x="16763" y="221741"/>
                  </a:lnTo>
                  <a:lnTo>
                    <a:pt x="20574" y="218694"/>
                  </a:lnTo>
                  <a:close/>
                </a:path>
                <a:path w="20954" h="517525">
                  <a:moveTo>
                    <a:pt x="20574" y="364236"/>
                  </a:moveTo>
                  <a:lnTo>
                    <a:pt x="20574" y="294894"/>
                  </a:lnTo>
                  <a:lnTo>
                    <a:pt x="16763" y="291846"/>
                  </a:lnTo>
                  <a:lnTo>
                    <a:pt x="13715" y="288036"/>
                  </a:lnTo>
                  <a:lnTo>
                    <a:pt x="6858" y="288036"/>
                  </a:lnTo>
                  <a:lnTo>
                    <a:pt x="3810" y="291846"/>
                  </a:lnTo>
                  <a:lnTo>
                    <a:pt x="0" y="294894"/>
                  </a:lnTo>
                  <a:lnTo>
                    <a:pt x="0" y="364236"/>
                  </a:lnTo>
                  <a:lnTo>
                    <a:pt x="6858" y="371094"/>
                  </a:lnTo>
                  <a:lnTo>
                    <a:pt x="13715" y="371094"/>
                  </a:lnTo>
                  <a:lnTo>
                    <a:pt x="20574" y="364236"/>
                  </a:lnTo>
                  <a:close/>
                </a:path>
                <a:path w="20954" h="517525">
                  <a:moveTo>
                    <a:pt x="20574" y="510539"/>
                  </a:moveTo>
                  <a:lnTo>
                    <a:pt x="20574" y="441198"/>
                  </a:lnTo>
                  <a:lnTo>
                    <a:pt x="13715" y="434339"/>
                  </a:lnTo>
                  <a:lnTo>
                    <a:pt x="6858" y="434339"/>
                  </a:lnTo>
                  <a:lnTo>
                    <a:pt x="0" y="441198"/>
                  </a:lnTo>
                  <a:lnTo>
                    <a:pt x="0" y="510539"/>
                  </a:lnTo>
                  <a:lnTo>
                    <a:pt x="3810" y="513588"/>
                  </a:lnTo>
                  <a:lnTo>
                    <a:pt x="6858" y="517398"/>
                  </a:lnTo>
                  <a:lnTo>
                    <a:pt x="13715" y="517398"/>
                  </a:lnTo>
                  <a:lnTo>
                    <a:pt x="16763" y="513588"/>
                  </a:lnTo>
                  <a:lnTo>
                    <a:pt x="20574" y="5105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94595" y="4933950"/>
              <a:ext cx="20955" cy="517525"/>
            </a:xfrm>
            <a:custGeom>
              <a:avLst/>
              <a:gdLst/>
              <a:ahLst/>
              <a:cxnLst/>
              <a:rect l="l" t="t" r="r" b="b"/>
              <a:pathLst>
                <a:path w="20954" h="517525">
                  <a:moveTo>
                    <a:pt x="20574" y="9905"/>
                  </a:moveTo>
                  <a:lnTo>
                    <a:pt x="20574" y="76200"/>
                  </a:lnTo>
                  <a:lnTo>
                    <a:pt x="16763" y="79248"/>
                  </a:lnTo>
                  <a:lnTo>
                    <a:pt x="13715" y="79248"/>
                  </a:lnTo>
                  <a:lnTo>
                    <a:pt x="10667" y="82296"/>
                  </a:lnTo>
                  <a:lnTo>
                    <a:pt x="6858" y="79248"/>
                  </a:lnTo>
                  <a:lnTo>
                    <a:pt x="3810" y="79248"/>
                  </a:lnTo>
                  <a:lnTo>
                    <a:pt x="0" y="76200"/>
                  </a:lnTo>
                  <a:lnTo>
                    <a:pt x="0" y="6096"/>
                  </a:lnTo>
                  <a:lnTo>
                    <a:pt x="3810" y="3048"/>
                  </a:lnTo>
                  <a:lnTo>
                    <a:pt x="6858" y="0"/>
                  </a:lnTo>
                  <a:lnTo>
                    <a:pt x="13715" y="0"/>
                  </a:lnTo>
                  <a:lnTo>
                    <a:pt x="16763" y="3048"/>
                  </a:lnTo>
                  <a:lnTo>
                    <a:pt x="20574" y="6096"/>
                  </a:lnTo>
                  <a:lnTo>
                    <a:pt x="20574" y="9905"/>
                  </a:lnTo>
                  <a:close/>
                </a:path>
                <a:path w="20954" h="517525">
                  <a:moveTo>
                    <a:pt x="20574" y="152400"/>
                  </a:moveTo>
                  <a:lnTo>
                    <a:pt x="20574" y="218694"/>
                  </a:lnTo>
                  <a:lnTo>
                    <a:pt x="16763" y="221741"/>
                  </a:lnTo>
                  <a:lnTo>
                    <a:pt x="13715" y="225551"/>
                  </a:lnTo>
                  <a:lnTo>
                    <a:pt x="6858" y="225551"/>
                  </a:lnTo>
                  <a:lnTo>
                    <a:pt x="3810" y="221741"/>
                  </a:lnTo>
                  <a:lnTo>
                    <a:pt x="0" y="218694"/>
                  </a:lnTo>
                  <a:lnTo>
                    <a:pt x="0" y="148589"/>
                  </a:lnTo>
                  <a:lnTo>
                    <a:pt x="3810" y="145541"/>
                  </a:lnTo>
                  <a:lnTo>
                    <a:pt x="6858" y="145541"/>
                  </a:lnTo>
                  <a:lnTo>
                    <a:pt x="10667" y="142494"/>
                  </a:lnTo>
                  <a:lnTo>
                    <a:pt x="13715" y="145541"/>
                  </a:lnTo>
                  <a:lnTo>
                    <a:pt x="16763" y="145541"/>
                  </a:lnTo>
                  <a:lnTo>
                    <a:pt x="20574" y="148589"/>
                  </a:lnTo>
                  <a:lnTo>
                    <a:pt x="20574" y="152400"/>
                  </a:lnTo>
                  <a:close/>
                </a:path>
                <a:path w="20954" h="517525">
                  <a:moveTo>
                    <a:pt x="20574" y="297941"/>
                  </a:moveTo>
                  <a:lnTo>
                    <a:pt x="20574" y="364236"/>
                  </a:lnTo>
                  <a:lnTo>
                    <a:pt x="13715" y="371094"/>
                  </a:lnTo>
                  <a:lnTo>
                    <a:pt x="6858" y="371094"/>
                  </a:lnTo>
                  <a:lnTo>
                    <a:pt x="0" y="364236"/>
                  </a:lnTo>
                  <a:lnTo>
                    <a:pt x="0" y="294894"/>
                  </a:lnTo>
                  <a:lnTo>
                    <a:pt x="3810" y="291846"/>
                  </a:lnTo>
                  <a:lnTo>
                    <a:pt x="6858" y="288036"/>
                  </a:lnTo>
                  <a:lnTo>
                    <a:pt x="13715" y="288036"/>
                  </a:lnTo>
                  <a:lnTo>
                    <a:pt x="16763" y="291846"/>
                  </a:lnTo>
                  <a:lnTo>
                    <a:pt x="20574" y="294894"/>
                  </a:lnTo>
                  <a:lnTo>
                    <a:pt x="20574" y="297941"/>
                  </a:lnTo>
                  <a:close/>
                </a:path>
                <a:path w="20954" h="517525">
                  <a:moveTo>
                    <a:pt x="20574" y="444246"/>
                  </a:moveTo>
                  <a:lnTo>
                    <a:pt x="20574" y="510539"/>
                  </a:lnTo>
                  <a:lnTo>
                    <a:pt x="16763" y="513588"/>
                  </a:lnTo>
                  <a:lnTo>
                    <a:pt x="13715" y="517398"/>
                  </a:lnTo>
                  <a:lnTo>
                    <a:pt x="6858" y="517398"/>
                  </a:lnTo>
                  <a:lnTo>
                    <a:pt x="3810" y="513588"/>
                  </a:lnTo>
                  <a:lnTo>
                    <a:pt x="0" y="510539"/>
                  </a:lnTo>
                  <a:lnTo>
                    <a:pt x="0" y="441198"/>
                  </a:lnTo>
                  <a:lnTo>
                    <a:pt x="6858" y="434339"/>
                  </a:lnTo>
                  <a:lnTo>
                    <a:pt x="13715" y="434339"/>
                  </a:lnTo>
                  <a:lnTo>
                    <a:pt x="20574" y="441198"/>
                  </a:lnTo>
                  <a:lnTo>
                    <a:pt x="20574" y="444246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751703" y="4671816"/>
            <a:ext cx="60579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337820" algn="l"/>
              </a:tabLst>
            </a:pPr>
            <a:r>
              <a:rPr sz="3225" b="1" spc="15" baseline="-34883" dirty="0">
                <a:latin typeface="Times New Roman"/>
                <a:cs typeface="Times New Roman"/>
              </a:rPr>
              <a:t>+	</a:t>
            </a:r>
            <a:r>
              <a:rPr sz="2150" spc="10" dirty="0">
                <a:latin typeface="Times New Roman"/>
                <a:cs typeface="Times New Roman"/>
              </a:rPr>
              <a:t>u</a:t>
            </a:r>
            <a:r>
              <a:rPr sz="2100" spc="15" baseline="-13888" dirty="0">
                <a:latin typeface="Times New Roman"/>
                <a:cs typeface="Times New Roman"/>
              </a:rPr>
              <a:t>k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8741" y="3700267"/>
            <a:ext cx="1346835" cy="6807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560"/>
              </a:lnSpc>
              <a:spcBef>
                <a:spcPts val="220"/>
              </a:spcBef>
            </a:pPr>
            <a:r>
              <a:rPr sz="2150" spc="15" dirty="0">
                <a:latin typeface="Times New Roman"/>
                <a:cs typeface="Times New Roman"/>
              </a:rPr>
              <a:t>a</a:t>
            </a:r>
            <a:r>
              <a:rPr sz="2150" spc="-5" dirty="0">
                <a:latin typeface="Times New Roman"/>
                <a:cs typeface="Times New Roman"/>
              </a:rPr>
              <a:t>k</a:t>
            </a:r>
            <a:r>
              <a:rPr sz="2150" dirty="0">
                <a:latin typeface="Times New Roman"/>
                <a:cs typeface="Times New Roman"/>
              </a:rPr>
              <a:t>t</a:t>
            </a:r>
            <a:r>
              <a:rPr sz="2150" spc="30" dirty="0">
                <a:latin typeface="Times New Roman"/>
                <a:cs typeface="Times New Roman"/>
              </a:rPr>
              <a:t>i</a:t>
            </a:r>
            <a:r>
              <a:rPr sz="2150" spc="-5" dirty="0">
                <a:latin typeface="Times New Roman"/>
                <a:cs typeface="Times New Roman"/>
              </a:rPr>
              <a:t>v</a:t>
            </a:r>
            <a:r>
              <a:rPr sz="2150" spc="15" dirty="0">
                <a:latin typeface="Times New Roman"/>
                <a:cs typeface="Times New Roman"/>
              </a:rPr>
              <a:t>ac</a:t>
            </a:r>
            <a:r>
              <a:rPr sz="2150" dirty="0">
                <a:latin typeface="Times New Roman"/>
                <a:cs typeface="Times New Roman"/>
              </a:rPr>
              <a:t>i</a:t>
            </a:r>
            <a:r>
              <a:rPr sz="2150" spc="30" dirty="0">
                <a:latin typeface="Times New Roman"/>
                <a:cs typeface="Times New Roman"/>
              </a:rPr>
              <a:t>j</a:t>
            </a:r>
            <a:r>
              <a:rPr sz="2150" dirty="0">
                <a:latin typeface="Times New Roman"/>
                <a:cs typeface="Times New Roman"/>
              </a:rPr>
              <a:t>s</a:t>
            </a:r>
            <a:r>
              <a:rPr sz="2150" spc="-5" dirty="0">
                <a:latin typeface="Times New Roman"/>
                <a:cs typeface="Times New Roman"/>
              </a:rPr>
              <a:t>k</a:t>
            </a:r>
            <a:r>
              <a:rPr sz="2150" spc="5" dirty="0">
                <a:latin typeface="Times New Roman"/>
                <a:cs typeface="Times New Roman"/>
              </a:rPr>
              <a:t>a  </a:t>
            </a:r>
            <a:r>
              <a:rPr sz="2150" spc="10" dirty="0">
                <a:latin typeface="Times New Roman"/>
                <a:cs typeface="Times New Roman"/>
              </a:rPr>
              <a:t>funkcija</a:t>
            </a:r>
            <a:endParaRPr sz="215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401453" y="3428860"/>
            <a:ext cx="2958465" cy="1424305"/>
            <a:chOff x="3401453" y="3428860"/>
            <a:chExt cx="2958465" cy="1424305"/>
          </a:xfrm>
        </p:grpSpPr>
        <p:sp>
          <p:nvSpPr>
            <p:cNvPr id="29" name="object 29"/>
            <p:cNvSpPr/>
            <p:nvPr/>
          </p:nvSpPr>
          <p:spPr>
            <a:xfrm>
              <a:off x="5861951" y="4107180"/>
              <a:ext cx="496570" cy="643890"/>
            </a:xfrm>
            <a:custGeom>
              <a:avLst/>
              <a:gdLst/>
              <a:ahLst/>
              <a:cxnLst/>
              <a:rect l="l" t="t" r="r" b="b"/>
              <a:pathLst>
                <a:path w="496570" h="643889">
                  <a:moveTo>
                    <a:pt x="54289" y="547660"/>
                  </a:moveTo>
                  <a:lnTo>
                    <a:pt x="23621" y="524256"/>
                  </a:lnTo>
                  <a:lnTo>
                    <a:pt x="0" y="643890"/>
                  </a:lnTo>
                  <a:lnTo>
                    <a:pt x="36575" y="626232"/>
                  </a:lnTo>
                  <a:lnTo>
                    <a:pt x="36575" y="570738"/>
                  </a:lnTo>
                  <a:lnTo>
                    <a:pt x="54289" y="547660"/>
                  </a:lnTo>
                  <a:close/>
                </a:path>
                <a:path w="496570" h="643889">
                  <a:moveTo>
                    <a:pt x="77300" y="565220"/>
                  </a:moveTo>
                  <a:lnTo>
                    <a:pt x="54289" y="547660"/>
                  </a:lnTo>
                  <a:lnTo>
                    <a:pt x="36575" y="570738"/>
                  </a:lnTo>
                  <a:lnTo>
                    <a:pt x="36575" y="584454"/>
                  </a:lnTo>
                  <a:lnTo>
                    <a:pt x="40385" y="590550"/>
                  </a:lnTo>
                  <a:lnTo>
                    <a:pt x="57150" y="590550"/>
                  </a:lnTo>
                  <a:lnTo>
                    <a:pt x="60197" y="587502"/>
                  </a:lnTo>
                  <a:lnTo>
                    <a:pt x="77300" y="565220"/>
                  </a:lnTo>
                  <a:close/>
                </a:path>
                <a:path w="496570" h="643889">
                  <a:moveTo>
                    <a:pt x="110489" y="590550"/>
                  </a:moveTo>
                  <a:lnTo>
                    <a:pt x="77300" y="565220"/>
                  </a:lnTo>
                  <a:lnTo>
                    <a:pt x="60197" y="587502"/>
                  </a:lnTo>
                  <a:lnTo>
                    <a:pt x="57150" y="590550"/>
                  </a:lnTo>
                  <a:lnTo>
                    <a:pt x="40385" y="590550"/>
                  </a:lnTo>
                  <a:lnTo>
                    <a:pt x="36575" y="584454"/>
                  </a:lnTo>
                  <a:lnTo>
                    <a:pt x="36575" y="626232"/>
                  </a:lnTo>
                  <a:lnTo>
                    <a:pt x="110489" y="590550"/>
                  </a:lnTo>
                  <a:close/>
                </a:path>
                <a:path w="496570" h="643889">
                  <a:moveTo>
                    <a:pt x="496049" y="16764"/>
                  </a:moveTo>
                  <a:lnTo>
                    <a:pt x="496049" y="13716"/>
                  </a:lnTo>
                  <a:lnTo>
                    <a:pt x="493013" y="6858"/>
                  </a:lnTo>
                  <a:lnTo>
                    <a:pt x="486143" y="0"/>
                  </a:lnTo>
                  <a:lnTo>
                    <a:pt x="480047" y="0"/>
                  </a:lnTo>
                  <a:lnTo>
                    <a:pt x="473201" y="3810"/>
                  </a:lnTo>
                  <a:lnTo>
                    <a:pt x="469391" y="6858"/>
                  </a:lnTo>
                  <a:lnTo>
                    <a:pt x="54289" y="547660"/>
                  </a:lnTo>
                  <a:lnTo>
                    <a:pt x="77300" y="565220"/>
                  </a:lnTo>
                  <a:lnTo>
                    <a:pt x="493013" y="23622"/>
                  </a:lnTo>
                  <a:lnTo>
                    <a:pt x="496049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61951" y="4107180"/>
              <a:ext cx="496570" cy="643890"/>
            </a:xfrm>
            <a:custGeom>
              <a:avLst/>
              <a:gdLst/>
              <a:ahLst/>
              <a:cxnLst/>
              <a:rect l="l" t="t" r="r" b="b"/>
              <a:pathLst>
                <a:path w="496570" h="643889">
                  <a:moveTo>
                    <a:pt x="493013" y="23622"/>
                  </a:moveTo>
                  <a:lnTo>
                    <a:pt x="60197" y="587502"/>
                  </a:lnTo>
                  <a:lnTo>
                    <a:pt x="57150" y="590550"/>
                  </a:lnTo>
                  <a:lnTo>
                    <a:pt x="40385" y="590550"/>
                  </a:lnTo>
                  <a:lnTo>
                    <a:pt x="36575" y="584454"/>
                  </a:lnTo>
                  <a:lnTo>
                    <a:pt x="36575" y="570738"/>
                  </a:lnTo>
                  <a:lnTo>
                    <a:pt x="469391" y="6858"/>
                  </a:lnTo>
                  <a:lnTo>
                    <a:pt x="473201" y="3810"/>
                  </a:lnTo>
                  <a:lnTo>
                    <a:pt x="480047" y="0"/>
                  </a:lnTo>
                  <a:lnTo>
                    <a:pt x="486143" y="0"/>
                  </a:lnTo>
                  <a:lnTo>
                    <a:pt x="493013" y="6858"/>
                  </a:lnTo>
                  <a:lnTo>
                    <a:pt x="496049" y="13716"/>
                  </a:lnTo>
                  <a:lnTo>
                    <a:pt x="496049" y="16764"/>
                  </a:lnTo>
                  <a:lnTo>
                    <a:pt x="493013" y="23622"/>
                  </a:lnTo>
                  <a:close/>
                </a:path>
                <a:path w="496570" h="643889">
                  <a:moveTo>
                    <a:pt x="110489" y="590550"/>
                  </a:moveTo>
                  <a:lnTo>
                    <a:pt x="0" y="643890"/>
                  </a:lnTo>
                  <a:lnTo>
                    <a:pt x="23621" y="524256"/>
                  </a:lnTo>
                  <a:lnTo>
                    <a:pt x="110489" y="590550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60989" y="3430524"/>
              <a:ext cx="592455" cy="1420495"/>
            </a:xfrm>
            <a:custGeom>
              <a:avLst/>
              <a:gdLst/>
              <a:ahLst/>
              <a:cxnLst/>
              <a:rect l="l" t="t" r="r" b="b"/>
              <a:pathLst>
                <a:path w="592454" h="1420495">
                  <a:moveTo>
                    <a:pt x="555482" y="1312864"/>
                  </a:moveTo>
                  <a:lnTo>
                    <a:pt x="26669" y="9905"/>
                  </a:lnTo>
                  <a:lnTo>
                    <a:pt x="22859" y="6858"/>
                  </a:lnTo>
                  <a:lnTo>
                    <a:pt x="19812" y="3810"/>
                  </a:lnTo>
                  <a:lnTo>
                    <a:pt x="12953" y="0"/>
                  </a:lnTo>
                  <a:lnTo>
                    <a:pt x="9905" y="3810"/>
                  </a:lnTo>
                  <a:lnTo>
                    <a:pt x="3047" y="6858"/>
                  </a:lnTo>
                  <a:lnTo>
                    <a:pt x="0" y="9905"/>
                  </a:lnTo>
                  <a:lnTo>
                    <a:pt x="0" y="19812"/>
                  </a:lnTo>
                  <a:lnTo>
                    <a:pt x="528176" y="1324191"/>
                  </a:lnTo>
                  <a:lnTo>
                    <a:pt x="555482" y="1312864"/>
                  </a:lnTo>
                  <a:close/>
                </a:path>
                <a:path w="592454" h="1420495">
                  <a:moveTo>
                    <a:pt x="565403" y="1405939"/>
                  </a:moveTo>
                  <a:lnTo>
                    <a:pt x="565403" y="1350264"/>
                  </a:lnTo>
                  <a:lnTo>
                    <a:pt x="562355" y="1354074"/>
                  </a:lnTo>
                  <a:lnTo>
                    <a:pt x="555497" y="1357122"/>
                  </a:lnTo>
                  <a:lnTo>
                    <a:pt x="545591" y="1357122"/>
                  </a:lnTo>
                  <a:lnTo>
                    <a:pt x="538733" y="1350264"/>
                  </a:lnTo>
                  <a:lnTo>
                    <a:pt x="528176" y="1324191"/>
                  </a:lnTo>
                  <a:lnTo>
                    <a:pt x="489203" y="1340358"/>
                  </a:lnTo>
                  <a:lnTo>
                    <a:pt x="565403" y="1405939"/>
                  </a:lnTo>
                  <a:close/>
                </a:path>
                <a:path w="592454" h="1420495">
                  <a:moveTo>
                    <a:pt x="565403" y="1350264"/>
                  </a:moveTo>
                  <a:lnTo>
                    <a:pt x="565403" y="1337310"/>
                  </a:lnTo>
                  <a:lnTo>
                    <a:pt x="555482" y="1312864"/>
                  </a:lnTo>
                  <a:lnTo>
                    <a:pt x="528176" y="1324191"/>
                  </a:lnTo>
                  <a:lnTo>
                    <a:pt x="538733" y="1350264"/>
                  </a:lnTo>
                  <a:lnTo>
                    <a:pt x="545591" y="1357122"/>
                  </a:lnTo>
                  <a:lnTo>
                    <a:pt x="555497" y="1357122"/>
                  </a:lnTo>
                  <a:lnTo>
                    <a:pt x="562355" y="1354074"/>
                  </a:lnTo>
                  <a:lnTo>
                    <a:pt x="565403" y="1350264"/>
                  </a:lnTo>
                  <a:close/>
                </a:path>
                <a:path w="592454" h="1420495">
                  <a:moveTo>
                    <a:pt x="592073" y="1297686"/>
                  </a:moveTo>
                  <a:lnTo>
                    <a:pt x="555482" y="1312864"/>
                  </a:lnTo>
                  <a:lnTo>
                    <a:pt x="565403" y="1337310"/>
                  </a:lnTo>
                  <a:lnTo>
                    <a:pt x="565403" y="1405939"/>
                  </a:lnTo>
                  <a:lnTo>
                    <a:pt x="582167" y="1420367"/>
                  </a:lnTo>
                  <a:lnTo>
                    <a:pt x="592073" y="12976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60989" y="3430524"/>
              <a:ext cx="592455" cy="1420495"/>
            </a:xfrm>
            <a:custGeom>
              <a:avLst/>
              <a:gdLst/>
              <a:ahLst/>
              <a:cxnLst/>
              <a:rect l="l" t="t" r="r" b="b"/>
              <a:pathLst>
                <a:path w="592454" h="1420495">
                  <a:moveTo>
                    <a:pt x="26669" y="9905"/>
                  </a:moveTo>
                  <a:lnTo>
                    <a:pt x="565403" y="1337310"/>
                  </a:lnTo>
                  <a:lnTo>
                    <a:pt x="565403" y="1350264"/>
                  </a:lnTo>
                  <a:lnTo>
                    <a:pt x="562355" y="1354074"/>
                  </a:lnTo>
                  <a:lnTo>
                    <a:pt x="555497" y="1357122"/>
                  </a:lnTo>
                  <a:lnTo>
                    <a:pt x="545591" y="1357122"/>
                  </a:lnTo>
                  <a:lnTo>
                    <a:pt x="538733" y="1350264"/>
                  </a:lnTo>
                  <a:lnTo>
                    <a:pt x="0" y="19812"/>
                  </a:lnTo>
                  <a:lnTo>
                    <a:pt x="0" y="9905"/>
                  </a:lnTo>
                  <a:lnTo>
                    <a:pt x="3047" y="6858"/>
                  </a:lnTo>
                  <a:lnTo>
                    <a:pt x="9905" y="3810"/>
                  </a:lnTo>
                  <a:lnTo>
                    <a:pt x="12953" y="0"/>
                  </a:lnTo>
                  <a:lnTo>
                    <a:pt x="19812" y="3810"/>
                  </a:lnTo>
                  <a:lnTo>
                    <a:pt x="22859" y="6858"/>
                  </a:lnTo>
                  <a:lnTo>
                    <a:pt x="26669" y="9905"/>
                  </a:lnTo>
                  <a:close/>
                </a:path>
                <a:path w="592454" h="1420495">
                  <a:moveTo>
                    <a:pt x="592073" y="1297686"/>
                  </a:moveTo>
                  <a:lnTo>
                    <a:pt x="582167" y="1420367"/>
                  </a:lnTo>
                  <a:lnTo>
                    <a:pt x="489203" y="1340358"/>
                  </a:lnTo>
                  <a:lnTo>
                    <a:pt x="592073" y="1297686"/>
                  </a:lnTo>
                  <a:close/>
                </a:path>
              </a:pathLst>
            </a:custGeom>
            <a:ln w="3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01453" y="3440430"/>
              <a:ext cx="862965" cy="0"/>
            </a:xfrm>
            <a:custGeom>
              <a:avLst/>
              <a:gdLst/>
              <a:ahLst/>
              <a:cxnLst/>
              <a:rect l="l" t="t" r="r" b="b"/>
              <a:pathLst>
                <a:path w="862964">
                  <a:moveTo>
                    <a:pt x="0" y="0"/>
                  </a:moveTo>
                  <a:lnTo>
                    <a:pt x="862583" y="0"/>
                  </a:lnTo>
                </a:path>
              </a:pathLst>
            </a:custGeom>
            <a:ln w="199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889889" y="3036564"/>
            <a:ext cx="90805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10" dirty="0">
                <a:latin typeface="Times New Roman"/>
                <a:cs typeface="Times New Roman"/>
              </a:rPr>
              <a:t>w</a:t>
            </a:r>
            <a:r>
              <a:rPr sz="2100" spc="15" baseline="-13888" dirty="0">
                <a:latin typeface="Times New Roman"/>
                <a:cs typeface="Times New Roman"/>
              </a:rPr>
              <a:t>k0</a:t>
            </a:r>
            <a:r>
              <a:rPr sz="2150" spc="10" dirty="0">
                <a:latin typeface="Times New Roman"/>
                <a:cs typeface="Times New Roman"/>
              </a:rPr>
              <a:t>=</a:t>
            </a:r>
            <a:r>
              <a:rPr sz="2150" spc="10" dirty="0">
                <a:latin typeface="Symbol"/>
                <a:cs typeface="Symbol"/>
              </a:rPr>
              <a:t></a:t>
            </a:r>
            <a:r>
              <a:rPr sz="2100" spc="15" baseline="-13888" dirty="0">
                <a:latin typeface="Times New Roman"/>
                <a:cs typeface="Times New Roman"/>
              </a:rPr>
              <a:t>k</a:t>
            </a:r>
            <a:endParaRPr sz="2100" baseline="-13888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03683" y="3006846"/>
            <a:ext cx="69024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150" spc="5" dirty="0">
                <a:latin typeface="Times New Roman"/>
                <a:cs typeface="Times New Roman"/>
              </a:rPr>
              <a:t>x</a:t>
            </a:r>
            <a:r>
              <a:rPr sz="2100" spc="7" baseline="-13888" dirty="0">
                <a:latin typeface="Times New Roman"/>
                <a:cs typeface="Times New Roman"/>
              </a:rPr>
              <a:t>0</a:t>
            </a:r>
            <a:r>
              <a:rPr sz="2150" spc="5" dirty="0">
                <a:latin typeface="Times New Roman"/>
                <a:cs typeface="Times New Roman"/>
              </a:rPr>
              <a:t>=-1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69442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Modeli</a:t>
            </a:r>
            <a:r>
              <a:rPr spc="-85" dirty="0"/>
              <a:t> </a:t>
            </a:r>
            <a:r>
              <a:rPr spc="5" dirty="0"/>
              <a:t>neurona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286135" y="2096516"/>
            <a:ext cx="79324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330065"/>
              </a:buClr>
              <a:buSzPct val="68181"/>
              <a:buFont typeface="Wingdings"/>
              <a:buChar char=""/>
              <a:tabLst>
                <a:tab pos="380365" algn="l"/>
                <a:tab pos="381000" algn="l"/>
              </a:tabLst>
            </a:pPr>
            <a:r>
              <a:rPr sz="2200" spc="-5" dirty="0">
                <a:latin typeface="Arial"/>
                <a:cs typeface="Arial"/>
              </a:rPr>
              <a:t>Prag </a:t>
            </a:r>
            <a:r>
              <a:rPr sz="2200" dirty="0">
                <a:latin typeface="Symbol"/>
                <a:cs typeface="Symbol"/>
              </a:rPr>
              <a:t></a:t>
            </a:r>
            <a:r>
              <a:rPr sz="2250" baseline="-22222" dirty="0">
                <a:latin typeface="Arial"/>
                <a:cs typeface="Arial"/>
              </a:rPr>
              <a:t>k </a:t>
            </a:r>
            <a:r>
              <a:rPr sz="2200" dirty="0">
                <a:latin typeface="Arial"/>
                <a:cs typeface="Arial"/>
              </a:rPr>
              <a:t>može se </a:t>
            </a:r>
            <a:r>
              <a:rPr sz="2200" spc="-5" dirty="0">
                <a:latin typeface="Arial"/>
                <a:cs typeface="Arial"/>
              </a:rPr>
              <a:t>prikazati </a:t>
            </a:r>
            <a:r>
              <a:rPr sz="2200" dirty="0">
                <a:latin typeface="Arial"/>
                <a:cs typeface="Arial"/>
              </a:rPr>
              <a:t>kao </a:t>
            </a:r>
            <a:r>
              <a:rPr sz="2200" spc="-5" dirty="0">
                <a:latin typeface="Arial"/>
                <a:cs typeface="Arial"/>
              </a:rPr>
              <a:t>dodatni ulaz iznosa </a:t>
            </a:r>
            <a:r>
              <a:rPr sz="2200" dirty="0">
                <a:latin typeface="Arial"/>
                <a:cs typeface="Arial"/>
              </a:rPr>
              <a:t>-1 i</a:t>
            </a:r>
            <a:r>
              <a:rPr sz="2200" spc="-2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težine</a:t>
            </a:r>
            <a:endParaRPr sz="220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</a:pPr>
            <a:r>
              <a:rPr sz="2200" spc="-5" dirty="0">
                <a:latin typeface="Symbol"/>
                <a:cs typeface="Symbol"/>
              </a:rPr>
              <a:t></a:t>
            </a:r>
            <a:r>
              <a:rPr sz="2250" spc="-7" baseline="-22222" dirty="0">
                <a:latin typeface="Arial"/>
                <a:cs typeface="Arial"/>
              </a:rPr>
              <a:t>k</a:t>
            </a:r>
            <a:endParaRPr sz="2250" baseline="-22222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9079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Aktivacijske</a:t>
            </a:r>
            <a:r>
              <a:rPr spc="-85" dirty="0"/>
              <a:t> </a:t>
            </a:r>
            <a:r>
              <a:rPr dirty="0"/>
              <a:t>funkcije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478155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Aktivacijska funkcija tipa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prag: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4095" y="3625088"/>
            <a:ext cx="193675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50" spc="-450" dirty="0">
                <a:latin typeface="Symbol"/>
                <a:cs typeface="Symbol"/>
              </a:rPr>
              <a:t>⎨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5995" y="3210707"/>
            <a:ext cx="1490345" cy="104521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925"/>
              </a:spcBef>
            </a:pPr>
            <a:r>
              <a:rPr sz="2650" i="1" spc="10" dirty="0">
                <a:latin typeface="Times New Roman"/>
                <a:cs typeface="Times New Roman"/>
              </a:rPr>
              <a:t>v </a:t>
            </a:r>
            <a:r>
              <a:rPr sz="2650" spc="10" dirty="0">
                <a:latin typeface="Symbol"/>
                <a:cs typeface="Symbol"/>
              </a:rPr>
              <a:t>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0</a:t>
            </a:r>
            <a:endParaRPr sz="2650">
              <a:latin typeface="Times New Roman"/>
              <a:cs typeface="Times New Roman"/>
            </a:endParaRPr>
          </a:p>
          <a:p>
            <a:pPr marR="31750" algn="r">
              <a:lnSpc>
                <a:spcPct val="100000"/>
              </a:lnSpc>
              <a:spcBef>
                <a:spcPts val="835"/>
              </a:spcBef>
              <a:tabLst>
                <a:tab pos="732155" algn="l"/>
              </a:tabLst>
            </a:pPr>
            <a:r>
              <a:rPr sz="3975" spc="-247" baseline="-12578" dirty="0">
                <a:latin typeface="Symbol"/>
                <a:cs typeface="Symbol"/>
              </a:rPr>
              <a:t>⎩</a:t>
            </a:r>
            <a:r>
              <a:rPr sz="2650" spc="-165" dirty="0">
                <a:latin typeface="Times New Roman"/>
                <a:cs typeface="Times New Roman"/>
              </a:rPr>
              <a:t>0,	</a:t>
            </a:r>
            <a:r>
              <a:rPr sz="2650" i="1" spc="10" dirty="0">
                <a:latin typeface="Times New Roman"/>
                <a:cs typeface="Times New Roman"/>
              </a:rPr>
              <a:t>v </a:t>
            </a:r>
            <a:r>
              <a:rPr sz="2650" spc="10" dirty="0">
                <a:latin typeface="Symbol"/>
                <a:cs typeface="Symbol"/>
              </a:rPr>
              <a:t></a:t>
            </a:r>
            <a:r>
              <a:rPr sz="2650" spc="-17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0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0193" y="3459816"/>
            <a:ext cx="1437005" cy="557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800" i="1" spc="-75" dirty="0">
                <a:latin typeface="Symbol"/>
                <a:cs typeface="Symbol"/>
              </a:rPr>
              <a:t></a:t>
            </a:r>
            <a:r>
              <a:rPr sz="2800" i="1" spc="-385" dirty="0">
                <a:latin typeface="Times New Roman"/>
                <a:cs typeface="Times New Roman"/>
              </a:rPr>
              <a:t> </a:t>
            </a:r>
            <a:r>
              <a:rPr sz="3500" spc="-155" dirty="0">
                <a:latin typeface="Symbol"/>
                <a:cs typeface="Symbol"/>
              </a:rPr>
              <a:t></a:t>
            </a:r>
            <a:r>
              <a:rPr sz="2650" i="1" spc="-155" dirty="0">
                <a:latin typeface="Times New Roman"/>
                <a:cs typeface="Times New Roman"/>
              </a:rPr>
              <a:t>v</a:t>
            </a:r>
            <a:r>
              <a:rPr sz="3500" spc="-155" dirty="0">
                <a:latin typeface="Symbol"/>
                <a:cs typeface="Symbol"/>
              </a:rPr>
              <a:t></a:t>
            </a:r>
            <a:r>
              <a:rPr sz="3500" spc="-45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15" dirty="0">
                <a:latin typeface="Times New Roman"/>
                <a:cs typeface="Times New Roman"/>
              </a:rPr>
              <a:t> </a:t>
            </a:r>
            <a:r>
              <a:rPr sz="3975" spc="-652" baseline="36687" dirty="0">
                <a:latin typeface="Symbol"/>
                <a:cs typeface="Symbol"/>
              </a:rPr>
              <a:t>⎧</a:t>
            </a:r>
            <a:r>
              <a:rPr sz="3975" spc="-652" baseline="40880" dirty="0">
                <a:latin typeface="Times New Roman"/>
                <a:cs typeface="Times New Roman"/>
              </a:rPr>
              <a:t>1,</a:t>
            </a:r>
            <a:endParaRPr sz="3975" baseline="4088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147195" y="3688841"/>
            <a:ext cx="3629660" cy="2291080"/>
            <a:chOff x="5147195" y="3688841"/>
            <a:chExt cx="3629660" cy="2291080"/>
          </a:xfrm>
        </p:grpSpPr>
        <p:sp>
          <p:nvSpPr>
            <p:cNvPr id="8" name="object 8"/>
            <p:cNvSpPr/>
            <p:nvPr/>
          </p:nvSpPr>
          <p:spPr>
            <a:xfrm>
              <a:off x="6959231" y="3836669"/>
              <a:ext cx="5715" cy="2136140"/>
            </a:xfrm>
            <a:custGeom>
              <a:avLst/>
              <a:gdLst/>
              <a:ahLst/>
              <a:cxnLst/>
              <a:rect l="l" t="t" r="r" b="b"/>
              <a:pathLst>
                <a:path w="5715" h="2136140">
                  <a:moveTo>
                    <a:pt x="0" y="0"/>
                  </a:moveTo>
                  <a:lnTo>
                    <a:pt x="5333" y="2135885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80745" y="3688841"/>
              <a:ext cx="162560" cy="158115"/>
            </a:xfrm>
            <a:custGeom>
              <a:avLst/>
              <a:gdLst/>
              <a:ahLst/>
              <a:cxnLst/>
              <a:rect l="l" t="t" r="r" b="b"/>
              <a:pathLst>
                <a:path w="162559" h="158114">
                  <a:moveTo>
                    <a:pt x="162293" y="157734"/>
                  </a:moveTo>
                  <a:lnTo>
                    <a:pt x="78485" y="0"/>
                  </a:lnTo>
                  <a:lnTo>
                    <a:pt x="0" y="157734"/>
                  </a:lnTo>
                  <a:lnTo>
                    <a:pt x="162293" y="1577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47195" y="5825489"/>
              <a:ext cx="3481704" cy="0"/>
            </a:xfrm>
            <a:custGeom>
              <a:avLst/>
              <a:gdLst/>
              <a:ahLst/>
              <a:cxnLst/>
              <a:rect l="l" t="t" r="r" b="b"/>
              <a:pathLst>
                <a:path w="3481704">
                  <a:moveTo>
                    <a:pt x="0" y="0"/>
                  </a:moveTo>
                  <a:lnTo>
                    <a:pt x="3481578" y="0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57101" y="4680978"/>
              <a:ext cx="3619500" cy="1228725"/>
            </a:xfrm>
            <a:custGeom>
              <a:avLst/>
              <a:gdLst/>
              <a:ahLst/>
              <a:cxnLst/>
              <a:rect l="l" t="t" r="r" b="b"/>
              <a:pathLst>
                <a:path w="3619500" h="1228725">
                  <a:moveTo>
                    <a:pt x="3364230" y="0"/>
                  </a:moveTo>
                  <a:lnTo>
                    <a:pt x="1777746" y="0"/>
                  </a:lnTo>
                  <a:lnTo>
                    <a:pt x="1777746" y="25146"/>
                  </a:lnTo>
                  <a:lnTo>
                    <a:pt x="1767840" y="25146"/>
                  </a:lnTo>
                  <a:lnTo>
                    <a:pt x="1763268" y="1104900"/>
                  </a:lnTo>
                  <a:lnTo>
                    <a:pt x="0" y="1104900"/>
                  </a:lnTo>
                  <a:lnTo>
                    <a:pt x="0" y="1134618"/>
                  </a:lnTo>
                  <a:lnTo>
                    <a:pt x="1777746" y="1134618"/>
                  </a:lnTo>
                  <a:lnTo>
                    <a:pt x="1777746" y="1104900"/>
                  </a:lnTo>
                  <a:lnTo>
                    <a:pt x="1792211" y="1104900"/>
                  </a:lnTo>
                  <a:lnTo>
                    <a:pt x="1797519" y="29718"/>
                  </a:lnTo>
                  <a:lnTo>
                    <a:pt x="3364230" y="29718"/>
                  </a:lnTo>
                  <a:lnTo>
                    <a:pt x="3364230" y="0"/>
                  </a:lnTo>
                  <a:close/>
                </a:path>
                <a:path w="3619500" h="1228725">
                  <a:moveTo>
                    <a:pt x="3619487" y="1144524"/>
                  </a:moveTo>
                  <a:lnTo>
                    <a:pt x="3461766" y="1066038"/>
                  </a:lnTo>
                  <a:lnTo>
                    <a:pt x="3461766" y="1228344"/>
                  </a:lnTo>
                  <a:lnTo>
                    <a:pt x="3619487" y="11445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587111" y="5470889"/>
            <a:ext cx="12890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40251" y="3602465"/>
            <a:ext cx="49339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7" baseline="1736" dirty="0">
                <a:latin typeface="Symbol"/>
                <a:cs typeface="Symbol"/>
              </a:rPr>
              <a:t></a:t>
            </a:r>
            <a:r>
              <a:rPr sz="1600" dirty="0">
                <a:latin typeface="Courier New"/>
                <a:cs typeface="Courier New"/>
              </a:rPr>
              <a:t>(</a:t>
            </a:r>
            <a:r>
              <a:rPr sz="2400" spc="-44" baseline="3472" dirty="0">
                <a:latin typeface="Times New Roman"/>
                <a:cs typeface="Times New Roman"/>
              </a:rPr>
              <a:t>v</a:t>
            </a:r>
            <a:r>
              <a:rPr sz="1600" spc="10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9079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Aktivacijske</a:t>
            </a:r>
            <a:r>
              <a:rPr spc="-85" dirty="0"/>
              <a:t> </a:t>
            </a:r>
            <a:r>
              <a:rPr dirty="0"/>
              <a:t>funkcije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687450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Aktivacijska funkcija linearna po</a:t>
            </a:r>
            <a:r>
              <a:rPr sz="2600" spc="7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odsječcima: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7291" y="4135574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25" dirty="0">
                <a:latin typeface="Symbol"/>
                <a:cs typeface="Symbol"/>
              </a:rPr>
              <a:t>⎪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7291" y="4330650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25" dirty="0">
                <a:latin typeface="Symbol"/>
                <a:cs typeface="Symbol"/>
              </a:rPr>
              <a:t>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7291" y="3356064"/>
            <a:ext cx="17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25" dirty="0">
                <a:latin typeface="Symbol"/>
                <a:cs typeface="Symbol"/>
              </a:rPr>
              <a:t>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8986" y="3241165"/>
            <a:ext cx="1711325" cy="139890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2400" i="1" dirty="0">
                <a:latin typeface="Times New Roman"/>
                <a:cs typeface="Times New Roman"/>
              </a:rPr>
              <a:t>v </a:t>
            </a:r>
            <a:r>
              <a:rPr sz="2400" dirty="0">
                <a:latin typeface="Symbol"/>
                <a:cs typeface="Symbol"/>
              </a:rPr>
              <a:t>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0,5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2400" dirty="0">
                <a:latin typeface="Symbol"/>
                <a:cs typeface="Symbol"/>
              </a:rPr>
              <a:t>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0,5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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</a:t>
            </a:r>
            <a:r>
              <a:rPr sz="2400" i="1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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0,5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400" i="1" dirty="0">
                <a:latin typeface="Times New Roman"/>
                <a:cs typeface="Times New Roman"/>
              </a:rPr>
              <a:t>v </a:t>
            </a:r>
            <a:r>
              <a:rPr sz="2400" dirty="0">
                <a:latin typeface="Symbol"/>
                <a:cs typeface="Symbol"/>
              </a:rPr>
              <a:t>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Symbol"/>
                <a:cs typeface="Symbol"/>
              </a:rPr>
              <a:t></a:t>
            </a:r>
            <a:r>
              <a:rPr sz="2400" spc="-25" dirty="0">
                <a:latin typeface="Times New Roman"/>
                <a:cs typeface="Times New Roman"/>
              </a:rPr>
              <a:t>0,5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4449" y="3333231"/>
            <a:ext cx="226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1891" y="3699877"/>
            <a:ext cx="1071880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20"/>
              </a:spcBef>
            </a:pPr>
            <a:r>
              <a:rPr sz="3600" spc="-337" baseline="-9259" dirty="0">
                <a:latin typeface="Symbol"/>
                <a:cs typeface="Symbol"/>
              </a:rPr>
              <a:t>⎨</a:t>
            </a:r>
            <a:r>
              <a:rPr sz="2400" i="1" spc="-225" dirty="0">
                <a:latin typeface="Times New Roman"/>
                <a:cs typeface="Times New Roman"/>
              </a:rPr>
              <a:t>v </a:t>
            </a:r>
            <a:r>
              <a:rPr sz="2400" dirty="0">
                <a:latin typeface="Symbol"/>
                <a:cs typeface="Symbol"/>
              </a:rPr>
              <a:t>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0,5,</a:t>
            </a:r>
            <a:endParaRPr sz="2400">
              <a:latin typeface="Times New Roman"/>
              <a:cs typeface="Times New Roman"/>
            </a:endParaRPr>
          </a:p>
          <a:p>
            <a:pPr marL="497205">
              <a:lnSpc>
                <a:spcPct val="100000"/>
              </a:lnSpc>
              <a:spcBef>
                <a:spcPts val="720"/>
              </a:spcBef>
            </a:pPr>
            <a:r>
              <a:rPr sz="2400" spc="-20" dirty="0">
                <a:latin typeface="Times New Roman"/>
                <a:cs typeface="Times New Roman"/>
              </a:rPr>
              <a:t>0,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5977" y="3693501"/>
            <a:ext cx="1062990" cy="5086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i="1" spc="-85" dirty="0">
                <a:latin typeface="Symbol"/>
                <a:cs typeface="Symbol"/>
              </a:rPr>
              <a:t></a:t>
            </a:r>
            <a:r>
              <a:rPr sz="3150" spc="-85" dirty="0">
                <a:latin typeface="Symbol"/>
                <a:cs typeface="Symbol"/>
              </a:rPr>
              <a:t></a:t>
            </a:r>
            <a:r>
              <a:rPr sz="2400" i="1" spc="-85" dirty="0">
                <a:latin typeface="Times New Roman"/>
                <a:cs typeface="Times New Roman"/>
              </a:rPr>
              <a:t>v</a:t>
            </a:r>
            <a:r>
              <a:rPr sz="3150" spc="-85" dirty="0">
                <a:latin typeface="Symbol"/>
                <a:cs typeface="Symbol"/>
              </a:rPr>
              <a:t></a:t>
            </a:r>
            <a:r>
              <a:rPr sz="3150" spc="-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3600" spc="-1432" baseline="32407" dirty="0">
                <a:latin typeface="Symbol"/>
                <a:cs typeface="Symbol"/>
              </a:rPr>
              <a:t>⎪</a:t>
            </a:r>
            <a:endParaRPr sz="3600" baseline="32407">
              <a:latin typeface="Symbol"/>
              <a:cs typeface="Symbo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215775" y="3688841"/>
            <a:ext cx="3637279" cy="2291715"/>
            <a:chOff x="5215775" y="3688841"/>
            <a:chExt cx="3637279" cy="2291715"/>
          </a:xfrm>
        </p:grpSpPr>
        <p:sp>
          <p:nvSpPr>
            <p:cNvPr id="12" name="object 12"/>
            <p:cNvSpPr/>
            <p:nvPr/>
          </p:nvSpPr>
          <p:spPr>
            <a:xfrm>
              <a:off x="7035431" y="3836669"/>
              <a:ext cx="5715" cy="2136140"/>
            </a:xfrm>
            <a:custGeom>
              <a:avLst/>
              <a:gdLst/>
              <a:ahLst/>
              <a:cxnLst/>
              <a:rect l="l" t="t" r="r" b="b"/>
              <a:pathLst>
                <a:path w="5715" h="2136140">
                  <a:moveTo>
                    <a:pt x="0" y="0"/>
                  </a:moveTo>
                  <a:lnTo>
                    <a:pt x="5333" y="2135885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56945" y="3688841"/>
              <a:ext cx="162560" cy="158115"/>
            </a:xfrm>
            <a:custGeom>
              <a:avLst/>
              <a:gdLst/>
              <a:ahLst/>
              <a:cxnLst/>
              <a:rect l="l" t="t" r="r" b="b"/>
              <a:pathLst>
                <a:path w="162559" h="158114">
                  <a:moveTo>
                    <a:pt x="162293" y="157734"/>
                  </a:moveTo>
                  <a:lnTo>
                    <a:pt x="78485" y="0"/>
                  </a:lnTo>
                  <a:lnTo>
                    <a:pt x="0" y="157734"/>
                  </a:lnTo>
                  <a:lnTo>
                    <a:pt x="162293" y="1577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23395" y="5825489"/>
              <a:ext cx="3481704" cy="0"/>
            </a:xfrm>
            <a:custGeom>
              <a:avLst/>
              <a:gdLst/>
              <a:ahLst/>
              <a:cxnLst/>
              <a:rect l="l" t="t" r="r" b="b"/>
              <a:pathLst>
                <a:path w="3481704">
                  <a:moveTo>
                    <a:pt x="0" y="0"/>
                  </a:moveTo>
                  <a:lnTo>
                    <a:pt x="3481578" y="0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33302" y="4680978"/>
              <a:ext cx="3619500" cy="1228725"/>
            </a:xfrm>
            <a:custGeom>
              <a:avLst/>
              <a:gdLst/>
              <a:ahLst/>
              <a:cxnLst/>
              <a:rect l="l" t="t" r="r" b="b"/>
              <a:pathLst>
                <a:path w="3619500" h="1228725">
                  <a:moveTo>
                    <a:pt x="3364230" y="0"/>
                  </a:moveTo>
                  <a:lnTo>
                    <a:pt x="2312670" y="0"/>
                  </a:lnTo>
                  <a:lnTo>
                    <a:pt x="2312670" y="19418"/>
                  </a:lnTo>
                  <a:lnTo>
                    <a:pt x="2303526" y="9906"/>
                  </a:lnTo>
                  <a:lnTo>
                    <a:pt x="1261872" y="1104900"/>
                  </a:lnTo>
                  <a:lnTo>
                    <a:pt x="0" y="1104900"/>
                  </a:lnTo>
                  <a:lnTo>
                    <a:pt x="0" y="1134618"/>
                  </a:lnTo>
                  <a:lnTo>
                    <a:pt x="1261859" y="1134618"/>
                  </a:lnTo>
                  <a:lnTo>
                    <a:pt x="1267193" y="1139952"/>
                  </a:lnTo>
                  <a:lnTo>
                    <a:pt x="1272260" y="1134618"/>
                  </a:lnTo>
                  <a:lnTo>
                    <a:pt x="1277112" y="1134618"/>
                  </a:lnTo>
                  <a:lnTo>
                    <a:pt x="1277112" y="1129525"/>
                  </a:lnTo>
                  <a:lnTo>
                    <a:pt x="2322576" y="29718"/>
                  </a:lnTo>
                  <a:lnTo>
                    <a:pt x="3364230" y="29718"/>
                  </a:lnTo>
                  <a:lnTo>
                    <a:pt x="3364230" y="0"/>
                  </a:lnTo>
                  <a:close/>
                </a:path>
                <a:path w="3619500" h="1228725">
                  <a:moveTo>
                    <a:pt x="3619487" y="1144524"/>
                  </a:moveTo>
                  <a:lnTo>
                    <a:pt x="3461766" y="1066038"/>
                  </a:lnTo>
                  <a:lnTo>
                    <a:pt x="3461766" y="1228344"/>
                  </a:lnTo>
                  <a:lnTo>
                    <a:pt x="3619487" y="11445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663311" y="5470889"/>
            <a:ext cx="12890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6451" y="3602465"/>
            <a:ext cx="49339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7" baseline="1736" dirty="0">
                <a:latin typeface="Symbol"/>
                <a:cs typeface="Symbol"/>
              </a:rPr>
              <a:t></a:t>
            </a:r>
            <a:r>
              <a:rPr sz="1600" dirty="0">
                <a:latin typeface="Courier New"/>
                <a:cs typeface="Courier New"/>
              </a:rPr>
              <a:t>(</a:t>
            </a:r>
            <a:r>
              <a:rPr sz="2400" spc="-44" baseline="3472" dirty="0">
                <a:latin typeface="Times New Roman"/>
                <a:cs typeface="Times New Roman"/>
              </a:rPr>
              <a:t>v</a:t>
            </a:r>
            <a:r>
              <a:rPr sz="1600" spc="10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20926" y="5858751"/>
            <a:ext cx="354330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5" dirty="0">
                <a:latin typeface="Times New Roman"/>
                <a:cs typeface="Times New Roman"/>
              </a:rPr>
              <a:t>-0</a:t>
            </a:r>
            <a:r>
              <a:rPr sz="1600" spc="25" dirty="0">
                <a:latin typeface="Times New Roman"/>
                <a:cs typeface="Times New Roman"/>
              </a:rPr>
              <a:t>,</a:t>
            </a:r>
            <a:r>
              <a:rPr sz="1600" spc="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00678" y="5878569"/>
            <a:ext cx="28638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spc="25" dirty="0">
                <a:latin typeface="Times New Roman"/>
                <a:cs typeface="Times New Roman"/>
              </a:rPr>
              <a:t>,</a:t>
            </a:r>
            <a:r>
              <a:rPr sz="1600" spc="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06463" y="4686312"/>
            <a:ext cx="549910" cy="1129665"/>
          </a:xfrm>
          <a:custGeom>
            <a:avLst/>
            <a:gdLst/>
            <a:ahLst/>
            <a:cxnLst/>
            <a:rect l="l" t="t" r="r" b="b"/>
            <a:pathLst>
              <a:path w="549909" h="1129664">
                <a:moveTo>
                  <a:pt x="14490" y="4572"/>
                </a:moveTo>
                <a:lnTo>
                  <a:pt x="9156" y="0"/>
                </a:lnTo>
                <a:lnTo>
                  <a:pt x="4584" y="0"/>
                </a:lnTo>
                <a:lnTo>
                  <a:pt x="0" y="4572"/>
                </a:lnTo>
                <a:lnTo>
                  <a:pt x="0" y="9906"/>
                </a:lnTo>
                <a:lnTo>
                  <a:pt x="4584" y="14478"/>
                </a:lnTo>
                <a:lnTo>
                  <a:pt x="14490" y="14478"/>
                </a:lnTo>
                <a:lnTo>
                  <a:pt x="14490" y="4572"/>
                </a:lnTo>
                <a:close/>
              </a:path>
              <a:path w="549909" h="1129664">
                <a:moveTo>
                  <a:pt x="44208" y="4572"/>
                </a:moveTo>
                <a:lnTo>
                  <a:pt x="38862" y="0"/>
                </a:lnTo>
                <a:lnTo>
                  <a:pt x="34302" y="0"/>
                </a:lnTo>
                <a:lnTo>
                  <a:pt x="28968" y="4572"/>
                </a:lnTo>
                <a:lnTo>
                  <a:pt x="28968" y="9906"/>
                </a:lnTo>
                <a:lnTo>
                  <a:pt x="34302" y="14478"/>
                </a:lnTo>
                <a:lnTo>
                  <a:pt x="44208" y="14478"/>
                </a:lnTo>
                <a:lnTo>
                  <a:pt x="44208" y="4572"/>
                </a:lnTo>
                <a:close/>
              </a:path>
              <a:path w="549909" h="1129664">
                <a:moveTo>
                  <a:pt x="73164" y="4572"/>
                </a:moveTo>
                <a:lnTo>
                  <a:pt x="68592" y="0"/>
                </a:lnTo>
                <a:lnTo>
                  <a:pt x="63258" y="0"/>
                </a:lnTo>
                <a:lnTo>
                  <a:pt x="58674" y="4572"/>
                </a:lnTo>
                <a:lnTo>
                  <a:pt x="58674" y="9906"/>
                </a:lnTo>
                <a:lnTo>
                  <a:pt x="63258" y="14478"/>
                </a:lnTo>
                <a:lnTo>
                  <a:pt x="73164" y="14478"/>
                </a:lnTo>
                <a:lnTo>
                  <a:pt x="73164" y="4572"/>
                </a:lnTo>
                <a:close/>
              </a:path>
              <a:path w="549909" h="1129664">
                <a:moveTo>
                  <a:pt x="102882" y="4572"/>
                </a:moveTo>
                <a:lnTo>
                  <a:pt x="97536" y="0"/>
                </a:lnTo>
                <a:lnTo>
                  <a:pt x="92964" y="0"/>
                </a:lnTo>
                <a:lnTo>
                  <a:pt x="88404" y="4572"/>
                </a:lnTo>
                <a:lnTo>
                  <a:pt x="88404" y="9906"/>
                </a:lnTo>
                <a:lnTo>
                  <a:pt x="92964" y="14478"/>
                </a:lnTo>
                <a:lnTo>
                  <a:pt x="102882" y="14478"/>
                </a:lnTo>
                <a:lnTo>
                  <a:pt x="102882" y="4572"/>
                </a:lnTo>
                <a:close/>
              </a:path>
              <a:path w="549909" h="1129664">
                <a:moveTo>
                  <a:pt x="132588" y="4572"/>
                </a:moveTo>
                <a:lnTo>
                  <a:pt x="127266" y="0"/>
                </a:lnTo>
                <a:lnTo>
                  <a:pt x="122694" y="0"/>
                </a:lnTo>
                <a:lnTo>
                  <a:pt x="117348" y="4572"/>
                </a:lnTo>
                <a:lnTo>
                  <a:pt x="117348" y="9906"/>
                </a:lnTo>
                <a:lnTo>
                  <a:pt x="122694" y="14478"/>
                </a:lnTo>
                <a:lnTo>
                  <a:pt x="132588" y="14478"/>
                </a:lnTo>
                <a:lnTo>
                  <a:pt x="132588" y="4572"/>
                </a:lnTo>
                <a:close/>
              </a:path>
              <a:path w="549909" h="1129664">
                <a:moveTo>
                  <a:pt x="161556" y="4572"/>
                </a:moveTo>
                <a:lnTo>
                  <a:pt x="156984" y="0"/>
                </a:lnTo>
                <a:lnTo>
                  <a:pt x="151638" y="0"/>
                </a:lnTo>
                <a:lnTo>
                  <a:pt x="147078" y="4572"/>
                </a:lnTo>
                <a:lnTo>
                  <a:pt x="147078" y="9906"/>
                </a:lnTo>
                <a:lnTo>
                  <a:pt x="151638" y="14478"/>
                </a:lnTo>
                <a:lnTo>
                  <a:pt x="161556" y="14478"/>
                </a:lnTo>
                <a:lnTo>
                  <a:pt x="161556" y="4572"/>
                </a:lnTo>
                <a:close/>
              </a:path>
              <a:path w="549909" h="1129664">
                <a:moveTo>
                  <a:pt x="191262" y="4572"/>
                </a:moveTo>
                <a:lnTo>
                  <a:pt x="185940" y="0"/>
                </a:lnTo>
                <a:lnTo>
                  <a:pt x="181368" y="0"/>
                </a:lnTo>
                <a:lnTo>
                  <a:pt x="176784" y="4572"/>
                </a:lnTo>
                <a:lnTo>
                  <a:pt x="176784" y="9906"/>
                </a:lnTo>
                <a:lnTo>
                  <a:pt x="181368" y="14478"/>
                </a:lnTo>
                <a:lnTo>
                  <a:pt x="191262" y="14478"/>
                </a:lnTo>
                <a:lnTo>
                  <a:pt x="191262" y="4572"/>
                </a:lnTo>
                <a:close/>
              </a:path>
              <a:path w="549909" h="1129664">
                <a:moveTo>
                  <a:pt x="220992" y="4572"/>
                </a:moveTo>
                <a:lnTo>
                  <a:pt x="215658" y="0"/>
                </a:lnTo>
                <a:lnTo>
                  <a:pt x="211074" y="0"/>
                </a:lnTo>
                <a:lnTo>
                  <a:pt x="205752" y="4572"/>
                </a:lnTo>
                <a:lnTo>
                  <a:pt x="205752" y="9906"/>
                </a:lnTo>
                <a:lnTo>
                  <a:pt x="211074" y="14478"/>
                </a:lnTo>
                <a:lnTo>
                  <a:pt x="220992" y="14478"/>
                </a:lnTo>
                <a:lnTo>
                  <a:pt x="220992" y="4572"/>
                </a:lnTo>
                <a:close/>
              </a:path>
              <a:path w="549909" h="1129664">
                <a:moveTo>
                  <a:pt x="249936" y="4572"/>
                </a:moveTo>
                <a:lnTo>
                  <a:pt x="245364" y="0"/>
                </a:lnTo>
                <a:lnTo>
                  <a:pt x="240042" y="0"/>
                </a:lnTo>
                <a:lnTo>
                  <a:pt x="235458" y="4572"/>
                </a:lnTo>
                <a:lnTo>
                  <a:pt x="235458" y="9906"/>
                </a:lnTo>
                <a:lnTo>
                  <a:pt x="240042" y="14478"/>
                </a:lnTo>
                <a:lnTo>
                  <a:pt x="249936" y="14478"/>
                </a:lnTo>
                <a:lnTo>
                  <a:pt x="249936" y="4572"/>
                </a:lnTo>
                <a:close/>
              </a:path>
              <a:path w="549909" h="1129664">
                <a:moveTo>
                  <a:pt x="279666" y="4572"/>
                </a:moveTo>
                <a:lnTo>
                  <a:pt x="274332" y="0"/>
                </a:lnTo>
                <a:lnTo>
                  <a:pt x="269760" y="0"/>
                </a:lnTo>
                <a:lnTo>
                  <a:pt x="265176" y="4572"/>
                </a:lnTo>
                <a:lnTo>
                  <a:pt x="265176" y="9906"/>
                </a:lnTo>
                <a:lnTo>
                  <a:pt x="269760" y="14478"/>
                </a:lnTo>
                <a:lnTo>
                  <a:pt x="279666" y="14478"/>
                </a:lnTo>
                <a:lnTo>
                  <a:pt x="279666" y="4572"/>
                </a:lnTo>
                <a:close/>
              </a:path>
              <a:path w="549909" h="1129664">
                <a:moveTo>
                  <a:pt x="309384" y="4572"/>
                </a:moveTo>
                <a:lnTo>
                  <a:pt x="304038" y="0"/>
                </a:lnTo>
                <a:lnTo>
                  <a:pt x="299478" y="0"/>
                </a:lnTo>
                <a:lnTo>
                  <a:pt x="294144" y="4572"/>
                </a:lnTo>
                <a:lnTo>
                  <a:pt x="294144" y="9906"/>
                </a:lnTo>
                <a:lnTo>
                  <a:pt x="299478" y="14478"/>
                </a:lnTo>
                <a:lnTo>
                  <a:pt x="309384" y="14478"/>
                </a:lnTo>
                <a:lnTo>
                  <a:pt x="309384" y="4572"/>
                </a:lnTo>
                <a:close/>
              </a:path>
              <a:path w="549909" h="1129664">
                <a:moveTo>
                  <a:pt x="338340" y="4572"/>
                </a:moveTo>
                <a:lnTo>
                  <a:pt x="333768" y="0"/>
                </a:lnTo>
                <a:lnTo>
                  <a:pt x="328434" y="0"/>
                </a:lnTo>
                <a:lnTo>
                  <a:pt x="323850" y="4572"/>
                </a:lnTo>
                <a:lnTo>
                  <a:pt x="323850" y="9906"/>
                </a:lnTo>
                <a:lnTo>
                  <a:pt x="328434" y="14478"/>
                </a:lnTo>
                <a:lnTo>
                  <a:pt x="338340" y="14478"/>
                </a:lnTo>
                <a:lnTo>
                  <a:pt x="338340" y="4572"/>
                </a:lnTo>
                <a:close/>
              </a:path>
              <a:path w="549909" h="1129664">
                <a:moveTo>
                  <a:pt x="368058" y="4572"/>
                </a:moveTo>
                <a:lnTo>
                  <a:pt x="362712" y="0"/>
                </a:lnTo>
                <a:lnTo>
                  <a:pt x="358152" y="0"/>
                </a:lnTo>
                <a:lnTo>
                  <a:pt x="353580" y="4572"/>
                </a:lnTo>
                <a:lnTo>
                  <a:pt x="353580" y="9906"/>
                </a:lnTo>
                <a:lnTo>
                  <a:pt x="358152" y="14478"/>
                </a:lnTo>
                <a:lnTo>
                  <a:pt x="368058" y="14478"/>
                </a:lnTo>
                <a:lnTo>
                  <a:pt x="368058" y="4572"/>
                </a:lnTo>
                <a:close/>
              </a:path>
              <a:path w="549909" h="1129664">
                <a:moveTo>
                  <a:pt x="397764" y="4572"/>
                </a:moveTo>
                <a:lnTo>
                  <a:pt x="392442" y="0"/>
                </a:lnTo>
                <a:lnTo>
                  <a:pt x="387858" y="0"/>
                </a:lnTo>
                <a:lnTo>
                  <a:pt x="382524" y="4572"/>
                </a:lnTo>
                <a:lnTo>
                  <a:pt x="382524" y="9906"/>
                </a:lnTo>
                <a:lnTo>
                  <a:pt x="387858" y="14478"/>
                </a:lnTo>
                <a:lnTo>
                  <a:pt x="397764" y="14478"/>
                </a:lnTo>
                <a:lnTo>
                  <a:pt x="397764" y="4572"/>
                </a:lnTo>
                <a:close/>
              </a:path>
              <a:path w="549909" h="1129664">
                <a:moveTo>
                  <a:pt x="426732" y="4572"/>
                </a:moveTo>
                <a:lnTo>
                  <a:pt x="422160" y="0"/>
                </a:lnTo>
                <a:lnTo>
                  <a:pt x="416814" y="0"/>
                </a:lnTo>
                <a:lnTo>
                  <a:pt x="412254" y="4572"/>
                </a:lnTo>
                <a:lnTo>
                  <a:pt x="412254" y="9906"/>
                </a:lnTo>
                <a:lnTo>
                  <a:pt x="416814" y="14478"/>
                </a:lnTo>
                <a:lnTo>
                  <a:pt x="426732" y="14478"/>
                </a:lnTo>
                <a:lnTo>
                  <a:pt x="426732" y="4572"/>
                </a:lnTo>
                <a:close/>
              </a:path>
              <a:path w="549909" h="1129664">
                <a:moveTo>
                  <a:pt x="456438" y="4572"/>
                </a:moveTo>
                <a:lnTo>
                  <a:pt x="451116" y="0"/>
                </a:lnTo>
                <a:lnTo>
                  <a:pt x="446544" y="0"/>
                </a:lnTo>
                <a:lnTo>
                  <a:pt x="441960" y="4572"/>
                </a:lnTo>
                <a:lnTo>
                  <a:pt x="441960" y="9906"/>
                </a:lnTo>
                <a:lnTo>
                  <a:pt x="446544" y="14478"/>
                </a:lnTo>
                <a:lnTo>
                  <a:pt x="456438" y="14478"/>
                </a:lnTo>
                <a:lnTo>
                  <a:pt x="456438" y="4572"/>
                </a:lnTo>
                <a:close/>
              </a:path>
              <a:path w="549909" h="1129664">
                <a:moveTo>
                  <a:pt x="486168" y="4572"/>
                </a:moveTo>
                <a:lnTo>
                  <a:pt x="480834" y="0"/>
                </a:lnTo>
                <a:lnTo>
                  <a:pt x="476250" y="0"/>
                </a:lnTo>
                <a:lnTo>
                  <a:pt x="470928" y="4572"/>
                </a:lnTo>
                <a:lnTo>
                  <a:pt x="470928" y="9906"/>
                </a:lnTo>
                <a:lnTo>
                  <a:pt x="476250" y="14478"/>
                </a:lnTo>
                <a:lnTo>
                  <a:pt x="486168" y="14478"/>
                </a:lnTo>
                <a:lnTo>
                  <a:pt x="486168" y="4572"/>
                </a:lnTo>
                <a:close/>
              </a:path>
              <a:path w="549909" h="1129664">
                <a:moveTo>
                  <a:pt x="515112" y="4572"/>
                </a:moveTo>
                <a:lnTo>
                  <a:pt x="510552" y="0"/>
                </a:lnTo>
                <a:lnTo>
                  <a:pt x="505218" y="0"/>
                </a:lnTo>
                <a:lnTo>
                  <a:pt x="500634" y="4572"/>
                </a:lnTo>
                <a:lnTo>
                  <a:pt x="500634" y="9906"/>
                </a:lnTo>
                <a:lnTo>
                  <a:pt x="505218" y="14478"/>
                </a:lnTo>
                <a:lnTo>
                  <a:pt x="515112" y="14478"/>
                </a:lnTo>
                <a:lnTo>
                  <a:pt x="515112" y="4572"/>
                </a:lnTo>
                <a:close/>
              </a:path>
              <a:path w="549909" h="1129664">
                <a:moveTo>
                  <a:pt x="549414" y="1119378"/>
                </a:moveTo>
                <a:lnTo>
                  <a:pt x="544842" y="1114806"/>
                </a:lnTo>
                <a:lnTo>
                  <a:pt x="539508" y="1114806"/>
                </a:lnTo>
                <a:lnTo>
                  <a:pt x="534924" y="1119378"/>
                </a:lnTo>
                <a:lnTo>
                  <a:pt x="534924" y="1124712"/>
                </a:lnTo>
                <a:lnTo>
                  <a:pt x="539508" y="1129284"/>
                </a:lnTo>
                <a:lnTo>
                  <a:pt x="549414" y="1129284"/>
                </a:lnTo>
                <a:lnTo>
                  <a:pt x="549414" y="1119378"/>
                </a:lnTo>
                <a:close/>
              </a:path>
              <a:path w="549909" h="1129664">
                <a:moveTo>
                  <a:pt x="549414" y="1090422"/>
                </a:moveTo>
                <a:lnTo>
                  <a:pt x="544842" y="1085088"/>
                </a:lnTo>
                <a:lnTo>
                  <a:pt x="539508" y="1085088"/>
                </a:lnTo>
                <a:lnTo>
                  <a:pt x="534924" y="1090422"/>
                </a:lnTo>
                <a:lnTo>
                  <a:pt x="534924" y="1094994"/>
                </a:lnTo>
                <a:lnTo>
                  <a:pt x="539508" y="1099566"/>
                </a:lnTo>
                <a:lnTo>
                  <a:pt x="549414" y="1099566"/>
                </a:lnTo>
                <a:lnTo>
                  <a:pt x="549414" y="1090422"/>
                </a:lnTo>
                <a:close/>
              </a:path>
              <a:path w="549909" h="1129664">
                <a:moveTo>
                  <a:pt x="549414" y="1060704"/>
                </a:moveTo>
                <a:lnTo>
                  <a:pt x="544842" y="1055370"/>
                </a:lnTo>
                <a:lnTo>
                  <a:pt x="539508" y="1055370"/>
                </a:lnTo>
                <a:lnTo>
                  <a:pt x="534924" y="1060704"/>
                </a:lnTo>
                <a:lnTo>
                  <a:pt x="534924" y="1065276"/>
                </a:lnTo>
                <a:lnTo>
                  <a:pt x="539508" y="1070610"/>
                </a:lnTo>
                <a:lnTo>
                  <a:pt x="549414" y="1070610"/>
                </a:lnTo>
                <a:lnTo>
                  <a:pt x="549414" y="1060704"/>
                </a:lnTo>
                <a:close/>
              </a:path>
              <a:path w="549909" h="1129664">
                <a:moveTo>
                  <a:pt x="549414" y="1030986"/>
                </a:moveTo>
                <a:lnTo>
                  <a:pt x="544842" y="1026414"/>
                </a:lnTo>
                <a:lnTo>
                  <a:pt x="539508" y="1026414"/>
                </a:lnTo>
                <a:lnTo>
                  <a:pt x="534924" y="1030986"/>
                </a:lnTo>
                <a:lnTo>
                  <a:pt x="534924" y="1036320"/>
                </a:lnTo>
                <a:lnTo>
                  <a:pt x="539508" y="1040892"/>
                </a:lnTo>
                <a:lnTo>
                  <a:pt x="549414" y="1040892"/>
                </a:lnTo>
                <a:lnTo>
                  <a:pt x="549414" y="1030986"/>
                </a:lnTo>
                <a:close/>
              </a:path>
              <a:path w="549909" h="1129664">
                <a:moveTo>
                  <a:pt x="549414" y="1002030"/>
                </a:moveTo>
                <a:lnTo>
                  <a:pt x="544842" y="996696"/>
                </a:lnTo>
                <a:lnTo>
                  <a:pt x="539508" y="996696"/>
                </a:lnTo>
                <a:lnTo>
                  <a:pt x="534924" y="1002030"/>
                </a:lnTo>
                <a:lnTo>
                  <a:pt x="534924" y="1006602"/>
                </a:lnTo>
                <a:lnTo>
                  <a:pt x="539508" y="1011174"/>
                </a:lnTo>
                <a:lnTo>
                  <a:pt x="549414" y="1011174"/>
                </a:lnTo>
                <a:lnTo>
                  <a:pt x="549414" y="1002030"/>
                </a:lnTo>
                <a:close/>
              </a:path>
              <a:path w="549909" h="1129664">
                <a:moveTo>
                  <a:pt x="549414" y="972312"/>
                </a:moveTo>
                <a:lnTo>
                  <a:pt x="544842" y="966978"/>
                </a:lnTo>
                <a:lnTo>
                  <a:pt x="539508" y="966978"/>
                </a:lnTo>
                <a:lnTo>
                  <a:pt x="534924" y="972312"/>
                </a:lnTo>
                <a:lnTo>
                  <a:pt x="534924" y="976884"/>
                </a:lnTo>
                <a:lnTo>
                  <a:pt x="539508" y="982218"/>
                </a:lnTo>
                <a:lnTo>
                  <a:pt x="549414" y="982218"/>
                </a:lnTo>
                <a:lnTo>
                  <a:pt x="549414" y="972312"/>
                </a:lnTo>
                <a:close/>
              </a:path>
              <a:path w="549909" h="1129664">
                <a:moveTo>
                  <a:pt x="549414" y="942594"/>
                </a:moveTo>
                <a:lnTo>
                  <a:pt x="544842" y="938022"/>
                </a:lnTo>
                <a:lnTo>
                  <a:pt x="539508" y="938022"/>
                </a:lnTo>
                <a:lnTo>
                  <a:pt x="534924" y="942594"/>
                </a:lnTo>
                <a:lnTo>
                  <a:pt x="534924" y="947928"/>
                </a:lnTo>
                <a:lnTo>
                  <a:pt x="539508" y="952500"/>
                </a:lnTo>
                <a:lnTo>
                  <a:pt x="549414" y="952500"/>
                </a:lnTo>
                <a:lnTo>
                  <a:pt x="549414" y="942594"/>
                </a:lnTo>
                <a:close/>
              </a:path>
              <a:path w="549909" h="1129664">
                <a:moveTo>
                  <a:pt x="549414" y="913638"/>
                </a:moveTo>
                <a:lnTo>
                  <a:pt x="544842" y="908304"/>
                </a:lnTo>
                <a:lnTo>
                  <a:pt x="539508" y="908304"/>
                </a:lnTo>
                <a:lnTo>
                  <a:pt x="534924" y="913638"/>
                </a:lnTo>
                <a:lnTo>
                  <a:pt x="534924" y="918210"/>
                </a:lnTo>
                <a:lnTo>
                  <a:pt x="539508" y="922782"/>
                </a:lnTo>
                <a:lnTo>
                  <a:pt x="549414" y="922782"/>
                </a:lnTo>
                <a:lnTo>
                  <a:pt x="549414" y="913638"/>
                </a:lnTo>
                <a:close/>
              </a:path>
              <a:path w="549909" h="1129664">
                <a:moveTo>
                  <a:pt x="549414" y="883920"/>
                </a:moveTo>
                <a:lnTo>
                  <a:pt x="544842" y="878586"/>
                </a:lnTo>
                <a:lnTo>
                  <a:pt x="539508" y="878586"/>
                </a:lnTo>
                <a:lnTo>
                  <a:pt x="534924" y="883920"/>
                </a:lnTo>
                <a:lnTo>
                  <a:pt x="534924" y="888492"/>
                </a:lnTo>
                <a:lnTo>
                  <a:pt x="539508" y="893826"/>
                </a:lnTo>
                <a:lnTo>
                  <a:pt x="549414" y="893826"/>
                </a:lnTo>
                <a:lnTo>
                  <a:pt x="549414" y="883920"/>
                </a:lnTo>
                <a:close/>
              </a:path>
              <a:path w="549909" h="1129664">
                <a:moveTo>
                  <a:pt x="549414" y="854202"/>
                </a:moveTo>
                <a:lnTo>
                  <a:pt x="544842" y="849630"/>
                </a:lnTo>
                <a:lnTo>
                  <a:pt x="539508" y="849630"/>
                </a:lnTo>
                <a:lnTo>
                  <a:pt x="534924" y="854202"/>
                </a:lnTo>
                <a:lnTo>
                  <a:pt x="534924" y="859536"/>
                </a:lnTo>
                <a:lnTo>
                  <a:pt x="539508" y="864108"/>
                </a:lnTo>
                <a:lnTo>
                  <a:pt x="549414" y="864108"/>
                </a:lnTo>
                <a:lnTo>
                  <a:pt x="549414" y="854202"/>
                </a:lnTo>
                <a:close/>
              </a:path>
              <a:path w="549909" h="1129664">
                <a:moveTo>
                  <a:pt x="549414" y="825246"/>
                </a:moveTo>
                <a:lnTo>
                  <a:pt x="544842" y="819912"/>
                </a:lnTo>
                <a:lnTo>
                  <a:pt x="539508" y="819912"/>
                </a:lnTo>
                <a:lnTo>
                  <a:pt x="534924" y="825246"/>
                </a:lnTo>
                <a:lnTo>
                  <a:pt x="534924" y="829818"/>
                </a:lnTo>
                <a:lnTo>
                  <a:pt x="539508" y="834390"/>
                </a:lnTo>
                <a:lnTo>
                  <a:pt x="549414" y="834390"/>
                </a:lnTo>
                <a:lnTo>
                  <a:pt x="549414" y="825246"/>
                </a:lnTo>
                <a:close/>
              </a:path>
              <a:path w="549909" h="1129664">
                <a:moveTo>
                  <a:pt x="549414" y="795528"/>
                </a:moveTo>
                <a:lnTo>
                  <a:pt x="544842" y="790194"/>
                </a:lnTo>
                <a:lnTo>
                  <a:pt x="539508" y="790194"/>
                </a:lnTo>
                <a:lnTo>
                  <a:pt x="534924" y="795528"/>
                </a:lnTo>
                <a:lnTo>
                  <a:pt x="534924" y="800100"/>
                </a:lnTo>
                <a:lnTo>
                  <a:pt x="539508" y="805434"/>
                </a:lnTo>
                <a:lnTo>
                  <a:pt x="549414" y="805434"/>
                </a:lnTo>
                <a:lnTo>
                  <a:pt x="549414" y="795528"/>
                </a:lnTo>
                <a:close/>
              </a:path>
              <a:path w="549909" h="1129664">
                <a:moveTo>
                  <a:pt x="549414" y="765810"/>
                </a:moveTo>
                <a:lnTo>
                  <a:pt x="544842" y="761238"/>
                </a:lnTo>
                <a:lnTo>
                  <a:pt x="539508" y="761238"/>
                </a:lnTo>
                <a:lnTo>
                  <a:pt x="534924" y="765810"/>
                </a:lnTo>
                <a:lnTo>
                  <a:pt x="534924" y="771144"/>
                </a:lnTo>
                <a:lnTo>
                  <a:pt x="539508" y="775716"/>
                </a:lnTo>
                <a:lnTo>
                  <a:pt x="549414" y="775716"/>
                </a:lnTo>
                <a:lnTo>
                  <a:pt x="549414" y="765810"/>
                </a:lnTo>
                <a:close/>
              </a:path>
              <a:path w="549909" h="1129664">
                <a:moveTo>
                  <a:pt x="549414" y="736092"/>
                </a:moveTo>
                <a:lnTo>
                  <a:pt x="544842" y="731520"/>
                </a:lnTo>
                <a:lnTo>
                  <a:pt x="539508" y="731520"/>
                </a:lnTo>
                <a:lnTo>
                  <a:pt x="534924" y="736092"/>
                </a:lnTo>
                <a:lnTo>
                  <a:pt x="534924" y="741426"/>
                </a:lnTo>
                <a:lnTo>
                  <a:pt x="539508" y="745998"/>
                </a:lnTo>
                <a:lnTo>
                  <a:pt x="549414" y="745998"/>
                </a:lnTo>
                <a:lnTo>
                  <a:pt x="549414" y="736092"/>
                </a:lnTo>
                <a:close/>
              </a:path>
              <a:path w="549909" h="1129664">
                <a:moveTo>
                  <a:pt x="549414" y="707136"/>
                </a:moveTo>
                <a:lnTo>
                  <a:pt x="544842" y="701802"/>
                </a:lnTo>
                <a:lnTo>
                  <a:pt x="539508" y="701802"/>
                </a:lnTo>
                <a:lnTo>
                  <a:pt x="534924" y="707136"/>
                </a:lnTo>
                <a:lnTo>
                  <a:pt x="534924" y="711708"/>
                </a:lnTo>
                <a:lnTo>
                  <a:pt x="539508" y="717042"/>
                </a:lnTo>
                <a:lnTo>
                  <a:pt x="549414" y="717042"/>
                </a:lnTo>
                <a:lnTo>
                  <a:pt x="549414" y="707136"/>
                </a:lnTo>
                <a:close/>
              </a:path>
              <a:path w="549909" h="1129664">
                <a:moveTo>
                  <a:pt x="549414" y="677418"/>
                </a:moveTo>
                <a:lnTo>
                  <a:pt x="544842" y="672846"/>
                </a:lnTo>
                <a:lnTo>
                  <a:pt x="539508" y="672846"/>
                </a:lnTo>
                <a:lnTo>
                  <a:pt x="534924" y="677418"/>
                </a:lnTo>
                <a:lnTo>
                  <a:pt x="534924" y="682752"/>
                </a:lnTo>
                <a:lnTo>
                  <a:pt x="539508" y="687324"/>
                </a:lnTo>
                <a:lnTo>
                  <a:pt x="549414" y="687324"/>
                </a:lnTo>
                <a:lnTo>
                  <a:pt x="549414" y="677418"/>
                </a:lnTo>
                <a:close/>
              </a:path>
              <a:path w="549909" h="1129664">
                <a:moveTo>
                  <a:pt x="549414" y="647700"/>
                </a:moveTo>
                <a:lnTo>
                  <a:pt x="544842" y="643128"/>
                </a:lnTo>
                <a:lnTo>
                  <a:pt x="539508" y="643128"/>
                </a:lnTo>
                <a:lnTo>
                  <a:pt x="534924" y="647700"/>
                </a:lnTo>
                <a:lnTo>
                  <a:pt x="534924" y="653034"/>
                </a:lnTo>
                <a:lnTo>
                  <a:pt x="539508" y="657606"/>
                </a:lnTo>
                <a:lnTo>
                  <a:pt x="549414" y="657606"/>
                </a:lnTo>
                <a:lnTo>
                  <a:pt x="549414" y="647700"/>
                </a:lnTo>
                <a:close/>
              </a:path>
              <a:path w="549909" h="1129664">
                <a:moveTo>
                  <a:pt x="549414" y="618744"/>
                </a:moveTo>
                <a:lnTo>
                  <a:pt x="544842" y="613410"/>
                </a:lnTo>
                <a:lnTo>
                  <a:pt x="539508" y="613410"/>
                </a:lnTo>
                <a:lnTo>
                  <a:pt x="534924" y="618744"/>
                </a:lnTo>
                <a:lnTo>
                  <a:pt x="534924" y="623316"/>
                </a:lnTo>
                <a:lnTo>
                  <a:pt x="539508" y="628650"/>
                </a:lnTo>
                <a:lnTo>
                  <a:pt x="549414" y="628650"/>
                </a:lnTo>
                <a:lnTo>
                  <a:pt x="549414" y="618744"/>
                </a:lnTo>
                <a:close/>
              </a:path>
              <a:path w="549909" h="1129664">
                <a:moveTo>
                  <a:pt x="549414" y="589026"/>
                </a:moveTo>
                <a:lnTo>
                  <a:pt x="544842" y="584454"/>
                </a:lnTo>
                <a:lnTo>
                  <a:pt x="539508" y="584454"/>
                </a:lnTo>
                <a:lnTo>
                  <a:pt x="534924" y="589026"/>
                </a:lnTo>
                <a:lnTo>
                  <a:pt x="534924" y="594360"/>
                </a:lnTo>
                <a:lnTo>
                  <a:pt x="539508" y="598932"/>
                </a:lnTo>
                <a:lnTo>
                  <a:pt x="549414" y="598932"/>
                </a:lnTo>
                <a:lnTo>
                  <a:pt x="549414" y="589026"/>
                </a:lnTo>
                <a:close/>
              </a:path>
              <a:path w="549909" h="1129664">
                <a:moveTo>
                  <a:pt x="549414" y="559308"/>
                </a:moveTo>
                <a:lnTo>
                  <a:pt x="544842" y="554736"/>
                </a:lnTo>
                <a:lnTo>
                  <a:pt x="539508" y="554736"/>
                </a:lnTo>
                <a:lnTo>
                  <a:pt x="534924" y="559308"/>
                </a:lnTo>
                <a:lnTo>
                  <a:pt x="534924" y="564642"/>
                </a:lnTo>
                <a:lnTo>
                  <a:pt x="539508" y="569214"/>
                </a:lnTo>
                <a:lnTo>
                  <a:pt x="549414" y="569214"/>
                </a:lnTo>
                <a:lnTo>
                  <a:pt x="549414" y="559308"/>
                </a:lnTo>
                <a:close/>
              </a:path>
              <a:path w="549909" h="1129664">
                <a:moveTo>
                  <a:pt x="549414" y="530352"/>
                </a:moveTo>
                <a:lnTo>
                  <a:pt x="544842" y="525018"/>
                </a:lnTo>
                <a:lnTo>
                  <a:pt x="539508" y="525018"/>
                </a:lnTo>
                <a:lnTo>
                  <a:pt x="534924" y="530352"/>
                </a:lnTo>
                <a:lnTo>
                  <a:pt x="534924" y="534924"/>
                </a:lnTo>
                <a:lnTo>
                  <a:pt x="539508" y="540258"/>
                </a:lnTo>
                <a:lnTo>
                  <a:pt x="549414" y="540258"/>
                </a:lnTo>
                <a:lnTo>
                  <a:pt x="549414" y="530352"/>
                </a:lnTo>
                <a:close/>
              </a:path>
              <a:path w="549909" h="1129664">
                <a:moveTo>
                  <a:pt x="549414" y="500634"/>
                </a:moveTo>
                <a:lnTo>
                  <a:pt x="544842" y="496062"/>
                </a:lnTo>
                <a:lnTo>
                  <a:pt x="539508" y="496062"/>
                </a:lnTo>
                <a:lnTo>
                  <a:pt x="534924" y="500634"/>
                </a:lnTo>
                <a:lnTo>
                  <a:pt x="534924" y="505968"/>
                </a:lnTo>
                <a:lnTo>
                  <a:pt x="539508" y="510540"/>
                </a:lnTo>
                <a:lnTo>
                  <a:pt x="549414" y="510540"/>
                </a:lnTo>
                <a:lnTo>
                  <a:pt x="549414" y="500634"/>
                </a:lnTo>
                <a:close/>
              </a:path>
              <a:path w="549909" h="1129664">
                <a:moveTo>
                  <a:pt x="549414" y="470916"/>
                </a:moveTo>
                <a:lnTo>
                  <a:pt x="544842" y="466344"/>
                </a:lnTo>
                <a:lnTo>
                  <a:pt x="539508" y="466344"/>
                </a:lnTo>
                <a:lnTo>
                  <a:pt x="534924" y="470916"/>
                </a:lnTo>
                <a:lnTo>
                  <a:pt x="534924" y="476250"/>
                </a:lnTo>
                <a:lnTo>
                  <a:pt x="539508" y="480822"/>
                </a:lnTo>
                <a:lnTo>
                  <a:pt x="549414" y="480822"/>
                </a:lnTo>
                <a:lnTo>
                  <a:pt x="549414" y="470916"/>
                </a:lnTo>
                <a:close/>
              </a:path>
              <a:path w="549909" h="1129664">
                <a:moveTo>
                  <a:pt x="549414" y="441960"/>
                </a:moveTo>
                <a:lnTo>
                  <a:pt x="544842" y="436626"/>
                </a:lnTo>
                <a:lnTo>
                  <a:pt x="539508" y="436626"/>
                </a:lnTo>
                <a:lnTo>
                  <a:pt x="534924" y="441960"/>
                </a:lnTo>
                <a:lnTo>
                  <a:pt x="534924" y="446532"/>
                </a:lnTo>
                <a:lnTo>
                  <a:pt x="539508" y="451866"/>
                </a:lnTo>
                <a:lnTo>
                  <a:pt x="549414" y="451866"/>
                </a:lnTo>
                <a:lnTo>
                  <a:pt x="549414" y="441960"/>
                </a:lnTo>
                <a:close/>
              </a:path>
              <a:path w="549909" h="1129664">
                <a:moveTo>
                  <a:pt x="549414" y="412242"/>
                </a:moveTo>
                <a:lnTo>
                  <a:pt x="544842" y="407670"/>
                </a:lnTo>
                <a:lnTo>
                  <a:pt x="539508" y="407670"/>
                </a:lnTo>
                <a:lnTo>
                  <a:pt x="534924" y="412242"/>
                </a:lnTo>
                <a:lnTo>
                  <a:pt x="534924" y="417576"/>
                </a:lnTo>
                <a:lnTo>
                  <a:pt x="539508" y="422148"/>
                </a:lnTo>
                <a:lnTo>
                  <a:pt x="549414" y="422148"/>
                </a:lnTo>
                <a:lnTo>
                  <a:pt x="549414" y="412242"/>
                </a:lnTo>
                <a:close/>
              </a:path>
              <a:path w="549909" h="1129664">
                <a:moveTo>
                  <a:pt x="549414" y="382524"/>
                </a:moveTo>
                <a:lnTo>
                  <a:pt x="544842" y="377952"/>
                </a:lnTo>
                <a:lnTo>
                  <a:pt x="539508" y="377952"/>
                </a:lnTo>
                <a:lnTo>
                  <a:pt x="534924" y="382524"/>
                </a:lnTo>
                <a:lnTo>
                  <a:pt x="534924" y="387858"/>
                </a:lnTo>
                <a:lnTo>
                  <a:pt x="539508" y="392430"/>
                </a:lnTo>
                <a:lnTo>
                  <a:pt x="549414" y="392430"/>
                </a:lnTo>
                <a:lnTo>
                  <a:pt x="549414" y="382524"/>
                </a:lnTo>
                <a:close/>
              </a:path>
              <a:path w="549909" h="1129664">
                <a:moveTo>
                  <a:pt x="549414" y="353568"/>
                </a:moveTo>
                <a:lnTo>
                  <a:pt x="544842" y="348234"/>
                </a:lnTo>
                <a:lnTo>
                  <a:pt x="539508" y="348234"/>
                </a:lnTo>
                <a:lnTo>
                  <a:pt x="534924" y="353568"/>
                </a:lnTo>
                <a:lnTo>
                  <a:pt x="534924" y="358140"/>
                </a:lnTo>
                <a:lnTo>
                  <a:pt x="539508" y="363474"/>
                </a:lnTo>
                <a:lnTo>
                  <a:pt x="549414" y="363474"/>
                </a:lnTo>
                <a:lnTo>
                  <a:pt x="549414" y="353568"/>
                </a:lnTo>
                <a:close/>
              </a:path>
              <a:path w="549909" h="1129664">
                <a:moveTo>
                  <a:pt x="549414" y="323850"/>
                </a:moveTo>
                <a:lnTo>
                  <a:pt x="544842" y="319278"/>
                </a:lnTo>
                <a:lnTo>
                  <a:pt x="539508" y="319278"/>
                </a:lnTo>
                <a:lnTo>
                  <a:pt x="534924" y="323850"/>
                </a:lnTo>
                <a:lnTo>
                  <a:pt x="534924" y="329184"/>
                </a:lnTo>
                <a:lnTo>
                  <a:pt x="539508" y="333756"/>
                </a:lnTo>
                <a:lnTo>
                  <a:pt x="549414" y="333756"/>
                </a:lnTo>
                <a:lnTo>
                  <a:pt x="549414" y="323850"/>
                </a:lnTo>
                <a:close/>
              </a:path>
              <a:path w="549909" h="1129664">
                <a:moveTo>
                  <a:pt x="549414" y="294132"/>
                </a:moveTo>
                <a:lnTo>
                  <a:pt x="544842" y="289560"/>
                </a:lnTo>
                <a:lnTo>
                  <a:pt x="539508" y="289560"/>
                </a:lnTo>
                <a:lnTo>
                  <a:pt x="534924" y="294132"/>
                </a:lnTo>
                <a:lnTo>
                  <a:pt x="534924" y="299466"/>
                </a:lnTo>
                <a:lnTo>
                  <a:pt x="539508" y="304038"/>
                </a:lnTo>
                <a:lnTo>
                  <a:pt x="549414" y="304038"/>
                </a:lnTo>
                <a:lnTo>
                  <a:pt x="549414" y="294132"/>
                </a:lnTo>
                <a:close/>
              </a:path>
              <a:path w="549909" h="1129664">
                <a:moveTo>
                  <a:pt x="549414" y="265176"/>
                </a:moveTo>
                <a:lnTo>
                  <a:pt x="544842" y="259842"/>
                </a:lnTo>
                <a:lnTo>
                  <a:pt x="539508" y="259842"/>
                </a:lnTo>
                <a:lnTo>
                  <a:pt x="534924" y="265176"/>
                </a:lnTo>
                <a:lnTo>
                  <a:pt x="534924" y="269748"/>
                </a:lnTo>
                <a:lnTo>
                  <a:pt x="539508" y="275082"/>
                </a:lnTo>
                <a:lnTo>
                  <a:pt x="549414" y="275082"/>
                </a:lnTo>
                <a:lnTo>
                  <a:pt x="549414" y="265176"/>
                </a:lnTo>
                <a:close/>
              </a:path>
              <a:path w="549909" h="1129664">
                <a:moveTo>
                  <a:pt x="549414" y="235458"/>
                </a:moveTo>
                <a:lnTo>
                  <a:pt x="544842" y="230886"/>
                </a:lnTo>
                <a:lnTo>
                  <a:pt x="539508" y="230886"/>
                </a:lnTo>
                <a:lnTo>
                  <a:pt x="534924" y="235458"/>
                </a:lnTo>
                <a:lnTo>
                  <a:pt x="534924" y="240792"/>
                </a:lnTo>
                <a:lnTo>
                  <a:pt x="539508" y="245364"/>
                </a:lnTo>
                <a:lnTo>
                  <a:pt x="549414" y="245364"/>
                </a:lnTo>
                <a:lnTo>
                  <a:pt x="549414" y="235458"/>
                </a:lnTo>
                <a:close/>
              </a:path>
              <a:path w="549909" h="1129664">
                <a:moveTo>
                  <a:pt x="549414" y="205740"/>
                </a:moveTo>
                <a:lnTo>
                  <a:pt x="544842" y="201168"/>
                </a:lnTo>
                <a:lnTo>
                  <a:pt x="539508" y="201168"/>
                </a:lnTo>
                <a:lnTo>
                  <a:pt x="534924" y="205740"/>
                </a:lnTo>
                <a:lnTo>
                  <a:pt x="534924" y="211074"/>
                </a:lnTo>
                <a:lnTo>
                  <a:pt x="539508" y="215646"/>
                </a:lnTo>
                <a:lnTo>
                  <a:pt x="549414" y="215646"/>
                </a:lnTo>
                <a:lnTo>
                  <a:pt x="549414" y="205740"/>
                </a:lnTo>
                <a:close/>
              </a:path>
              <a:path w="549909" h="1129664">
                <a:moveTo>
                  <a:pt x="549414" y="176784"/>
                </a:moveTo>
                <a:lnTo>
                  <a:pt x="544842" y="171450"/>
                </a:lnTo>
                <a:lnTo>
                  <a:pt x="539508" y="171450"/>
                </a:lnTo>
                <a:lnTo>
                  <a:pt x="534924" y="176784"/>
                </a:lnTo>
                <a:lnTo>
                  <a:pt x="534924" y="181356"/>
                </a:lnTo>
                <a:lnTo>
                  <a:pt x="539508" y="186690"/>
                </a:lnTo>
                <a:lnTo>
                  <a:pt x="549414" y="186690"/>
                </a:lnTo>
                <a:lnTo>
                  <a:pt x="549414" y="176784"/>
                </a:lnTo>
                <a:close/>
              </a:path>
              <a:path w="549909" h="1129664">
                <a:moveTo>
                  <a:pt x="549414" y="147066"/>
                </a:moveTo>
                <a:lnTo>
                  <a:pt x="544842" y="142494"/>
                </a:lnTo>
                <a:lnTo>
                  <a:pt x="539508" y="142494"/>
                </a:lnTo>
                <a:lnTo>
                  <a:pt x="534924" y="147066"/>
                </a:lnTo>
                <a:lnTo>
                  <a:pt x="534924" y="152400"/>
                </a:lnTo>
                <a:lnTo>
                  <a:pt x="539508" y="156972"/>
                </a:lnTo>
                <a:lnTo>
                  <a:pt x="549414" y="156972"/>
                </a:lnTo>
                <a:lnTo>
                  <a:pt x="549414" y="147066"/>
                </a:lnTo>
                <a:close/>
              </a:path>
              <a:path w="549909" h="1129664">
                <a:moveTo>
                  <a:pt x="549414" y="117348"/>
                </a:moveTo>
                <a:lnTo>
                  <a:pt x="544842" y="112776"/>
                </a:lnTo>
                <a:lnTo>
                  <a:pt x="539508" y="112776"/>
                </a:lnTo>
                <a:lnTo>
                  <a:pt x="534924" y="117348"/>
                </a:lnTo>
                <a:lnTo>
                  <a:pt x="534924" y="122682"/>
                </a:lnTo>
                <a:lnTo>
                  <a:pt x="539508" y="127254"/>
                </a:lnTo>
                <a:lnTo>
                  <a:pt x="549414" y="127254"/>
                </a:lnTo>
                <a:lnTo>
                  <a:pt x="549414" y="117348"/>
                </a:lnTo>
                <a:close/>
              </a:path>
              <a:path w="549909" h="1129664">
                <a:moveTo>
                  <a:pt x="549414" y="88392"/>
                </a:moveTo>
                <a:lnTo>
                  <a:pt x="544842" y="83058"/>
                </a:lnTo>
                <a:lnTo>
                  <a:pt x="539508" y="83058"/>
                </a:lnTo>
                <a:lnTo>
                  <a:pt x="534924" y="88392"/>
                </a:lnTo>
                <a:lnTo>
                  <a:pt x="534924" y="92964"/>
                </a:lnTo>
                <a:lnTo>
                  <a:pt x="539508" y="98298"/>
                </a:lnTo>
                <a:lnTo>
                  <a:pt x="549414" y="98298"/>
                </a:lnTo>
                <a:lnTo>
                  <a:pt x="549414" y="88392"/>
                </a:lnTo>
                <a:close/>
              </a:path>
              <a:path w="549909" h="1129664">
                <a:moveTo>
                  <a:pt x="549414" y="58674"/>
                </a:moveTo>
                <a:lnTo>
                  <a:pt x="544842" y="54102"/>
                </a:lnTo>
                <a:lnTo>
                  <a:pt x="539508" y="54102"/>
                </a:lnTo>
                <a:lnTo>
                  <a:pt x="534924" y="58674"/>
                </a:lnTo>
                <a:lnTo>
                  <a:pt x="534924" y="64008"/>
                </a:lnTo>
                <a:lnTo>
                  <a:pt x="539508" y="68580"/>
                </a:lnTo>
                <a:lnTo>
                  <a:pt x="549414" y="68580"/>
                </a:lnTo>
                <a:lnTo>
                  <a:pt x="549414" y="58674"/>
                </a:lnTo>
                <a:close/>
              </a:path>
              <a:path w="549909" h="1129664">
                <a:moveTo>
                  <a:pt x="549414" y="28956"/>
                </a:moveTo>
                <a:lnTo>
                  <a:pt x="544842" y="24384"/>
                </a:lnTo>
                <a:lnTo>
                  <a:pt x="539508" y="24384"/>
                </a:lnTo>
                <a:lnTo>
                  <a:pt x="534924" y="28956"/>
                </a:lnTo>
                <a:lnTo>
                  <a:pt x="534924" y="34290"/>
                </a:lnTo>
                <a:lnTo>
                  <a:pt x="539508" y="38862"/>
                </a:lnTo>
                <a:lnTo>
                  <a:pt x="549414" y="38862"/>
                </a:lnTo>
                <a:lnTo>
                  <a:pt x="549414" y="28956"/>
                </a:lnTo>
                <a:close/>
              </a:path>
              <a:path w="549909" h="1129664">
                <a:moveTo>
                  <a:pt x="549414" y="9906"/>
                </a:moveTo>
                <a:lnTo>
                  <a:pt x="544842" y="4572"/>
                </a:lnTo>
                <a:lnTo>
                  <a:pt x="539508" y="0"/>
                </a:lnTo>
                <a:lnTo>
                  <a:pt x="534924" y="0"/>
                </a:lnTo>
                <a:lnTo>
                  <a:pt x="530364" y="4572"/>
                </a:lnTo>
                <a:lnTo>
                  <a:pt x="530364" y="9906"/>
                </a:lnTo>
                <a:lnTo>
                  <a:pt x="534924" y="14478"/>
                </a:lnTo>
                <a:lnTo>
                  <a:pt x="544842" y="14478"/>
                </a:lnTo>
                <a:lnTo>
                  <a:pt x="544842" y="9906"/>
                </a:lnTo>
                <a:lnTo>
                  <a:pt x="549414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777361" y="4538201"/>
            <a:ext cx="12890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15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9079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Aktivacijske</a:t>
            </a:r>
            <a:r>
              <a:rPr spc="-85" dirty="0"/>
              <a:t> </a:t>
            </a:r>
            <a:r>
              <a:rPr dirty="0"/>
              <a:t>funkcije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49256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Sigmoidna aktivacijska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funkcija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3807" y="3386489"/>
            <a:ext cx="77724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i="1" spc="-65" dirty="0">
                <a:latin typeface="Symbol"/>
                <a:cs typeface="Symbol"/>
              </a:rPr>
              <a:t></a:t>
            </a:r>
            <a:r>
              <a:rPr sz="2450" i="1" spc="-420" dirty="0">
                <a:latin typeface="Times New Roman"/>
                <a:cs typeface="Times New Roman"/>
              </a:rPr>
              <a:t> </a:t>
            </a:r>
            <a:r>
              <a:rPr sz="3100" spc="-165" dirty="0">
                <a:latin typeface="Symbol"/>
                <a:cs typeface="Symbol"/>
              </a:rPr>
              <a:t></a:t>
            </a:r>
            <a:r>
              <a:rPr sz="2350" i="1" spc="-165" dirty="0">
                <a:latin typeface="Times New Roman"/>
                <a:cs typeface="Times New Roman"/>
              </a:rPr>
              <a:t>v</a:t>
            </a:r>
            <a:r>
              <a:rPr sz="3100" spc="-165" dirty="0">
                <a:latin typeface="Symbol"/>
                <a:cs typeface="Symbol"/>
              </a:rPr>
              <a:t></a:t>
            </a:r>
            <a:r>
              <a:rPr sz="3100" spc="-455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Symbol"/>
                <a:cs typeface="Symbol"/>
              </a:rPr>
              <a:t>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02521" y="3717797"/>
            <a:ext cx="1483360" cy="0"/>
          </a:xfrm>
          <a:custGeom>
            <a:avLst/>
            <a:gdLst/>
            <a:ahLst/>
            <a:cxnLst/>
            <a:rect l="l" t="t" r="r" b="b"/>
            <a:pathLst>
              <a:path w="1483360">
                <a:moveTo>
                  <a:pt x="0" y="0"/>
                </a:moveTo>
                <a:lnTo>
                  <a:pt x="1482851" y="0"/>
                </a:lnTo>
              </a:path>
            </a:pathLst>
          </a:custGeom>
          <a:ln w="12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76859" y="3714313"/>
            <a:ext cx="1507490" cy="382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50" spc="85" dirty="0">
                <a:latin typeface="Times New Roman"/>
                <a:cs typeface="Times New Roman"/>
              </a:rPr>
              <a:t>1</a:t>
            </a:r>
            <a:r>
              <a:rPr sz="2350" spc="85" dirty="0">
                <a:latin typeface="Symbol"/>
                <a:cs typeface="Symbol"/>
              </a:rPr>
              <a:t></a:t>
            </a:r>
            <a:r>
              <a:rPr sz="2350" spc="-245" dirty="0">
                <a:latin typeface="Times New Roman"/>
                <a:cs typeface="Times New Roman"/>
              </a:rPr>
              <a:t> </a:t>
            </a:r>
            <a:r>
              <a:rPr sz="2350" spc="15" dirty="0">
                <a:latin typeface="Times New Roman"/>
                <a:cs typeface="Times New Roman"/>
              </a:rPr>
              <a:t>exp(</a:t>
            </a:r>
            <a:r>
              <a:rPr sz="2350" spc="15" dirty="0">
                <a:latin typeface="Symbol"/>
                <a:cs typeface="Symbol"/>
              </a:rPr>
              <a:t></a:t>
            </a:r>
            <a:r>
              <a:rPr sz="2350" i="1" spc="15" dirty="0">
                <a:latin typeface="Times New Roman"/>
                <a:cs typeface="Times New Roman"/>
              </a:rPr>
              <a:t>av</a:t>
            </a:r>
            <a:r>
              <a:rPr sz="2350" spc="1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6571" y="3294464"/>
            <a:ext cx="174625" cy="382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50" spc="-5" dirty="0">
                <a:latin typeface="Times New Roman"/>
                <a:cs typeface="Times New Roman"/>
              </a:rPr>
              <a:t>1</a:t>
            </a:r>
            <a:endParaRPr sz="235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15775" y="3688841"/>
            <a:ext cx="3637279" cy="2291715"/>
            <a:chOff x="5215775" y="3688841"/>
            <a:chExt cx="3637279" cy="2291715"/>
          </a:xfrm>
        </p:grpSpPr>
        <p:sp>
          <p:nvSpPr>
            <p:cNvPr id="9" name="object 9"/>
            <p:cNvSpPr/>
            <p:nvPr/>
          </p:nvSpPr>
          <p:spPr>
            <a:xfrm>
              <a:off x="7035431" y="3836669"/>
              <a:ext cx="5715" cy="2136140"/>
            </a:xfrm>
            <a:custGeom>
              <a:avLst/>
              <a:gdLst/>
              <a:ahLst/>
              <a:cxnLst/>
              <a:rect l="l" t="t" r="r" b="b"/>
              <a:pathLst>
                <a:path w="5715" h="2136140">
                  <a:moveTo>
                    <a:pt x="0" y="0"/>
                  </a:moveTo>
                  <a:lnTo>
                    <a:pt x="5333" y="2135885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6945" y="3688841"/>
              <a:ext cx="162560" cy="158115"/>
            </a:xfrm>
            <a:custGeom>
              <a:avLst/>
              <a:gdLst/>
              <a:ahLst/>
              <a:cxnLst/>
              <a:rect l="l" t="t" r="r" b="b"/>
              <a:pathLst>
                <a:path w="162559" h="158114">
                  <a:moveTo>
                    <a:pt x="162293" y="157734"/>
                  </a:moveTo>
                  <a:lnTo>
                    <a:pt x="78485" y="0"/>
                  </a:lnTo>
                  <a:lnTo>
                    <a:pt x="0" y="157734"/>
                  </a:lnTo>
                  <a:lnTo>
                    <a:pt x="162293" y="1577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23395" y="5825489"/>
              <a:ext cx="3481704" cy="0"/>
            </a:xfrm>
            <a:custGeom>
              <a:avLst/>
              <a:gdLst/>
              <a:ahLst/>
              <a:cxnLst/>
              <a:rect l="l" t="t" r="r" b="b"/>
              <a:pathLst>
                <a:path w="3481704">
                  <a:moveTo>
                    <a:pt x="0" y="0"/>
                  </a:moveTo>
                  <a:lnTo>
                    <a:pt x="3481578" y="0"/>
                  </a:lnTo>
                </a:path>
              </a:pathLst>
            </a:custGeom>
            <a:ln w="147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18824" y="4680978"/>
              <a:ext cx="3634104" cy="1228725"/>
            </a:xfrm>
            <a:custGeom>
              <a:avLst/>
              <a:gdLst/>
              <a:ahLst/>
              <a:cxnLst/>
              <a:rect l="l" t="t" r="r" b="b"/>
              <a:pathLst>
                <a:path w="3634104" h="1228725">
                  <a:moveTo>
                    <a:pt x="1276350" y="1104900"/>
                  </a:moveTo>
                  <a:lnTo>
                    <a:pt x="0" y="1104900"/>
                  </a:lnTo>
                  <a:lnTo>
                    <a:pt x="0" y="1134618"/>
                  </a:lnTo>
                  <a:lnTo>
                    <a:pt x="1276350" y="1134618"/>
                  </a:lnTo>
                  <a:lnTo>
                    <a:pt x="1276350" y="1104900"/>
                  </a:lnTo>
                  <a:close/>
                </a:path>
                <a:path w="3634104" h="1228725">
                  <a:moveTo>
                    <a:pt x="3457194" y="0"/>
                  </a:moveTo>
                  <a:lnTo>
                    <a:pt x="2406396" y="0"/>
                  </a:lnTo>
                  <a:lnTo>
                    <a:pt x="2406396" y="29718"/>
                  </a:lnTo>
                  <a:lnTo>
                    <a:pt x="3457194" y="29718"/>
                  </a:lnTo>
                  <a:lnTo>
                    <a:pt x="3457194" y="0"/>
                  </a:lnTo>
                  <a:close/>
                </a:path>
                <a:path w="3634104" h="1228725">
                  <a:moveTo>
                    <a:pt x="3633965" y="1144524"/>
                  </a:moveTo>
                  <a:lnTo>
                    <a:pt x="3476244" y="1066038"/>
                  </a:lnTo>
                  <a:lnTo>
                    <a:pt x="3476244" y="1228344"/>
                  </a:lnTo>
                  <a:lnTo>
                    <a:pt x="3633965" y="11445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63311" y="5470889"/>
            <a:ext cx="12890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16451" y="3602465"/>
            <a:ext cx="49339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7" baseline="1736" dirty="0">
                <a:latin typeface="Symbol"/>
                <a:cs typeface="Symbol"/>
              </a:rPr>
              <a:t></a:t>
            </a:r>
            <a:r>
              <a:rPr sz="1600" dirty="0">
                <a:latin typeface="Courier New"/>
                <a:cs typeface="Courier New"/>
              </a:rPr>
              <a:t>(</a:t>
            </a:r>
            <a:r>
              <a:rPr sz="2400" spc="-44" baseline="3472" dirty="0">
                <a:latin typeface="Times New Roman"/>
                <a:cs typeface="Times New Roman"/>
              </a:rPr>
              <a:t>v</a:t>
            </a:r>
            <a:r>
              <a:rPr sz="1600" spc="10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70777" y="4686312"/>
            <a:ext cx="1149350" cy="1134745"/>
          </a:xfrm>
          <a:custGeom>
            <a:avLst/>
            <a:gdLst/>
            <a:ahLst/>
            <a:cxnLst/>
            <a:rect l="l" t="t" r="r" b="b"/>
            <a:pathLst>
              <a:path w="1149350" h="1134745">
                <a:moveTo>
                  <a:pt x="496062" y="800100"/>
                </a:moveTo>
                <a:lnTo>
                  <a:pt x="466344" y="849630"/>
                </a:lnTo>
                <a:lnTo>
                  <a:pt x="399719" y="935494"/>
                </a:lnTo>
                <a:lnTo>
                  <a:pt x="314718" y="1006602"/>
                </a:lnTo>
                <a:lnTo>
                  <a:pt x="270510" y="1036320"/>
                </a:lnTo>
                <a:lnTo>
                  <a:pt x="221970" y="1058189"/>
                </a:lnTo>
                <a:lnTo>
                  <a:pt x="220992" y="1055370"/>
                </a:lnTo>
                <a:lnTo>
                  <a:pt x="172212" y="1080516"/>
                </a:lnTo>
                <a:lnTo>
                  <a:pt x="112776" y="1094994"/>
                </a:lnTo>
                <a:lnTo>
                  <a:pt x="58674" y="1099566"/>
                </a:lnTo>
                <a:lnTo>
                  <a:pt x="58674" y="1100010"/>
                </a:lnTo>
                <a:lnTo>
                  <a:pt x="0" y="1104900"/>
                </a:lnTo>
                <a:lnTo>
                  <a:pt x="0" y="1134618"/>
                </a:lnTo>
                <a:lnTo>
                  <a:pt x="58674" y="1129284"/>
                </a:lnTo>
                <a:lnTo>
                  <a:pt x="63995" y="1129284"/>
                </a:lnTo>
                <a:lnTo>
                  <a:pt x="118097" y="1124712"/>
                </a:lnTo>
                <a:lnTo>
                  <a:pt x="176771" y="1109472"/>
                </a:lnTo>
                <a:lnTo>
                  <a:pt x="216408" y="1089964"/>
                </a:lnTo>
                <a:lnTo>
                  <a:pt x="226326" y="1085088"/>
                </a:lnTo>
                <a:lnTo>
                  <a:pt x="230886" y="1085088"/>
                </a:lnTo>
                <a:lnTo>
                  <a:pt x="285000" y="1060704"/>
                </a:lnTo>
                <a:lnTo>
                  <a:pt x="329184" y="1030986"/>
                </a:lnTo>
                <a:lnTo>
                  <a:pt x="397776" y="974217"/>
                </a:lnTo>
                <a:lnTo>
                  <a:pt x="407670" y="966038"/>
                </a:lnTo>
                <a:lnTo>
                  <a:pt x="417588" y="957834"/>
                </a:lnTo>
                <a:lnTo>
                  <a:pt x="422148" y="952500"/>
                </a:lnTo>
                <a:lnTo>
                  <a:pt x="491502" y="864108"/>
                </a:lnTo>
                <a:lnTo>
                  <a:pt x="496062" y="856424"/>
                </a:lnTo>
                <a:lnTo>
                  <a:pt x="496062" y="805434"/>
                </a:lnTo>
                <a:lnTo>
                  <a:pt x="496062" y="800100"/>
                </a:lnTo>
                <a:close/>
              </a:path>
              <a:path w="1149350" h="1134745">
                <a:moveTo>
                  <a:pt x="550176" y="4572"/>
                </a:moveTo>
                <a:lnTo>
                  <a:pt x="544842" y="0"/>
                </a:lnTo>
                <a:lnTo>
                  <a:pt x="540270" y="0"/>
                </a:lnTo>
                <a:lnTo>
                  <a:pt x="535686" y="4572"/>
                </a:lnTo>
                <a:lnTo>
                  <a:pt x="535686" y="9906"/>
                </a:lnTo>
                <a:lnTo>
                  <a:pt x="540270" y="14478"/>
                </a:lnTo>
                <a:lnTo>
                  <a:pt x="550176" y="14478"/>
                </a:lnTo>
                <a:lnTo>
                  <a:pt x="550176" y="4572"/>
                </a:lnTo>
                <a:close/>
              </a:path>
              <a:path w="1149350" h="1134745">
                <a:moveTo>
                  <a:pt x="560070" y="579120"/>
                </a:moveTo>
                <a:lnTo>
                  <a:pt x="554736" y="638556"/>
                </a:lnTo>
                <a:lnTo>
                  <a:pt x="540270" y="697230"/>
                </a:lnTo>
                <a:lnTo>
                  <a:pt x="520446" y="751332"/>
                </a:lnTo>
                <a:lnTo>
                  <a:pt x="498119" y="800849"/>
                </a:lnTo>
                <a:lnTo>
                  <a:pt x="498119" y="805434"/>
                </a:lnTo>
                <a:lnTo>
                  <a:pt x="498119" y="852944"/>
                </a:lnTo>
                <a:lnTo>
                  <a:pt x="510552" y="832002"/>
                </a:lnTo>
                <a:lnTo>
                  <a:pt x="520446" y="815340"/>
                </a:lnTo>
                <a:lnTo>
                  <a:pt x="525792" y="810006"/>
                </a:lnTo>
                <a:lnTo>
                  <a:pt x="550176" y="755904"/>
                </a:lnTo>
                <a:lnTo>
                  <a:pt x="560070" y="728878"/>
                </a:lnTo>
                <a:lnTo>
                  <a:pt x="560070" y="618744"/>
                </a:lnTo>
                <a:lnTo>
                  <a:pt x="560070" y="584454"/>
                </a:lnTo>
                <a:lnTo>
                  <a:pt x="560070" y="579120"/>
                </a:lnTo>
                <a:close/>
              </a:path>
              <a:path w="1149350" h="1134745">
                <a:moveTo>
                  <a:pt x="579894" y="4572"/>
                </a:moveTo>
                <a:lnTo>
                  <a:pt x="574548" y="0"/>
                </a:lnTo>
                <a:lnTo>
                  <a:pt x="569988" y="0"/>
                </a:lnTo>
                <a:lnTo>
                  <a:pt x="564654" y="4572"/>
                </a:lnTo>
                <a:lnTo>
                  <a:pt x="564654" y="9906"/>
                </a:lnTo>
                <a:lnTo>
                  <a:pt x="569988" y="14478"/>
                </a:lnTo>
                <a:lnTo>
                  <a:pt x="579894" y="14478"/>
                </a:lnTo>
                <a:lnTo>
                  <a:pt x="579894" y="4572"/>
                </a:lnTo>
                <a:close/>
              </a:path>
              <a:path w="1149350" h="1134745">
                <a:moveTo>
                  <a:pt x="608850" y="4572"/>
                </a:moveTo>
                <a:lnTo>
                  <a:pt x="604278" y="0"/>
                </a:lnTo>
                <a:lnTo>
                  <a:pt x="598944" y="0"/>
                </a:lnTo>
                <a:lnTo>
                  <a:pt x="594360" y="4572"/>
                </a:lnTo>
                <a:lnTo>
                  <a:pt x="594360" y="9906"/>
                </a:lnTo>
                <a:lnTo>
                  <a:pt x="598944" y="14478"/>
                </a:lnTo>
                <a:lnTo>
                  <a:pt x="608850" y="14478"/>
                </a:lnTo>
                <a:lnTo>
                  <a:pt x="608850" y="4572"/>
                </a:lnTo>
                <a:close/>
              </a:path>
              <a:path w="1149350" h="1134745">
                <a:moveTo>
                  <a:pt x="638568" y="4572"/>
                </a:moveTo>
                <a:lnTo>
                  <a:pt x="633222" y="0"/>
                </a:lnTo>
                <a:lnTo>
                  <a:pt x="628650" y="0"/>
                </a:lnTo>
                <a:lnTo>
                  <a:pt x="624090" y="4572"/>
                </a:lnTo>
                <a:lnTo>
                  <a:pt x="624090" y="9906"/>
                </a:lnTo>
                <a:lnTo>
                  <a:pt x="628650" y="14478"/>
                </a:lnTo>
                <a:lnTo>
                  <a:pt x="638568" y="14478"/>
                </a:lnTo>
                <a:lnTo>
                  <a:pt x="638568" y="4572"/>
                </a:lnTo>
                <a:close/>
              </a:path>
              <a:path w="1149350" h="1134745">
                <a:moveTo>
                  <a:pt x="668274" y="4572"/>
                </a:moveTo>
                <a:lnTo>
                  <a:pt x="662952" y="0"/>
                </a:lnTo>
                <a:lnTo>
                  <a:pt x="658380" y="0"/>
                </a:lnTo>
                <a:lnTo>
                  <a:pt x="653034" y="4572"/>
                </a:lnTo>
                <a:lnTo>
                  <a:pt x="653034" y="9906"/>
                </a:lnTo>
                <a:lnTo>
                  <a:pt x="658380" y="14478"/>
                </a:lnTo>
                <a:lnTo>
                  <a:pt x="668274" y="14478"/>
                </a:lnTo>
                <a:lnTo>
                  <a:pt x="668274" y="4572"/>
                </a:lnTo>
                <a:close/>
              </a:path>
              <a:path w="1149350" h="1134745">
                <a:moveTo>
                  <a:pt x="697242" y="4572"/>
                </a:moveTo>
                <a:lnTo>
                  <a:pt x="692670" y="0"/>
                </a:lnTo>
                <a:lnTo>
                  <a:pt x="687324" y="0"/>
                </a:lnTo>
                <a:lnTo>
                  <a:pt x="682764" y="4572"/>
                </a:lnTo>
                <a:lnTo>
                  <a:pt x="682764" y="9906"/>
                </a:lnTo>
                <a:lnTo>
                  <a:pt x="687324" y="14478"/>
                </a:lnTo>
                <a:lnTo>
                  <a:pt x="697242" y="14478"/>
                </a:lnTo>
                <a:lnTo>
                  <a:pt x="697242" y="4572"/>
                </a:lnTo>
                <a:close/>
              </a:path>
              <a:path w="1149350" h="1134745">
                <a:moveTo>
                  <a:pt x="726948" y="4572"/>
                </a:moveTo>
                <a:lnTo>
                  <a:pt x="721626" y="0"/>
                </a:lnTo>
                <a:lnTo>
                  <a:pt x="717054" y="0"/>
                </a:lnTo>
                <a:lnTo>
                  <a:pt x="712470" y="4572"/>
                </a:lnTo>
                <a:lnTo>
                  <a:pt x="712470" y="9906"/>
                </a:lnTo>
                <a:lnTo>
                  <a:pt x="717054" y="14478"/>
                </a:lnTo>
                <a:lnTo>
                  <a:pt x="726948" y="14478"/>
                </a:lnTo>
                <a:lnTo>
                  <a:pt x="726948" y="4572"/>
                </a:lnTo>
                <a:close/>
              </a:path>
              <a:path w="1149350" h="1134745">
                <a:moveTo>
                  <a:pt x="756678" y="4572"/>
                </a:moveTo>
                <a:lnTo>
                  <a:pt x="751344" y="0"/>
                </a:lnTo>
                <a:lnTo>
                  <a:pt x="746760" y="0"/>
                </a:lnTo>
                <a:lnTo>
                  <a:pt x="741438" y="4572"/>
                </a:lnTo>
                <a:lnTo>
                  <a:pt x="741438" y="9906"/>
                </a:lnTo>
                <a:lnTo>
                  <a:pt x="746760" y="14478"/>
                </a:lnTo>
                <a:lnTo>
                  <a:pt x="756678" y="14478"/>
                </a:lnTo>
                <a:lnTo>
                  <a:pt x="756678" y="4572"/>
                </a:lnTo>
                <a:close/>
              </a:path>
              <a:path w="1149350" h="1134745">
                <a:moveTo>
                  <a:pt x="785622" y="4572"/>
                </a:moveTo>
                <a:lnTo>
                  <a:pt x="781050" y="0"/>
                </a:lnTo>
                <a:lnTo>
                  <a:pt x="775728" y="0"/>
                </a:lnTo>
                <a:lnTo>
                  <a:pt x="771144" y="4572"/>
                </a:lnTo>
                <a:lnTo>
                  <a:pt x="771144" y="9906"/>
                </a:lnTo>
                <a:lnTo>
                  <a:pt x="775728" y="14478"/>
                </a:lnTo>
                <a:lnTo>
                  <a:pt x="785622" y="14478"/>
                </a:lnTo>
                <a:lnTo>
                  <a:pt x="785622" y="4572"/>
                </a:lnTo>
                <a:close/>
              </a:path>
              <a:path w="1149350" h="1134745">
                <a:moveTo>
                  <a:pt x="815352" y="4572"/>
                </a:moveTo>
                <a:lnTo>
                  <a:pt x="810018" y="0"/>
                </a:lnTo>
                <a:lnTo>
                  <a:pt x="805446" y="0"/>
                </a:lnTo>
                <a:lnTo>
                  <a:pt x="800862" y="4572"/>
                </a:lnTo>
                <a:lnTo>
                  <a:pt x="800862" y="9906"/>
                </a:lnTo>
                <a:lnTo>
                  <a:pt x="805446" y="14478"/>
                </a:lnTo>
                <a:lnTo>
                  <a:pt x="815352" y="14478"/>
                </a:lnTo>
                <a:lnTo>
                  <a:pt x="815352" y="4572"/>
                </a:lnTo>
                <a:close/>
              </a:path>
              <a:path w="1149350" h="1134745">
                <a:moveTo>
                  <a:pt x="845070" y="4572"/>
                </a:moveTo>
                <a:lnTo>
                  <a:pt x="839724" y="0"/>
                </a:lnTo>
                <a:lnTo>
                  <a:pt x="835164" y="0"/>
                </a:lnTo>
                <a:lnTo>
                  <a:pt x="829830" y="4572"/>
                </a:lnTo>
                <a:lnTo>
                  <a:pt x="829830" y="9906"/>
                </a:lnTo>
                <a:lnTo>
                  <a:pt x="835164" y="14478"/>
                </a:lnTo>
                <a:lnTo>
                  <a:pt x="845070" y="14478"/>
                </a:lnTo>
                <a:lnTo>
                  <a:pt x="845070" y="4572"/>
                </a:lnTo>
                <a:close/>
              </a:path>
              <a:path w="1149350" h="1134745">
                <a:moveTo>
                  <a:pt x="874026" y="4572"/>
                </a:moveTo>
                <a:lnTo>
                  <a:pt x="869454" y="0"/>
                </a:lnTo>
                <a:lnTo>
                  <a:pt x="864120" y="0"/>
                </a:lnTo>
                <a:lnTo>
                  <a:pt x="859536" y="4572"/>
                </a:lnTo>
                <a:lnTo>
                  <a:pt x="859536" y="9906"/>
                </a:lnTo>
                <a:lnTo>
                  <a:pt x="864120" y="14478"/>
                </a:lnTo>
                <a:lnTo>
                  <a:pt x="874026" y="14478"/>
                </a:lnTo>
                <a:lnTo>
                  <a:pt x="874026" y="4572"/>
                </a:lnTo>
                <a:close/>
              </a:path>
              <a:path w="1149350" h="1134745">
                <a:moveTo>
                  <a:pt x="903744" y="4572"/>
                </a:moveTo>
                <a:lnTo>
                  <a:pt x="898398" y="0"/>
                </a:lnTo>
                <a:lnTo>
                  <a:pt x="893838" y="0"/>
                </a:lnTo>
                <a:lnTo>
                  <a:pt x="889266" y="4572"/>
                </a:lnTo>
                <a:lnTo>
                  <a:pt x="889266" y="9906"/>
                </a:lnTo>
                <a:lnTo>
                  <a:pt x="893838" y="14478"/>
                </a:lnTo>
                <a:lnTo>
                  <a:pt x="903744" y="14478"/>
                </a:lnTo>
                <a:lnTo>
                  <a:pt x="903744" y="4572"/>
                </a:lnTo>
                <a:close/>
              </a:path>
              <a:path w="1149350" h="1134745">
                <a:moveTo>
                  <a:pt x="933450" y="4572"/>
                </a:moveTo>
                <a:lnTo>
                  <a:pt x="928128" y="0"/>
                </a:lnTo>
                <a:lnTo>
                  <a:pt x="923544" y="0"/>
                </a:lnTo>
                <a:lnTo>
                  <a:pt x="918210" y="4572"/>
                </a:lnTo>
                <a:lnTo>
                  <a:pt x="918210" y="9906"/>
                </a:lnTo>
                <a:lnTo>
                  <a:pt x="923544" y="14478"/>
                </a:lnTo>
                <a:lnTo>
                  <a:pt x="933450" y="14478"/>
                </a:lnTo>
                <a:lnTo>
                  <a:pt x="933450" y="4572"/>
                </a:lnTo>
                <a:close/>
              </a:path>
              <a:path w="1149350" h="1134745">
                <a:moveTo>
                  <a:pt x="962418" y="4572"/>
                </a:moveTo>
                <a:lnTo>
                  <a:pt x="957846" y="0"/>
                </a:lnTo>
                <a:lnTo>
                  <a:pt x="952500" y="0"/>
                </a:lnTo>
                <a:lnTo>
                  <a:pt x="947940" y="4572"/>
                </a:lnTo>
                <a:lnTo>
                  <a:pt x="947940" y="9906"/>
                </a:lnTo>
                <a:lnTo>
                  <a:pt x="952500" y="14478"/>
                </a:lnTo>
                <a:lnTo>
                  <a:pt x="962418" y="14478"/>
                </a:lnTo>
                <a:lnTo>
                  <a:pt x="962418" y="4572"/>
                </a:lnTo>
                <a:close/>
              </a:path>
              <a:path w="1149350" h="1134745">
                <a:moveTo>
                  <a:pt x="992124" y="4572"/>
                </a:moveTo>
                <a:lnTo>
                  <a:pt x="986802" y="0"/>
                </a:lnTo>
                <a:lnTo>
                  <a:pt x="982230" y="0"/>
                </a:lnTo>
                <a:lnTo>
                  <a:pt x="977646" y="4572"/>
                </a:lnTo>
                <a:lnTo>
                  <a:pt x="977646" y="9906"/>
                </a:lnTo>
                <a:lnTo>
                  <a:pt x="982230" y="14478"/>
                </a:lnTo>
                <a:lnTo>
                  <a:pt x="992124" y="14478"/>
                </a:lnTo>
                <a:lnTo>
                  <a:pt x="992124" y="4572"/>
                </a:lnTo>
                <a:close/>
              </a:path>
              <a:path w="1149350" h="1134745">
                <a:moveTo>
                  <a:pt x="1021854" y="4572"/>
                </a:moveTo>
                <a:lnTo>
                  <a:pt x="1016520" y="0"/>
                </a:lnTo>
                <a:lnTo>
                  <a:pt x="1011936" y="0"/>
                </a:lnTo>
                <a:lnTo>
                  <a:pt x="1006614" y="4572"/>
                </a:lnTo>
                <a:lnTo>
                  <a:pt x="1006614" y="9906"/>
                </a:lnTo>
                <a:lnTo>
                  <a:pt x="1011936" y="14478"/>
                </a:lnTo>
                <a:lnTo>
                  <a:pt x="1021854" y="14478"/>
                </a:lnTo>
                <a:lnTo>
                  <a:pt x="1021854" y="4572"/>
                </a:lnTo>
                <a:close/>
              </a:path>
              <a:path w="1149350" h="1134745">
                <a:moveTo>
                  <a:pt x="1085100" y="1119378"/>
                </a:moveTo>
                <a:lnTo>
                  <a:pt x="1080528" y="1114806"/>
                </a:lnTo>
                <a:lnTo>
                  <a:pt x="1075194" y="1114806"/>
                </a:lnTo>
                <a:lnTo>
                  <a:pt x="1070610" y="1119378"/>
                </a:lnTo>
                <a:lnTo>
                  <a:pt x="1070610" y="1124712"/>
                </a:lnTo>
                <a:lnTo>
                  <a:pt x="1075194" y="1129284"/>
                </a:lnTo>
                <a:lnTo>
                  <a:pt x="1085100" y="1129284"/>
                </a:lnTo>
                <a:lnTo>
                  <a:pt x="1085100" y="1119378"/>
                </a:lnTo>
                <a:close/>
              </a:path>
              <a:path w="1149350" h="1134745">
                <a:moveTo>
                  <a:pt x="1085100" y="1090422"/>
                </a:moveTo>
                <a:lnTo>
                  <a:pt x="1080528" y="1085088"/>
                </a:lnTo>
                <a:lnTo>
                  <a:pt x="1075194" y="1085088"/>
                </a:lnTo>
                <a:lnTo>
                  <a:pt x="1070610" y="1090422"/>
                </a:lnTo>
                <a:lnTo>
                  <a:pt x="1070610" y="1094994"/>
                </a:lnTo>
                <a:lnTo>
                  <a:pt x="1075194" y="1099566"/>
                </a:lnTo>
                <a:lnTo>
                  <a:pt x="1085100" y="1099566"/>
                </a:lnTo>
                <a:lnTo>
                  <a:pt x="1085100" y="1090422"/>
                </a:lnTo>
                <a:close/>
              </a:path>
              <a:path w="1149350" h="1134745">
                <a:moveTo>
                  <a:pt x="1085100" y="1060704"/>
                </a:moveTo>
                <a:lnTo>
                  <a:pt x="1080528" y="1055370"/>
                </a:lnTo>
                <a:lnTo>
                  <a:pt x="1075194" y="1055370"/>
                </a:lnTo>
                <a:lnTo>
                  <a:pt x="1070610" y="1060704"/>
                </a:lnTo>
                <a:lnTo>
                  <a:pt x="1070610" y="1065276"/>
                </a:lnTo>
                <a:lnTo>
                  <a:pt x="1075194" y="1070610"/>
                </a:lnTo>
                <a:lnTo>
                  <a:pt x="1085100" y="1070610"/>
                </a:lnTo>
                <a:lnTo>
                  <a:pt x="1085100" y="1060704"/>
                </a:lnTo>
                <a:close/>
              </a:path>
              <a:path w="1149350" h="1134745">
                <a:moveTo>
                  <a:pt x="1085100" y="1030986"/>
                </a:moveTo>
                <a:lnTo>
                  <a:pt x="1080528" y="1026414"/>
                </a:lnTo>
                <a:lnTo>
                  <a:pt x="1075194" y="1026414"/>
                </a:lnTo>
                <a:lnTo>
                  <a:pt x="1070610" y="1030986"/>
                </a:lnTo>
                <a:lnTo>
                  <a:pt x="1070610" y="1036320"/>
                </a:lnTo>
                <a:lnTo>
                  <a:pt x="1075194" y="1040892"/>
                </a:lnTo>
                <a:lnTo>
                  <a:pt x="1085100" y="1040892"/>
                </a:lnTo>
                <a:lnTo>
                  <a:pt x="1085100" y="1030986"/>
                </a:lnTo>
                <a:close/>
              </a:path>
              <a:path w="1149350" h="1134745">
                <a:moveTo>
                  <a:pt x="1085100" y="1002030"/>
                </a:moveTo>
                <a:lnTo>
                  <a:pt x="1080528" y="996696"/>
                </a:lnTo>
                <a:lnTo>
                  <a:pt x="1075194" y="996696"/>
                </a:lnTo>
                <a:lnTo>
                  <a:pt x="1070610" y="1002030"/>
                </a:lnTo>
                <a:lnTo>
                  <a:pt x="1070610" y="1006602"/>
                </a:lnTo>
                <a:lnTo>
                  <a:pt x="1075194" y="1011174"/>
                </a:lnTo>
                <a:lnTo>
                  <a:pt x="1085100" y="1011174"/>
                </a:lnTo>
                <a:lnTo>
                  <a:pt x="1085100" y="1002030"/>
                </a:lnTo>
                <a:close/>
              </a:path>
              <a:path w="1149350" h="1134745">
                <a:moveTo>
                  <a:pt x="1085100" y="972312"/>
                </a:moveTo>
                <a:lnTo>
                  <a:pt x="1080528" y="966978"/>
                </a:lnTo>
                <a:lnTo>
                  <a:pt x="1075194" y="966978"/>
                </a:lnTo>
                <a:lnTo>
                  <a:pt x="1070610" y="972312"/>
                </a:lnTo>
                <a:lnTo>
                  <a:pt x="1070610" y="976884"/>
                </a:lnTo>
                <a:lnTo>
                  <a:pt x="1075194" y="982218"/>
                </a:lnTo>
                <a:lnTo>
                  <a:pt x="1085100" y="982218"/>
                </a:lnTo>
                <a:lnTo>
                  <a:pt x="1085100" y="972312"/>
                </a:lnTo>
                <a:close/>
              </a:path>
              <a:path w="1149350" h="1134745">
                <a:moveTo>
                  <a:pt x="1085100" y="942594"/>
                </a:moveTo>
                <a:lnTo>
                  <a:pt x="1080528" y="938022"/>
                </a:lnTo>
                <a:lnTo>
                  <a:pt x="1075194" y="938022"/>
                </a:lnTo>
                <a:lnTo>
                  <a:pt x="1070610" y="942594"/>
                </a:lnTo>
                <a:lnTo>
                  <a:pt x="1070610" y="947928"/>
                </a:lnTo>
                <a:lnTo>
                  <a:pt x="1075194" y="952500"/>
                </a:lnTo>
                <a:lnTo>
                  <a:pt x="1085100" y="952500"/>
                </a:lnTo>
                <a:lnTo>
                  <a:pt x="1085100" y="942594"/>
                </a:lnTo>
                <a:close/>
              </a:path>
              <a:path w="1149350" h="1134745">
                <a:moveTo>
                  <a:pt x="1085100" y="913638"/>
                </a:moveTo>
                <a:lnTo>
                  <a:pt x="1080528" y="908304"/>
                </a:lnTo>
                <a:lnTo>
                  <a:pt x="1075194" y="908304"/>
                </a:lnTo>
                <a:lnTo>
                  <a:pt x="1070610" y="913638"/>
                </a:lnTo>
                <a:lnTo>
                  <a:pt x="1070610" y="918210"/>
                </a:lnTo>
                <a:lnTo>
                  <a:pt x="1075194" y="922782"/>
                </a:lnTo>
                <a:lnTo>
                  <a:pt x="1085100" y="922782"/>
                </a:lnTo>
                <a:lnTo>
                  <a:pt x="1085100" y="913638"/>
                </a:lnTo>
                <a:close/>
              </a:path>
              <a:path w="1149350" h="1134745">
                <a:moveTo>
                  <a:pt x="1085100" y="883920"/>
                </a:moveTo>
                <a:lnTo>
                  <a:pt x="1080528" y="878586"/>
                </a:lnTo>
                <a:lnTo>
                  <a:pt x="1075194" y="878586"/>
                </a:lnTo>
                <a:lnTo>
                  <a:pt x="1070610" y="883920"/>
                </a:lnTo>
                <a:lnTo>
                  <a:pt x="1070610" y="888492"/>
                </a:lnTo>
                <a:lnTo>
                  <a:pt x="1075194" y="893826"/>
                </a:lnTo>
                <a:lnTo>
                  <a:pt x="1085100" y="893826"/>
                </a:lnTo>
                <a:lnTo>
                  <a:pt x="1085100" y="883920"/>
                </a:lnTo>
                <a:close/>
              </a:path>
              <a:path w="1149350" h="1134745">
                <a:moveTo>
                  <a:pt x="1085100" y="854202"/>
                </a:moveTo>
                <a:lnTo>
                  <a:pt x="1080528" y="849630"/>
                </a:lnTo>
                <a:lnTo>
                  <a:pt x="1075194" y="849630"/>
                </a:lnTo>
                <a:lnTo>
                  <a:pt x="1070610" y="854202"/>
                </a:lnTo>
                <a:lnTo>
                  <a:pt x="1070610" y="859536"/>
                </a:lnTo>
                <a:lnTo>
                  <a:pt x="1075194" y="864108"/>
                </a:lnTo>
                <a:lnTo>
                  <a:pt x="1085100" y="864108"/>
                </a:lnTo>
                <a:lnTo>
                  <a:pt x="1085100" y="854202"/>
                </a:lnTo>
                <a:close/>
              </a:path>
              <a:path w="1149350" h="1134745">
                <a:moveTo>
                  <a:pt x="1085100" y="825246"/>
                </a:moveTo>
                <a:lnTo>
                  <a:pt x="1080528" y="819912"/>
                </a:lnTo>
                <a:lnTo>
                  <a:pt x="1075194" y="819912"/>
                </a:lnTo>
                <a:lnTo>
                  <a:pt x="1070610" y="825246"/>
                </a:lnTo>
                <a:lnTo>
                  <a:pt x="1070610" y="829818"/>
                </a:lnTo>
                <a:lnTo>
                  <a:pt x="1075194" y="834390"/>
                </a:lnTo>
                <a:lnTo>
                  <a:pt x="1085100" y="834390"/>
                </a:lnTo>
                <a:lnTo>
                  <a:pt x="1085100" y="825246"/>
                </a:lnTo>
                <a:close/>
              </a:path>
              <a:path w="1149350" h="1134745">
                <a:moveTo>
                  <a:pt x="1085100" y="795528"/>
                </a:moveTo>
                <a:lnTo>
                  <a:pt x="1080528" y="790194"/>
                </a:lnTo>
                <a:lnTo>
                  <a:pt x="1075194" y="790194"/>
                </a:lnTo>
                <a:lnTo>
                  <a:pt x="1070610" y="795528"/>
                </a:lnTo>
                <a:lnTo>
                  <a:pt x="1070610" y="800100"/>
                </a:lnTo>
                <a:lnTo>
                  <a:pt x="1075194" y="805434"/>
                </a:lnTo>
                <a:lnTo>
                  <a:pt x="1085100" y="805434"/>
                </a:lnTo>
                <a:lnTo>
                  <a:pt x="1085100" y="795528"/>
                </a:lnTo>
                <a:close/>
              </a:path>
              <a:path w="1149350" h="1134745">
                <a:moveTo>
                  <a:pt x="1085100" y="765810"/>
                </a:moveTo>
                <a:lnTo>
                  <a:pt x="1080528" y="761238"/>
                </a:lnTo>
                <a:lnTo>
                  <a:pt x="1075194" y="761238"/>
                </a:lnTo>
                <a:lnTo>
                  <a:pt x="1070610" y="765810"/>
                </a:lnTo>
                <a:lnTo>
                  <a:pt x="1070610" y="771144"/>
                </a:lnTo>
                <a:lnTo>
                  <a:pt x="1075194" y="775716"/>
                </a:lnTo>
                <a:lnTo>
                  <a:pt x="1085100" y="775716"/>
                </a:lnTo>
                <a:lnTo>
                  <a:pt x="1085100" y="765810"/>
                </a:lnTo>
                <a:close/>
              </a:path>
              <a:path w="1149350" h="1134745">
                <a:moveTo>
                  <a:pt x="1085100" y="736092"/>
                </a:moveTo>
                <a:lnTo>
                  <a:pt x="1080528" y="731520"/>
                </a:lnTo>
                <a:lnTo>
                  <a:pt x="1075194" y="731520"/>
                </a:lnTo>
                <a:lnTo>
                  <a:pt x="1070610" y="736092"/>
                </a:lnTo>
                <a:lnTo>
                  <a:pt x="1070610" y="741426"/>
                </a:lnTo>
                <a:lnTo>
                  <a:pt x="1075194" y="745998"/>
                </a:lnTo>
                <a:lnTo>
                  <a:pt x="1085100" y="745998"/>
                </a:lnTo>
                <a:lnTo>
                  <a:pt x="1085100" y="736092"/>
                </a:lnTo>
                <a:close/>
              </a:path>
              <a:path w="1149350" h="1134745">
                <a:moveTo>
                  <a:pt x="1085100" y="707136"/>
                </a:moveTo>
                <a:lnTo>
                  <a:pt x="1080528" y="701802"/>
                </a:lnTo>
                <a:lnTo>
                  <a:pt x="1075194" y="701802"/>
                </a:lnTo>
                <a:lnTo>
                  <a:pt x="1070610" y="707136"/>
                </a:lnTo>
                <a:lnTo>
                  <a:pt x="1070610" y="711708"/>
                </a:lnTo>
                <a:lnTo>
                  <a:pt x="1075194" y="717042"/>
                </a:lnTo>
                <a:lnTo>
                  <a:pt x="1085100" y="717042"/>
                </a:lnTo>
                <a:lnTo>
                  <a:pt x="1085100" y="707136"/>
                </a:lnTo>
                <a:close/>
              </a:path>
              <a:path w="1149350" h="1134745">
                <a:moveTo>
                  <a:pt x="1085100" y="677418"/>
                </a:moveTo>
                <a:lnTo>
                  <a:pt x="1080528" y="672846"/>
                </a:lnTo>
                <a:lnTo>
                  <a:pt x="1075194" y="672846"/>
                </a:lnTo>
                <a:lnTo>
                  <a:pt x="1070610" y="677418"/>
                </a:lnTo>
                <a:lnTo>
                  <a:pt x="1070610" y="682752"/>
                </a:lnTo>
                <a:lnTo>
                  <a:pt x="1075194" y="687324"/>
                </a:lnTo>
                <a:lnTo>
                  <a:pt x="1085100" y="687324"/>
                </a:lnTo>
                <a:lnTo>
                  <a:pt x="1085100" y="677418"/>
                </a:lnTo>
                <a:close/>
              </a:path>
              <a:path w="1149350" h="1134745">
                <a:moveTo>
                  <a:pt x="1085100" y="647700"/>
                </a:moveTo>
                <a:lnTo>
                  <a:pt x="1080528" y="643128"/>
                </a:lnTo>
                <a:lnTo>
                  <a:pt x="1075194" y="643128"/>
                </a:lnTo>
                <a:lnTo>
                  <a:pt x="1070610" y="647700"/>
                </a:lnTo>
                <a:lnTo>
                  <a:pt x="1070610" y="653034"/>
                </a:lnTo>
                <a:lnTo>
                  <a:pt x="1075194" y="657606"/>
                </a:lnTo>
                <a:lnTo>
                  <a:pt x="1085100" y="657606"/>
                </a:lnTo>
                <a:lnTo>
                  <a:pt x="1085100" y="647700"/>
                </a:lnTo>
                <a:close/>
              </a:path>
              <a:path w="1149350" h="1134745">
                <a:moveTo>
                  <a:pt x="1085100" y="618744"/>
                </a:moveTo>
                <a:lnTo>
                  <a:pt x="1080528" y="613410"/>
                </a:lnTo>
                <a:lnTo>
                  <a:pt x="1075194" y="613410"/>
                </a:lnTo>
                <a:lnTo>
                  <a:pt x="1070610" y="618744"/>
                </a:lnTo>
                <a:lnTo>
                  <a:pt x="1070610" y="623316"/>
                </a:lnTo>
                <a:lnTo>
                  <a:pt x="1075194" y="628650"/>
                </a:lnTo>
                <a:lnTo>
                  <a:pt x="1085100" y="628650"/>
                </a:lnTo>
                <a:lnTo>
                  <a:pt x="1085100" y="618744"/>
                </a:lnTo>
                <a:close/>
              </a:path>
              <a:path w="1149350" h="1134745">
                <a:moveTo>
                  <a:pt x="1085100" y="589026"/>
                </a:moveTo>
                <a:lnTo>
                  <a:pt x="1080528" y="584454"/>
                </a:lnTo>
                <a:lnTo>
                  <a:pt x="1075194" y="584454"/>
                </a:lnTo>
                <a:lnTo>
                  <a:pt x="1070610" y="589026"/>
                </a:lnTo>
                <a:lnTo>
                  <a:pt x="1070610" y="594360"/>
                </a:lnTo>
                <a:lnTo>
                  <a:pt x="1075194" y="598932"/>
                </a:lnTo>
                <a:lnTo>
                  <a:pt x="1085100" y="598932"/>
                </a:lnTo>
                <a:lnTo>
                  <a:pt x="1085100" y="589026"/>
                </a:lnTo>
                <a:close/>
              </a:path>
              <a:path w="1149350" h="1134745">
                <a:moveTo>
                  <a:pt x="1085100" y="559308"/>
                </a:moveTo>
                <a:lnTo>
                  <a:pt x="1080528" y="554736"/>
                </a:lnTo>
                <a:lnTo>
                  <a:pt x="1075194" y="554736"/>
                </a:lnTo>
                <a:lnTo>
                  <a:pt x="1070610" y="559308"/>
                </a:lnTo>
                <a:lnTo>
                  <a:pt x="1070610" y="564642"/>
                </a:lnTo>
                <a:lnTo>
                  <a:pt x="1075194" y="569214"/>
                </a:lnTo>
                <a:lnTo>
                  <a:pt x="1085100" y="569214"/>
                </a:lnTo>
                <a:lnTo>
                  <a:pt x="1085100" y="559308"/>
                </a:lnTo>
                <a:close/>
              </a:path>
              <a:path w="1149350" h="1134745">
                <a:moveTo>
                  <a:pt x="1085100" y="530352"/>
                </a:moveTo>
                <a:lnTo>
                  <a:pt x="1080528" y="525018"/>
                </a:lnTo>
                <a:lnTo>
                  <a:pt x="1075194" y="525018"/>
                </a:lnTo>
                <a:lnTo>
                  <a:pt x="1070610" y="530352"/>
                </a:lnTo>
                <a:lnTo>
                  <a:pt x="1070610" y="534924"/>
                </a:lnTo>
                <a:lnTo>
                  <a:pt x="1075194" y="540258"/>
                </a:lnTo>
                <a:lnTo>
                  <a:pt x="1085100" y="540258"/>
                </a:lnTo>
                <a:lnTo>
                  <a:pt x="1085100" y="530352"/>
                </a:lnTo>
                <a:close/>
              </a:path>
              <a:path w="1149350" h="1134745">
                <a:moveTo>
                  <a:pt x="1085100" y="500634"/>
                </a:moveTo>
                <a:lnTo>
                  <a:pt x="1080528" y="496062"/>
                </a:lnTo>
                <a:lnTo>
                  <a:pt x="1075194" y="496062"/>
                </a:lnTo>
                <a:lnTo>
                  <a:pt x="1070610" y="500634"/>
                </a:lnTo>
                <a:lnTo>
                  <a:pt x="1070610" y="505968"/>
                </a:lnTo>
                <a:lnTo>
                  <a:pt x="1075194" y="510540"/>
                </a:lnTo>
                <a:lnTo>
                  <a:pt x="1085100" y="510540"/>
                </a:lnTo>
                <a:lnTo>
                  <a:pt x="1085100" y="500634"/>
                </a:lnTo>
                <a:close/>
              </a:path>
              <a:path w="1149350" h="1134745">
                <a:moveTo>
                  <a:pt x="1085100" y="470916"/>
                </a:moveTo>
                <a:lnTo>
                  <a:pt x="1080528" y="466344"/>
                </a:lnTo>
                <a:lnTo>
                  <a:pt x="1075194" y="466344"/>
                </a:lnTo>
                <a:lnTo>
                  <a:pt x="1070610" y="470916"/>
                </a:lnTo>
                <a:lnTo>
                  <a:pt x="1070610" y="476250"/>
                </a:lnTo>
                <a:lnTo>
                  <a:pt x="1075194" y="480822"/>
                </a:lnTo>
                <a:lnTo>
                  <a:pt x="1085100" y="480822"/>
                </a:lnTo>
                <a:lnTo>
                  <a:pt x="1085100" y="470916"/>
                </a:lnTo>
                <a:close/>
              </a:path>
              <a:path w="1149350" h="1134745">
                <a:moveTo>
                  <a:pt x="1085100" y="441960"/>
                </a:moveTo>
                <a:lnTo>
                  <a:pt x="1080528" y="436626"/>
                </a:lnTo>
                <a:lnTo>
                  <a:pt x="1075194" y="436626"/>
                </a:lnTo>
                <a:lnTo>
                  <a:pt x="1070610" y="441960"/>
                </a:lnTo>
                <a:lnTo>
                  <a:pt x="1070610" y="446532"/>
                </a:lnTo>
                <a:lnTo>
                  <a:pt x="1075194" y="451866"/>
                </a:lnTo>
                <a:lnTo>
                  <a:pt x="1085100" y="451866"/>
                </a:lnTo>
                <a:lnTo>
                  <a:pt x="1085100" y="441960"/>
                </a:lnTo>
                <a:close/>
              </a:path>
              <a:path w="1149350" h="1134745">
                <a:moveTo>
                  <a:pt x="1085100" y="412242"/>
                </a:moveTo>
                <a:lnTo>
                  <a:pt x="1080528" y="407670"/>
                </a:lnTo>
                <a:lnTo>
                  <a:pt x="1075194" y="407670"/>
                </a:lnTo>
                <a:lnTo>
                  <a:pt x="1070610" y="412242"/>
                </a:lnTo>
                <a:lnTo>
                  <a:pt x="1070610" y="417576"/>
                </a:lnTo>
                <a:lnTo>
                  <a:pt x="1075194" y="422148"/>
                </a:lnTo>
                <a:lnTo>
                  <a:pt x="1085100" y="422148"/>
                </a:lnTo>
                <a:lnTo>
                  <a:pt x="1085100" y="412242"/>
                </a:lnTo>
                <a:close/>
              </a:path>
              <a:path w="1149350" h="1134745">
                <a:moveTo>
                  <a:pt x="1085100" y="382524"/>
                </a:moveTo>
                <a:lnTo>
                  <a:pt x="1080528" y="377952"/>
                </a:lnTo>
                <a:lnTo>
                  <a:pt x="1075194" y="377952"/>
                </a:lnTo>
                <a:lnTo>
                  <a:pt x="1070610" y="382524"/>
                </a:lnTo>
                <a:lnTo>
                  <a:pt x="1070610" y="387858"/>
                </a:lnTo>
                <a:lnTo>
                  <a:pt x="1075194" y="392430"/>
                </a:lnTo>
                <a:lnTo>
                  <a:pt x="1085100" y="392430"/>
                </a:lnTo>
                <a:lnTo>
                  <a:pt x="1085100" y="382524"/>
                </a:lnTo>
                <a:close/>
              </a:path>
              <a:path w="1149350" h="1134745">
                <a:moveTo>
                  <a:pt x="1085100" y="353568"/>
                </a:moveTo>
                <a:lnTo>
                  <a:pt x="1080528" y="348234"/>
                </a:lnTo>
                <a:lnTo>
                  <a:pt x="1075194" y="348234"/>
                </a:lnTo>
                <a:lnTo>
                  <a:pt x="1070610" y="353568"/>
                </a:lnTo>
                <a:lnTo>
                  <a:pt x="1070610" y="358140"/>
                </a:lnTo>
                <a:lnTo>
                  <a:pt x="1075194" y="363474"/>
                </a:lnTo>
                <a:lnTo>
                  <a:pt x="1085100" y="363474"/>
                </a:lnTo>
                <a:lnTo>
                  <a:pt x="1085100" y="353568"/>
                </a:lnTo>
                <a:close/>
              </a:path>
              <a:path w="1149350" h="1134745">
                <a:moveTo>
                  <a:pt x="1085100" y="323850"/>
                </a:moveTo>
                <a:lnTo>
                  <a:pt x="1080528" y="319278"/>
                </a:lnTo>
                <a:lnTo>
                  <a:pt x="1075194" y="319278"/>
                </a:lnTo>
                <a:lnTo>
                  <a:pt x="1070610" y="323850"/>
                </a:lnTo>
                <a:lnTo>
                  <a:pt x="1070610" y="329184"/>
                </a:lnTo>
                <a:lnTo>
                  <a:pt x="1075194" y="333756"/>
                </a:lnTo>
                <a:lnTo>
                  <a:pt x="1085100" y="333756"/>
                </a:lnTo>
                <a:lnTo>
                  <a:pt x="1085100" y="323850"/>
                </a:lnTo>
                <a:close/>
              </a:path>
              <a:path w="1149350" h="1134745">
                <a:moveTo>
                  <a:pt x="1085100" y="294132"/>
                </a:moveTo>
                <a:lnTo>
                  <a:pt x="1080528" y="289560"/>
                </a:lnTo>
                <a:lnTo>
                  <a:pt x="1075194" y="289560"/>
                </a:lnTo>
                <a:lnTo>
                  <a:pt x="1070610" y="294132"/>
                </a:lnTo>
                <a:lnTo>
                  <a:pt x="1070610" y="299466"/>
                </a:lnTo>
                <a:lnTo>
                  <a:pt x="1075194" y="304038"/>
                </a:lnTo>
                <a:lnTo>
                  <a:pt x="1085100" y="304038"/>
                </a:lnTo>
                <a:lnTo>
                  <a:pt x="1085100" y="294132"/>
                </a:lnTo>
                <a:close/>
              </a:path>
              <a:path w="1149350" h="1134745">
                <a:moveTo>
                  <a:pt x="1085100" y="265176"/>
                </a:moveTo>
                <a:lnTo>
                  <a:pt x="1080528" y="259842"/>
                </a:lnTo>
                <a:lnTo>
                  <a:pt x="1075194" y="259842"/>
                </a:lnTo>
                <a:lnTo>
                  <a:pt x="1070610" y="265176"/>
                </a:lnTo>
                <a:lnTo>
                  <a:pt x="1070610" y="269748"/>
                </a:lnTo>
                <a:lnTo>
                  <a:pt x="1075194" y="275082"/>
                </a:lnTo>
                <a:lnTo>
                  <a:pt x="1085100" y="275082"/>
                </a:lnTo>
                <a:lnTo>
                  <a:pt x="1085100" y="265176"/>
                </a:lnTo>
                <a:close/>
              </a:path>
              <a:path w="1149350" h="1134745">
                <a:moveTo>
                  <a:pt x="1085100" y="235458"/>
                </a:moveTo>
                <a:lnTo>
                  <a:pt x="1080528" y="230886"/>
                </a:lnTo>
                <a:lnTo>
                  <a:pt x="1075194" y="230886"/>
                </a:lnTo>
                <a:lnTo>
                  <a:pt x="1070610" y="235458"/>
                </a:lnTo>
                <a:lnTo>
                  <a:pt x="1070610" y="240792"/>
                </a:lnTo>
                <a:lnTo>
                  <a:pt x="1075194" y="245364"/>
                </a:lnTo>
                <a:lnTo>
                  <a:pt x="1085100" y="245364"/>
                </a:lnTo>
                <a:lnTo>
                  <a:pt x="1085100" y="235458"/>
                </a:lnTo>
                <a:close/>
              </a:path>
              <a:path w="1149350" h="1134745">
                <a:moveTo>
                  <a:pt x="1085100" y="205740"/>
                </a:moveTo>
                <a:lnTo>
                  <a:pt x="1080528" y="201168"/>
                </a:lnTo>
                <a:lnTo>
                  <a:pt x="1075194" y="201168"/>
                </a:lnTo>
                <a:lnTo>
                  <a:pt x="1070610" y="205740"/>
                </a:lnTo>
                <a:lnTo>
                  <a:pt x="1070610" y="211074"/>
                </a:lnTo>
                <a:lnTo>
                  <a:pt x="1075194" y="215646"/>
                </a:lnTo>
                <a:lnTo>
                  <a:pt x="1085100" y="215646"/>
                </a:lnTo>
                <a:lnTo>
                  <a:pt x="1085100" y="205740"/>
                </a:lnTo>
                <a:close/>
              </a:path>
              <a:path w="1149350" h="1134745">
                <a:moveTo>
                  <a:pt x="1085100" y="176784"/>
                </a:moveTo>
                <a:lnTo>
                  <a:pt x="1080528" y="171450"/>
                </a:lnTo>
                <a:lnTo>
                  <a:pt x="1075194" y="171450"/>
                </a:lnTo>
                <a:lnTo>
                  <a:pt x="1070610" y="176784"/>
                </a:lnTo>
                <a:lnTo>
                  <a:pt x="1070610" y="181356"/>
                </a:lnTo>
                <a:lnTo>
                  <a:pt x="1075194" y="186690"/>
                </a:lnTo>
                <a:lnTo>
                  <a:pt x="1085100" y="186690"/>
                </a:lnTo>
                <a:lnTo>
                  <a:pt x="1085100" y="176784"/>
                </a:lnTo>
                <a:close/>
              </a:path>
              <a:path w="1149350" h="1134745">
                <a:moveTo>
                  <a:pt x="1085100" y="147066"/>
                </a:moveTo>
                <a:lnTo>
                  <a:pt x="1080528" y="142494"/>
                </a:lnTo>
                <a:lnTo>
                  <a:pt x="1075194" y="142494"/>
                </a:lnTo>
                <a:lnTo>
                  <a:pt x="1070610" y="147066"/>
                </a:lnTo>
                <a:lnTo>
                  <a:pt x="1070610" y="152400"/>
                </a:lnTo>
                <a:lnTo>
                  <a:pt x="1075194" y="156972"/>
                </a:lnTo>
                <a:lnTo>
                  <a:pt x="1085100" y="156972"/>
                </a:lnTo>
                <a:lnTo>
                  <a:pt x="1085100" y="147066"/>
                </a:lnTo>
                <a:close/>
              </a:path>
              <a:path w="1149350" h="1134745">
                <a:moveTo>
                  <a:pt x="1085100" y="117348"/>
                </a:moveTo>
                <a:lnTo>
                  <a:pt x="1080528" y="112776"/>
                </a:lnTo>
                <a:lnTo>
                  <a:pt x="1075194" y="112776"/>
                </a:lnTo>
                <a:lnTo>
                  <a:pt x="1070610" y="117348"/>
                </a:lnTo>
                <a:lnTo>
                  <a:pt x="1070610" y="122682"/>
                </a:lnTo>
                <a:lnTo>
                  <a:pt x="1075194" y="127254"/>
                </a:lnTo>
                <a:lnTo>
                  <a:pt x="1085100" y="127254"/>
                </a:lnTo>
                <a:lnTo>
                  <a:pt x="1085100" y="117348"/>
                </a:lnTo>
                <a:close/>
              </a:path>
              <a:path w="1149350" h="1134745">
                <a:moveTo>
                  <a:pt x="1085100" y="88392"/>
                </a:moveTo>
                <a:lnTo>
                  <a:pt x="1080528" y="83058"/>
                </a:lnTo>
                <a:lnTo>
                  <a:pt x="1075194" y="83058"/>
                </a:lnTo>
                <a:lnTo>
                  <a:pt x="1070610" y="88392"/>
                </a:lnTo>
                <a:lnTo>
                  <a:pt x="1070610" y="92964"/>
                </a:lnTo>
                <a:lnTo>
                  <a:pt x="1075194" y="98298"/>
                </a:lnTo>
                <a:lnTo>
                  <a:pt x="1085100" y="98298"/>
                </a:lnTo>
                <a:lnTo>
                  <a:pt x="1085100" y="88392"/>
                </a:lnTo>
                <a:close/>
              </a:path>
              <a:path w="1149350" h="1134745">
                <a:moveTo>
                  <a:pt x="1085100" y="58674"/>
                </a:moveTo>
                <a:lnTo>
                  <a:pt x="1080528" y="54102"/>
                </a:lnTo>
                <a:lnTo>
                  <a:pt x="1075194" y="54102"/>
                </a:lnTo>
                <a:lnTo>
                  <a:pt x="1070610" y="58674"/>
                </a:lnTo>
                <a:lnTo>
                  <a:pt x="1070610" y="64008"/>
                </a:lnTo>
                <a:lnTo>
                  <a:pt x="1075194" y="68580"/>
                </a:lnTo>
                <a:lnTo>
                  <a:pt x="1085100" y="68580"/>
                </a:lnTo>
                <a:lnTo>
                  <a:pt x="1085100" y="58674"/>
                </a:lnTo>
                <a:close/>
              </a:path>
              <a:path w="1149350" h="1134745">
                <a:moveTo>
                  <a:pt x="1149096" y="0"/>
                </a:moveTo>
                <a:lnTo>
                  <a:pt x="1090422" y="4572"/>
                </a:lnTo>
                <a:lnTo>
                  <a:pt x="1081760" y="6019"/>
                </a:lnTo>
                <a:lnTo>
                  <a:pt x="1080528" y="4572"/>
                </a:lnTo>
                <a:lnTo>
                  <a:pt x="1075194" y="0"/>
                </a:lnTo>
                <a:lnTo>
                  <a:pt x="1070610" y="0"/>
                </a:lnTo>
                <a:lnTo>
                  <a:pt x="1066050" y="4572"/>
                </a:lnTo>
                <a:lnTo>
                  <a:pt x="1066050" y="8636"/>
                </a:lnTo>
                <a:lnTo>
                  <a:pt x="1050798" y="11176"/>
                </a:lnTo>
                <a:lnTo>
                  <a:pt x="1050798" y="4572"/>
                </a:lnTo>
                <a:lnTo>
                  <a:pt x="1046238" y="0"/>
                </a:lnTo>
                <a:lnTo>
                  <a:pt x="1040904" y="0"/>
                </a:lnTo>
                <a:lnTo>
                  <a:pt x="1036320" y="4572"/>
                </a:lnTo>
                <a:lnTo>
                  <a:pt x="1036320" y="9906"/>
                </a:lnTo>
                <a:lnTo>
                  <a:pt x="1039482" y="13068"/>
                </a:lnTo>
                <a:lnTo>
                  <a:pt x="1030986" y="14478"/>
                </a:lnTo>
                <a:lnTo>
                  <a:pt x="977646" y="28956"/>
                </a:lnTo>
                <a:lnTo>
                  <a:pt x="923544" y="48768"/>
                </a:lnTo>
                <a:lnTo>
                  <a:pt x="918210" y="48768"/>
                </a:lnTo>
                <a:lnTo>
                  <a:pt x="876909" y="69354"/>
                </a:lnTo>
                <a:lnTo>
                  <a:pt x="835367" y="96189"/>
                </a:lnTo>
                <a:lnTo>
                  <a:pt x="794550" y="127850"/>
                </a:lnTo>
                <a:lnTo>
                  <a:pt x="755472" y="162953"/>
                </a:lnTo>
                <a:lnTo>
                  <a:pt x="719086" y="200126"/>
                </a:lnTo>
                <a:lnTo>
                  <a:pt x="686396" y="237959"/>
                </a:lnTo>
                <a:lnTo>
                  <a:pt x="658380" y="275082"/>
                </a:lnTo>
                <a:lnTo>
                  <a:pt x="608850" y="377952"/>
                </a:lnTo>
                <a:lnTo>
                  <a:pt x="604278" y="382524"/>
                </a:lnTo>
                <a:lnTo>
                  <a:pt x="584466" y="436626"/>
                </a:lnTo>
                <a:lnTo>
                  <a:pt x="569988" y="496062"/>
                </a:lnTo>
                <a:lnTo>
                  <a:pt x="567766" y="520446"/>
                </a:lnTo>
                <a:lnTo>
                  <a:pt x="564654" y="520446"/>
                </a:lnTo>
                <a:lnTo>
                  <a:pt x="560451" y="579120"/>
                </a:lnTo>
                <a:lnTo>
                  <a:pt x="560451" y="584314"/>
                </a:lnTo>
                <a:lnTo>
                  <a:pt x="560451" y="613435"/>
                </a:lnTo>
                <a:lnTo>
                  <a:pt x="560070" y="618744"/>
                </a:lnTo>
                <a:lnTo>
                  <a:pt x="560451" y="618744"/>
                </a:lnTo>
                <a:lnTo>
                  <a:pt x="560451" y="727837"/>
                </a:lnTo>
                <a:lnTo>
                  <a:pt x="569988" y="701802"/>
                </a:lnTo>
                <a:lnTo>
                  <a:pt x="574548" y="683323"/>
                </a:lnTo>
                <a:lnTo>
                  <a:pt x="584466" y="643128"/>
                </a:lnTo>
                <a:lnTo>
                  <a:pt x="586359" y="618744"/>
                </a:lnTo>
                <a:lnTo>
                  <a:pt x="589038" y="618744"/>
                </a:lnTo>
                <a:lnTo>
                  <a:pt x="594360" y="559308"/>
                </a:lnTo>
                <a:lnTo>
                  <a:pt x="598944" y="500634"/>
                </a:lnTo>
                <a:lnTo>
                  <a:pt x="614172" y="441960"/>
                </a:lnTo>
                <a:lnTo>
                  <a:pt x="618744" y="428967"/>
                </a:lnTo>
                <a:lnTo>
                  <a:pt x="631913" y="391541"/>
                </a:lnTo>
                <a:lnTo>
                  <a:pt x="633222" y="392430"/>
                </a:lnTo>
                <a:lnTo>
                  <a:pt x="682764" y="289560"/>
                </a:lnTo>
                <a:lnTo>
                  <a:pt x="741438" y="219392"/>
                </a:lnTo>
                <a:lnTo>
                  <a:pt x="756678" y="201168"/>
                </a:lnTo>
                <a:lnTo>
                  <a:pt x="835164" y="132588"/>
                </a:lnTo>
                <a:lnTo>
                  <a:pt x="883920" y="98298"/>
                </a:lnTo>
                <a:lnTo>
                  <a:pt x="923544" y="78181"/>
                </a:lnTo>
                <a:lnTo>
                  <a:pt x="927404" y="76212"/>
                </a:lnTo>
                <a:lnTo>
                  <a:pt x="928128" y="78486"/>
                </a:lnTo>
                <a:lnTo>
                  <a:pt x="933450" y="76530"/>
                </a:lnTo>
                <a:lnTo>
                  <a:pt x="982230" y="58674"/>
                </a:lnTo>
                <a:lnTo>
                  <a:pt x="1036320" y="44196"/>
                </a:lnTo>
                <a:lnTo>
                  <a:pt x="1074127" y="37820"/>
                </a:lnTo>
                <a:lnTo>
                  <a:pt x="1075194" y="38862"/>
                </a:lnTo>
                <a:lnTo>
                  <a:pt x="1085100" y="38862"/>
                </a:lnTo>
                <a:lnTo>
                  <a:pt x="1085100" y="35966"/>
                </a:lnTo>
                <a:lnTo>
                  <a:pt x="1094994" y="34290"/>
                </a:lnTo>
                <a:lnTo>
                  <a:pt x="1149096" y="28956"/>
                </a:lnTo>
                <a:lnTo>
                  <a:pt x="1149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777361" y="4538201"/>
            <a:ext cx="128905" cy="2730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spc="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7621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Grafovi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602220" cy="3172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77545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Neuronske mreže mogu se prikazati </a:t>
            </a:r>
            <a:r>
              <a:rPr sz="2600" dirty="0" err="1">
                <a:latin typeface="Arial"/>
                <a:cs typeface="Arial"/>
              </a:rPr>
              <a:t>pomoću</a:t>
            </a:r>
            <a:r>
              <a:rPr sz="2600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orijentisani</a:t>
            </a:r>
            <a:r>
              <a:rPr sz="2600" spc="-5" dirty="0" err="1" smtClean="0">
                <a:latin typeface="Arial"/>
                <a:cs typeface="Arial"/>
              </a:rPr>
              <a:t>h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grafova </a:t>
            </a:r>
            <a:r>
              <a:rPr sz="2600" dirty="0">
                <a:latin typeface="Arial"/>
                <a:cs typeface="Arial"/>
              </a:rPr>
              <a:t>slično </a:t>
            </a:r>
            <a:r>
              <a:rPr sz="2600" spc="-5" dirty="0">
                <a:latin typeface="Arial"/>
                <a:cs typeface="Arial"/>
              </a:rPr>
              <a:t>grafu toka</a:t>
            </a:r>
            <a:r>
              <a:rPr sz="2600" spc="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signala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grafu imamo dvije vrste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grana:</a:t>
            </a:r>
            <a:endParaRPr sz="26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Sinaptička </a:t>
            </a:r>
            <a:r>
              <a:rPr sz="2200" dirty="0">
                <a:latin typeface="Arial"/>
                <a:cs typeface="Arial"/>
              </a:rPr>
              <a:t>grana koja </a:t>
            </a:r>
            <a:r>
              <a:rPr sz="2200" spc="-5" dirty="0">
                <a:latin typeface="Arial"/>
                <a:cs typeface="Arial"/>
              </a:rPr>
              <a:t>označava linearnu ulazno-izlaznu  </a:t>
            </a:r>
            <a:r>
              <a:rPr sz="2200" dirty="0">
                <a:latin typeface="Arial"/>
                <a:cs typeface="Arial"/>
              </a:rPr>
              <a:t>relaciju (množenje 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težinom)</a:t>
            </a:r>
          </a:p>
          <a:p>
            <a:pPr marL="704215" marR="23939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Aktivacijska </a:t>
            </a:r>
            <a:r>
              <a:rPr sz="2200" spc="-5" dirty="0">
                <a:latin typeface="Arial"/>
                <a:cs typeface="Arial"/>
              </a:rPr>
              <a:t>grana </a:t>
            </a:r>
            <a:r>
              <a:rPr sz="2200" dirty="0">
                <a:latin typeface="Arial"/>
                <a:cs typeface="Arial"/>
              </a:rPr>
              <a:t>koja </a:t>
            </a:r>
            <a:r>
              <a:rPr sz="2200" spc="-5" dirty="0">
                <a:latin typeface="Arial"/>
                <a:cs typeface="Arial"/>
              </a:rPr>
              <a:t>predstavlja nelinearnu ulazno-  izlaznu </a:t>
            </a:r>
            <a:r>
              <a:rPr sz="2200" dirty="0">
                <a:latin typeface="Arial"/>
                <a:cs typeface="Arial"/>
              </a:rPr>
              <a:t>karakteristiku </a:t>
            </a:r>
            <a:r>
              <a:rPr sz="2200" spc="-5" dirty="0">
                <a:latin typeface="Arial"/>
                <a:cs typeface="Arial"/>
              </a:rPr>
              <a:t>aktivacijske </a:t>
            </a:r>
            <a:r>
              <a:rPr sz="2200" dirty="0">
                <a:latin typeface="Arial"/>
                <a:cs typeface="Arial"/>
              </a:rPr>
              <a:t>funkcije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23926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Arhitekture</a:t>
            </a:r>
            <a:r>
              <a:rPr spc="-95" dirty="0"/>
              <a:t> </a:t>
            </a:r>
            <a:r>
              <a:rPr dirty="0"/>
              <a:t>mreža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18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520305" cy="3572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Arhitektura ili topologija mreže </a:t>
            </a:r>
            <a:r>
              <a:rPr sz="2600" dirty="0">
                <a:latin typeface="Arial"/>
                <a:cs typeface="Arial"/>
              </a:rPr>
              <a:t>određuje </a:t>
            </a:r>
            <a:r>
              <a:rPr sz="2600" spc="-5" dirty="0">
                <a:latin typeface="Arial"/>
                <a:cs typeface="Arial"/>
              </a:rPr>
              <a:t>način na  koji su neuroni </a:t>
            </a:r>
            <a:r>
              <a:rPr sz="2600" dirty="0">
                <a:latin typeface="Arial"/>
                <a:cs typeface="Arial"/>
              </a:rPr>
              <a:t>međusobno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povezani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Postoje </a:t>
            </a:r>
            <a:r>
              <a:rPr sz="2600" dirty="0">
                <a:latin typeface="Arial"/>
                <a:cs typeface="Arial"/>
              </a:rPr>
              <a:t>četiri </a:t>
            </a:r>
            <a:r>
              <a:rPr sz="2600" spc="-5" dirty="0">
                <a:latin typeface="Arial"/>
                <a:cs typeface="Arial"/>
              </a:rPr>
              <a:t>glavne vrste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mreža:</a:t>
            </a:r>
            <a:endParaRPr sz="2600">
              <a:latin typeface="Arial"/>
              <a:cs typeface="Arial"/>
            </a:endParaRPr>
          </a:p>
          <a:p>
            <a:pPr marL="704215" marR="43370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Jednoslojne mreže </a:t>
            </a:r>
            <a:r>
              <a:rPr sz="2200" spc="-5" dirty="0">
                <a:latin typeface="Arial"/>
                <a:cs typeface="Arial"/>
              </a:rPr>
              <a:t>bez povratnih </a:t>
            </a:r>
            <a:r>
              <a:rPr sz="2200" dirty="0">
                <a:latin typeface="Arial"/>
                <a:cs typeface="Arial"/>
              </a:rPr>
              <a:t>veza (single-layer  feedforward networks)</a:t>
            </a:r>
            <a:endParaRPr sz="2200">
              <a:latin typeface="Arial"/>
              <a:cs typeface="Arial"/>
            </a:endParaRPr>
          </a:p>
          <a:p>
            <a:pPr marL="704215" marR="79184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Višeslojne mreže </a:t>
            </a:r>
            <a:r>
              <a:rPr sz="2200" spc="-5" dirty="0">
                <a:latin typeface="Arial"/>
                <a:cs typeface="Arial"/>
              </a:rPr>
              <a:t>bez povratnih </a:t>
            </a:r>
            <a:r>
              <a:rPr sz="2200" dirty="0">
                <a:latin typeface="Arial"/>
                <a:cs typeface="Arial"/>
              </a:rPr>
              <a:t>veza (multi-layer  feedforward networks)</a:t>
            </a:r>
            <a:endParaRPr sz="22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Mreže s povratnim vezama (recurrent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networks)</a:t>
            </a:r>
            <a:endParaRPr sz="22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Ljestvičaste </a:t>
            </a:r>
            <a:r>
              <a:rPr sz="2200" dirty="0">
                <a:latin typeface="Arial"/>
                <a:cs typeface="Arial"/>
              </a:rPr>
              <a:t>mreže (lattice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structures)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7727" y="501395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15761" y="6626604"/>
            <a:ext cx="1657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28227" y="501395"/>
            <a:ext cx="120396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6641" y="501395"/>
            <a:ext cx="118859" cy="120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5043" y="501395"/>
            <a:ext cx="118872" cy="1203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28227" y="669798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6641" y="669798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5043" y="669798"/>
            <a:ext cx="118872" cy="118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32670" y="669798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28227" y="838200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96641" y="838200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65043" y="838200"/>
            <a:ext cx="118872" cy="118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99548" y="838200"/>
            <a:ext cx="121170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32670" y="838200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6641" y="1004316"/>
            <a:ext cx="118859" cy="1211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28227" y="1004316"/>
            <a:ext cx="120396" cy="1211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65043" y="1004316"/>
            <a:ext cx="118872" cy="1211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32670" y="1004316"/>
            <a:ext cx="119646" cy="12115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28227" y="1172717"/>
            <a:ext cx="120396" cy="1211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96641" y="1172717"/>
            <a:ext cx="118859" cy="12115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265043" y="1172717"/>
            <a:ext cx="118872" cy="12115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32670" y="1172717"/>
            <a:ext cx="119646" cy="1211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99548" y="1172717"/>
            <a:ext cx="121170" cy="12115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28227" y="1341119"/>
            <a:ext cx="120396" cy="1188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96641" y="1341119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432670" y="1341119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65043" y="1341119"/>
            <a:ext cx="118872" cy="11887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28227" y="1509522"/>
            <a:ext cx="120396" cy="1188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096641" y="1509522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265043" y="1509522"/>
            <a:ext cx="118872" cy="1188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32670" y="1509522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96641" y="1676400"/>
            <a:ext cx="118859" cy="12039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32670" y="1676400"/>
            <a:ext cx="119646" cy="1203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4919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Jednoslojne</a:t>
            </a:r>
            <a:r>
              <a:rPr spc="-80" dirty="0"/>
              <a:t> </a:t>
            </a:r>
            <a:r>
              <a:rPr dirty="0"/>
              <a:t>mreže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311535" y="2094230"/>
            <a:ext cx="5843905" cy="470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1239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Jednoslojna mreža sastoji se od  jednog sloja neurona (izlaznog</a:t>
            </a:r>
            <a:r>
              <a:rPr sz="2600" spc="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sloja)</a:t>
            </a:r>
            <a:endParaRPr sz="2600" dirty="0">
              <a:latin typeface="Arial"/>
              <a:cs typeface="Arial"/>
            </a:endParaRPr>
          </a:p>
          <a:p>
            <a:pPr marL="355600" marR="31623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Ulazni sloj neurona se ne broji jer u  njemu nema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procesiranja</a:t>
            </a:r>
            <a:endParaRPr sz="2600" dirty="0">
              <a:latin typeface="Arial"/>
              <a:cs typeface="Arial"/>
            </a:endParaRPr>
          </a:p>
          <a:p>
            <a:pPr marL="355600" marR="9906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Ulazi u mrežu spojeni su na ulaze  neurona čiji izlazi predstavljaju i izlaz  mreže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Nema povratnih veza s izlaza na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ulaz</a:t>
            </a:r>
            <a:endParaRPr sz="2600" dirty="0">
              <a:latin typeface="Arial"/>
              <a:cs typeface="Arial"/>
            </a:endParaRPr>
          </a:p>
          <a:p>
            <a:pPr marL="355600" marR="43815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jednoslojne mreže je linearna  asocijativna memorija gdje ulazni  </a:t>
            </a:r>
            <a:r>
              <a:rPr sz="2600" spc="-5" dirty="0" err="1">
                <a:latin typeface="Arial"/>
                <a:cs typeface="Arial"/>
              </a:rPr>
              <a:t>vektor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generiše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na izlazu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asocijaciju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650588" y="2710232"/>
            <a:ext cx="1805305" cy="1863089"/>
            <a:chOff x="7650588" y="2710232"/>
            <a:chExt cx="1805305" cy="1863089"/>
          </a:xfrm>
        </p:grpSpPr>
        <p:sp>
          <p:nvSpPr>
            <p:cNvPr id="38" name="object 38"/>
            <p:cNvSpPr/>
            <p:nvPr/>
          </p:nvSpPr>
          <p:spPr>
            <a:xfrm>
              <a:off x="8699112" y="2710232"/>
              <a:ext cx="213652" cy="198849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681607" y="2789682"/>
              <a:ext cx="902969" cy="10160"/>
            </a:xfrm>
            <a:custGeom>
              <a:avLst/>
              <a:gdLst/>
              <a:ahLst/>
              <a:cxnLst/>
              <a:rect l="l" t="t" r="r" b="b"/>
              <a:pathLst>
                <a:path w="902970" h="10160">
                  <a:moveTo>
                    <a:pt x="0" y="0"/>
                  </a:moveTo>
                  <a:lnTo>
                    <a:pt x="902970" y="9906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573897" y="2737104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699112" y="3253975"/>
              <a:ext cx="213652" cy="20755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681607" y="3342132"/>
              <a:ext cx="902969" cy="10795"/>
            </a:xfrm>
            <a:custGeom>
              <a:avLst/>
              <a:gdLst/>
              <a:ahLst/>
              <a:cxnLst/>
              <a:rect l="l" t="t" r="r" b="b"/>
              <a:pathLst>
                <a:path w="902970" h="10795">
                  <a:moveTo>
                    <a:pt x="0" y="0"/>
                  </a:moveTo>
                  <a:lnTo>
                    <a:pt x="902970" y="10667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73897" y="3290316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671689" y="2888742"/>
              <a:ext cx="928369" cy="453390"/>
            </a:xfrm>
            <a:custGeom>
              <a:avLst/>
              <a:gdLst/>
              <a:ahLst/>
              <a:cxnLst/>
              <a:rect l="l" t="t" r="r" b="b"/>
              <a:pathLst>
                <a:path w="928370" h="453389">
                  <a:moveTo>
                    <a:pt x="0" y="453389"/>
                  </a:moveTo>
                  <a:lnTo>
                    <a:pt x="928128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558669" y="2831592"/>
              <a:ext cx="146050" cy="120014"/>
            </a:xfrm>
            <a:custGeom>
              <a:avLst/>
              <a:gdLst/>
              <a:ahLst/>
              <a:cxnLst/>
              <a:rect l="l" t="t" r="r" b="b"/>
              <a:pathLst>
                <a:path w="146050" h="120014">
                  <a:moveTo>
                    <a:pt x="145529" y="0"/>
                  </a:moveTo>
                  <a:lnTo>
                    <a:pt x="0" y="0"/>
                  </a:lnTo>
                  <a:lnTo>
                    <a:pt x="57150" y="119633"/>
                  </a:lnTo>
                  <a:lnTo>
                    <a:pt x="1455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699112" y="3807187"/>
              <a:ext cx="213652" cy="212890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671689" y="3906012"/>
              <a:ext cx="902335" cy="10795"/>
            </a:xfrm>
            <a:custGeom>
              <a:avLst/>
              <a:gdLst/>
              <a:ahLst/>
              <a:cxnLst/>
              <a:rect l="l" t="t" r="r" b="b"/>
              <a:pathLst>
                <a:path w="902334" h="10795">
                  <a:moveTo>
                    <a:pt x="0" y="0"/>
                  </a:moveTo>
                  <a:lnTo>
                    <a:pt x="902207" y="10667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563241" y="3853434"/>
              <a:ext cx="131445" cy="131445"/>
            </a:xfrm>
            <a:custGeom>
              <a:avLst/>
              <a:gdLst/>
              <a:ahLst/>
              <a:cxnLst/>
              <a:rect l="l" t="t" r="r" b="b"/>
              <a:pathLst>
                <a:path w="131445" h="131445">
                  <a:moveTo>
                    <a:pt x="131064" y="63245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131064" y="632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661021" y="3451860"/>
              <a:ext cx="929005" cy="454659"/>
            </a:xfrm>
            <a:custGeom>
              <a:avLst/>
              <a:gdLst/>
              <a:ahLst/>
              <a:cxnLst/>
              <a:rect l="l" t="t" r="r" b="b"/>
              <a:pathLst>
                <a:path w="929004" h="454660">
                  <a:moveTo>
                    <a:pt x="0" y="454151"/>
                  </a:moveTo>
                  <a:lnTo>
                    <a:pt x="928877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547989" y="3394710"/>
              <a:ext cx="146685" cy="120014"/>
            </a:xfrm>
            <a:custGeom>
              <a:avLst/>
              <a:gdLst/>
              <a:ahLst/>
              <a:cxnLst/>
              <a:rect l="l" t="t" r="r" b="b"/>
              <a:pathLst>
                <a:path w="146684" h="120014">
                  <a:moveTo>
                    <a:pt x="146316" y="0"/>
                  </a:moveTo>
                  <a:lnTo>
                    <a:pt x="0" y="0"/>
                  </a:lnTo>
                  <a:lnTo>
                    <a:pt x="57150" y="119634"/>
                  </a:lnTo>
                  <a:lnTo>
                    <a:pt x="1463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699112" y="4364970"/>
              <a:ext cx="213652" cy="20831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671689" y="4459224"/>
              <a:ext cx="902335" cy="10160"/>
            </a:xfrm>
            <a:custGeom>
              <a:avLst/>
              <a:gdLst/>
              <a:ahLst/>
              <a:cxnLst/>
              <a:rect l="l" t="t" r="r" b="b"/>
              <a:pathLst>
                <a:path w="902334" h="10160">
                  <a:moveTo>
                    <a:pt x="0" y="0"/>
                  </a:moveTo>
                  <a:lnTo>
                    <a:pt x="902207" y="9905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563241" y="4406646"/>
              <a:ext cx="131445" cy="130810"/>
            </a:xfrm>
            <a:custGeom>
              <a:avLst/>
              <a:gdLst/>
              <a:ahLst/>
              <a:cxnLst/>
              <a:rect l="l" t="t" r="r" b="b"/>
              <a:pathLst>
                <a:path w="131445" h="130810">
                  <a:moveTo>
                    <a:pt x="131064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1064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671689" y="4015740"/>
              <a:ext cx="928369" cy="453390"/>
            </a:xfrm>
            <a:custGeom>
              <a:avLst/>
              <a:gdLst/>
              <a:ahLst/>
              <a:cxnLst/>
              <a:rect l="l" t="t" r="r" b="b"/>
              <a:pathLst>
                <a:path w="928370" h="453389">
                  <a:moveTo>
                    <a:pt x="0" y="453389"/>
                  </a:moveTo>
                  <a:lnTo>
                    <a:pt x="928128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558669" y="3957828"/>
              <a:ext cx="146050" cy="120650"/>
            </a:xfrm>
            <a:custGeom>
              <a:avLst/>
              <a:gdLst/>
              <a:ahLst/>
              <a:cxnLst/>
              <a:rect l="l" t="t" r="r" b="b"/>
              <a:pathLst>
                <a:path w="146050" h="120650">
                  <a:moveTo>
                    <a:pt x="145529" y="0"/>
                  </a:moveTo>
                  <a:lnTo>
                    <a:pt x="0" y="0"/>
                  </a:lnTo>
                  <a:lnTo>
                    <a:pt x="57150" y="120396"/>
                  </a:lnTo>
                  <a:lnTo>
                    <a:pt x="1455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681607" y="2789682"/>
              <a:ext cx="929005" cy="443865"/>
            </a:xfrm>
            <a:custGeom>
              <a:avLst/>
              <a:gdLst/>
              <a:ahLst/>
              <a:cxnLst/>
              <a:rect l="l" t="t" r="r" b="b"/>
              <a:pathLst>
                <a:path w="929004" h="443864">
                  <a:moveTo>
                    <a:pt x="0" y="0"/>
                  </a:moveTo>
                  <a:lnTo>
                    <a:pt x="928865" y="443484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568563" y="3175254"/>
              <a:ext cx="146685" cy="115570"/>
            </a:xfrm>
            <a:custGeom>
              <a:avLst/>
              <a:gdLst/>
              <a:ahLst/>
              <a:cxnLst/>
              <a:rect l="l" t="t" r="r" b="b"/>
              <a:pathLst>
                <a:path w="146684" h="115570">
                  <a:moveTo>
                    <a:pt x="146316" y="115061"/>
                  </a:moveTo>
                  <a:lnTo>
                    <a:pt x="57911" y="0"/>
                  </a:lnTo>
                  <a:lnTo>
                    <a:pt x="0" y="115061"/>
                  </a:lnTo>
                  <a:lnTo>
                    <a:pt x="146316" y="1150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661021" y="3352800"/>
              <a:ext cx="929005" cy="443865"/>
            </a:xfrm>
            <a:custGeom>
              <a:avLst/>
              <a:gdLst/>
              <a:ahLst/>
              <a:cxnLst/>
              <a:rect l="l" t="t" r="r" b="b"/>
              <a:pathLst>
                <a:path w="929004" h="443864">
                  <a:moveTo>
                    <a:pt x="0" y="0"/>
                  </a:moveTo>
                  <a:lnTo>
                    <a:pt x="928877" y="443484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547989" y="3739134"/>
              <a:ext cx="146685" cy="114300"/>
            </a:xfrm>
            <a:custGeom>
              <a:avLst/>
              <a:gdLst/>
              <a:ahLst/>
              <a:cxnLst/>
              <a:rect l="l" t="t" r="r" b="b"/>
              <a:pathLst>
                <a:path w="146684" h="114300">
                  <a:moveTo>
                    <a:pt x="146316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46316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661021" y="3906012"/>
              <a:ext cx="929005" cy="443865"/>
            </a:xfrm>
            <a:custGeom>
              <a:avLst/>
              <a:gdLst/>
              <a:ahLst/>
              <a:cxnLst/>
              <a:rect l="l" t="t" r="r" b="b"/>
              <a:pathLst>
                <a:path w="929004" h="443864">
                  <a:moveTo>
                    <a:pt x="0" y="0"/>
                  </a:moveTo>
                  <a:lnTo>
                    <a:pt x="928877" y="443484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547989" y="4292346"/>
              <a:ext cx="146685" cy="114300"/>
            </a:xfrm>
            <a:custGeom>
              <a:avLst/>
              <a:gdLst/>
              <a:ahLst/>
              <a:cxnLst/>
              <a:rect l="l" t="t" r="r" b="b"/>
              <a:pathLst>
                <a:path w="146684" h="114300">
                  <a:moveTo>
                    <a:pt x="146316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46316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681607" y="3509772"/>
              <a:ext cx="970915" cy="949960"/>
            </a:xfrm>
            <a:custGeom>
              <a:avLst/>
              <a:gdLst/>
              <a:ahLst/>
              <a:cxnLst/>
              <a:rect l="l" t="t" r="r" b="b"/>
              <a:pathLst>
                <a:path w="970915" h="949960">
                  <a:moveTo>
                    <a:pt x="0" y="949451"/>
                  </a:moveTo>
                  <a:lnTo>
                    <a:pt x="970788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599817" y="3425952"/>
              <a:ext cx="135890" cy="140970"/>
            </a:xfrm>
            <a:custGeom>
              <a:avLst/>
              <a:gdLst/>
              <a:ahLst/>
              <a:cxnLst/>
              <a:rect l="l" t="t" r="r" b="b"/>
              <a:pathLst>
                <a:path w="135890" h="140970">
                  <a:moveTo>
                    <a:pt x="135636" y="0"/>
                  </a:moveTo>
                  <a:lnTo>
                    <a:pt x="0" y="47244"/>
                  </a:lnTo>
                  <a:lnTo>
                    <a:pt x="94488" y="140970"/>
                  </a:lnTo>
                  <a:lnTo>
                    <a:pt x="1356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671689" y="2925318"/>
              <a:ext cx="970280" cy="949960"/>
            </a:xfrm>
            <a:custGeom>
              <a:avLst/>
              <a:gdLst/>
              <a:ahLst/>
              <a:cxnLst/>
              <a:rect l="l" t="t" r="r" b="b"/>
              <a:pathLst>
                <a:path w="970279" h="949960">
                  <a:moveTo>
                    <a:pt x="0" y="949451"/>
                  </a:moveTo>
                  <a:lnTo>
                    <a:pt x="970038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589899" y="2841498"/>
              <a:ext cx="135890" cy="140970"/>
            </a:xfrm>
            <a:custGeom>
              <a:avLst/>
              <a:gdLst/>
              <a:ahLst/>
              <a:cxnLst/>
              <a:rect l="l" t="t" r="r" b="b"/>
              <a:pathLst>
                <a:path w="135890" h="140969">
                  <a:moveTo>
                    <a:pt x="135648" y="0"/>
                  </a:moveTo>
                  <a:lnTo>
                    <a:pt x="0" y="47243"/>
                  </a:lnTo>
                  <a:lnTo>
                    <a:pt x="93725" y="140969"/>
                  </a:lnTo>
                  <a:lnTo>
                    <a:pt x="1356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81607" y="2799588"/>
              <a:ext cx="970915" cy="944880"/>
            </a:xfrm>
            <a:custGeom>
              <a:avLst/>
              <a:gdLst/>
              <a:ahLst/>
              <a:cxnLst/>
              <a:rect l="l" t="t" r="r" b="b"/>
              <a:pathLst>
                <a:path w="970915" h="944879">
                  <a:moveTo>
                    <a:pt x="0" y="0"/>
                  </a:moveTo>
                  <a:lnTo>
                    <a:pt x="970788" y="944879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595245" y="3686556"/>
              <a:ext cx="140335" cy="135890"/>
            </a:xfrm>
            <a:custGeom>
              <a:avLst/>
              <a:gdLst/>
              <a:ahLst/>
              <a:cxnLst/>
              <a:rect l="l" t="t" r="r" b="b"/>
              <a:pathLst>
                <a:path w="140334" h="135889">
                  <a:moveTo>
                    <a:pt x="140207" y="135636"/>
                  </a:moveTo>
                  <a:lnTo>
                    <a:pt x="88379" y="0"/>
                  </a:lnTo>
                  <a:lnTo>
                    <a:pt x="0" y="94488"/>
                  </a:lnTo>
                  <a:lnTo>
                    <a:pt x="140207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661021" y="3363468"/>
              <a:ext cx="970280" cy="944244"/>
            </a:xfrm>
            <a:custGeom>
              <a:avLst/>
              <a:gdLst/>
              <a:ahLst/>
              <a:cxnLst/>
              <a:rect l="l" t="t" r="r" b="b"/>
              <a:pathLst>
                <a:path w="970279" h="944245">
                  <a:moveTo>
                    <a:pt x="0" y="0"/>
                  </a:moveTo>
                  <a:lnTo>
                    <a:pt x="970026" y="944118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573897" y="4250436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135636"/>
                  </a:moveTo>
                  <a:lnTo>
                    <a:pt x="89153" y="0"/>
                  </a:lnTo>
                  <a:lnTo>
                    <a:pt x="0" y="93725"/>
                  </a:lnTo>
                  <a:lnTo>
                    <a:pt x="140982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671689" y="2789682"/>
              <a:ext cx="1022985" cy="1487170"/>
            </a:xfrm>
            <a:custGeom>
              <a:avLst/>
              <a:gdLst/>
              <a:ahLst/>
              <a:cxnLst/>
              <a:rect l="l" t="t" r="r" b="b"/>
              <a:pathLst>
                <a:path w="1022984" h="1487170">
                  <a:moveTo>
                    <a:pt x="0" y="0"/>
                  </a:moveTo>
                  <a:lnTo>
                    <a:pt x="1022616" y="1486662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626475" y="4234434"/>
              <a:ext cx="130810" cy="140970"/>
            </a:xfrm>
            <a:custGeom>
              <a:avLst/>
              <a:gdLst/>
              <a:ahLst/>
              <a:cxnLst/>
              <a:rect l="l" t="t" r="r" b="b"/>
              <a:pathLst>
                <a:path w="130809" h="140970">
                  <a:moveTo>
                    <a:pt x="130301" y="140969"/>
                  </a:moveTo>
                  <a:lnTo>
                    <a:pt x="108978" y="0"/>
                  </a:lnTo>
                  <a:lnTo>
                    <a:pt x="0" y="67817"/>
                  </a:lnTo>
                  <a:lnTo>
                    <a:pt x="130301" y="1409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671689" y="2982468"/>
              <a:ext cx="1012190" cy="1477010"/>
            </a:xfrm>
            <a:custGeom>
              <a:avLst/>
              <a:gdLst/>
              <a:ahLst/>
              <a:cxnLst/>
              <a:rect l="l" t="t" r="r" b="b"/>
              <a:pathLst>
                <a:path w="1012190" h="1477010">
                  <a:moveTo>
                    <a:pt x="0" y="1476755"/>
                  </a:moveTo>
                  <a:lnTo>
                    <a:pt x="1011935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621153" y="2883408"/>
              <a:ext cx="125095" cy="146685"/>
            </a:xfrm>
            <a:custGeom>
              <a:avLst/>
              <a:gdLst/>
              <a:ahLst/>
              <a:cxnLst/>
              <a:rect l="l" t="t" r="r" b="b"/>
              <a:pathLst>
                <a:path w="125095" h="146685">
                  <a:moveTo>
                    <a:pt x="124968" y="0"/>
                  </a:moveTo>
                  <a:lnTo>
                    <a:pt x="0" y="73152"/>
                  </a:lnTo>
                  <a:lnTo>
                    <a:pt x="109727" y="146304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892425" y="2799588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5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315323" y="2737104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903093" y="3352800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03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325241" y="3290316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903093" y="3916680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03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325241" y="3853434"/>
              <a:ext cx="130810" cy="131445"/>
            </a:xfrm>
            <a:custGeom>
              <a:avLst/>
              <a:gdLst/>
              <a:ahLst/>
              <a:cxnLst/>
              <a:rect l="l" t="t" r="r" b="b"/>
              <a:pathLst>
                <a:path w="130809" h="131445">
                  <a:moveTo>
                    <a:pt x="130301" y="63245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130301" y="632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903093" y="4469130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03" y="0"/>
                  </a:lnTo>
                </a:path>
              </a:pathLst>
            </a:custGeom>
            <a:ln w="208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325241" y="4406646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7345813" y="4699248"/>
            <a:ext cx="661670" cy="6464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2420"/>
              </a:lnSpc>
              <a:spcBef>
                <a:spcPts val="215"/>
              </a:spcBef>
            </a:pPr>
            <a:r>
              <a:rPr sz="2050" spc="40" dirty="0">
                <a:latin typeface="Times New Roman"/>
                <a:cs typeface="Times New Roman"/>
              </a:rPr>
              <a:t>u</a:t>
            </a:r>
            <a:r>
              <a:rPr sz="2050" spc="-80" dirty="0">
                <a:latin typeface="Times New Roman"/>
                <a:cs typeface="Times New Roman"/>
              </a:rPr>
              <a:t>l</a:t>
            </a:r>
            <a:r>
              <a:rPr sz="2050" spc="-10" dirty="0">
                <a:latin typeface="Times New Roman"/>
                <a:cs typeface="Times New Roman"/>
              </a:rPr>
              <a:t>a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5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i  </a:t>
            </a:r>
            <a:r>
              <a:rPr sz="2050" spc="5" dirty="0">
                <a:latin typeface="Times New Roman"/>
                <a:cs typeface="Times New Roman"/>
              </a:rPr>
              <a:t>sloj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577001" y="4699248"/>
            <a:ext cx="714375" cy="6464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2420"/>
              </a:lnSpc>
              <a:spcBef>
                <a:spcPts val="215"/>
              </a:spcBef>
            </a:pPr>
            <a:r>
              <a:rPr sz="2050" spc="-80" dirty="0">
                <a:latin typeface="Times New Roman"/>
                <a:cs typeface="Times New Roman"/>
              </a:rPr>
              <a:t>i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40" dirty="0">
                <a:latin typeface="Times New Roman"/>
                <a:cs typeface="Times New Roman"/>
              </a:rPr>
              <a:t>l</a:t>
            </a:r>
            <a:r>
              <a:rPr sz="2050" spc="-10" dirty="0">
                <a:latin typeface="Times New Roman"/>
                <a:cs typeface="Times New Roman"/>
              </a:rPr>
              <a:t>a</a:t>
            </a:r>
            <a:r>
              <a:rPr sz="2050" spc="35" dirty="0">
                <a:latin typeface="Times New Roman"/>
                <a:cs typeface="Times New Roman"/>
              </a:rPr>
              <a:t>z</a:t>
            </a:r>
            <a:r>
              <a:rPr sz="2050" spc="-5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i  </a:t>
            </a:r>
            <a:r>
              <a:rPr sz="2050" spc="-5" dirty="0">
                <a:latin typeface="Times New Roman"/>
                <a:cs typeface="Times New Roman"/>
              </a:rPr>
              <a:t>sloj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60502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Pregled</a:t>
            </a:r>
            <a:r>
              <a:rPr spc="-80" dirty="0"/>
              <a:t> </a:t>
            </a:r>
            <a:r>
              <a:rPr dirty="0"/>
              <a:t>predavanja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6999605" cy="38354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Što su neuronske mreže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?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Organizacija mozga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Modeli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Arhitekture mreža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Reprezentacija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znanja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Vizualizacija procesa u neuronskim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mrežama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Umjetna inteligencija i neuronske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Povijest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0519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Višeslojne</a:t>
            </a:r>
            <a:r>
              <a:rPr spc="-80" dirty="0"/>
              <a:t> </a:t>
            </a:r>
            <a:r>
              <a:rPr dirty="0"/>
              <a:t>mreže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49259" cy="33070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Višeslojne mreže imaju osim ulaznog i izlaznog sloja  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 jedan ili više skrivenih slojeva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</a:t>
            </a:r>
            <a:endParaRPr sz="2600">
              <a:latin typeface="Arial"/>
              <a:cs typeface="Arial"/>
            </a:endParaRPr>
          </a:p>
          <a:p>
            <a:pPr marL="355600" marR="5715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Izlazi neurona iz </a:t>
            </a:r>
            <a:r>
              <a:rPr sz="2600" i="1" spc="-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-tog sloja predstavljaju ulaze u  neurone iz </a:t>
            </a:r>
            <a:r>
              <a:rPr sz="2600" i="1" spc="-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+1-og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sloja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Pojam povezanosti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mreže:</a:t>
            </a:r>
            <a:endParaRPr sz="2600">
              <a:latin typeface="Arial"/>
              <a:cs typeface="Arial"/>
            </a:endParaRPr>
          </a:p>
          <a:p>
            <a:pPr marL="704215" marR="35623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Mreža </a:t>
            </a:r>
            <a:r>
              <a:rPr sz="2200" spc="-5" dirty="0">
                <a:latin typeface="Arial"/>
                <a:cs typeface="Arial"/>
              </a:rPr>
              <a:t>je potpuno povezana </a:t>
            </a:r>
            <a:r>
              <a:rPr sz="2200" dirty="0">
                <a:latin typeface="Arial"/>
                <a:cs typeface="Arial"/>
              </a:rPr>
              <a:t>kada </a:t>
            </a:r>
            <a:r>
              <a:rPr sz="2200" spc="-5" dirty="0">
                <a:latin typeface="Arial"/>
                <a:cs typeface="Arial"/>
              </a:rPr>
              <a:t>je </a:t>
            </a:r>
            <a:r>
              <a:rPr sz="2200" dirty="0">
                <a:latin typeface="Arial"/>
                <a:cs typeface="Arial"/>
              </a:rPr>
              <a:t>svaki </a:t>
            </a:r>
            <a:r>
              <a:rPr sz="2200" spc="-5" dirty="0">
                <a:latin typeface="Arial"/>
                <a:cs typeface="Arial"/>
              </a:rPr>
              <a:t>neuron </a:t>
            </a:r>
            <a:r>
              <a:rPr sz="2200" dirty="0">
                <a:latin typeface="Arial"/>
                <a:cs typeface="Arial"/>
              </a:rPr>
              <a:t>u  svakom sloju </a:t>
            </a:r>
            <a:r>
              <a:rPr sz="2200" spc="-5" dirty="0">
                <a:latin typeface="Arial"/>
                <a:cs typeface="Arial"/>
              </a:rPr>
              <a:t>povezan na </a:t>
            </a:r>
            <a:r>
              <a:rPr sz="2200" dirty="0">
                <a:latin typeface="Arial"/>
                <a:cs typeface="Arial"/>
              </a:rPr>
              <a:t>sve </a:t>
            </a:r>
            <a:r>
              <a:rPr sz="2200" spc="-5" dirty="0">
                <a:latin typeface="Arial"/>
                <a:cs typeface="Arial"/>
              </a:rPr>
              <a:t>neurone </a:t>
            </a:r>
            <a:r>
              <a:rPr sz="2200" dirty="0">
                <a:latin typeface="Arial"/>
                <a:cs typeface="Arial"/>
              </a:rPr>
              <a:t>u sljedećem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sloju</a:t>
            </a:r>
            <a:endParaRPr sz="22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Ako </a:t>
            </a:r>
            <a:r>
              <a:rPr sz="2200" spc="-5" dirty="0">
                <a:latin typeface="Arial"/>
                <a:cs typeface="Arial"/>
              </a:rPr>
              <a:t>neke </a:t>
            </a:r>
            <a:r>
              <a:rPr sz="2200" dirty="0">
                <a:latin typeface="Arial"/>
                <a:cs typeface="Arial"/>
              </a:rPr>
              <a:t>veze </a:t>
            </a:r>
            <a:r>
              <a:rPr sz="2200" spc="-5" dirty="0">
                <a:latin typeface="Arial"/>
                <a:cs typeface="Arial"/>
              </a:rPr>
              <a:t>nedostaju </a:t>
            </a:r>
            <a:r>
              <a:rPr sz="2200" dirty="0">
                <a:latin typeface="Arial"/>
                <a:cs typeface="Arial"/>
              </a:rPr>
              <a:t>mreža </a:t>
            </a:r>
            <a:r>
              <a:rPr sz="2200" spc="-5" dirty="0">
                <a:latin typeface="Arial"/>
                <a:cs typeface="Arial"/>
              </a:rPr>
              <a:t>je djelomično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povezana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0519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Višeslojne</a:t>
            </a:r>
            <a:r>
              <a:rPr spc="-80" dirty="0"/>
              <a:t> </a:t>
            </a:r>
            <a:r>
              <a:rPr dirty="0"/>
              <a:t>mreže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4430395" cy="3358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37465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 s jednim  skrivenim slojem u kojem  ima četiri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</a:t>
            </a:r>
            <a:endParaRPr sz="2600" dirty="0">
              <a:latin typeface="Arial"/>
              <a:cs typeface="Arial"/>
            </a:endParaRPr>
          </a:p>
          <a:p>
            <a:pPr marL="355600" marR="189865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Broj ulaznih neurona je  četiri </a:t>
            </a:r>
            <a:r>
              <a:rPr sz="2600" spc="-5" dirty="0" err="1">
                <a:latin typeface="Arial"/>
                <a:cs typeface="Arial"/>
              </a:rPr>
              <a:t>ali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uopšteno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može biti  različit od broja skrivenih  neurona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Broj izlaznih neurona je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dva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06844" y="3157969"/>
            <a:ext cx="2543810" cy="1877695"/>
            <a:chOff x="6506844" y="3157969"/>
            <a:chExt cx="2543810" cy="1877695"/>
          </a:xfrm>
        </p:grpSpPr>
        <p:sp>
          <p:nvSpPr>
            <p:cNvPr id="5" name="object 5"/>
            <p:cNvSpPr/>
            <p:nvPr/>
          </p:nvSpPr>
          <p:spPr>
            <a:xfrm>
              <a:off x="7554594" y="3157969"/>
              <a:ext cx="212877" cy="2075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37845" y="3251453"/>
              <a:ext cx="902335" cy="10795"/>
            </a:xfrm>
            <a:custGeom>
              <a:avLst/>
              <a:gdLst/>
              <a:ahLst/>
              <a:cxnLst/>
              <a:rect l="l" t="t" r="r" b="b"/>
              <a:pathLst>
                <a:path w="902334" h="10795">
                  <a:moveTo>
                    <a:pt x="0" y="0"/>
                  </a:moveTo>
                  <a:lnTo>
                    <a:pt x="902207" y="10668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29372" y="3199637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54594" y="3711181"/>
              <a:ext cx="212877" cy="2128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37845" y="3804665"/>
              <a:ext cx="902335" cy="10795"/>
            </a:xfrm>
            <a:custGeom>
              <a:avLst/>
              <a:gdLst/>
              <a:ahLst/>
              <a:cxnLst/>
              <a:rect l="l" t="t" r="r" b="b"/>
              <a:pathLst>
                <a:path w="902334" h="10795">
                  <a:moveTo>
                    <a:pt x="0" y="0"/>
                  </a:moveTo>
                  <a:lnTo>
                    <a:pt x="902207" y="10668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29372" y="3752849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27926" y="3350513"/>
              <a:ext cx="927735" cy="454659"/>
            </a:xfrm>
            <a:custGeom>
              <a:avLst/>
              <a:gdLst/>
              <a:ahLst/>
              <a:cxnLst/>
              <a:rect l="l" t="t" r="r" b="b"/>
              <a:pathLst>
                <a:path w="927734" h="454660">
                  <a:moveTo>
                    <a:pt x="0" y="454151"/>
                  </a:moveTo>
                  <a:lnTo>
                    <a:pt x="92736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13370" y="3293363"/>
              <a:ext cx="146685" cy="120650"/>
            </a:xfrm>
            <a:custGeom>
              <a:avLst/>
              <a:gdLst/>
              <a:ahLst/>
              <a:cxnLst/>
              <a:rect l="l" t="t" r="r" b="b"/>
              <a:pathLst>
                <a:path w="146684" h="120650">
                  <a:moveTo>
                    <a:pt x="146303" y="0"/>
                  </a:moveTo>
                  <a:lnTo>
                    <a:pt x="0" y="0"/>
                  </a:lnTo>
                  <a:lnTo>
                    <a:pt x="57924" y="120396"/>
                  </a:lnTo>
                  <a:lnTo>
                    <a:pt x="1463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54594" y="4268965"/>
              <a:ext cx="212877" cy="20830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27926" y="4368545"/>
              <a:ext cx="901700" cy="10160"/>
            </a:xfrm>
            <a:custGeom>
              <a:avLst/>
              <a:gdLst/>
              <a:ahLst/>
              <a:cxnLst/>
              <a:rect l="l" t="t" r="r" b="b"/>
              <a:pathLst>
                <a:path w="901700" h="10160">
                  <a:moveTo>
                    <a:pt x="0" y="0"/>
                  </a:moveTo>
                  <a:lnTo>
                    <a:pt x="901446" y="9905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18717" y="4315967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2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17271" y="3914393"/>
              <a:ext cx="928369" cy="454659"/>
            </a:xfrm>
            <a:custGeom>
              <a:avLst/>
              <a:gdLst/>
              <a:ahLst/>
              <a:cxnLst/>
              <a:rect l="l" t="t" r="r" b="b"/>
              <a:pathLst>
                <a:path w="928370" h="454660">
                  <a:moveTo>
                    <a:pt x="0" y="454151"/>
                  </a:moveTo>
                  <a:lnTo>
                    <a:pt x="928103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03477" y="3857243"/>
              <a:ext cx="146050" cy="120014"/>
            </a:xfrm>
            <a:custGeom>
              <a:avLst/>
              <a:gdLst/>
              <a:ahLst/>
              <a:cxnLst/>
              <a:rect l="l" t="t" r="r" b="b"/>
              <a:pathLst>
                <a:path w="146050" h="120014">
                  <a:moveTo>
                    <a:pt x="145541" y="0"/>
                  </a:moveTo>
                  <a:lnTo>
                    <a:pt x="0" y="0"/>
                  </a:lnTo>
                  <a:lnTo>
                    <a:pt x="57150" y="119633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54594" y="4822177"/>
              <a:ext cx="212877" cy="2128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27926" y="4920995"/>
              <a:ext cx="901700" cy="10795"/>
            </a:xfrm>
            <a:custGeom>
              <a:avLst/>
              <a:gdLst/>
              <a:ahLst/>
              <a:cxnLst/>
              <a:rect l="l" t="t" r="r" b="b"/>
              <a:pathLst>
                <a:path w="901700" h="10795">
                  <a:moveTo>
                    <a:pt x="0" y="0"/>
                  </a:moveTo>
                  <a:lnTo>
                    <a:pt x="901446" y="10667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18717" y="4869179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2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27926" y="4477511"/>
              <a:ext cx="927735" cy="454659"/>
            </a:xfrm>
            <a:custGeom>
              <a:avLst/>
              <a:gdLst/>
              <a:ahLst/>
              <a:cxnLst/>
              <a:rect l="l" t="t" r="r" b="b"/>
              <a:pathLst>
                <a:path w="927734" h="454660">
                  <a:moveTo>
                    <a:pt x="0" y="454151"/>
                  </a:moveTo>
                  <a:lnTo>
                    <a:pt x="92736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13370" y="4420361"/>
              <a:ext cx="146685" cy="120650"/>
            </a:xfrm>
            <a:custGeom>
              <a:avLst/>
              <a:gdLst/>
              <a:ahLst/>
              <a:cxnLst/>
              <a:rect l="l" t="t" r="r" b="b"/>
              <a:pathLst>
                <a:path w="146684" h="120650">
                  <a:moveTo>
                    <a:pt x="146303" y="0"/>
                  </a:moveTo>
                  <a:lnTo>
                    <a:pt x="0" y="0"/>
                  </a:lnTo>
                  <a:lnTo>
                    <a:pt x="57924" y="120396"/>
                  </a:lnTo>
                  <a:lnTo>
                    <a:pt x="1463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37845" y="3251453"/>
              <a:ext cx="928369" cy="443865"/>
            </a:xfrm>
            <a:custGeom>
              <a:avLst/>
              <a:gdLst/>
              <a:ahLst/>
              <a:cxnLst/>
              <a:rect l="l" t="t" r="r" b="b"/>
              <a:pathLst>
                <a:path w="928370" h="443864">
                  <a:moveTo>
                    <a:pt x="0" y="0"/>
                  </a:moveTo>
                  <a:lnTo>
                    <a:pt x="928103" y="443484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424038" y="3637787"/>
              <a:ext cx="146685" cy="115570"/>
            </a:xfrm>
            <a:custGeom>
              <a:avLst/>
              <a:gdLst/>
              <a:ahLst/>
              <a:cxnLst/>
              <a:rect l="l" t="t" r="r" b="b"/>
              <a:pathLst>
                <a:path w="146684" h="115570">
                  <a:moveTo>
                    <a:pt x="146316" y="115062"/>
                  </a:moveTo>
                  <a:lnTo>
                    <a:pt x="57150" y="0"/>
                  </a:lnTo>
                  <a:lnTo>
                    <a:pt x="0" y="115062"/>
                  </a:lnTo>
                  <a:lnTo>
                    <a:pt x="146316" y="1150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17271" y="3815333"/>
              <a:ext cx="928369" cy="443865"/>
            </a:xfrm>
            <a:custGeom>
              <a:avLst/>
              <a:gdLst/>
              <a:ahLst/>
              <a:cxnLst/>
              <a:rect l="l" t="t" r="r" b="b"/>
              <a:pathLst>
                <a:path w="928370" h="443864">
                  <a:moveTo>
                    <a:pt x="0" y="0"/>
                  </a:moveTo>
                  <a:lnTo>
                    <a:pt x="928103" y="443483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03477" y="4201667"/>
              <a:ext cx="146050" cy="114300"/>
            </a:xfrm>
            <a:custGeom>
              <a:avLst/>
              <a:gdLst/>
              <a:ahLst/>
              <a:cxnLst/>
              <a:rect l="l" t="t" r="r" b="b"/>
              <a:pathLst>
                <a:path w="146050" h="114300">
                  <a:moveTo>
                    <a:pt x="145541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45541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17271" y="4368545"/>
              <a:ext cx="928369" cy="443865"/>
            </a:xfrm>
            <a:custGeom>
              <a:avLst/>
              <a:gdLst/>
              <a:ahLst/>
              <a:cxnLst/>
              <a:rect l="l" t="t" r="r" b="b"/>
              <a:pathLst>
                <a:path w="928370" h="443864">
                  <a:moveTo>
                    <a:pt x="0" y="0"/>
                  </a:moveTo>
                  <a:lnTo>
                    <a:pt x="928103" y="443483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03477" y="4754117"/>
              <a:ext cx="146050" cy="115570"/>
            </a:xfrm>
            <a:custGeom>
              <a:avLst/>
              <a:gdLst/>
              <a:ahLst/>
              <a:cxnLst/>
              <a:rect l="l" t="t" r="r" b="b"/>
              <a:pathLst>
                <a:path w="146050" h="115570">
                  <a:moveTo>
                    <a:pt x="145541" y="115062"/>
                  </a:moveTo>
                  <a:lnTo>
                    <a:pt x="57150" y="0"/>
                  </a:lnTo>
                  <a:lnTo>
                    <a:pt x="0" y="115062"/>
                  </a:lnTo>
                  <a:lnTo>
                    <a:pt x="145541" y="1150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37845" y="3971543"/>
              <a:ext cx="970280" cy="949960"/>
            </a:xfrm>
            <a:custGeom>
              <a:avLst/>
              <a:gdLst/>
              <a:ahLst/>
              <a:cxnLst/>
              <a:rect l="l" t="t" r="r" b="b"/>
              <a:pathLst>
                <a:path w="970279" h="949960">
                  <a:moveTo>
                    <a:pt x="0" y="949451"/>
                  </a:moveTo>
                  <a:lnTo>
                    <a:pt x="97002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455293" y="3888485"/>
              <a:ext cx="135890" cy="140970"/>
            </a:xfrm>
            <a:custGeom>
              <a:avLst/>
              <a:gdLst/>
              <a:ahLst/>
              <a:cxnLst/>
              <a:rect l="l" t="t" r="r" b="b"/>
              <a:pathLst>
                <a:path w="135890" h="140970">
                  <a:moveTo>
                    <a:pt x="135636" y="0"/>
                  </a:moveTo>
                  <a:lnTo>
                    <a:pt x="0" y="46481"/>
                  </a:lnTo>
                  <a:lnTo>
                    <a:pt x="93725" y="140969"/>
                  </a:lnTo>
                  <a:lnTo>
                    <a:pt x="1356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27926" y="3387089"/>
              <a:ext cx="969644" cy="950594"/>
            </a:xfrm>
            <a:custGeom>
              <a:avLst/>
              <a:gdLst/>
              <a:ahLst/>
              <a:cxnLst/>
              <a:rect l="l" t="t" r="r" b="b"/>
              <a:pathLst>
                <a:path w="969645" h="950595">
                  <a:moveTo>
                    <a:pt x="0" y="950213"/>
                  </a:moveTo>
                  <a:lnTo>
                    <a:pt x="96927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445374" y="3304031"/>
              <a:ext cx="135255" cy="140970"/>
            </a:xfrm>
            <a:custGeom>
              <a:avLst/>
              <a:gdLst/>
              <a:ahLst/>
              <a:cxnLst/>
              <a:rect l="l" t="t" r="r" b="b"/>
              <a:pathLst>
                <a:path w="135254" h="140970">
                  <a:moveTo>
                    <a:pt x="134874" y="0"/>
                  </a:moveTo>
                  <a:lnTo>
                    <a:pt x="0" y="46481"/>
                  </a:lnTo>
                  <a:lnTo>
                    <a:pt x="93725" y="140969"/>
                  </a:lnTo>
                  <a:lnTo>
                    <a:pt x="1348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37845" y="3262121"/>
              <a:ext cx="970280" cy="944244"/>
            </a:xfrm>
            <a:custGeom>
              <a:avLst/>
              <a:gdLst/>
              <a:ahLst/>
              <a:cxnLst/>
              <a:rect l="l" t="t" r="r" b="b"/>
              <a:pathLst>
                <a:path w="970279" h="944245">
                  <a:moveTo>
                    <a:pt x="0" y="0"/>
                  </a:moveTo>
                  <a:lnTo>
                    <a:pt x="970026" y="944117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49946" y="4149089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135636"/>
                  </a:moveTo>
                  <a:lnTo>
                    <a:pt x="89153" y="0"/>
                  </a:lnTo>
                  <a:lnTo>
                    <a:pt x="0" y="93725"/>
                  </a:lnTo>
                  <a:lnTo>
                    <a:pt x="140982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7271" y="3826001"/>
              <a:ext cx="969644" cy="944244"/>
            </a:xfrm>
            <a:custGeom>
              <a:avLst/>
              <a:gdLst/>
              <a:ahLst/>
              <a:cxnLst/>
              <a:rect l="l" t="t" r="r" b="b"/>
              <a:pathLst>
                <a:path w="969645" h="944245">
                  <a:moveTo>
                    <a:pt x="0" y="0"/>
                  </a:moveTo>
                  <a:lnTo>
                    <a:pt x="969251" y="944118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429372" y="4712969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135635"/>
                  </a:moveTo>
                  <a:lnTo>
                    <a:pt x="88404" y="0"/>
                  </a:lnTo>
                  <a:lnTo>
                    <a:pt x="0" y="93725"/>
                  </a:lnTo>
                  <a:lnTo>
                    <a:pt x="140982" y="1356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27926" y="3251453"/>
              <a:ext cx="1021715" cy="1487805"/>
            </a:xfrm>
            <a:custGeom>
              <a:avLst/>
              <a:gdLst/>
              <a:ahLst/>
              <a:cxnLst/>
              <a:rect l="l" t="t" r="r" b="b"/>
              <a:pathLst>
                <a:path w="1021715" h="1487804">
                  <a:moveTo>
                    <a:pt x="0" y="0"/>
                  </a:moveTo>
                  <a:lnTo>
                    <a:pt x="1021092" y="1487424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481188" y="4696967"/>
              <a:ext cx="130810" cy="140970"/>
            </a:xfrm>
            <a:custGeom>
              <a:avLst/>
              <a:gdLst/>
              <a:ahLst/>
              <a:cxnLst/>
              <a:rect l="l" t="t" r="r" b="b"/>
              <a:pathLst>
                <a:path w="130809" h="140970">
                  <a:moveTo>
                    <a:pt x="130314" y="140970"/>
                  </a:moveTo>
                  <a:lnTo>
                    <a:pt x="109740" y="0"/>
                  </a:lnTo>
                  <a:lnTo>
                    <a:pt x="0" y="67818"/>
                  </a:lnTo>
                  <a:lnTo>
                    <a:pt x="130314" y="140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27926" y="3445001"/>
              <a:ext cx="1011555" cy="1476375"/>
            </a:xfrm>
            <a:custGeom>
              <a:avLst/>
              <a:gdLst/>
              <a:ahLst/>
              <a:cxnLst/>
              <a:rect l="l" t="t" r="r" b="b"/>
              <a:pathLst>
                <a:path w="1011554" h="1476375">
                  <a:moveTo>
                    <a:pt x="0" y="1475994"/>
                  </a:moveTo>
                  <a:lnTo>
                    <a:pt x="1011174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476629" y="3345941"/>
              <a:ext cx="125095" cy="146050"/>
            </a:xfrm>
            <a:custGeom>
              <a:avLst/>
              <a:gdLst/>
              <a:ahLst/>
              <a:cxnLst/>
              <a:rect l="l" t="t" r="r" b="b"/>
              <a:pathLst>
                <a:path w="125095" h="146050">
                  <a:moveTo>
                    <a:pt x="124968" y="0"/>
                  </a:moveTo>
                  <a:lnTo>
                    <a:pt x="0" y="72390"/>
                  </a:lnTo>
                  <a:lnTo>
                    <a:pt x="108966" y="145542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47126" y="3262121"/>
              <a:ext cx="469900" cy="375920"/>
            </a:xfrm>
            <a:custGeom>
              <a:avLst/>
              <a:gdLst/>
              <a:ahLst/>
              <a:cxnLst/>
              <a:rect l="l" t="t" r="r" b="b"/>
              <a:pathLst>
                <a:path w="469900" h="375920">
                  <a:moveTo>
                    <a:pt x="0" y="0"/>
                  </a:moveTo>
                  <a:lnTo>
                    <a:pt x="469404" y="375665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163953" y="3580637"/>
              <a:ext cx="146685" cy="130810"/>
            </a:xfrm>
            <a:custGeom>
              <a:avLst/>
              <a:gdLst/>
              <a:ahLst/>
              <a:cxnLst/>
              <a:rect l="l" t="t" r="r" b="b"/>
              <a:pathLst>
                <a:path w="146684" h="130810">
                  <a:moveTo>
                    <a:pt x="146303" y="130301"/>
                  </a:moveTo>
                  <a:lnTo>
                    <a:pt x="83820" y="0"/>
                  </a:lnTo>
                  <a:lnTo>
                    <a:pt x="0" y="104394"/>
                  </a:lnTo>
                  <a:lnTo>
                    <a:pt x="146303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57807" y="3815333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79955" y="3752849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757807" y="4378451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79955" y="4315967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2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757807" y="4535423"/>
              <a:ext cx="464184" cy="396240"/>
            </a:xfrm>
            <a:custGeom>
              <a:avLst/>
              <a:gdLst/>
              <a:ahLst/>
              <a:cxnLst/>
              <a:rect l="l" t="t" r="r" b="b"/>
              <a:pathLst>
                <a:path w="464184" h="396239">
                  <a:moveTo>
                    <a:pt x="0" y="396239"/>
                  </a:moveTo>
                  <a:lnTo>
                    <a:pt x="464057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169274" y="4462271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0"/>
                  </a:moveTo>
                  <a:lnTo>
                    <a:pt x="0" y="36575"/>
                  </a:lnTo>
                  <a:lnTo>
                    <a:pt x="83832" y="135636"/>
                  </a:lnTo>
                  <a:lnTo>
                    <a:pt x="1409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283828" y="3711181"/>
              <a:ext cx="212877" cy="20754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294255" y="4284725"/>
              <a:ext cx="192405" cy="187960"/>
            </a:xfrm>
            <a:custGeom>
              <a:avLst/>
              <a:gdLst/>
              <a:ahLst/>
              <a:cxnLst/>
              <a:rect l="l" t="t" r="r" b="b"/>
              <a:pathLst>
                <a:path w="192404" h="187960">
                  <a:moveTo>
                    <a:pt x="192024" y="93725"/>
                  </a:moveTo>
                  <a:lnTo>
                    <a:pt x="184415" y="57221"/>
                  </a:lnTo>
                  <a:lnTo>
                    <a:pt x="163734" y="27432"/>
                  </a:lnTo>
                  <a:lnTo>
                    <a:pt x="133195" y="7358"/>
                  </a:lnTo>
                  <a:lnTo>
                    <a:pt x="96011" y="0"/>
                  </a:lnTo>
                  <a:lnTo>
                    <a:pt x="58507" y="7358"/>
                  </a:lnTo>
                  <a:lnTo>
                    <a:pt x="28003" y="27432"/>
                  </a:lnTo>
                  <a:lnTo>
                    <a:pt x="7500" y="57221"/>
                  </a:lnTo>
                  <a:lnTo>
                    <a:pt x="0" y="93725"/>
                  </a:lnTo>
                  <a:lnTo>
                    <a:pt x="7500" y="129909"/>
                  </a:lnTo>
                  <a:lnTo>
                    <a:pt x="28003" y="159734"/>
                  </a:lnTo>
                  <a:lnTo>
                    <a:pt x="58507" y="179986"/>
                  </a:lnTo>
                  <a:lnTo>
                    <a:pt x="96011" y="187451"/>
                  </a:lnTo>
                  <a:lnTo>
                    <a:pt x="133195" y="179986"/>
                  </a:lnTo>
                  <a:lnTo>
                    <a:pt x="163734" y="159734"/>
                  </a:lnTo>
                  <a:lnTo>
                    <a:pt x="184415" y="129909"/>
                  </a:lnTo>
                  <a:lnTo>
                    <a:pt x="192024" y="937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715897" y="3355847"/>
              <a:ext cx="770890" cy="1116330"/>
            </a:xfrm>
            <a:custGeom>
              <a:avLst/>
              <a:gdLst/>
              <a:ahLst/>
              <a:cxnLst/>
              <a:rect l="l" t="t" r="r" b="b"/>
              <a:pathLst>
                <a:path w="770890" h="1116329">
                  <a:moveTo>
                    <a:pt x="770381" y="1022603"/>
                  </a:moveTo>
                  <a:lnTo>
                    <a:pt x="762773" y="986099"/>
                  </a:lnTo>
                  <a:lnTo>
                    <a:pt x="742092" y="956310"/>
                  </a:lnTo>
                  <a:lnTo>
                    <a:pt x="711553" y="936236"/>
                  </a:lnTo>
                  <a:lnTo>
                    <a:pt x="674369" y="928877"/>
                  </a:lnTo>
                  <a:lnTo>
                    <a:pt x="636865" y="936236"/>
                  </a:lnTo>
                  <a:lnTo>
                    <a:pt x="606361" y="956310"/>
                  </a:lnTo>
                  <a:lnTo>
                    <a:pt x="585858" y="986099"/>
                  </a:lnTo>
                  <a:lnTo>
                    <a:pt x="578357" y="1022603"/>
                  </a:lnTo>
                  <a:lnTo>
                    <a:pt x="585858" y="1058787"/>
                  </a:lnTo>
                  <a:lnTo>
                    <a:pt x="606361" y="1088612"/>
                  </a:lnTo>
                  <a:lnTo>
                    <a:pt x="636865" y="1108864"/>
                  </a:lnTo>
                  <a:lnTo>
                    <a:pt x="674369" y="1116329"/>
                  </a:lnTo>
                  <a:lnTo>
                    <a:pt x="711553" y="1108864"/>
                  </a:lnTo>
                  <a:lnTo>
                    <a:pt x="742092" y="1088612"/>
                  </a:lnTo>
                  <a:lnTo>
                    <a:pt x="762773" y="1058787"/>
                  </a:lnTo>
                  <a:lnTo>
                    <a:pt x="770381" y="1022603"/>
                  </a:lnTo>
                  <a:close/>
                </a:path>
                <a:path w="770890" h="1116329">
                  <a:moveTo>
                    <a:pt x="0" y="0"/>
                  </a:moveTo>
                  <a:lnTo>
                    <a:pt x="563117" y="829817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11197" y="4143755"/>
              <a:ext cx="130810" cy="140970"/>
            </a:xfrm>
            <a:custGeom>
              <a:avLst/>
              <a:gdLst/>
              <a:ahLst/>
              <a:cxnLst/>
              <a:rect l="l" t="t" r="r" b="b"/>
              <a:pathLst>
                <a:path w="130809" h="140970">
                  <a:moveTo>
                    <a:pt x="130289" y="140970"/>
                  </a:moveTo>
                  <a:lnTo>
                    <a:pt x="109715" y="0"/>
                  </a:lnTo>
                  <a:lnTo>
                    <a:pt x="0" y="67818"/>
                  </a:lnTo>
                  <a:lnTo>
                    <a:pt x="130289" y="140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684655" y="3997451"/>
              <a:ext cx="584200" cy="840740"/>
            </a:xfrm>
            <a:custGeom>
              <a:avLst/>
              <a:gdLst/>
              <a:ahLst/>
              <a:cxnLst/>
              <a:rect l="l" t="t" r="r" b="b"/>
              <a:pathLst>
                <a:path w="584200" h="840739">
                  <a:moveTo>
                    <a:pt x="0" y="840486"/>
                  </a:moveTo>
                  <a:lnTo>
                    <a:pt x="583692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205850" y="3898391"/>
              <a:ext cx="125095" cy="146685"/>
            </a:xfrm>
            <a:custGeom>
              <a:avLst/>
              <a:gdLst/>
              <a:ahLst/>
              <a:cxnLst/>
              <a:rect l="l" t="t" r="r" b="b"/>
              <a:pathLst>
                <a:path w="125095" h="146685">
                  <a:moveTo>
                    <a:pt x="124980" y="0"/>
                  </a:moveTo>
                  <a:lnTo>
                    <a:pt x="0" y="73152"/>
                  </a:lnTo>
                  <a:lnTo>
                    <a:pt x="109740" y="146304"/>
                  </a:lnTo>
                  <a:lnTo>
                    <a:pt x="1249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715897" y="3877817"/>
              <a:ext cx="490220" cy="381000"/>
            </a:xfrm>
            <a:custGeom>
              <a:avLst/>
              <a:gdLst/>
              <a:ahLst/>
              <a:cxnLst/>
              <a:rect l="l" t="t" r="r" b="b"/>
              <a:pathLst>
                <a:path w="490220" h="381000">
                  <a:moveTo>
                    <a:pt x="0" y="0"/>
                  </a:moveTo>
                  <a:lnTo>
                    <a:pt x="489953" y="38100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54047" y="4196333"/>
              <a:ext cx="146050" cy="130810"/>
            </a:xfrm>
            <a:custGeom>
              <a:avLst/>
              <a:gdLst/>
              <a:ahLst/>
              <a:cxnLst/>
              <a:rect l="l" t="t" r="r" b="b"/>
              <a:pathLst>
                <a:path w="146050" h="130810">
                  <a:moveTo>
                    <a:pt x="145529" y="130301"/>
                  </a:moveTo>
                  <a:lnTo>
                    <a:pt x="77724" y="0"/>
                  </a:lnTo>
                  <a:lnTo>
                    <a:pt x="0" y="104393"/>
                  </a:lnTo>
                  <a:lnTo>
                    <a:pt x="145529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37220" y="3919727"/>
              <a:ext cx="474345" cy="386080"/>
            </a:xfrm>
            <a:custGeom>
              <a:avLst/>
              <a:gdLst/>
              <a:ahLst/>
              <a:cxnLst/>
              <a:rect l="l" t="t" r="r" b="b"/>
              <a:pathLst>
                <a:path w="474345" h="386079">
                  <a:moveTo>
                    <a:pt x="0" y="385572"/>
                  </a:moveTo>
                  <a:lnTo>
                    <a:pt x="473976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159381" y="3846575"/>
              <a:ext cx="140335" cy="135890"/>
            </a:xfrm>
            <a:custGeom>
              <a:avLst/>
              <a:gdLst/>
              <a:ahLst/>
              <a:cxnLst/>
              <a:rect l="l" t="t" r="r" b="b"/>
              <a:pathLst>
                <a:path w="140334" h="135889">
                  <a:moveTo>
                    <a:pt x="140195" y="0"/>
                  </a:moveTo>
                  <a:lnTo>
                    <a:pt x="0" y="36575"/>
                  </a:lnTo>
                  <a:lnTo>
                    <a:pt x="83045" y="135636"/>
                  </a:lnTo>
                  <a:lnTo>
                    <a:pt x="1401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497696" y="3815333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28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919844" y="3752849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487041" y="4368545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03" y="0"/>
                  </a:lnTo>
                </a:path>
              </a:pathLst>
            </a:custGeom>
            <a:ln w="20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909176" y="4305300"/>
              <a:ext cx="130810" cy="131445"/>
            </a:xfrm>
            <a:custGeom>
              <a:avLst/>
              <a:gdLst/>
              <a:ahLst/>
              <a:cxnLst/>
              <a:rect l="l" t="t" r="r" b="b"/>
              <a:pathLst>
                <a:path w="130809" h="131445">
                  <a:moveTo>
                    <a:pt x="130314" y="63246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130314" y="632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6202051" y="5161762"/>
            <a:ext cx="661670" cy="6464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47955" marR="5080" indent="-135890">
              <a:lnSpc>
                <a:spcPts val="2420"/>
              </a:lnSpc>
              <a:spcBef>
                <a:spcPts val="215"/>
              </a:spcBef>
            </a:pPr>
            <a:r>
              <a:rPr sz="2050" spc="40" dirty="0">
                <a:latin typeface="Times New Roman"/>
                <a:cs typeface="Times New Roman"/>
              </a:rPr>
              <a:t>u</a:t>
            </a:r>
            <a:r>
              <a:rPr sz="2050" spc="-80" dirty="0">
                <a:latin typeface="Times New Roman"/>
                <a:cs typeface="Times New Roman"/>
              </a:rPr>
              <a:t>l</a:t>
            </a:r>
            <a:r>
              <a:rPr sz="2050" spc="-10" dirty="0">
                <a:latin typeface="Times New Roman"/>
                <a:cs typeface="Times New Roman"/>
              </a:rPr>
              <a:t>a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5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i  </a:t>
            </a:r>
            <a:r>
              <a:rPr sz="2050" spc="-5" dirty="0">
                <a:latin typeface="Times New Roman"/>
                <a:cs typeface="Times New Roman"/>
              </a:rPr>
              <a:t>sloj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64" name="object 64"/>
          <p:cNvSpPr txBox="1"/>
          <p:nvPr/>
        </p:nvSpPr>
        <p:spPr>
          <a:xfrm>
            <a:off x="7104473" y="5161762"/>
            <a:ext cx="859790" cy="6464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73050" marR="5080" indent="-260985">
              <a:lnSpc>
                <a:spcPts val="2420"/>
              </a:lnSpc>
              <a:spcBef>
                <a:spcPts val="215"/>
              </a:spcBef>
            </a:pPr>
            <a:r>
              <a:rPr sz="2050" spc="-20" dirty="0">
                <a:latin typeface="Times New Roman"/>
                <a:cs typeface="Times New Roman"/>
              </a:rPr>
              <a:t>s</a:t>
            </a:r>
            <a:r>
              <a:rPr sz="2050" spc="-5" dirty="0">
                <a:latin typeface="Times New Roman"/>
                <a:cs typeface="Times New Roman"/>
              </a:rPr>
              <a:t>k</a:t>
            </a:r>
            <a:r>
              <a:rPr sz="2050" spc="15" dirty="0">
                <a:latin typeface="Times New Roman"/>
                <a:cs typeface="Times New Roman"/>
              </a:rPr>
              <a:t>r</a:t>
            </a:r>
            <a:r>
              <a:rPr sz="2050" spc="-40" dirty="0">
                <a:latin typeface="Times New Roman"/>
                <a:cs typeface="Times New Roman"/>
              </a:rPr>
              <a:t>i</a:t>
            </a:r>
            <a:r>
              <a:rPr sz="2050" spc="-45" dirty="0">
                <a:latin typeface="Times New Roman"/>
                <a:cs typeface="Times New Roman"/>
              </a:rPr>
              <a:t>v</a:t>
            </a:r>
            <a:r>
              <a:rPr sz="2050" spc="30" dirty="0">
                <a:latin typeface="Times New Roman"/>
                <a:cs typeface="Times New Roman"/>
              </a:rPr>
              <a:t>e</a:t>
            </a:r>
            <a:r>
              <a:rPr sz="2050" spc="-5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i  </a:t>
            </a:r>
            <a:r>
              <a:rPr sz="2050" spc="-5" dirty="0">
                <a:latin typeface="Times New Roman"/>
                <a:cs typeface="Times New Roman"/>
              </a:rPr>
              <a:t>sloj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142456" y="5161762"/>
            <a:ext cx="713105" cy="6464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31445" marR="5080" indent="-119380">
              <a:lnSpc>
                <a:spcPts val="2420"/>
              </a:lnSpc>
              <a:spcBef>
                <a:spcPts val="215"/>
              </a:spcBef>
            </a:pPr>
            <a:r>
              <a:rPr sz="2050" spc="-80" dirty="0">
                <a:latin typeface="Times New Roman"/>
                <a:cs typeface="Times New Roman"/>
              </a:rPr>
              <a:t>i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40" dirty="0">
                <a:latin typeface="Times New Roman"/>
                <a:cs typeface="Times New Roman"/>
              </a:rPr>
              <a:t>l</a:t>
            </a:r>
            <a:r>
              <a:rPr sz="2050" spc="-15" dirty="0">
                <a:latin typeface="Times New Roman"/>
                <a:cs typeface="Times New Roman"/>
              </a:rPr>
              <a:t>a</a:t>
            </a:r>
            <a:r>
              <a:rPr sz="2050" spc="35" dirty="0">
                <a:latin typeface="Times New Roman"/>
                <a:cs typeface="Times New Roman"/>
              </a:rPr>
              <a:t>z</a:t>
            </a:r>
            <a:r>
              <a:rPr sz="2050" spc="-5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i  </a:t>
            </a:r>
            <a:r>
              <a:rPr sz="2050" spc="5" dirty="0">
                <a:latin typeface="Times New Roman"/>
                <a:cs typeface="Times New Roman"/>
              </a:rPr>
              <a:t>sloj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0519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Višeslojne</a:t>
            </a:r>
            <a:r>
              <a:rPr spc="-80" dirty="0"/>
              <a:t> </a:t>
            </a:r>
            <a:r>
              <a:rPr dirty="0"/>
              <a:t>mreže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4467860" cy="4151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djelomično  povezanih mreža su lokalno  povezane mreže</a:t>
            </a:r>
            <a:endParaRPr sz="2600" dirty="0">
              <a:latin typeface="Arial"/>
              <a:cs typeface="Arial"/>
            </a:endParaRPr>
          </a:p>
          <a:p>
            <a:pPr marL="355600" marR="18669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: </a:t>
            </a:r>
            <a:r>
              <a:rPr sz="2600" spc="-5" dirty="0">
                <a:latin typeface="Arial"/>
                <a:cs typeface="Arial"/>
              </a:rPr>
              <a:t>svaki neuron u  skrivenom sloju spojen je  samo na ulazne neurone u  svom susjedstvu</a:t>
            </a:r>
            <a:endParaRPr sz="2600" dirty="0">
              <a:latin typeface="Arial"/>
              <a:cs typeface="Arial"/>
            </a:endParaRPr>
          </a:p>
          <a:p>
            <a:pPr marL="355600" marR="465455" indent="-342900">
              <a:lnSpc>
                <a:spcPct val="100000"/>
              </a:lnSpc>
              <a:spcBef>
                <a:spcPts val="65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Takav skup lokaliziranih  ulaza zove se receptivno  polje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59251" y="2639815"/>
            <a:ext cx="2543810" cy="2626995"/>
            <a:chOff x="6659251" y="2639815"/>
            <a:chExt cx="2543810" cy="2626995"/>
          </a:xfrm>
        </p:grpSpPr>
        <p:sp>
          <p:nvSpPr>
            <p:cNvPr id="5" name="object 5"/>
            <p:cNvSpPr/>
            <p:nvPr/>
          </p:nvSpPr>
          <p:spPr>
            <a:xfrm>
              <a:off x="7707001" y="3004813"/>
              <a:ext cx="212864" cy="2075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90246" y="3098291"/>
              <a:ext cx="902335" cy="10795"/>
            </a:xfrm>
            <a:custGeom>
              <a:avLst/>
              <a:gdLst/>
              <a:ahLst/>
              <a:cxnLst/>
              <a:rect l="l" t="t" r="r" b="b"/>
              <a:pathLst>
                <a:path w="902334" h="10794">
                  <a:moveTo>
                    <a:pt x="0" y="0"/>
                  </a:moveTo>
                  <a:lnTo>
                    <a:pt x="902207" y="10668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81773" y="3046475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07001" y="3557263"/>
              <a:ext cx="212864" cy="2128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90246" y="3650741"/>
              <a:ext cx="902335" cy="10795"/>
            </a:xfrm>
            <a:custGeom>
              <a:avLst/>
              <a:gdLst/>
              <a:ahLst/>
              <a:cxnLst/>
              <a:rect l="l" t="t" r="r" b="b"/>
              <a:pathLst>
                <a:path w="902334" h="10795">
                  <a:moveTo>
                    <a:pt x="0" y="0"/>
                  </a:moveTo>
                  <a:lnTo>
                    <a:pt x="902207" y="10668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81773" y="3598925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80327" y="3197351"/>
              <a:ext cx="927735" cy="453390"/>
            </a:xfrm>
            <a:custGeom>
              <a:avLst/>
              <a:gdLst/>
              <a:ahLst/>
              <a:cxnLst/>
              <a:rect l="l" t="t" r="r" b="b"/>
              <a:pathLst>
                <a:path w="927734" h="453389">
                  <a:moveTo>
                    <a:pt x="0" y="453389"/>
                  </a:moveTo>
                  <a:lnTo>
                    <a:pt x="92736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5771" y="3140201"/>
              <a:ext cx="146685" cy="120014"/>
            </a:xfrm>
            <a:custGeom>
              <a:avLst/>
              <a:gdLst/>
              <a:ahLst/>
              <a:cxnLst/>
              <a:rect l="l" t="t" r="r" b="b"/>
              <a:pathLst>
                <a:path w="146684" h="120014">
                  <a:moveTo>
                    <a:pt x="146303" y="0"/>
                  </a:moveTo>
                  <a:lnTo>
                    <a:pt x="0" y="0"/>
                  </a:lnTo>
                  <a:lnTo>
                    <a:pt x="57924" y="119633"/>
                  </a:lnTo>
                  <a:lnTo>
                    <a:pt x="1463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07001" y="4114285"/>
              <a:ext cx="212864" cy="2082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80327" y="4213859"/>
              <a:ext cx="901700" cy="10160"/>
            </a:xfrm>
            <a:custGeom>
              <a:avLst/>
              <a:gdLst/>
              <a:ahLst/>
              <a:cxnLst/>
              <a:rect l="l" t="t" r="r" b="b"/>
              <a:pathLst>
                <a:path w="901700" h="10160">
                  <a:moveTo>
                    <a:pt x="0" y="0"/>
                  </a:moveTo>
                  <a:lnTo>
                    <a:pt x="901446" y="9905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1118" y="4161281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69672" y="3760469"/>
              <a:ext cx="928369" cy="453390"/>
            </a:xfrm>
            <a:custGeom>
              <a:avLst/>
              <a:gdLst/>
              <a:ahLst/>
              <a:cxnLst/>
              <a:rect l="l" t="t" r="r" b="b"/>
              <a:pathLst>
                <a:path w="928370" h="453389">
                  <a:moveTo>
                    <a:pt x="0" y="453389"/>
                  </a:moveTo>
                  <a:lnTo>
                    <a:pt x="928103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55878" y="3702557"/>
              <a:ext cx="146050" cy="120650"/>
            </a:xfrm>
            <a:custGeom>
              <a:avLst/>
              <a:gdLst/>
              <a:ahLst/>
              <a:cxnLst/>
              <a:rect l="l" t="t" r="r" b="b"/>
              <a:pathLst>
                <a:path w="146050" h="120650">
                  <a:moveTo>
                    <a:pt x="145541" y="0"/>
                  </a:moveTo>
                  <a:lnTo>
                    <a:pt x="0" y="0"/>
                  </a:lnTo>
                  <a:lnTo>
                    <a:pt x="57150" y="120395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07001" y="4666735"/>
              <a:ext cx="212864" cy="21362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80327" y="4766310"/>
              <a:ext cx="901700" cy="10160"/>
            </a:xfrm>
            <a:custGeom>
              <a:avLst/>
              <a:gdLst/>
              <a:ahLst/>
              <a:cxnLst/>
              <a:rect l="l" t="t" r="r" b="b"/>
              <a:pathLst>
                <a:path w="901700" h="10160">
                  <a:moveTo>
                    <a:pt x="0" y="0"/>
                  </a:moveTo>
                  <a:lnTo>
                    <a:pt x="901446" y="9905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71118" y="4713732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80327" y="4322825"/>
              <a:ext cx="927735" cy="453390"/>
            </a:xfrm>
            <a:custGeom>
              <a:avLst/>
              <a:gdLst/>
              <a:ahLst/>
              <a:cxnLst/>
              <a:rect l="l" t="t" r="r" b="b"/>
              <a:pathLst>
                <a:path w="927734" h="453389">
                  <a:moveTo>
                    <a:pt x="0" y="453389"/>
                  </a:moveTo>
                  <a:lnTo>
                    <a:pt x="92736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65771" y="4265675"/>
              <a:ext cx="146685" cy="120014"/>
            </a:xfrm>
            <a:custGeom>
              <a:avLst/>
              <a:gdLst/>
              <a:ahLst/>
              <a:cxnLst/>
              <a:rect l="l" t="t" r="r" b="b"/>
              <a:pathLst>
                <a:path w="146684" h="120014">
                  <a:moveTo>
                    <a:pt x="146303" y="0"/>
                  </a:moveTo>
                  <a:lnTo>
                    <a:pt x="0" y="0"/>
                  </a:lnTo>
                  <a:lnTo>
                    <a:pt x="57924" y="119634"/>
                  </a:lnTo>
                  <a:lnTo>
                    <a:pt x="1463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90246" y="3098291"/>
              <a:ext cx="928369" cy="443230"/>
            </a:xfrm>
            <a:custGeom>
              <a:avLst/>
              <a:gdLst/>
              <a:ahLst/>
              <a:cxnLst/>
              <a:rect l="l" t="t" r="r" b="b"/>
              <a:pathLst>
                <a:path w="928370" h="443229">
                  <a:moveTo>
                    <a:pt x="0" y="0"/>
                  </a:moveTo>
                  <a:lnTo>
                    <a:pt x="928103" y="442721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76439" y="3483863"/>
              <a:ext cx="146685" cy="115570"/>
            </a:xfrm>
            <a:custGeom>
              <a:avLst/>
              <a:gdLst/>
              <a:ahLst/>
              <a:cxnLst/>
              <a:rect l="l" t="t" r="r" b="b"/>
              <a:pathLst>
                <a:path w="146684" h="115570">
                  <a:moveTo>
                    <a:pt x="146316" y="115062"/>
                  </a:moveTo>
                  <a:lnTo>
                    <a:pt x="57150" y="0"/>
                  </a:lnTo>
                  <a:lnTo>
                    <a:pt x="0" y="115062"/>
                  </a:lnTo>
                  <a:lnTo>
                    <a:pt x="146316" y="1150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669672" y="3661409"/>
              <a:ext cx="928369" cy="443230"/>
            </a:xfrm>
            <a:custGeom>
              <a:avLst/>
              <a:gdLst/>
              <a:ahLst/>
              <a:cxnLst/>
              <a:rect l="l" t="t" r="r" b="b"/>
              <a:pathLst>
                <a:path w="928370" h="443229">
                  <a:moveTo>
                    <a:pt x="0" y="0"/>
                  </a:moveTo>
                  <a:lnTo>
                    <a:pt x="928103" y="442722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55878" y="4046981"/>
              <a:ext cx="146050" cy="114300"/>
            </a:xfrm>
            <a:custGeom>
              <a:avLst/>
              <a:gdLst/>
              <a:ahLst/>
              <a:cxnLst/>
              <a:rect l="l" t="t" r="r" b="b"/>
              <a:pathLst>
                <a:path w="146050" h="114300">
                  <a:moveTo>
                    <a:pt x="145541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45541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69672" y="4213859"/>
              <a:ext cx="928369" cy="443230"/>
            </a:xfrm>
            <a:custGeom>
              <a:avLst/>
              <a:gdLst/>
              <a:ahLst/>
              <a:cxnLst/>
              <a:rect l="l" t="t" r="r" b="b"/>
              <a:pathLst>
                <a:path w="928370" h="443229">
                  <a:moveTo>
                    <a:pt x="0" y="0"/>
                  </a:moveTo>
                  <a:lnTo>
                    <a:pt x="928103" y="442722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55878" y="4599432"/>
              <a:ext cx="146050" cy="114300"/>
            </a:xfrm>
            <a:custGeom>
              <a:avLst/>
              <a:gdLst/>
              <a:ahLst/>
              <a:cxnLst/>
              <a:rect l="l" t="t" r="r" b="b"/>
              <a:pathLst>
                <a:path w="146050" h="114300">
                  <a:moveTo>
                    <a:pt x="145541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45541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700901" y="2650235"/>
              <a:ext cx="954405" cy="849630"/>
            </a:xfrm>
            <a:custGeom>
              <a:avLst/>
              <a:gdLst/>
              <a:ahLst/>
              <a:cxnLst/>
              <a:rect l="l" t="t" r="r" b="b"/>
              <a:pathLst>
                <a:path w="954404" h="849629">
                  <a:moveTo>
                    <a:pt x="0" y="0"/>
                  </a:moveTo>
                  <a:lnTo>
                    <a:pt x="954024" y="849629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02347" y="3441953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135636"/>
                  </a:moveTo>
                  <a:lnTo>
                    <a:pt x="83832" y="0"/>
                  </a:lnTo>
                  <a:lnTo>
                    <a:pt x="0" y="99060"/>
                  </a:lnTo>
                  <a:lnTo>
                    <a:pt x="140982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80327" y="3233927"/>
              <a:ext cx="969644" cy="948690"/>
            </a:xfrm>
            <a:custGeom>
              <a:avLst/>
              <a:gdLst/>
              <a:ahLst/>
              <a:cxnLst/>
              <a:rect l="l" t="t" r="r" b="b"/>
              <a:pathLst>
                <a:path w="969645" h="948689">
                  <a:moveTo>
                    <a:pt x="0" y="948689"/>
                  </a:moveTo>
                  <a:lnTo>
                    <a:pt x="96927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97775" y="3150107"/>
              <a:ext cx="135255" cy="140970"/>
            </a:xfrm>
            <a:custGeom>
              <a:avLst/>
              <a:gdLst/>
              <a:ahLst/>
              <a:cxnLst/>
              <a:rect l="l" t="t" r="r" b="b"/>
              <a:pathLst>
                <a:path w="135254" h="140970">
                  <a:moveTo>
                    <a:pt x="134874" y="0"/>
                  </a:moveTo>
                  <a:lnTo>
                    <a:pt x="0" y="47243"/>
                  </a:lnTo>
                  <a:lnTo>
                    <a:pt x="93725" y="140969"/>
                  </a:lnTo>
                  <a:lnTo>
                    <a:pt x="1348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69672" y="4390644"/>
              <a:ext cx="1005840" cy="855344"/>
            </a:xfrm>
            <a:custGeom>
              <a:avLst/>
              <a:gdLst/>
              <a:ahLst/>
              <a:cxnLst/>
              <a:rect l="l" t="t" r="r" b="b"/>
              <a:pathLst>
                <a:path w="1005840" h="855345">
                  <a:moveTo>
                    <a:pt x="0" y="854963"/>
                  </a:moveTo>
                  <a:lnTo>
                    <a:pt x="1005827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23695" y="4318254"/>
              <a:ext cx="140335" cy="135255"/>
            </a:xfrm>
            <a:custGeom>
              <a:avLst/>
              <a:gdLst/>
              <a:ahLst/>
              <a:cxnLst/>
              <a:rect l="l" t="t" r="r" b="b"/>
              <a:pathLst>
                <a:path w="140334" h="135254">
                  <a:moveTo>
                    <a:pt x="140207" y="0"/>
                  </a:moveTo>
                  <a:lnTo>
                    <a:pt x="0" y="35813"/>
                  </a:lnTo>
                  <a:lnTo>
                    <a:pt x="83057" y="134874"/>
                  </a:lnTo>
                  <a:lnTo>
                    <a:pt x="1402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69672" y="3671315"/>
              <a:ext cx="969644" cy="943610"/>
            </a:xfrm>
            <a:custGeom>
              <a:avLst/>
              <a:gdLst/>
              <a:ahLst/>
              <a:cxnLst/>
              <a:rect l="l" t="t" r="r" b="b"/>
              <a:pathLst>
                <a:path w="969645" h="943610">
                  <a:moveTo>
                    <a:pt x="0" y="0"/>
                  </a:moveTo>
                  <a:lnTo>
                    <a:pt x="969251" y="943356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581773" y="4557522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135636"/>
                  </a:moveTo>
                  <a:lnTo>
                    <a:pt x="88404" y="0"/>
                  </a:lnTo>
                  <a:lnTo>
                    <a:pt x="0" y="93725"/>
                  </a:lnTo>
                  <a:lnTo>
                    <a:pt x="140982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700901" y="4880610"/>
              <a:ext cx="912494" cy="375920"/>
            </a:xfrm>
            <a:custGeom>
              <a:avLst/>
              <a:gdLst/>
              <a:ahLst/>
              <a:cxnLst/>
              <a:rect l="l" t="t" r="r" b="b"/>
              <a:pathLst>
                <a:path w="912495" h="375920">
                  <a:moveTo>
                    <a:pt x="0" y="375665"/>
                  </a:moveTo>
                  <a:lnTo>
                    <a:pt x="91212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576439" y="4823460"/>
              <a:ext cx="146685" cy="120014"/>
            </a:xfrm>
            <a:custGeom>
              <a:avLst/>
              <a:gdLst/>
              <a:ahLst/>
              <a:cxnLst/>
              <a:rect l="l" t="t" r="r" b="b"/>
              <a:pathLst>
                <a:path w="146684" h="120014">
                  <a:moveTo>
                    <a:pt x="146316" y="5334"/>
                  </a:moveTo>
                  <a:lnTo>
                    <a:pt x="0" y="0"/>
                  </a:lnTo>
                  <a:lnTo>
                    <a:pt x="52590" y="119634"/>
                  </a:lnTo>
                  <a:lnTo>
                    <a:pt x="146316" y="53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90246" y="2650235"/>
              <a:ext cx="933450" cy="338455"/>
            </a:xfrm>
            <a:custGeom>
              <a:avLst/>
              <a:gdLst/>
              <a:ahLst/>
              <a:cxnLst/>
              <a:rect l="l" t="t" r="r" b="b"/>
              <a:pathLst>
                <a:path w="933450" h="338455">
                  <a:moveTo>
                    <a:pt x="0" y="0"/>
                  </a:moveTo>
                  <a:lnTo>
                    <a:pt x="933450" y="338328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87120" y="2931413"/>
              <a:ext cx="146050" cy="120014"/>
            </a:xfrm>
            <a:custGeom>
              <a:avLst/>
              <a:gdLst/>
              <a:ahLst/>
              <a:cxnLst/>
              <a:rect l="l" t="t" r="r" b="b"/>
              <a:pathLst>
                <a:path w="146050" h="120014">
                  <a:moveTo>
                    <a:pt x="145529" y="104394"/>
                  </a:moveTo>
                  <a:lnTo>
                    <a:pt x="46469" y="0"/>
                  </a:lnTo>
                  <a:lnTo>
                    <a:pt x="0" y="119634"/>
                  </a:lnTo>
                  <a:lnTo>
                    <a:pt x="145529" y="1043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899527" y="3108959"/>
              <a:ext cx="469900" cy="375285"/>
            </a:xfrm>
            <a:custGeom>
              <a:avLst/>
              <a:gdLst/>
              <a:ahLst/>
              <a:cxnLst/>
              <a:rect l="l" t="t" r="r" b="b"/>
              <a:pathLst>
                <a:path w="469900" h="375285">
                  <a:moveTo>
                    <a:pt x="0" y="0"/>
                  </a:moveTo>
                  <a:lnTo>
                    <a:pt x="469404" y="374903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316354" y="3426713"/>
              <a:ext cx="146685" cy="130810"/>
            </a:xfrm>
            <a:custGeom>
              <a:avLst/>
              <a:gdLst/>
              <a:ahLst/>
              <a:cxnLst/>
              <a:rect l="l" t="t" r="r" b="b"/>
              <a:pathLst>
                <a:path w="146684" h="130810">
                  <a:moveTo>
                    <a:pt x="146303" y="130301"/>
                  </a:moveTo>
                  <a:lnTo>
                    <a:pt x="83820" y="0"/>
                  </a:lnTo>
                  <a:lnTo>
                    <a:pt x="0" y="104394"/>
                  </a:lnTo>
                  <a:lnTo>
                    <a:pt x="146303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910208" y="3661409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332355" y="3598925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10208" y="4223765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332355" y="4161281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01" y="62483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01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910208" y="4380738"/>
              <a:ext cx="464184" cy="395605"/>
            </a:xfrm>
            <a:custGeom>
              <a:avLst/>
              <a:gdLst/>
              <a:ahLst/>
              <a:cxnLst/>
              <a:rect l="l" t="t" r="r" b="b"/>
              <a:pathLst>
                <a:path w="464184" h="395604">
                  <a:moveTo>
                    <a:pt x="0" y="395477"/>
                  </a:moveTo>
                  <a:lnTo>
                    <a:pt x="464057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321675" y="4307585"/>
              <a:ext cx="141605" cy="135890"/>
            </a:xfrm>
            <a:custGeom>
              <a:avLst/>
              <a:gdLst/>
              <a:ahLst/>
              <a:cxnLst/>
              <a:rect l="l" t="t" r="r" b="b"/>
              <a:pathLst>
                <a:path w="141604" h="135889">
                  <a:moveTo>
                    <a:pt x="140982" y="0"/>
                  </a:moveTo>
                  <a:lnTo>
                    <a:pt x="0" y="36575"/>
                  </a:lnTo>
                  <a:lnTo>
                    <a:pt x="83832" y="135636"/>
                  </a:lnTo>
                  <a:lnTo>
                    <a:pt x="1409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436235" y="3557263"/>
              <a:ext cx="212864" cy="2075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446655" y="4130039"/>
              <a:ext cx="192405" cy="187960"/>
            </a:xfrm>
            <a:custGeom>
              <a:avLst/>
              <a:gdLst/>
              <a:ahLst/>
              <a:cxnLst/>
              <a:rect l="l" t="t" r="r" b="b"/>
              <a:pathLst>
                <a:path w="192404" h="187960">
                  <a:moveTo>
                    <a:pt x="192024" y="93725"/>
                  </a:moveTo>
                  <a:lnTo>
                    <a:pt x="184415" y="57221"/>
                  </a:lnTo>
                  <a:lnTo>
                    <a:pt x="163734" y="27432"/>
                  </a:lnTo>
                  <a:lnTo>
                    <a:pt x="133195" y="7358"/>
                  </a:lnTo>
                  <a:lnTo>
                    <a:pt x="96011" y="0"/>
                  </a:lnTo>
                  <a:lnTo>
                    <a:pt x="58507" y="7358"/>
                  </a:lnTo>
                  <a:lnTo>
                    <a:pt x="28003" y="27432"/>
                  </a:lnTo>
                  <a:lnTo>
                    <a:pt x="7500" y="57221"/>
                  </a:lnTo>
                  <a:lnTo>
                    <a:pt x="0" y="93725"/>
                  </a:lnTo>
                  <a:lnTo>
                    <a:pt x="7500" y="129909"/>
                  </a:lnTo>
                  <a:lnTo>
                    <a:pt x="28003" y="159734"/>
                  </a:lnTo>
                  <a:lnTo>
                    <a:pt x="58507" y="179986"/>
                  </a:lnTo>
                  <a:lnTo>
                    <a:pt x="96011" y="187451"/>
                  </a:lnTo>
                  <a:lnTo>
                    <a:pt x="133195" y="179986"/>
                  </a:lnTo>
                  <a:lnTo>
                    <a:pt x="163734" y="159734"/>
                  </a:lnTo>
                  <a:lnTo>
                    <a:pt x="184415" y="129909"/>
                  </a:lnTo>
                  <a:lnTo>
                    <a:pt x="192024" y="937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868298" y="3202685"/>
              <a:ext cx="770890" cy="1115060"/>
            </a:xfrm>
            <a:custGeom>
              <a:avLst/>
              <a:gdLst/>
              <a:ahLst/>
              <a:cxnLst/>
              <a:rect l="l" t="t" r="r" b="b"/>
              <a:pathLst>
                <a:path w="770890" h="1115060">
                  <a:moveTo>
                    <a:pt x="770381" y="1021079"/>
                  </a:moveTo>
                  <a:lnTo>
                    <a:pt x="762773" y="984575"/>
                  </a:lnTo>
                  <a:lnTo>
                    <a:pt x="742092" y="954786"/>
                  </a:lnTo>
                  <a:lnTo>
                    <a:pt x="711553" y="934712"/>
                  </a:lnTo>
                  <a:lnTo>
                    <a:pt x="674369" y="927353"/>
                  </a:lnTo>
                  <a:lnTo>
                    <a:pt x="636865" y="934712"/>
                  </a:lnTo>
                  <a:lnTo>
                    <a:pt x="606361" y="954786"/>
                  </a:lnTo>
                  <a:lnTo>
                    <a:pt x="585858" y="984575"/>
                  </a:lnTo>
                  <a:lnTo>
                    <a:pt x="578357" y="1021079"/>
                  </a:lnTo>
                  <a:lnTo>
                    <a:pt x="585858" y="1057263"/>
                  </a:lnTo>
                  <a:lnTo>
                    <a:pt x="606361" y="1087088"/>
                  </a:lnTo>
                  <a:lnTo>
                    <a:pt x="636865" y="1107340"/>
                  </a:lnTo>
                  <a:lnTo>
                    <a:pt x="674369" y="1114805"/>
                  </a:lnTo>
                  <a:lnTo>
                    <a:pt x="711553" y="1107340"/>
                  </a:lnTo>
                  <a:lnTo>
                    <a:pt x="742092" y="1087088"/>
                  </a:lnTo>
                  <a:lnTo>
                    <a:pt x="762773" y="1057263"/>
                  </a:lnTo>
                  <a:lnTo>
                    <a:pt x="770381" y="1021079"/>
                  </a:lnTo>
                  <a:close/>
                </a:path>
                <a:path w="770890" h="1115060">
                  <a:moveTo>
                    <a:pt x="0" y="0"/>
                  </a:moveTo>
                  <a:lnTo>
                    <a:pt x="563117" y="828293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363598" y="3989831"/>
              <a:ext cx="130810" cy="140335"/>
            </a:xfrm>
            <a:custGeom>
              <a:avLst/>
              <a:gdLst/>
              <a:ahLst/>
              <a:cxnLst/>
              <a:rect l="l" t="t" r="r" b="b"/>
              <a:pathLst>
                <a:path w="130809" h="140335">
                  <a:moveTo>
                    <a:pt x="130289" y="140207"/>
                  </a:moveTo>
                  <a:lnTo>
                    <a:pt x="109715" y="0"/>
                  </a:lnTo>
                  <a:lnTo>
                    <a:pt x="0" y="67817"/>
                  </a:lnTo>
                  <a:lnTo>
                    <a:pt x="130289" y="1402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837056" y="3843527"/>
              <a:ext cx="584200" cy="839469"/>
            </a:xfrm>
            <a:custGeom>
              <a:avLst/>
              <a:gdLst/>
              <a:ahLst/>
              <a:cxnLst/>
              <a:rect l="l" t="t" r="r" b="b"/>
              <a:pathLst>
                <a:path w="584200" h="839470">
                  <a:moveTo>
                    <a:pt x="0" y="838962"/>
                  </a:moveTo>
                  <a:lnTo>
                    <a:pt x="583692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358251" y="3744467"/>
              <a:ext cx="125095" cy="146685"/>
            </a:xfrm>
            <a:custGeom>
              <a:avLst/>
              <a:gdLst/>
              <a:ahLst/>
              <a:cxnLst/>
              <a:rect l="l" t="t" r="r" b="b"/>
              <a:pathLst>
                <a:path w="125095" h="146685">
                  <a:moveTo>
                    <a:pt x="124980" y="0"/>
                  </a:moveTo>
                  <a:lnTo>
                    <a:pt x="0" y="73152"/>
                  </a:lnTo>
                  <a:lnTo>
                    <a:pt x="109740" y="146304"/>
                  </a:lnTo>
                  <a:lnTo>
                    <a:pt x="1249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868298" y="3723893"/>
              <a:ext cx="490220" cy="380365"/>
            </a:xfrm>
            <a:custGeom>
              <a:avLst/>
              <a:gdLst/>
              <a:ahLst/>
              <a:cxnLst/>
              <a:rect l="l" t="t" r="r" b="b"/>
              <a:pathLst>
                <a:path w="490220" h="380364">
                  <a:moveTo>
                    <a:pt x="0" y="0"/>
                  </a:moveTo>
                  <a:lnTo>
                    <a:pt x="489953" y="380238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306448" y="4041647"/>
              <a:ext cx="146050" cy="130810"/>
            </a:xfrm>
            <a:custGeom>
              <a:avLst/>
              <a:gdLst/>
              <a:ahLst/>
              <a:cxnLst/>
              <a:rect l="l" t="t" r="r" b="b"/>
              <a:pathLst>
                <a:path w="146050" h="130810">
                  <a:moveTo>
                    <a:pt x="145529" y="130301"/>
                  </a:moveTo>
                  <a:lnTo>
                    <a:pt x="77724" y="0"/>
                  </a:lnTo>
                  <a:lnTo>
                    <a:pt x="0" y="104393"/>
                  </a:lnTo>
                  <a:lnTo>
                    <a:pt x="145529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889621" y="3765803"/>
              <a:ext cx="474345" cy="386080"/>
            </a:xfrm>
            <a:custGeom>
              <a:avLst/>
              <a:gdLst/>
              <a:ahLst/>
              <a:cxnLst/>
              <a:rect l="l" t="t" r="r" b="b"/>
              <a:pathLst>
                <a:path w="474345" h="386079">
                  <a:moveTo>
                    <a:pt x="0" y="385572"/>
                  </a:moveTo>
                  <a:lnTo>
                    <a:pt x="47397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311781" y="3692651"/>
              <a:ext cx="140335" cy="135890"/>
            </a:xfrm>
            <a:custGeom>
              <a:avLst/>
              <a:gdLst/>
              <a:ahLst/>
              <a:cxnLst/>
              <a:rect l="l" t="t" r="r" b="b"/>
              <a:pathLst>
                <a:path w="140334" h="135889">
                  <a:moveTo>
                    <a:pt x="140195" y="0"/>
                  </a:moveTo>
                  <a:lnTo>
                    <a:pt x="0" y="36575"/>
                  </a:lnTo>
                  <a:lnTo>
                    <a:pt x="83045" y="135636"/>
                  </a:lnTo>
                  <a:lnTo>
                    <a:pt x="1401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650097" y="3661409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28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072258" y="3598925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289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289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639442" y="4213859"/>
              <a:ext cx="433070" cy="0"/>
            </a:xfrm>
            <a:custGeom>
              <a:avLst/>
              <a:gdLst/>
              <a:ahLst/>
              <a:cxnLst/>
              <a:rect l="l" t="t" r="r" b="b"/>
              <a:pathLst>
                <a:path w="433070">
                  <a:moveTo>
                    <a:pt x="0" y="0"/>
                  </a:moveTo>
                  <a:lnTo>
                    <a:pt x="432816" y="0"/>
                  </a:lnTo>
                </a:path>
              </a:pathLst>
            </a:custGeom>
            <a:ln w="208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061577" y="4151375"/>
              <a:ext cx="130810" cy="130810"/>
            </a:xfrm>
            <a:custGeom>
              <a:avLst/>
              <a:gdLst/>
              <a:ahLst/>
              <a:cxnLst/>
              <a:rect l="l" t="t" r="r" b="b"/>
              <a:pathLst>
                <a:path w="130809" h="130810">
                  <a:moveTo>
                    <a:pt x="130314" y="62484"/>
                  </a:moveTo>
                  <a:lnTo>
                    <a:pt x="0" y="0"/>
                  </a:lnTo>
                  <a:lnTo>
                    <a:pt x="0" y="130301"/>
                  </a:lnTo>
                  <a:lnTo>
                    <a:pt x="130314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6354451" y="5444759"/>
            <a:ext cx="661035" cy="6457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47955" marR="5080" indent="-135890">
              <a:lnSpc>
                <a:spcPts val="2420"/>
              </a:lnSpc>
              <a:spcBef>
                <a:spcPts val="215"/>
              </a:spcBef>
            </a:pPr>
            <a:r>
              <a:rPr sz="2050" spc="40" dirty="0">
                <a:latin typeface="Times New Roman"/>
                <a:cs typeface="Times New Roman"/>
              </a:rPr>
              <a:t>u</a:t>
            </a:r>
            <a:r>
              <a:rPr sz="2050" spc="-80" dirty="0">
                <a:latin typeface="Times New Roman"/>
                <a:cs typeface="Times New Roman"/>
              </a:rPr>
              <a:t>l</a:t>
            </a:r>
            <a:r>
              <a:rPr sz="2050" spc="-5" dirty="0">
                <a:latin typeface="Times New Roman"/>
                <a:cs typeface="Times New Roman"/>
              </a:rPr>
              <a:t>a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5" dirty="0">
                <a:latin typeface="Times New Roman"/>
                <a:cs typeface="Times New Roman"/>
              </a:rPr>
              <a:t>ni  sloj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64" name="object 64"/>
          <p:cNvSpPr txBox="1"/>
          <p:nvPr/>
        </p:nvSpPr>
        <p:spPr>
          <a:xfrm>
            <a:off x="7256878" y="5444759"/>
            <a:ext cx="857885" cy="6457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72415" marR="5080" indent="-260350">
              <a:lnSpc>
                <a:spcPts val="2420"/>
              </a:lnSpc>
              <a:spcBef>
                <a:spcPts val="215"/>
              </a:spcBef>
            </a:pPr>
            <a:r>
              <a:rPr sz="2050" spc="-20" dirty="0">
                <a:latin typeface="Times New Roman"/>
                <a:cs typeface="Times New Roman"/>
              </a:rPr>
              <a:t>s</a:t>
            </a:r>
            <a:r>
              <a:rPr sz="2050" dirty="0">
                <a:latin typeface="Times New Roman"/>
                <a:cs typeface="Times New Roman"/>
              </a:rPr>
              <a:t>k</a:t>
            </a:r>
            <a:r>
              <a:rPr sz="2050" spc="10" dirty="0">
                <a:latin typeface="Times New Roman"/>
                <a:cs typeface="Times New Roman"/>
              </a:rPr>
              <a:t>r</a:t>
            </a:r>
            <a:r>
              <a:rPr sz="2050" spc="-40" dirty="0">
                <a:latin typeface="Times New Roman"/>
                <a:cs typeface="Times New Roman"/>
              </a:rPr>
              <a:t>i</a:t>
            </a:r>
            <a:r>
              <a:rPr sz="2050" spc="-45" dirty="0">
                <a:latin typeface="Times New Roman"/>
                <a:cs typeface="Times New Roman"/>
              </a:rPr>
              <a:t>v</a:t>
            </a:r>
            <a:r>
              <a:rPr sz="2050" spc="30" dirty="0">
                <a:latin typeface="Times New Roman"/>
                <a:cs typeface="Times New Roman"/>
              </a:rPr>
              <a:t>e</a:t>
            </a:r>
            <a:r>
              <a:rPr sz="2050" spc="-5" dirty="0">
                <a:latin typeface="Times New Roman"/>
                <a:cs typeface="Times New Roman"/>
              </a:rPr>
              <a:t>ni  sloj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293743" y="5444759"/>
            <a:ext cx="713105" cy="6457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32080" marR="5080" indent="-120014">
              <a:lnSpc>
                <a:spcPts val="2420"/>
              </a:lnSpc>
              <a:spcBef>
                <a:spcPts val="215"/>
              </a:spcBef>
            </a:pPr>
            <a:r>
              <a:rPr sz="2050" spc="-80" dirty="0">
                <a:latin typeface="Times New Roman"/>
                <a:cs typeface="Times New Roman"/>
              </a:rPr>
              <a:t>i</a:t>
            </a:r>
            <a:r>
              <a:rPr sz="2050" spc="30" dirty="0">
                <a:latin typeface="Times New Roman"/>
                <a:cs typeface="Times New Roman"/>
              </a:rPr>
              <a:t>z</a:t>
            </a:r>
            <a:r>
              <a:rPr sz="2050" spc="-40" dirty="0">
                <a:latin typeface="Times New Roman"/>
                <a:cs typeface="Times New Roman"/>
              </a:rPr>
              <a:t>l</a:t>
            </a:r>
            <a:r>
              <a:rPr sz="2050" spc="-15" dirty="0">
                <a:latin typeface="Times New Roman"/>
                <a:cs typeface="Times New Roman"/>
              </a:rPr>
              <a:t>a</a:t>
            </a:r>
            <a:r>
              <a:rPr sz="2050" spc="35" dirty="0">
                <a:latin typeface="Times New Roman"/>
                <a:cs typeface="Times New Roman"/>
              </a:rPr>
              <a:t>z</a:t>
            </a:r>
            <a:r>
              <a:rPr sz="2050" dirty="0">
                <a:latin typeface="Times New Roman"/>
                <a:cs typeface="Times New Roman"/>
              </a:rPr>
              <a:t>ni  sloj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2287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Mreže s povratnom</a:t>
            </a:r>
            <a:r>
              <a:rPr spc="-85" dirty="0"/>
              <a:t> </a:t>
            </a:r>
            <a:r>
              <a:rPr dirty="0"/>
              <a:t>vezom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7845425" cy="407352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engl. recurrent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networks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Ove mreže imaju bar jednu povratnu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vezu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Mogu imati i skrivene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neurone</a:t>
            </a:r>
            <a:endParaRPr sz="2600" dirty="0">
              <a:latin typeface="Arial"/>
              <a:cs typeface="Arial"/>
            </a:endParaRPr>
          </a:p>
          <a:p>
            <a:pPr marL="355600" marR="4572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Prisutnost povratnih veza daje dodatnu kvalitetu  ovim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mrežama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Veća </a:t>
            </a:r>
            <a:r>
              <a:rPr sz="2600" spc="-5" dirty="0">
                <a:latin typeface="Arial"/>
                <a:cs typeface="Arial"/>
              </a:rPr>
              <a:t>složenost za analizu rada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kombinaciji s elementima za kašnjenje dobivamo  nelinearne </a:t>
            </a:r>
            <a:r>
              <a:rPr sz="2600" spc="-5" dirty="0" err="1">
                <a:latin typeface="Arial"/>
                <a:cs typeface="Arial"/>
              </a:rPr>
              <a:t>dinamičke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što je ključno za  </a:t>
            </a:r>
            <a:r>
              <a:rPr sz="2600" spc="-5" dirty="0" err="1">
                <a:latin typeface="Arial"/>
                <a:cs typeface="Arial"/>
              </a:rPr>
              <a:t>sposobnost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err="1" smtClean="0">
                <a:latin typeface="Arial"/>
                <a:cs typeface="Arial"/>
              </a:rPr>
              <a:t>memori</a:t>
            </a:r>
            <a:r>
              <a:rPr lang="sr-Latn-RS" sz="2600" spc="-5" dirty="0" smtClean="0">
                <a:latin typeface="Arial"/>
                <a:cs typeface="Arial"/>
              </a:rPr>
              <a:t>s</a:t>
            </a:r>
            <a:r>
              <a:rPr sz="2600" spc="-5" dirty="0" err="1" smtClean="0">
                <a:latin typeface="Arial"/>
                <a:cs typeface="Arial"/>
              </a:rPr>
              <a:t>anja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mreži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2287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Mreže s povratnom</a:t>
            </a:r>
            <a:r>
              <a:rPr spc="-85" dirty="0"/>
              <a:t> </a:t>
            </a:r>
            <a:r>
              <a:rPr dirty="0"/>
              <a:t>vezom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433324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 s povratnom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1535" y="2490462"/>
            <a:ext cx="4668520" cy="2882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latin typeface="Arial"/>
                <a:cs typeface="Arial"/>
              </a:rPr>
              <a:t>vezom bez skrivenih neurona  gdje svaki neuron dobiva na  ulaz izlaze ostalih neurona  osim samog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sebe</a:t>
            </a:r>
            <a:endParaRPr sz="2600" dirty="0">
              <a:latin typeface="Arial"/>
              <a:cs typeface="Arial"/>
            </a:endParaRPr>
          </a:p>
          <a:p>
            <a:pPr marL="355600" marR="922655" indent="-342900">
              <a:lnSpc>
                <a:spcPct val="100000"/>
              </a:lnSpc>
              <a:spcBef>
                <a:spcPts val="65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Ovakva mreža je jedan  nelinearni vremenski  </a:t>
            </a:r>
            <a:r>
              <a:rPr sz="2600" spc="-5" dirty="0" err="1">
                <a:latin typeface="Arial"/>
                <a:cs typeface="Arial"/>
              </a:rPr>
              <a:t>diskretni</a:t>
            </a:r>
            <a:r>
              <a:rPr sz="2600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38715" y="2676836"/>
            <a:ext cx="2505075" cy="2592705"/>
            <a:chOff x="6438715" y="2676836"/>
            <a:chExt cx="2505075" cy="2592705"/>
          </a:xfrm>
        </p:grpSpPr>
        <p:sp>
          <p:nvSpPr>
            <p:cNvPr id="6" name="object 6"/>
            <p:cNvSpPr/>
            <p:nvPr/>
          </p:nvSpPr>
          <p:spPr>
            <a:xfrm>
              <a:off x="7131361" y="3529514"/>
              <a:ext cx="141884" cy="1380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63269" y="3598926"/>
              <a:ext cx="374650" cy="0"/>
            </a:xfrm>
            <a:custGeom>
              <a:avLst/>
              <a:gdLst/>
              <a:ahLst/>
              <a:cxnLst/>
              <a:rect l="l" t="t" r="r" b="b"/>
              <a:pathLst>
                <a:path w="374650">
                  <a:moveTo>
                    <a:pt x="0" y="0"/>
                  </a:moveTo>
                  <a:lnTo>
                    <a:pt x="374129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24515" y="4028624"/>
              <a:ext cx="141858" cy="1380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56399" y="4098036"/>
              <a:ext cx="756285" cy="0"/>
            </a:xfrm>
            <a:custGeom>
              <a:avLst/>
              <a:gdLst/>
              <a:ahLst/>
              <a:cxnLst/>
              <a:rect l="l" t="t" r="r" b="b"/>
              <a:pathLst>
                <a:path w="756284">
                  <a:moveTo>
                    <a:pt x="0" y="0"/>
                  </a:moveTo>
                  <a:lnTo>
                    <a:pt x="75591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24515" y="4520876"/>
              <a:ext cx="141858" cy="1380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56399" y="4590288"/>
              <a:ext cx="1137285" cy="0"/>
            </a:xfrm>
            <a:custGeom>
              <a:avLst/>
              <a:gdLst/>
              <a:ahLst/>
              <a:cxnLst/>
              <a:rect l="l" t="t" r="r" b="b"/>
              <a:pathLst>
                <a:path w="1137284">
                  <a:moveTo>
                    <a:pt x="0" y="0"/>
                  </a:moveTo>
                  <a:lnTo>
                    <a:pt x="113691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31361" y="4978076"/>
              <a:ext cx="141884" cy="1380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63269" y="3532632"/>
              <a:ext cx="1518285" cy="1522095"/>
            </a:xfrm>
            <a:custGeom>
              <a:avLst/>
              <a:gdLst/>
              <a:ahLst/>
              <a:cxnLst/>
              <a:rect l="l" t="t" r="r" b="b"/>
              <a:pathLst>
                <a:path w="1518284" h="1522095">
                  <a:moveTo>
                    <a:pt x="0" y="1521714"/>
                  </a:moveTo>
                  <a:lnTo>
                    <a:pt x="1511046" y="1521714"/>
                  </a:lnTo>
                </a:path>
                <a:path w="1518284" h="1522095">
                  <a:moveTo>
                    <a:pt x="1517904" y="1521714"/>
                  </a:moveTo>
                  <a:lnTo>
                    <a:pt x="1517904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35631" y="3134106"/>
              <a:ext cx="300990" cy="280670"/>
            </a:xfrm>
            <a:custGeom>
              <a:avLst/>
              <a:gdLst/>
              <a:ahLst/>
              <a:cxnLst/>
              <a:rect l="l" t="t" r="r" b="b"/>
              <a:pathLst>
                <a:path w="300990" h="280670">
                  <a:moveTo>
                    <a:pt x="300990" y="280415"/>
                  </a:moveTo>
                  <a:lnTo>
                    <a:pt x="300990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300990" y="280415"/>
                  </a:lnTo>
                  <a:close/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15641" y="3404616"/>
              <a:ext cx="135255" cy="135255"/>
            </a:xfrm>
            <a:custGeom>
              <a:avLst/>
              <a:gdLst/>
              <a:ahLst/>
              <a:cxnLst/>
              <a:rect l="l" t="t" r="r" b="b"/>
              <a:pathLst>
                <a:path w="135254" h="135254">
                  <a:moveTo>
                    <a:pt x="134874" y="134874"/>
                  </a:moveTo>
                  <a:lnTo>
                    <a:pt x="65532" y="0"/>
                  </a:lnTo>
                  <a:lnTo>
                    <a:pt x="0" y="134874"/>
                  </a:lnTo>
                  <a:lnTo>
                    <a:pt x="134874" y="134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93315" y="3532632"/>
              <a:ext cx="0" cy="1050925"/>
            </a:xfrm>
            <a:custGeom>
              <a:avLst/>
              <a:gdLst/>
              <a:ahLst/>
              <a:cxnLst/>
              <a:rect l="l" t="t" r="r" b="b"/>
              <a:pathLst>
                <a:path h="1050925">
                  <a:moveTo>
                    <a:pt x="0" y="1050797"/>
                  </a:moveTo>
                  <a:lnTo>
                    <a:pt x="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54631" y="3134106"/>
              <a:ext cx="300990" cy="280670"/>
            </a:xfrm>
            <a:custGeom>
              <a:avLst/>
              <a:gdLst/>
              <a:ahLst/>
              <a:cxnLst/>
              <a:rect l="l" t="t" r="r" b="b"/>
              <a:pathLst>
                <a:path w="300990" h="280670">
                  <a:moveTo>
                    <a:pt x="300990" y="280415"/>
                  </a:moveTo>
                  <a:lnTo>
                    <a:pt x="300990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300990" y="280415"/>
                  </a:lnTo>
                  <a:close/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27021" y="3404616"/>
              <a:ext cx="135890" cy="135255"/>
            </a:xfrm>
            <a:custGeom>
              <a:avLst/>
              <a:gdLst/>
              <a:ahLst/>
              <a:cxnLst/>
              <a:rect l="l" t="t" r="r" b="b"/>
              <a:pathLst>
                <a:path w="135890" h="135254">
                  <a:moveTo>
                    <a:pt x="135635" y="134874"/>
                  </a:moveTo>
                  <a:lnTo>
                    <a:pt x="66293" y="0"/>
                  </a:lnTo>
                  <a:lnTo>
                    <a:pt x="0" y="134874"/>
                  </a:lnTo>
                  <a:lnTo>
                    <a:pt x="135635" y="134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019173" y="3539490"/>
              <a:ext cx="0" cy="558800"/>
            </a:xfrm>
            <a:custGeom>
              <a:avLst/>
              <a:gdLst/>
              <a:ahLst/>
              <a:cxnLst/>
              <a:rect l="l" t="t" r="r" b="b"/>
              <a:pathLst>
                <a:path h="558800">
                  <a:moveTo>
                    <a:pt x="0" y="558546"/>
                  </a:moveTo>
                  <a:lnTo>
                    <a:pt x="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80489" y="3134106"/>
              <a:ext cx="300355" cy="280670"/>
            </a:xfrm>
            <a:custGeom>
              <a:avLst/>
              <a:gdLst/>
              <a:ahLst/>
              <a:cxnLst/>
              <a:rect l="l" t="t" r="r" b="b"/>
              <a:pathLst>
                <a:path w="300354" h="280670">
                  <a:moveTo>
                    <a:pt x="300227" y="280415"/>
                  </a:moveTo>
                  <a:lnTo>
                    <a:pt x="300227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300227" y="280415"/>
                  </a:lnTo>
                  <a:close/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52879" y="3411474"/>
              <a:ext cx="135890" cy="135890"/>
            </a:xfrm>
            <a:custGeom>
              <a:avLst/>
              <a:gdLst/>
              <a:ahLst/>
              <a:cxnLst/>
              <a:rect l="l" t="t" r="r" b="b"/>
              <a:pathLst>
                <a:path w="135890" h="135889">
                  <a:moveTo>
                    <a:pt x="135635" y="135636"/>
                  </a:moveTo>
                  <a:lnTo>
                    <a:pt x="66294" y="0"/>
                  </a:lnTo>
                  <a:lnTo>
                    <a:pt x="0" y="135636"/>
                  </a:lnTo>
                  <a:lnTo>
                    <a:pt x="135635" y="135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37399" y="3532632"/>
              <a:ext cx="0" cy="66675"/>
            </a:xfrm>
            <a:custGeom>
              <a:avLst/>
              <a:gdLst/>
              <a:ahLst/>
              <a:cxnLst/>
              <a:rect l="l" t="t" r="r" b="b"/>
              <a:pathLst>
                <a:path h="66675">
                  <a:moveTo>
                    <a:pt x="0" y="66293"/>
                  </a:moveTo>
                  <a:lnTo>
                    <a:pt x="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06335" y="3134106"/>
              <a:ext cx="300355" cy="280670"/>
            </a:xfrm>
            <a:custGeom>
              <a:avLst/>
              <a:gdLst/>
              <a:ahLst/>
              <a:cxnLst/>
              <a:rect l="l" t="t" r="r" b="b"/>
              <a:pathLst>
                <a:path w="300354" h="280670">
                  <a:moveTo>
                    <a:pt x="300227" y="280415"/>
                  </a:moveTo>
                  <a:lnTo>
                    <a:pt x="300227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300227" y="280415"/>
                  </a:lnTo>
                  <a:close/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71879" y="3404616"/>
              <a:ext cx="135255" cy="135255"/>
            </a:xfrm>
            <a:custGeom>
              <a:avLst/>
              <a:gdLst/>
              <a:ahLst/>
              <a:cxnLst/>
              <a:rect l="l" t="t" r="r" b="b"/>
              <a:pathLst>
                <a:path w="135254" h="135254">
                  <a:moveTo>
                    <a:pt x="134874" y="134874"/>
                  </a:moveTo>
                  <a:lnTo>
                    <a:pt x="65519" y="0"/>
                  </a:lnTo>
                  <a:lnTo>
                    <a:pt x="0" y="134874"/>
                  </a:lnTo>
                  <a:lnTo>
                    <a:pt x="134874" y="134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43573" y="5047488"/>
              <a:ext cx="260350" cy="0"/>
            </a:xfrm>
            <a:custGeom>
              <a:avLst/>
              <a:gdLst/>
              <a:ahLst/>
              <a:cxnLst/>
              <a:rect l="l" t="t" r="r" b="b"/>
              <a:pathLst>
                <a:path w="260350">
                  <a:moveTo>
                    <a:pt x="0" y="0"/>
                  </a:moveTo>
                  <a:lnTo>
                    <a:pt x="259854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96569" y="4981955"/>
              <a:ext cx="135255" cy="135255"/>
            </a:xfrm>
            <a:custGeom>
              <a:avLst/>
              <a:gdLst/>
              <a:ahLst/>
              <a:cxnLst/>
              <a:rect l="l" t="t" r="r" b="b"/>
              <a:pathLst>
                <a:path w="135254" h="135254">
                  <a:moveTo>
                    <a:pt x="134874" y="65532"/>
                  </a:moveTo>
                  <a:lnTo>
                    <a:pt x="0" y="0"/>
                  </a:lnTo>
                  <a:lnTo>
                    <a:pt x="0" y="134874"/>
                  </a:lnTo>
                  <a:lnTo>
                    <a:pt x="134874" y="655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48373" y="5206746"/>
              <a:ext cx="42545" cy="55880"/>
            </a:xfrm>
            <a:custGeom>
              <a:avLst/>
              <a:gdLst/>
              <a:ahLst/>
              <a:cxnLst/>
              <a:rect l="l" t="t" r="r" b="b"/>
              <a:pathLst>
                <a:path w="42545" h="55879">
                  <a:moveTo>
                    <a:pt x="0" y="55625"/>
                  </a:moveTo>
                  <a:lnTo>
                    <a:pt x="41922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27799" y="5103114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5" y="0"/>
                  </a:moveTo>
                  <a:lnTo>
                    <a:pt x="0" y="73151"/>
                  </a:lnTo>
                  <a:lnTo>
                    <a:pt x="110490" y="149351"/>
                  </a:lnTo>
                  <a:lnTo>
                    <a:pt x="131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55243" y="4715255"/>
              <a:ext cx="41910" cy="55244"/>
            </a:xfrm>
            <a:custGeom>
              <a:avLst/>
              <a:gdLst/>
              <a:ahLst/>
              <a:cxnLst/>
              <a:rect l="l" t="t" r="r" b="b"/>
              <a:pathLst>
                <a:path w="41909" h="55245">
                  <a:moveTo>
                    <a:pt x="0" y="54864"/>
                  </a:moveTo>
                  <a:lnTo>
                    <a:pt x="4191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34669" y="4610862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6" y="0"/>
                  </a:moveTo>
                  <a:lnTo>
                    <a:pt x="0" y="73151"/>
                  </a:lnTo>
                  <a:lnTo>
                    <a:pt x="110477" y="149351"/>
                  </a:lnTo>
                  <a:lnTo>
                    <a:pt x="1318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41527" y="4236720"/>
              <a:ext cx="41910" cy="55880"/>
            </a:xfrm>
            <a:custGeom>
              <a:avLst/>
              <a:gdLst/>
              <a:ahLst/>
              <a:cxnLst/>
              <a:rect l="l" t="t" r="r" b="b"/>
              <a:pathLst>
                <a:path w="41909" h="55879">
                  <a:moveTo>
                    <a:pt x="0" y="55625"/>
                  </a:moveTo>
                  <a:lnTo>
                    <a:pt x="41897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20953" y="4132326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5" y="0"/>
                  </a:moveTo>
                  <a:lnTo>
                    <a:pt x="0" y="73151"/>
                  </a:lnTo>
                  <a:lnTo>
                    <a:pt x="110489" y="149351"/>
                  </a:lnTo>
                  <a:lnTo>
                    <a:pt x="131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055243" y="3723894"/>
              <a:ext cx="41910" cy="55244"/>
            </a:xfrm>
            <a:custGeom>
              <a:avLst/>
              <a:gdLst/>
              <a:ahLst/>
              <a:cxnLst/>
              <a:rect l="l" t="t" r="r" b="b"/>
              <a:pathLst>
                <a:path w="41909" h="55245">
                  <a:moveTo>
                    <a:pt x="0" y="54863"/>
                  </a:moveTo>
                  <a:lnTo>
                    <a:pt x="4191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34669" y="3619500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6" y="0"/>
                  </a:moveTo>
                  <a:lnTo>
                    <a:pt x="0" y="73151"/>
                  </a:lnTo>
                  <a:lnTo>
                    <a:pt x="110477" y="149351"/>
                  </a:lnTo>
                  <a:lnTo>
                    <a:pt x="1318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445643" y="3037332"/>
              <a:ext cx="1198880" cy="2218690"/>
            </a:xfrm>
            <a:custGeom>
              <a:avLst/>
              <a:gdLst/>
              <a:ahLst/>
              <a:cxnLst/>
              <a:rect l="l" t="t" r="r" b="b"/>
              <a:pathLst>
                <a:path w="1198879" h="2218690">
                  <a:moveTo>
                    <a:pt x="429755" y="2218181"/>
                  </a:moveTo>
                  <a:lnTo>
                    <a:pt x="602729" y="2218181"/>
                  </a:lnTo>
                </a:path>
                <a:path w="1198879" h="2218690">
                  <a:moveTo>
                    <a:pt x="443484" y="1725929"/>
                  </a:moveTo>
                  <a:lnTo>
                    <a:pt x="616445" y="1725929"/>
                  </a:lnTo>
                </a:path>
                <a:path w="1198879" h="2218690">
                  <a:moveTo>
                    <a:pt x="429755" y="1255014"/>
                  </a:moveTo>
                  <a:lnTo>
                    <a:pt x="602729" y="1255014"/>
                  </a:lnTo>
                </a:path>
                <a:path w="1198879" h="2218690">
                  <a:moveTo>
                    <a:pt x="0" y="734567"/>
                  </a:moveTo>
                  <a:lnTo>
                    <a:pt x="609599" y="734567"/>
                  </a:lnTo>
                </a:path>
                <a:path w="1198879" h="2218690">
                  <a:moveTo>
                    <a:pt x="429755" y="2218181"/>
                  </a:moveTo>
                  <a:lnTo>
                    <a:pt x="429755" y="13716"/>
                  </a:lnTo>
                </a:path>
                <a:path w="1198879" h="2218690">
                  <a:moveTo>
                    <a:pt x="429755" y="6857"/>
                  </a:moveTo>
                  <a:lnTo>
                    <a:pt x="1191755" y="6857"/>
                  </a:lnTo>
                </a:path>
                <a:path w="1198879" h="2218690">
                  <a:moveTo>
                    <a:pt x="1198625" y="0"/>
                  </a:moveTo>
                  <a:lnTo>
                    <a:pt x="1198625" y="89916"/>
                  </a:lnTo>
                </a:path>
                <a:path w="1198879" h="2218690">
                  <a:moveTo>
                    <a:pt x="304799" y="1552955"/>
                  </a:moveTo>
                  <a:lnTo>
                    <a:pt x="585203" y="1552955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23989" y="4523994"/>
              <a:ext cx="135890" cy="135890"/>
            </a:xfrm>
            <a:custGeom>
              <a:avLst/>
              <a:gdLst/>
              <a:ahLst/>
              <a:cxnLst/>
              <a:rect l="l" t="t" r="r" b="b"/>
              <a:pathLst>
                <a:path w="135890" h="135889">
                  <a:moveTo>
                    <a:pt x="135635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5635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45643" y="4104894"/>
              <a:ext cx="578485" cy="0"/>
            </a:xfrm>
            <a:custGeom>
              <a:avLst/>
              <a:gdLst/>
              <a:ahLst/>
              <a:cxnLst/>
              <a:rect l="l" t="t" r="r" b="b"/>
              <a:pathLst>
                <a:path w="578484">
                  <a:moveTo>
                    <a:pt x="0" y="0"/>
                  </a:moveTo>
                  <a:lnTo>
                    <a:pt x="578345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017143" y="4038600"/>
              <a:ext cx="135890" cy="135890"/>
            </a:xfrm>
            <a:custGeom>
              <a:avLst/>
              <a:gdLst/>
              <a:ahLst/>
              <a:cxnLst/>
              <a:rect l="l" t="t" r="r" b="b"/>
              <a:pathLst>
                <a:path w="135890" h="135889">
                  <a:moveTo>
                    <a:pt x="135636" y="66294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35636" y="662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36727" y="3598926"/>
              <a:ext cx="294640" cy="0"/>
            </a:xfrm>
            <a:custGeom>
              <a:avLst/>
              <a:gdLst/>
              <a:ahLst/>
              <a:cxnLst/>
              <a:rect l="l" t="t" r="r" b="b"/>
              <a:pathLst>
                <a:path w="294640">
                  <a:moveTo>
                    <a:pt x="0" y="0"/>
                  </a:moveTo>
                  <a:lnTo>
                    <a:pt x="294119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023989" y="3532632"/>
              <a:ext cx="135890" cy="135890"/>
            </a:xfrm>
            <a:custGeom>
              <a:avLst/>
              <a:gdLst/>
              <a:ahLst/>
              <a:cxnLst/>
              <a:rect l="l" t="t" r="r" b="b"/>
              <a:pathLst>
                <a:path w="135890" h="135889">
                  <a:moveTo>
                    <a:pt x="135635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5635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36727" y="2912364"/>
              <a:ext cx="1268095" cy="2128520"/>
            </a:xfrm>
            <a:custGeom>
              <a:avLst/>
              <a:gdLst/>
              <a:ahLst/>
              <a:cxnLst/>
              <a:rect l="l" t="t" r="r" b="b"/>
              <a:pathLst>
                <a:path w="1268095" h="2128520">
                  <a:moveTo>
                    <a:pt x="6845" y="2128266"/>
                  </a:moveTo>
                  <a:lnTo>
                    <a:pt x="6845" y="6858"/>
                  </a:lnTo>
                </a:path>
                <a:path w="1268095" h="2128520">
                  <a:moveTo>
                    <a:pt x="0" y="6858"/>
                  </a:moveTo>
                  <a:lnTo>
                    <a:pt x="1267968" y="6858"/>
                  </a:lnTo>
                </a:path>
                <a:path w="1268095" h="2128520">
                  <a:moveTo>
                    <a:pt x="1267968" y="0"/>
                  </a:moveTo>
                  <a:lnTo>
                    <a:pt x="1267968" y="221742"/>
                  </a:lnTo>
                </a:path>
                <a:path w="1268095" h="2128520">
                  <a:moveTo>
                    <a:pt x="284225" y="1940814"/>
                  </a:moveTo>
                  <a:lnTo>
                    <a:pt x="325361" y="1982724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007225" y="4843272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54" y="141731"/>
                  </a:moveTo>
                  <a:lnTo>
                    <a:pt x="96774" y="0"/>
                  </a:lnTo>
                  <a:lnTo>
                    <a:pt x="0" y="96774"/>
                  </a:lnTo>
                  <a:lnTo>
                    <a:pt x="145554" y="141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020953" y="4402836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10">
                  <a:moveTo>
                    <a:pt x="0" y="0"/>
                  </a:moveTo>
                  <a:lnTo>
                    <a:pt x="41135" y="4191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07225" y="4392168"/>
              <a:ext cx="146050" cy="142875"/>
            </a:xfrm>
            <a:custGeom>
              <a:avLst/>
              <a:gdLst/>
              <a:ahLst/>
              <a:cxnLst/>
              <a:rect l="l" t="t" r="r" b="b"/>
              <a:pathLst>
                <a:path w="146050" h="142875">
                  <a:moveTo>
                    <a:pt x="145554" y="142494"/>
                  </a:moveTo>
                  <a:lnTo>
                    <a:pt x="96774" y="0"/>
                  </a:lnTo>
                  <a:lnTo>
                    <a:pt x="0" y="97536"/>
                  </a:lnTo>
                  <a:lnTo>
                    <a:pt x="145554" y="1424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20953" y="3917442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10">
                  <a:moveTo>
                    <a:pt x="0" y="0"/>
                  </a:moveTo>
                  <a:lnTo>
                    <a:pt x="41135" y="4191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07225" y="3907536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54" y="141731"/>
                  </a:moveTo>
                  <a:lnTo>
                    <a:pt x="96774" y="0"/>
                  </a:lnTo>
                  <a:lnTo>
                    <a:pt x="0" y="96774"/>
                  </a:lnTo>
                  <a:lnTo>
                    <a:pt x="145554" y="141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027799" y="3418332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10">
                  <a:moveTo>
                    <a:pt x="0" y="0"/>
                  </a:moveTo>
                  <a:lnTo>
                    <a:pt x="41148" y="41909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014095" y="3408426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29" y="141732"/>
                  </a:moveTo>
                  <a:lnTo>
                    <a:pt x="96773" y="0"/>
                  </a:lnTo>
                  <a:lnTo>
                    <a:pt x="0" y="96774"/>
                  </a:lnTo>
                  <a:lnTo>
                    <a:pt x="145529" y="1417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445643" y="2683764"/>
              <a:ext cx="2329180" cy="2169795"/>
            </a:xfrm>
            <a:custGeom>
              <a:avLst/>
              <a:gdLst/>
              <a:ahLst/>
              <a:cxnLst/>
              <a:rect l="l" t="t" r="r" b="b"/>
              <a:pathLst>
                <a:path w="2329179" h="2169795">
                  <a:moveTo>
                    <a:pt x="568452" y="2169414"/>
                  </a:moveTo>
                  <a:lnTo>
                    <a:pt x="159245" y="2169414"/>
                  </a:lnTo>
                </a:path>
                <a:path w="2329179" h="2169795">
                  <a:moveTo>
                    <a:pt x="568452" y="741426"/>
                  </a:moveTo>
                  <a:lnTo>
                    <a:pt x="159245" y="741426"/>
                  </a:lnTo>
                </a:path>
                <a:path w="2329179" h="2169795">
                  <a:moveTo>
                    <a:pt x="561581" y="1233677"/>
                  </a:moveTo>
                  <a:lnTo>
                    <a:pt x="152399" y="1233677"/>
                  </a:lnTo>
                </a:path>
                <a:path w="2329179" h="2169795">
                  <a:moveTo>
                    <a:pt x="568452" y="1712214"/>
                  </a:moveTo>
                  <a:lnTo>
                    <a:pt x="6845" y="1712214"/>
                  </a:lnTo>
                </a:path>
                <a:path w="2329179" h="2169795">
                  <a:moveTo>
                    <a:pt x="152399" y="2169414"/>
                  </a:moveTo>
                  <a:lnTo>
                    <a:pt x="152399" y="110490"/>
                  </a:lnTo>
                </a:path>
                <a:path w="2329179" h="2169795">
                  <a:moveTo>
                    <a:pt x="159245" y="110490"/>
                  </a:moveTo>
                  <a:lnTo>
                    <a:pt x="1933943" y="110490"/>
                  </a:lnTo>
                </a:path>
                <a:path w="2329179" h="2169795">
                  <a:moveTo>
                    <a:pt x="1933943" y="110490"/>
                  </a:moveTo>
                  <a:lnTo>
                    <a:pt x="1933943" y="443484"/>
                  </a:lnTo>
                </a:path>
                <a:path w="2329179" h="2169795">
                  <a:moveTo>
                    <a:pt x="2328671" y="443484"/>
                  </a:moveTo>
                  <a:lnTo>
                    <a:pt x="2328671" y="0"/>
                  </a:lnTo>
                </a:path>
                <a:path w="2329179" h="2169795">
                  <a:moveTo>
                    <a:pt x="2328671" y="0"/>
                  </a:moveTo>
                  <a:lnTo>
                    <a:pt x="0" y="0"/>
                  </a:lnTo>
                </a:path>
                <a:path w="2329179" h="2169795">
                  <a:moveTo>
                    <a:pt x="0" y="0"/>
                  </a:moveTo>
                  <a:lnTo>
                    <a:pt x="0" y="1712214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521073" y="3050203"/>
            <a:ext cx="634365" cy="2336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5"/>
              </a:spcBef>
              <a:tabLst>
                <a:tab pos="417830" algn="l"/>
              </a:tabLst>
            </a:pPr>
            <a:r>
              <a:rPr sz="2025" spc="-22" baseline="-24691" dirty="0">
                <a:latin typeface="Times New Roman"/>
                <a:cs typeface="Times New Roman"/>
              </a:rPr>
              <a:t>z</a:t>
            </a:r>
            <a:r>
              <a:rPr sz="900" spc="-15" dirty="0">
                <a:latin typeface="Times New Roman"/>
                <a:cs typeface="Times New Roman"/>
              </a:rPr>
              <a:t>-1	</a:t>
            </a:r>
            <a:r>
              <a:rPr sz="2025" spc="-30" baseline="-24691" dirty="0">
                <a:latin typeface="Times New Roman"/>
                <a:cs typeface="Times New Roman"/>
              </a:rPr>
              <a:t>z</a:t>
            </a:r>
            <a:r>
              <a:rPr sz="900" spc="-20" dirty="0">
                <a:latin typeface="Times New Roman"/>
                <a:cs typeface="Times New Roman"/>
              </a:rPr>
              <a:t>-1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51" name="object 51"/>
          <p:cNvSpPr txBox="1"/>
          <p:nvPr/>
        </p:nvSpPr>
        <p:spPr>
          <a:xfrm>
            <a:off x="8261483" y="3057061"/>
            <a:ext cx="241935" cy="2336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2025" spc="-30" baseline="-24691" dirty="0">
                <a:latin typeface="Times New Roman"/>
                <a:cs typeface="Times New Roman"/>
              </a:rPr>
              <a:t>z</a:t>
            </a:r>
            <a:r>
              <a:rPr sz="900" spc="-20" dirty="0">
                <a:latin typeface="Times New Roman"/>
                <a:cs typeface="Times New Roman"/>
              </a:rPr>
              <a:t>-1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642483" y="3050203"/>
            <a:ext cx="241935" cy="2336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2025" spc="-30" baseline="-24691" dirty="0">
                <a:latin typeface="Times New Roman"/>
                <a:cs typeface="Times New Roman"/>
              </a:rPr>
              <a:t>z</a:t>
            </a:r>
            <a:r>
              <a:rPr sz="900" spc="-20" dirty="0">
                <a:latin typeface="Times New Roman"/>
                <a:cs typeface="Times New Roman"/>
              </a:rPr>
              <a:t>-1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4386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Ljestvičaste</a:t>
            </a:r>
            <a:r>
              <a:rPr spc="-55" dirty="0"/>
              <a:t> </a:t>
            </a:r>
            <a:r>
              <a:rPr dirty="0"/>
              <a:t>mreže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410450" cy="2564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37845" indent="-342900" algn="just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Ljestvičaste mreže se sastoje od 1-D, 2-D ili  višedimenzionalnog polja neurona s skupom  izvornih čvorova koji daju ulazne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signale</a:t>
            </a:r>
            <a:endParaRPr sz="26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Svaki ulaz spojen je na sve neurone u</a:t>
            </a:r>
            <a:r>
              <a:rPr sz="2600" spc="5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polju</a:t>
            </a:r>
            <a:endParaRPr sz="26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Ova mreža je zapravo mreža bez povratne veze  gdje su neuroni </a:t>
            </a:r>
            <a:r>
              <a:rPr sz="2600" dirty="0">
                <a:latin typeface="Arial"/>
                <a:cs typeface="Arial"/>
              </a:rPr>
              <a:t>raspoređeni </a:t>
            </a:r>
            <a:r>
              <a:rPr sz="2600" spc="-5" dirty="0">
                <a:latin typeface="Arial"/>
                <a:cs typeface="Arial"/>
              </a:rPr>
              <a:t>u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polje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4386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Ljestvičaste</a:t>
            </a:r>
            <a:r>
              <a:rPr spc="-55" dirty="0"/>
              <a:t> </a:t>
            </a:r>
            <a:r>
              <a:rPr dirty="0"/>
              <a:t>mreže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3308985" cy="1214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10" dirty="0" smtClean="0">
                <a:latin typeface="Arial"/>
                <a:cs typeface="Arial"/>
              </a:rPr>
              <a:t>primer</a:t>
            </a:r>
            <a:r>
              <a:rPr sz="2600" spc="-10" dirty="0" smtClean="0">
                <a:latin typeface="Arial"/>
                <a:cs typeface="Arial"/>
              </a:rPr>
              <a:t>  </a:t>
            </a:r>
            <a:r>
              <a:rPr sz="2600" spc="-5" dirty="0">
                <a:latin typeface="Arial"/>
                <a:cs typeface="Arial"/>
              </a:rPr>
              <a:t>jednodimenzionalne  ljestvičaste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19715" y="3022854"/>
            <a:ext cx="1080770" cy="2475230"/>
            <a:chOff x="6819715" y="3022854"/>
            <a:chExt cx="1080770" cy="2475230"/>
          </a:xfrm>
        </p:grpSpPr>
        <p:sp>
          <p:nvSpPr>
            <p:cNvPr id="5" name="object 5"/>
            <p:cNvSpPr/>
            <p:nvPr/>
          </p:nvSpPr>
          <p:spPr>
            <a:xfrm>
              <a:off x="7366888" y="3765042"/>
              <a:ext cx="371475" cy="124460"/>
            </a:xfrm>
            <a:custGeom>
              <a:avLst/>
              <a:gdLst/>
              <a:ahLst/>
              <a:cxnLst/>
              <a:rect l="l" t="t" r="r" b="b"/>
              <a:pathLst>
                <a:path w="371475" h="124460">
                  <a:moveTo>
                    <a:pt x="127266" y="61722"/>
                  </a:moveTo>
                  <a:lnTo>
                    <a:pt x="122192" y="37611"/>
                  </a:lnTo>
                  <a:lnTo>
                    <a:pt x="108402" y="18002"/>
                  </a:lnTo>
                  <a:lnTo>
                    <a:pt x="88042" y="4822"/>
                  </a:lnTo>
                  <a:lnTo>
                    <a:pt x="63258" y="0"/>
                  </a:lnTo>
                  <a:lnTo>
                    <a:pt x="38586" y="4822"/>
                  </a:lnTo>
                  <a:lnTo>
                    <a:pt x="18484" y="18002"/>
                  </a:lnTo>
                  <a:lnTo>
                    <a:pt x="4954" y="37611"/>
                  </a:lnTo>
                  <a:lnTo>
                    <a:pt x="0" y="61722"/>
                  </a:lnTo>
                  <a:lnTo>
                    <a:pt x="4954" y="85951"/>
                  </a:lnTo>
                  <a:lnTo>
                    <a:pt x="18484" y="105822"/>
                  </a:lnTo>
                  <a:lnTo>
                    <a:pt x="38586" y="119264"/>
                  </a:lnTo>
                  <a:lnTo>
                    <a:pt x="63258" y="124206"/>
                  </a:lnTo>
                  <a:lnTo>
                    <a:pt x="88042" y="119264"/>
                  </a:lnTo>
                  <a:lnTo>
                    <a:pt x="108402" y="105822"/>
                  </a:lnTo>
                  <a:lnTo>
                    <a:pt x="122192" y="85951"/>
                  </a:lnTo>
                  <a:lnTo>
                    <a:pt x="127266" y="61722"/>
                  </a:lnTo>
                  <a:close/>
                </a:path>
                <a:path w="371475" h="124460">
                  <a:moveTo>
                    <a:pt x="124980" y="62484"/>
                  </a:moveTo>
                  <a:lnTo>
                    <a:pt x="371106" y="62484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30362" y="3761232"/>
              <a:ext cx="135890" cy="135890"/>
            </a:xfrm>
            <a:custGeom>
              <a:avLst/>
              <a:gdLst/>
              <a:ahLst/>
              <a:cxnLst/>
              <a:rect l="l" t="t" r="r" b="b"/>
              <a:pathLst>
                <a:path w="135890" h="135889">
                  <a:moveTo>
                    <a:pt x="135635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5635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83843" y="3952494"/>
              <a:ext cx="41275" cy="55244"/>
            </a:xfrm>
            <a:custGeom>
              <a:avLst/>
              <a:gdLst/>
              <a:ahLst/>
              <a:cxnLst/>
              <a:rect l="l" t="t" r="r" b="b"/>
              <a:pathLst>
                <a:path w="41275" h="55245">
                  <a:moveTo>
                    <a:pt x="0" y="54863"/>
                  </a:moveTo>
                  <a:lnTo>
                    <a:pt x="41148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63269" y="3848100"/>
              <a:ext cx="131445" cy="149860"/>
            </a:xfrm>
            <a:custGeom>
              <a:avLst/>
              <a:gdLst/>
              <a:ahLst/>
              <a:cxnLst/>
              <a:rect l="l" t="t" r="r" b="b"/>
              <a:pathLst>
                <a:path w="131445" h="149860">
                  <a:moveTo>
                    <a:pt x="131051" y="0"/>
                  </a:moveTo>
                  <a:lnTo>
                    <a:pt x="0" y="73151"/>
                  </a:lnTo>
                  <a:lnTo>
                    <a:pt x="110477" y="149351"/>
                  </a:lnTo>
                  <a:lnTo>
                    <a:pt x="1310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03236" y="4000500"/>
              <a:ext cx="180975" cy="0"/>
            </a:xfrm>
            <a:custGeom>
              <a:avLst/>
              <a:gdLst/>
              <a:ahLst/>
              <a:cxnLst/>
              <a:rect l="l" t="t" r="r" b="b"/>
              <a:pathLst>
                <a:path w="180975">
                  <a:moveTo>
                    <a:pt x="0" y="0"/>
                  </a:moveTo>
                  <a:lnTo>
                    <a:pt x="18060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53115" y="4257224"/>
              <a:ext cx="141109" cy="1380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91869" y="4322826"/>
              <a:ext cx="246379" cy="3810"/>
            </a:xfrm>
            <a:custGeom>
              <a:avLst/>
              <a:gdLst/>
              <a:ahLst/>
              <a:cxnLst/>
              <a:rect l="l" t="t" r="r" b="b"/>
              <a:pathLst>
                <a:path w="246379" h="3810">
                  <a:moveTo>
                    <a:pt x="0" y="3810"/>
                  </a:moveTo>
                  <a:lnTo>
                    <a:pt x="24612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30362" y="4257294"/>
              <a:ext cx="135890" cy="135255"/>
            </a:xfrm>
            <a:custGeom>
              <a:avLst/>
              <a:gdLst/>
              <a:ahLst/>
              <a:cxnLst/>
              <a:rect l="l" t="t" r="r" b="b"/>
              <a:pathLst>
                <a:path w="135890" h="135254">
                  <a:moveTo>
                    <a:pt x="135635" y="62483"/>
                  </a:moveTo>
                  <a:lnTo>
                    <a:pt x="0" y="0"/>
                  </a:lnTo>
                  <a:lnTo>
                    <a:pt x="3809" y="134873"/>
                  </a:lnTo>
                  <a:lnTo>
                    <a:pt x="135635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70127" y="4465320"/>
              <a:ext cx="41275" cy="55880"/>
            </a:xfrm>
            <a:custGeom>
              <a:avLst/>
              <a:gdLst/>
              <a:ahLst/>
              <a:cxnLst/>
              <a:rect l="l" t="t" r="r" b="b"/>
              <a:pathLst>
                <a:path w="41275" h="55879">
                  <a:moveTo>
                    <a:pt x="0" y="55625"/>
                  </a:moveTo>
                  <a:lnTo>
                    <a:pt x="41135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48791" y="4360926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5" y="0"/>
                  </a:moveTo>
                  <a:lnTo>
                    <a:pt x="0" y="73151"/>
                  </a:lnTo>
                  <a:lnTo>
                    <a:pt x="111251" y="149351"/>
                  </a:lnTo>
                  <a:lnTo>
                    <a:pt x="131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103236" y="4520946"/>
              <a:ext cx="173990" cy="0"/>
            </a:xfrm>
            <a:custGeom>
              <a:avLst/>
              <a:gdLst/>
              <a:ahLst/>
              <a:cxnLst/>
              <a:rect l="l" t="t" r="r" b="b"/>
              <a:pathLst>
                <a:path w="173990">
                  <a:moveTo>
                    <a:pt x="0" y="0"/>
                  </a:moveTo>
                  <a:lnTo>
                    <a:pt x="17373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59960" y="5206676"/>
              <a:ext cx="141122" cy="1380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91869" y="5279898"/>
              <a:ext cx="280670" cy="3175"/>
            </a:xfrm>
            <a:custGeom>
              <a:avLst/>
              <a:gdLst/>
              <a:ahLst/>
              <a:cxnLst/>
              <a:rect l="l" t="t" r="r" b="b"/>
              <a:pathLst>
                <a:path w="280670" h="3175">
                  <a:moveTo>
                    <a:pt x="0" y="3048"/>
                  </a:moveTo>
                  <a:lnTo>
                    <a:pt x="280403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65427" y="5213604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134861" y="62484"/>
                  </a:moveTo>
                  <a:lnTo>
                    <a:pt x="0" y="0"/>
                  </a:lnTo>
                  <a:lnTo>
                    <a:pt x="3035" y="135636"/>
                  </a:lnTo>
                  <a:lnTo>
                    <a:pt x="134861" y="624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72172" y="5276088"/>
              <a:ext cx="260350" cy="0"/>
            </a:xfrm>
            <a:custGeom>
              <a:avLst/>
              <a:gdLst/>
              <a:ahLst/>
              <a:cxnLst/>
              <a:rect l="l" t="t" r="r" b="b"/>
              <a:pathLst>
                <a:path w="260350">
                  <a:moveTo>
                    <a:pt x="0" y="0"/>
                  </a:moveTo>
                  <a:lnTo>
                    <a:pt x="259854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25169" y="5210555"/>
              <a:ext cx="135255" cy="135255"/>
            </a:xfrm>
            <a:custGeom>
              <a:avLst/>
              <a:gdLst/>
              <a:ahLst/>
              <a:cxnLst/>
              <a:rect l="l" t="t" r="r" b="b"/>
              <a:pathLst>
                <a:path w="135254" h="135254">
                  <a:moveTo>
                    <a:pt x="134874" y="65532"/>
                  </a:moveTo>
                  <a:lnTo>
                    <a:pt x="0" y="0"/>
                  </a:lnTo>
                  <a:lnTo>
                    <a:pt x="0" y="134874"/>
                  </a:lnTo>
                  <a:lnTo>
                    <a:pt x="134874" y="655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76972" y="5435346"/>
              <a:ext cx="41275" cy="55880"/>
            </a:xfrm>
            <a:custGeom>
              <a:avLst/>
              <a:gdLst/>
              <a:ahLst/>
              <a:cxnLst/>
              <a:rect l="l" t="t" r="r" b="b"/>
              <a:pathLst>
                <a:path w="41275" h="55879">
                  <a:moveTo>
                    <a:pt x="0" y="55625"/>
                  </a:moveTo>
                  <a:lnTo>
                    <a:pt x="41148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55636" y="5331714"/>
              <a:ext cx="132080" cy="149860"/>
            </a:xfrm>
            <a:custGeom>
              <a:avLst/>
              <a:gdLst/>
              <a:ahLst/>
              <a:cxnLst/>
              <a:rect l="l" t="t" r="r" b="b"/>
              <a:pathLst>
                <a:path w="132079" h="149860">
                  <a:moveTo>
                    <a:pt x="131826" y="0"/>
                  </a:moveTo>
                  <a:lnTo>
                    <a:pt x="0" y="73151"/>
                  </a:lnTo>
                  <a:lnTo>
                    <a:pt x="111252" y="149351"/>
                  </a:lnTo>
                  <a:lnTo>
                    <a:pt x="1318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103236" y="5484114"/>
              <a:ext cx="173990" cy="0"/>
            </a:xfrm>
            <a:custGeom>
              <a:avLst/>
              <a:gdLst/>
              <a:ahLst/>
              <a:cxnLst/>
              <a:rect l="l" t="t" r="r" b="b"/>
              <a:pathLst>
                <a:path w="173990">
                  <a:moveTo>
                    <a:pt x="0" y="0"/>
                  </a:moveTo>
                  <a:lnTo>
                    <a:pt x="173736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53115" y="4749476"/>
              <a:ext cx="141109" cy="1380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484998" y="4818888"/>
              <a:ext cx="260350" cy="0"/>
            </a:xfrm>
            <a:custGeom>
              <a:avLst/>
              <a:gdLst/>
              <a:ahLst/>
              <a:cxnLst/>
              <a:rect l="l" t="t" r="r" b="b"/>
              <a:pathLst>
                <a:path w="260350">
                  <a:moveTo>
                    <a:pt x="0" y="0"/>
                  </a:moveTo>
                  <a:lnTo>
                    <a:pt x="259854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37995" y="4752594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134873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4873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83843" y="4943855"/>
              <a:ext cx="41275" cy="55244"/>
            </a:xfrm>
            <a:custGeom>
              <a:avLst/>
              <a:gdLst/>
              <a:ahLst/>
              <a:cxnLst/>
              <a:rect l="l" t="t" r="r" b="b"/>
              <a:pathLst>
                <a:path w="41275" h="55245">
                  <a:moveTo>
                    <a:pt x="0" y="54864"/>
                  </a:moveTo>
                  <a:lnTo>
                    <a:pt x="41148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263269" y="4839461"/>
              <a:ext cx="131445" cy="149860"/>
            </a:xfrm>
            <a:custGeom>
              <a:avLst/>
              <a:gdLst/>
              <a:ahLst/>
              <a:cxnLst/>
              <a:rect l="l" t="t" r="r" b="b"/>
              <a:pathLst>
                <a:path w="131445" h="149860">
                  <a:moveTo>
                    <a:pt x="131051" y="0"/>
                  </a:moveTo>
                  <a:lnTo>
                    <a:pt x="0" y="73151"/>
                  </a:lnTo>
                  <a:lnTo>
                    <a:pt x="110477" y="149351"/>
                  </a:lnTo>
                  <a:lnTo>
                    <a:pt x="1310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79043" y="3279648"/>
              <a:ext cx="311785" cy="2204720"/>
            </a:xfrm>
            <a:custGeom>
              <a:avLst/>
              <a:gdLst/>
              <a:ahLst/>
              <a:cxnLst/>
              <a:rect l="l" t="t" r="r" b="b"/>
              <a:pathLst>
                <a:path w="311784" h="2204720">
                  <a:moveTo>
                    <a:pt x="138684" y="1712214"/>
                  </a:moveTo>
                  <a:lnTo>
                    <a:pt x="311645" y="1712214"/>
                  </a:lnTo>
                </a:path>
                <a:path w="311784" h="2204720">
                  <a:moveTo>
                    <a:pt x="124193" y="2204466"/>
                  </a:moveTo>
                  <a:lnTo>
                    <a:pt x="124193" y="0"/>
                  </a:lnTo>
                </a:path>
                <a:path w="311784" h="2204720">
                  <a:moveTo>
                    <a:pt x="0" y="1539239"/>
                  </a:moveTo>
                  <a:lnTo>
                    <a:pt x="280403" y="1539239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52588" y="4752594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134874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4874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957707" y="4333494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881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245743" y="4267200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134874" y="66294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34874" y="662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964565" y="3827526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881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52588" y="3761232"/>
              <a:ext cx="135255" cy="135890"/>
            </a:xfrm>
            <a:custGeom>
              <a:avLst/>
              <a:gdLst/>
              <a:ahLst/>
              <a:cxnLst/>
              <a:rect l="l" t="t" r="r" b="b"/>
              <a:pathLst>
                <a:path w="135254" h="135889">
                  <a:moveTo>
                    <a:pt x="134874" y="66293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134874" y="6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72172" y="3147822"/>
              <a:ext cx="318770" cy="2121535"/>
            </a:xfrm>
            <a:custGeom>
              <a:avLst/>
              <a:gdLst/>
              <a:ahLst/>
              <a:cxnLst/>
              <a:rect l="l" t="t" r="r" b="b"/>
              <a:pathLst>
                <a:path w="318770" h="2121535">
                  <a:moveTo>
                    <a:pt x="0" y="2121407"/>
                  </a:moveTo>
                  <a:lnTo>
                    <a:pt x="0" y="0"/>
                  </a:lnTo>
                </a:path>
                <a:path w="318770" h="2121535">
                  <a:moveTo>
                    <a:pt x="276618" y="1933955"/>
                  </a:moveTo>
                  <a:lnTo>
                    <a:pt x="318516" y="1975865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235062" y="5071872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54" y="141731"/>
                  </a:moveTo>
                  <a:lnTo>
                    <a:pt x="96773" y="0"/>
                  </a:lnTo>
                  <a:lnTo>
                    <a:pt x="0" y="96774"/>
                  </a:lnTo>
                  <a:lnTo>
                    <a:pt x="145554" y="141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248791" y="4631436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09" h="41910">
                  <a:moveTo>
                    <a:pt x="0" y="0"/>
                  </a:moveTo>
                  <a:lnTo>
                    <a:pt x="41897" y="4191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235062" y="4620768"/>
              <a:ext cx="146050" cy="142875"/>
            </a:xfrm>
            <a:custGeom>
              <a:avLst/>
              <a:gdLst/>
              <a:ahLst/>
              <a:cxnLst/>
              <a:rect l="l" t="t" r="r" b="b"/>
              <a:pathLst>
                <a:path w="146050" h="142875">
                  <a:moveTo>
                    <a:pt x="145554" y="142494"/>
                  </a:moveTo>
                  <a:lnTo>
                    <a:pt x="96773" y="0"/>
                  </a:lnTo>
                  <a:lnTo>
                    <a:pt x="0" y="97536"/>
                  </a:lnTo>
                  <a:lnTo>
                    <a:pt x="145554" y="1424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48791" y="4146042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09" h="41910">
                  <a:moveTo>
                    <a:pt x="0" y="0"/>
                  </a:moveTo>
                  <a:lnTo>
                    <a:pt x="41897" y="4191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35062" y="4136136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54" y="141731"/>
                  </a:moveTo>
                  <a:lnTo>
                    <a:pt x="96773" y="0"/>
                  </a:lnTo>
                  <a:lnTo>
                    <a:pt x="0" y="96774"/>
                  </a:lnTo>
                  <a:lnTo>
                    <a:pt x="145554" y="1417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255636" y="3646932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09" h="41910">
                  <a:moveTo>
                    <a:pt x="0" y="0"/>
                  </a:moveTo>
                  <a:lnTo>
                    <a:pt x="41910" y="41909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41920" y="3637026"/>
              <a:ext cx="146050" cy="142240"/>
            </a:xfrm>
            <a:custGeom>
              <a:avLst/>
              <a:gdLst/>
              <a:ahLst/>
              <a:cxnLst/>
              <a:rect l="l" t="t" r="r" b="b"/>
              <a:pathLst>
                <a:path w="146050" h="142239">
                  <a:moveTo>
                    <a:pt x="145542" y="141732"/>
                  </a:moveTo>
                  <a:lnTo>
                    <a:pt x="97548" y="0"/>
                  </a:lnTo>
                  <a:lnTo>
                    <a:pt x="0" y="96774"/>
                  </a:lnTo>
                  <a:lnTo>
                    <a:pt x="145542" y="1417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26643" y="3022854"/>
              <a:ext cx="415290" cy="2059305"/>
            </a:xfrm>
            <a:custGeom>
              <a:avLst/>
              <a:gdLst/>
              <a:ahLst/>
              <a:cxnLst/>
              <a:rect l="l" t="t" r="r" b="b"/>
              <a:pathLst>
                <a:path w="415290" h="2059304">
                  <a:moveTo>
                    <a:pt x="415277" y="2058923"/>
                  </a:moveTo>
                  <a:lnTo>
                    <a:pt x="6845" y="2058923"/>
                  </a:lnTo>
                </a:path>
                <a:path w="415290" h="2059304">
                  <a:moveTo>
                    <a:pt x="415277" y="630935"/>
                  </a:moveTo>
                  <a:lnTo>
                    <a:pt x="6845" y="630935"/>
                  </a:lnTo>
                </a:path>
                <a:path w="415290" h="2059304">
                  <a:moveTo>
                    <a:pt x="408419" y="1123187"/>
                  </a:moveTo>
                  <a:lnTo>
                    <a:pt x="0" y="1123187"/>
                  </a:lnTo>
                </a:path>
                <a:path w="415290" h="2059304">
                  <a:moveTo>
                    <a:pt x="415277" y="1601723"/>
                  </a:moveTo>
                  <a:lnTo>
                    <a:pt x="0" y="1594865"/>
                  </a:lnTo>
                </a:path>
                <a:path w="415290" h="2059304">
                  <a:moveTo>
                    <a:pt x="0" y="2058923"/>
                  </a:moveTo>
                  <a:lnTo>
                    <a:pt x="0" y="0"/>
                  </a:lnTo>
                </a:path>
              </a:pathLst>
            </a:custGeom>
            <a:ln w="13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0736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Predstavljanje</a:t>
            </a:r>
            <a:r>
              <a:rPr spc="-85" dirty="0"/>
              <a:t> </a:t>
            </a:r>
            <a:r>
              <a:rPr dirty="0"/>
              <a:t>znanja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67675" cy="416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8732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 err="1">
                <a:latin typeface="Arial"/>
                <a:cs typeface="Arial"/>
              </a:rPr>
              <a:t>Jedna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opšta</a:t>
            </a:r>
            <a:r>
              <a:rPr sz="2600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definicija znanja glasi (Fischler i  Firschein, 1987): “Znanje je zapamćena informacija  ili modeli koje koristi osoba ili stroj da interpretira,  predvidi ili reagira na vanjski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svijet”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Glavne karakteristike znanja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same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informacije</a:t>
            </a: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kako </a:t>
            </a:r>
            <a:r>
              <a:rPr sz="2200" spc="-5" dirty="0">
                <a:latin typeface="Arial"/>
                <a:cs typeface="Arial"/>
              </a:rPr>
              <a:t>je informacija </a:t>
            </a:r>
            <a:r>
              <a:rPr sz="2200" dirty="0">
                <a:latin typeface="Arial"/>
                <a:cs typeface="Arial"/>
              </a:rPr>
              <a:t>kodirana za kasniju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upotrebu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Kod projektiranja </a:t>
            </a:r>
            <a:r>
              <a:rPr sz="2600" spc="-5" dirty="0" err="1">
                <a:latin typeface="Arial"/>
                <a:cs typeface="Arial"/>
              </a:rPr>
              <a:t>inteligentnih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dobro  rješenje ovisi o dobrom predstavljanju (reprezentaciji  ili uskladištenju)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znanja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8743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Učenje </a:t>
            </a:r>
            <a:r>
              <a:rPr dirty="0"/>
              <a:t>neuronske</a:t>
            </a:r>
            <a:r>
              <a:rPr spc="-10" dirty="0"/>
              <a:t> </a:t>
            </a:r>
            <a:r>
              <a:rPr dirty="0"/>
              <a:t>mreže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31480" cy="4434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Glavni zadatak mreže je da </a:t>
            </a:r>
            <a:r>
              <a:rPr sz="2600" dirty="0">
                <a:latin typeface="Arial"/>
                <a:cs typeface="Arial"/>
              </a:rPr>
              <a:t>nauči </a:t>
            </a:r>
            <a:r>
              <a:rPr sz="2600" spc="-5" dirty="0">
                <a:latin typeface="Arial"/>
                <a:cs typeface="Arial"/>
              </a:rPr>
              <a:t>model </a:t>
            </a:r>
            <a:r>
              <a:rPr sz="2600" spc="-5" dirty="0" err="1">
                <a:latin typeface="Arial"/>
                <a:cs typeface="Arial"/>
              </a:rPr>
              <a:t>okoline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sz="2600" spc="-5" dirty="0" smtClean="0">
                <a:latin typeface="Arial"/>
                <a:cs typeface="Arial"/>
              </a:rPr>
              <a:t>(</a:t>
            </a:r>
            <a:r>
              <a:rPr lang="en-US" sz="2600" spc="-5" dirty="0" err="1" smtClean="0">
                <a:latin typeface="Arial"/>
                <a:cs typeface="Arial"/>
              </a:rPr>
              <a:t>sveta</a:t>
            </a:r>
            <a:r>
              <a:rPr sz="2600" spc="-5" dirty="0" smtClean="0">
                <a:latin typeface="Arial"/>
                <a:cs typeface="Arial"/>
              </a:rPr>
              <a:t>) </a:t>
            </a:r>
            <a:r>
              <a:rPr sz="2600" spc="-5" dirty="0">
                <a:latin typeface="Arial"/>
                <a:cs typeface="Arial"/>
              </a:rPr>
              <a:t>u kojoj će raditi i da održava model </a:t>
            </a:r>
            <a:r>
              <a:rPr sz="2600" spc="-5" dirty="0" err="1">
                <a:latin typeface="Arial"/>
                <a:cs typeface="Arial"/>
              </a:rPr>
              <a:t>dovoljno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tačn</a:t>
            </a:r>
            <a:r>
              <a:rPr sz="2600" spc="-5" dirty="0" err="1" smtClean="0">
                <a:latin typeface="Arial"/>
                <a:cs typeface="Arial"/>
              </a:rPr>
              <a:t>im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da bi se mogli </a:t>
            </a:r>
            <a:r>
              <a:rPr sz="2600" dirty="0">
                <a:latin typeface="Arial"/>
                <a:cs typeface="Arial"/>
              </a:rPr>
              <a:t>postići </a:t>
            </a:r>
            <a:r>
              <a:rPr sz="2600" spc="-5" dirty="0">
                <a:latin typeface="Arial"/>
                <a:cs typeface="Arial"/>
              </a:rPr>
              <a:t>željeni ciljevi </a:t>
            </a:r>
            <a:r>
              <a:rPr sz="2600" spc="-5" dirty="0" err="1">
                <a:latin typeface="Arial"/>
                <a:cs typeface="Arial"/>
              </a:rPr>
              <a:t>danog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Znanje o </a:t>
            </a:r>
            <a:r>
              <a:rPr lang="en-US" sz="2600" spc="-5" dirty="0" err="1" smtClean="0">
                <a:latin typeface="Arial"/>
                <a:cs typeface="Arial"/>
              </a:rPr>
              <a:t>svetu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sastoji se od dvije vrste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informacija:</a:t>
            </a:r>
            <a:endParaRPr sz="2600" dirty="0">
              <a:latin typeface="Arial"/>
              <a:cs typeface="Arial"/>
            </a:endParaRPr>
          </a:p>
          <a:p>
            <a:pPr marL="704215" marR="170180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Poznato </a:t>
            </a:r>
            <a:r>
              <a:rPr sz="2200" spc="-5" dirty="0" err="1">
                <a:latin typeface="Arial"/>
                <a:cs typeface="Arial"/>
              </a:rPr>
              <a:t>stanje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sveta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predstavljeno činjenicama </a:t>
            </a:r>
            <a:r>
              <a:rPr sz="2200" dirty="0">
                <a:latin typeface="Arial"/>
                <a:cs typeface="Arial"/>
              </a:rPr>
              <a:t>o </a:t>
            </a:r>
            <a:r>
              <a:rPr sz="2200" spc="-5" dirty="0">
                <a:latin typeface="Arial"/>
                <a:cs typeface="Arial"/>
              </a:rPr>
              <a:t>svemu  </a:t>
            </a:r>
            <a:r>
              <a:rPr sz="2200" dirty="0">
                <a:latin typeface="Arial"/>
                <a:cs typeface="Arial"/>
              </a:rPr>
              <a:t>poznatome (a priori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informacija)</a:t>
            </a:r>
          </a:p>
          <a:p>
            <a:pPr marL="704215" marR="243204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 err="1">
                <a:latin typeface="Arial"/>
                <a:cs typeface="Arial"/>
              </a:rPr>
              <a:t>Opservacije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dirty="0" smtClean="0">
                <a:latin typeface="Arial"/>
                <a:cs typeface="Arial"/>
              </a:rPr>
              <a:t>(</a:t>
            </a:r>
            <a:r>
              <a:rPr lang="en-US" sz="2200" dirty="0" err="1" smtClean="0">
                <a:latin typeface="Arial"/>
                <a:cs typeface="Arial"/>
              </a:rPr>
              <a:t>merenja</a:t>
            </a:r>
            <a:r>
              <a:rPr sz="2200" dirty="0" smtClean="0">
                <a:latin typeface="Arial"/>
                <a:cs typeface="Arial"/>
              </a:rPr>
              <a:t>) </a:t>
            </a:r>
            <a:r>
              <a:rPr lang="en-US" sz="2200" dirty="0" err="1" smtClean="0">
                <a:latin typeface="Arial"/>
                <a:cs typeface="Arial"/>
              </a:rPr>
              <a:t>sveta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koje se koriste </a:t>
            </a:r>
            <a:r>
              <a:rPr sz="2200" dirty="0" err="1">
                <a:latin typeface="Arial"/>
                <a:cs typeface="Arial"/>
              </a:rPr>
              <a:t>kao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primer</a:t>
            </a:r>
            <a:r>
              <a:rPr sz="2200" spc="-5" dirty="0" err="1" smtClean="0">
                <a:latin typeface="Arial"/>
                <a:cs typeface="Arial"/>
              </a:rPr>
              <a:t>i</a:t>
            </a:r>
            <a:r>
              <a:rPr sz="2200" spc="-5" dirty="0" smtClean="0">
                <a:latin typeface="Arial"/>
                <a:cs typeface="Arial"/>
              </a:rPr>
              <a:t>  </a:t>
            </a:r>
            <a:r>
              <a:rPr sz="2200" spc="-5" dirty="0">
                <a:latin typeface="Arial"/>
                <a:cs typeface="Arial"/>
              </a:rPr>
              <a:t>da se nauči </a:t>
            </a:r>
            <a:r>
              <a:rPr sz="2200" dirty="0">
                <a:latin typeface="Arial"/>
                <a:cs typeface="Arial"/>
              </a:rPr>
              <a:t>(trenira) neuronska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mreža</a:t>
            </a:r>
          </a:p>
          <a:p>
            <a:pPr marL="355600" marR="260350" indent="-342900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 err="1">
                <a:latin typeface="Arial"/>
                <a:cs typeface="Arial"/>
              </a:rPr>
              <a:t>Svaki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za </a:t>
            </a:r>
            <a:r>
              <a:rPr sz="2600" dirty="0">
                <a:latin typeface="Arial"/>
                <a:cs typeface="Arial"/>
              </a:rPr>
              <a:t>učenje </a:t>
            </a:r>
            <a:r>
              <a:rPr sz="2600" spc="-5" dirty="0">
                <a:latin typeface="Arial"/>
                <a:cs typeface="Arial"/>
              </a:rPr>
              <a:t>sastoji se od para ulaznih i  </a:t>
            </a:r>
            <a:r>
              <a:rPr sz="2600" spc="-5" dirty="0" err="1">
                <a:latin typeface="Arial"/>
                <a:cs typeface="Arial"/>
              </a:rPr>
              <a:t>izlaznih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vrednosti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Neuronske mreže za  raspoznavanje</a:t>
            </a:r>
            <a:r>
              <a:rPr spc="-85" dirty="0"/>
              <a:t> </a:t>
            </a:r>
            <a:r>
              <a:rPr dirty="0"/>
              <a:t>uzoraka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632065" cy="3834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0645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Jedna od </a:t>
            </a:r>
            <a:r>
              <a:rPr sz="2600" spc="-5" dirty="0" err="1">
                <a:latin typeface="Arial"/>
                <a:cs typeface="Arial"/>
              </a:rPr>
              <a:t>čestih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primena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neuronskih mreža je za  raspoznavanje uzoraka (pattern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recognition)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Kod raspoznavanja uzoraka potrebno je realizirati  klasifikator koji za svaki ulazni uzorak (vektor)  određuje klasu kojoj taj vektor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pripada</a:t>
            </a:r>
            <a:endParaRPr sz="2600" dirty="0">
              <a:latin typeface="Arial"/>
              <a:cs typeface="Arial"/>
            </a:endParaRPr>
          </a:p>
          <a:p>
            <a:pPr marL="355600" marR="558165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Neuronska mreža je zapravo jedan nelinearni  klasifikator koja dijeli ulazni vektorski prostor  uzoraka u klase koje imaju nelinearne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granice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err="1" smtClean="0">
                <a:latin typeface="Arial"/>
                <a:cs typeface="Arial"/>
              </a:rPr>
              <a:t>primene</a:t>
            </a:r>
            <a:r>
              <a:rPr sz="2600" spc="-5" dirty="0" smtClean="0">
                <a:latin typeface="Arial"/>
                <a:cs typeface="Arial"/>
              </a:rPr>
              <a:t>: </a:t>
            </a:r>
            <a:r>
              <a:rPr sz="2600" spc="-5" dirty="0">
                <a:latin typeface="Arial"/>
                <a:cs typeface="Arial"/>
              </a:rPr>
              <a:t>analiza slike, govora, signala,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podataka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242697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Motivacija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835" y="2094230"/>
            <a:ext cx="8044180" cy="4101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0" marR="1765300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67665" algn="l"/>
                <a:tab pos="368300" algn="l"/>
              </a:tabLst>
            </a:pPr>
            <a:r>
              <a:rPr sz="2600" spc="-5" dirty="0">
                <a:latin typeface="Arial"/>
                <a:cs typeface="Arial"/>
              </a:rPr>
              <a:t>Mozak “računa” na posve drugi </a:t>
            </a:r>
            <a:r>
              <a:rPr sz="2600" dirty="0">
                <a:latin typeface="Arial"/>
                <a:cs typeface="Arial"/>
              </a:rPr>
              <a:t>način </a:t>
            </a:r>
            <a:r>
              <a:rPr sz="2600" spc="-5" dirty="0">
                <a:latin typeface="Arial"/>
                <a:cs typeface="Arial"/>
              </a:rPr>
              <a:t>od  konvencionalnih </a:t>
            </a:r>
            <a:r>
              <a:rPr sz="2600" spc="-5" dirty="0" err="1">
                <a:latin typeface="Arial"/>
                <a:cs typeface="Arial"/>
              </a:rPr>
              <a:t>digitalnih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računar</a:t>
            </a:r>
            <a:r>
              <a:rPr sz="2600" spc="-5" dirty="0" err="1" smtClean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716915" marR="68072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dirty="0">
                <a:latin typeface="Arial"/>
                <a:cs typeface="Arial"/>
              </a:rPr>
              <a:t>neuroni su pet-šest redova </a:t>
            </a:r>
            <a:r>
              <a:rPr sz="2200" spc="-5" dirty="0">
                <a:latin typeface="Arial"/>
                <a:cs typeface="Arial"/>
              </a:rPr>
              <a:t>veličine </a:t>
            </a:r>
            <a:r>
              <a:rPr sz="2200" dirty="0">
                <a:latin typeface="Arial"/>
                <a:cs typeface="Arial"/>
              </a:rPr>
              <a:t>sporiji </a:t>
            </a:r>
            <a:r>
              <a:rPr sz="2200" spc="-5" dirty="0">
                <a:latin typeface="Arial"/>
                <a:cs typeface="Arial"/>
              </a:rPr>
              <a:t>od digitalne  logike </a:t>
            </a:r>
            <a:r>
              <a:rPr sz="2200" dirty="0">
                <a:latin typeface="Arial"/>
                <a:cs typeface="Arial"/>
              </a:rPr>
              <a:t>(ms i ns)</a:t>
            </a:r>
          </a:p>
          <a:p>
            <a:pPr marL="716915" marR="195580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dirty="0">
                <a:latin typeface="Arial"/>
                <a:cs typeface="Arial"/>
              </a:rPr>
              <a:t>mozak nadoknađuje brzinu ogromnim brojem neurona  (mozak ima oko 10 milijardi neurona i oko 60 000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milijardi  međuspojeva)</a:t>
            </a:r>
          </a:p>
          <a:p>
            <a:pPr marL="716915" marR="43180" lvl="1" indent="-347980">
              <a:lnSpc>
                <a:spcPct val="100000"/>
              </a:lnSpc>
              <a:spcBef>
                <a:spcPts val="51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dirty="0">
                <a:latin typeface="Arial"/>
                <a:cs typeface="Arial"/>
              </a:rPr>
              <a:t>mozak </a:t>
            </a:r>
            <a:r>
              <a:rPr sz="2200" spc="-5" dirty="0">
                <a:latin typeface="Arial"/>
                <a:cs typeface="Arial"/>
              </a:rPr>
              <a:t>je </a:t>
            </a:r>
            <a:r>
              <a:rPr sz="2200" dirty="0">
                <a:latin typeface="Arial"/>
                <a:cs typeface="Arial"/>
              </a:rPr>
              <a:t>enormno energetski efikasan (10</a:t>
            </a:r>
            <a:r>
              <a:rPr sz="2250" baseline="25925" dirty="0">
                <a:latin typeface="Arial"/>
                <a:cs typeface="Arial"/>
              </a:rPr>
              <a:t>-16 </a:t>
            </a:r>
            <a:r>
              <a:rPr sz="2200" dirty="0">
                <a:latin typeface="Arial"/>
                <a:cs typeface="Arial"/>
              </a:rPr>
              <a:t>J po operaciji  u sekundi </a:t>
            </a:r>
            <a:r>
              <a:rPr sz="2200" spc="-5" dirty="0">
                <a:latin typeface="Arial"/>
                <a:cs typeface="Arial"/>
              </a:rPr>
              <a:t>prema 10</a:t>
            </a:r>
            <a:r>
              <a:rPr sz="2250" spc="-7" baseline="25925" dirty="0">
                <a:latin typeface="Arial"/>
                <a:cs typeface="Arial"/>
              </a:rPr>
              <a:t>-6 </a:t>
            </a:r>
            <a:r>
              <a:rPr sz="2200" dirty="0">
                <a:latin typeface="Arial"/>
                <a:cs typeface="Arial"/>
              </a:rPr>
              <a:t>J </a:t>
            </a:r>
            <a:r>
              <a:rPr sz="2200" spc="-5" dirty="0">
                <a:latin typeface="Arial"/>
                <a:cs typeface="Arial"/>
              </a:rPr>
              <a:t>po operaciji 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2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sekundi)</a:t>
            </a:r>
          </a:p>
          <a:p>
            <a:pPr marL="716915" marR="9455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16915" algn="l"/>
                <a:tab pos="717550" algn="l"/>
              </a:tabLst>
            </a:pPr>
            <a:r>
              <a:rPr sz="2200" dirty="0">
                <a:latin typeface="Arial"/>
                <a:cs typeface="Arial"/>
              </a:rPr>
              <a:t>mozak </a:t>
            </a:r>
            <a:r>
              <a:rPr sz="2200" spc="-5" dirty="0">
                <a:latin typeface="Arial"/>
                <a:cs typeface="Arial"/>
              </a:rPr>
              <a:t>je </a:t>
            </a:r>
            <a:r>
              <a:rPr sz="2200" dirty="0">
                <a:latin typeface="Arial"/>
                <a:cs typeface="Arial"/>
              </a:rPr>
              <a:t>veoma kompleksno, </a:t>
            </a:r>
            <a:r>
              <a:rPr sz="2200" spc="-5" dirty="0">
                <a:latin typeface="Arial"/>
                <a:cs typeface="Arial"/>
              </a:rPr>
              <a:t>nelinearno, </a:t>
            </a:r>
            <a:r>
              <a:rPr sz="2200" spc="-5" dirty="0" err="1">
                <a:latin typeface="Arial"/>
                <a:cs typeface="Arial"/>
              </a:rPr>
              <a:t>paralelno</a:t>
            </a:r>
            <a:r>
              <a:rPr sz="2200" spc="-5" dirty="0">
                <a:latin typeface="Arial"/>
                <a:cs typeface="Arial"/>
              </a:rPr>
              <a:t>  </a:t>
            </a:r>
            <a:r>
              <a:rPr lang="en-US" sz="2200" spc="-5" dirty="0" err="1" smtClean="0">
                <a:latin typeface="Arial"/>
                <a:cs typeface="Arial"/>
              </a:rPr>
              <a:t>računar</a:t>
            </a:r>
            <a:r>
              <a:rPr sz="2200" spc="-5" dirty="0" err="1" smtClean="0">
                <a:latin typeface="Arial"/>
                <a:cs typeface="Arial"/>
              </a:rPr>
              <a:t>o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7727" y="501395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15761" y="6626604"/>
            <a:ext cx="1657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28227" y="501395"/>
            <a:ext cx="120396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6641" y="501395"/>
            <a:ext cx="118859" cy="120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5043" y="501395"/>
            <a:ext cx="118872" cy="1203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28227" y="669798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6641" y="669798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5043" y="669798"/>
            <a:ext cx="118872" cy="118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32670" y="669798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28227" y="838200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96641" y="838200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65043" y="838200"/>
            <a:ext cx="118872" cy="118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99548" y="838200"/>
            <a:ext cx="121170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32670" y="838200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6641" y="1004316"/>
            <a:ext cx="118859" cy="1211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28227" y="1004316"/>
            <a:ext cx="120396" cy="1211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65043" y="1004316"/>
            <a:ext cx="118872" cy="1211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32670" y="1004316"/>
            <a:ext cx="119646" cy="12115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28227" y="1172717"/>
            <a:ext cx="120396" cy="1211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96641" y="1172717"/>
            <a:ext cx="118859" cy="12115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265043" y="1172717"/>
            <a:ext cx="118872" cy="12115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32670" y="1172717"/>
            <a:ext cx="119646" cy="1211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99548" y="1172717"/>
            <a:ext cx="121170" cy="12115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28227" y="1341119"/>
            <a:ext cx="120396" cy="1188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96641" y="1341119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432670" y="1341119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65043" y="1341119"/>
            <a:ext cx="118872" cy="11887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28227" y="1509522"/>
            <a:ext cx="120396" cy="1188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096641" y="1509522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265043" y="1509522"/>
            <a:ext cx="118872" cy="1188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32670" y="1509522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96641" y="1676400"/>
            <a:ext cx="118859" cy="12039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32670" y="1676400"/>
            <a:ext cx="119646" cy="1203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9462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/>
              <a:t>primer</a:t>
            </a:r>
            <a:r>
              <a:rPr dirty="0" smtClean="0"/>
              <a:t>: </a:t>
            </a:r>
            <a:r>
              <a:rPr dirty="0"/>
              <a:t>Prepoznavanje</a:t>
            </a:r>
            <a:r>
              <a:rPr spc="-75" dirty="0"/>
              <a:t> </a:t>
            </a:r>
            <a:r>
              <a:rPr dirty="0"/>
              <a:t>slova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311535" y="2094230"/>
            <a:ext cx="7901305" cy="470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Kod prepoznavanja slova ulaz može biti </a:t>
            </a:r>
            <a:r>
              <a:rPr sz="2600" spc="-5" dirty="0" err="1">
                <a:latin typeface="Arial"/>
                <a:cs typeface="Arial"/>
              </a:rPr>
              <a:t>skup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vrednosti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piksela (npr. matrica 5x7 piksela), a izlaz  je identitet </a:t>
            </a:r>
            <a:r>
              <a:rPr sz="2600" spc="-5" dirty="0" err="1">
                <a:latin typeface="Arial"/>
                <a:cs typeface="Arial"/>
              </a:rPr>
              <a:t>pripadne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cifr</a:t>
            </a:r>
            <a:r>
              <a:rPr sz="2600" spc="-5" dirty="0" err="1" smtClean="0">
                <a:latin typeface="Arial"/>
                <a:cs typeface="Arial"/>
              </a:rPr>
              <a:t>e</a:t>
            </a:r>
            <a:r>
              <a:rPr sz="2600" spc="1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(0-9)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Ulazni sloj mreže bi mogao imati 5x7=35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ulaza</a:t>
            </a:r>
            <a:endParaRPr sz="2600" dirty="0">
              <a:latin typeface="Arial"/>
              <a:cs typeface="Arial"/>
            </a:endParaRPr>
          </a:p>
          <a:p>
            <a:pPr marL="355600" marR="442595" indent="-342900" algn="just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Izlazni sloj mreže mogao bi imati 10 neurona (za  </a:t>
            </a:r>
            <a:r>
              <a:rPr sz="2600" spc="-5" dirty="0" err="1">
                <a:latin typeface="Arial"/>
                <a:cs typeface="Arial"/>
              </a:rPr>
              <a:t>svaku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cifr</a:t>
            </a:r>
            <a:r>
              <a:rPr sz="2600" spc="-5" dirty="0" err="1" smtClean="0">
                <a:latin typeface="Arial"/>
                <a:cs typeface="Arial"/>
              </a:rPr>
              <a:t>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jedan)</a:t>
            </a:r>
            <a:endParaRPr sz="2600" dirty="0">
              <a:latin typeface="Arial"/>
              <a:cs typeface="Arial"/>
            </a:endParaRPr>
          </a:p>
          <a:p>
            <a:pPr marL="355600" marR="442595" indent="-342900" algn="just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Mreža bi se trenirala parovima poznatih ulaznih i  izlaznih vektora (ova se faza zove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učenje)</a:t>
            </a:r>
          </a:p>
          <a:p>
            <a:pPr marL="355600" marR="316230" indent="-342900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Nakon učenja na ulaz mreže postavila bi se slika  koju mreža još </a:t>
            </a:r>
            <a:r>
              <a:rPr sz="2600" spc="-5" dirty="0" err="1">
                <a:latin typeface="Arial"/>
                <a:cs typeface="Arial"/>
              </a:rPr>
              <a:t>nije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“</a:t>
            </a:r>
            <a:r>
              <a:rPr lang="en-US" sz="2600" spc="-5" dirty="0" err="1" smtClean="0">
                <a:latin typeface="Arial"/>
                <a:cs typeface="Arial"/>
              </a:rPr>
              <a:t>videla</a:t>
            </a:r>
            <a:r>
              <a:rPr sz="2600" spc="-5" dirty="0" smtClean="0">
                <a:latin typeface="Arial"/>
                <a:cs typeface="Arial"/>
              </a:rPr>
              <a:t>” </a:t>
            </a:r>
            <a:r>
              <a:rPr sz="2600" spc="-5" dirty="0">
                <a:latin typeface="Arial"/>
                <a:cs typeface="Arial"/>
              </a:rPr>
              <a:t>i ispitala bi se </a:t>
            </a:r>
            <a:r>
              <a:rPr lang="en-US" sz="2600" spc="-5" dirty="0" err="1" smtClean="0">
                <a:latin typeface="Arial"/>
                <a:cs typeface="Arial"/>
              </a:rPr>
              <a:t>tačn</a:t>
            </a:r>
            <a:r>
              <a:rPr sz="2600" spc="-5" dirty="0" err="1" smtClean="0">
                <a:latin typeface="Arial"/>
                <a:cs typeface="Arial"/>
              </a:rPr>
              <a:t>ost</a:t>
            </a:r>
            <a:r>
              <a:rPr sz="2600" spc="-5" dirty="0" smtClean="0">
                <a:latin typeface="Arial"/>
                <a:cs typeface="Arial"/>
              </a:rPr>
              <a:t>  </a:t>
            </a:r>
            <a:r>
              <a:rPr sz="2600" spc="-5" dirty="0">
                <a:latin typeface="Arial"/>
                <a:cs typeface="Arial"/>
              </a:rPr>
              <a:t>prepoznavanja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506221"/>
            <a:ext cx="5432425" cy="1213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Usporedba s</a:t>
            </a:r>
            <a:r>
              <a:rPr spc="-65" dirty="0"/>
              <a:t> </a:t>
            </a:r>
            <a:r>
              <a:rPr dirty="0"/>
              <a:t>klasičnim  pristupom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62265" cy="4095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98679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 err="1">
                <a:latin typeface="Arial"/>
                <a:cs typeface="Arial"/>
              </a:rPr>
              <a:t>Ovaj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smtClean="0">
                <a:latin typeface="Arial"/>
                <a:cs typeface="Arial"/>
              </a:rPr>
              <a:t>primer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ilustrira razliku </a:t>
            </a:r>
            <a:r>
              <a:rPr sz="2600" dirty="0">
                <a:latin typeface="Arial"/>
                <a:cs typeface="Arial"/>
              </a:rPr>
              <a:t>između </a:t>
            </a:r>
            <a:r>
              <a:rPr sz="2600" spc="-5" dirty="0">
                <a:latin typeface="Arial"/>
                <a:cs typeface="Arial"/>
              </a:rPr>
              <a:t>klasičnog  pristupa i neuronskih mreža za problem  prepoznavanja</a:t>
            </a:r>
            <a:endParaRPr sz="2600" dirty="0">
              <a:latin typeface="Arial"/>
              <a:cs typeface="Arial"/>
            </a:endParaRPr>
          </a:p>
          <a:p>
            <a:pPr marL="704215" marR="193675" lvl="1" indent="-347980">
              <a:lnSpc>
                <a:spcPct val="100000"/>
              </a:lnSpc>
              <a:spcBef>
                <a:spcPts val="54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U </a:t>
            </a:r>
            <a:r>
              <a:rPr sz="2200" spc="-5" dirty="0">
                <a:latin typeface="Arial"/>
                <a:cs typeface="Arial"/>
              </a:rPr>
              <a:t>klasičnom pristupu prvo </a:t>
            </a:r>
            <a:r>
              <a:rPr sz="2200" dirty="0">
                <a:latin typeface="Arial"/>
                <a:cs typeface="Arial"/>
              </a:rPr>
              <a:t>se razvije matematički model  </a:t>
            </a:r>
            <a:r>
              <a:rPr lang="en-US" sz="2200" spc="-5" dirty="0" err="1" smtClean="0">
                <a:latin typeface="Arial"/>
                <a:cs typeface="Arial"/>
              </a:rPr>
              <a:t>izmere</a:t>
            </a:r>
            <a:r>
              <a:rPr sz="2200" spc="-5" dirty="0" err="1" smtClean="0">
                <a:latin typeface="Arial"/>
                <a:cs typeface="Arial"/>
              </a:rPr>
              <a:t>nih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podataka </a:t>
            </a:r>
            <a:r>
              <a:rPr sz="2200" dirty="0">
                <a:latin typeface="Arial"/>
                <a:cs typeface="Arial"/>
              </a:rPr>
              <a:t>i zatim se </a:t>
            </a:r>
            <a:r>
              <a:rPr sz="2200" dirty="0" err="1">
                <a:latin typeface="Arial"/>
                <a:cs typeface="Arial"/>
              </a:rPr>
              <a:t>razvije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temeljen </a:t>
            </a:r>
            <a:r>
              <a:rPr sz="2200" spc="-5" dirty="0" err="1">
                <a:latin typeface="Arial"/>
                <a:cs typeface="Arial"/>
              </a:rPr>
              <a:t>na</a:t>
            </a:r>
            <a:r>
              <a:rPr sz="2200" spc="-5" dirty="0">
                <a:latin typeface="Arial"/>
                <a:cs typeface="Arial"/>
              </a:rPr>
              <a:t>  </a:t>
            </a:r>
            <a:r>
              <a:rPr lang="en-US" sz="2200" spc="-5" dirty="0" err="1" smtClean="0">
                <a:latin typeface="Arial"/>
                <a:cs typeface="Arial"/>
              </a:rPr>
              <a:t>izmere</a:t>
            </a:r>
            <a:r>
              <a:rPr sz="2200" spc="-5" dirty="0" err="1" smtClean="0">
                <a:latin typeface="Arial"/>
                <a:cs typeface="Arial"/>
              </a:rPr>
              <a:t>nom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modelu</a:t>
            </a:r>
          </a:p>
          <a:p>
            <a:pPr marL="704215" marR="5080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Kod neuronskih mreža radi se direktno s podacima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(mreža  </a:t>
            </a:r>
            <a:r>
              <a:rPr sz="2200" spc="-5" dirty="0">
                <a:latin typeface="Arial"/>
                <a:cs typeface="Arial"/>
              </a:rPr>
              <a:t>uči </a:t>
            </a:r>
            <a:r>
              <a:rPr sz="2200" spc="-5" dirty="0" err="1">
                <a:latin typeface="Arial"/>
                <a:cs typeface="Arial"/>
              </a:rPr>
              <a:t>iz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primer</a:t>
            </a:r>
            <a:r>
              <a:rPr sz="2200" dirty="0" err="1" smtClean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) i nije potrebno znati model </a:t>
            </a:r>
            <a:r>
              <a:rPr lang="en-US" sz="2200" spc="-5" dirty="0" err="1" smtClean="0">
                <a:latin typeface="Arial"/>
                <a:cs typeface="Arial"/>
              </a:rPr>
              <a:t>izmere</a:t>
            </a:r>
            <a:r>
              <a:rPr sz="2200" spc="-5" dirty="0" err="1" smtClean="0">
                <a:latin typeface="Arial"/>
                <a:cs typeface="Arial"/>
              </a:rPr>
              <a:t>nih</a:t>
            </a:r>
            <a:r>
              <a:rPr sz="2200" spc="-5" dirty="0" smtClean="0">
                <a:latin typeface="Arial"/>
                <a:cs typeface="Arial"/>
              </a:rPr>
              <a:t>  </a:t>
            </a:r>
            <a:r>
              <a:rPr sz="2200" dirty="0">
                <a:latin typeface="Arial"/>
                <a:cs typeface="Arial"/>
              </a:rPr>
              <a:t>podataka</a:t>
            </a:r>
          </a:p>
          <a:p>
            <a:pPr marL="704215" marR="532765" lvl="1" indent="-347980">
              <a:lnSpc>
                <a:spcPct val="100000"/>
              </a:lnSpc>
              <a:spcBef>
                <a:spcPts val="51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Mreža ne samo da sama koristi </a:t>
            </a:r>
            <a:r>
              <a:rPr sz="2200" spc="-5" dirty="0">
                <a:latin typeface="Arial"/>
                <a:cs typeface="Arial"/>
              </a:rPr>
              <a:t>implicitni </a:t>
            </a:r>
            <a:r>
              <a:rPr sz="2200" dirty="0">
                <a:latin typeface="Arial"/>
                <a:cs typeface="Arial"/>
              </a:rPr>
              <a:t>model nego i  </a:t>
            </a:r>
            <a:r>
              <a:rPr sz="2200" spc="-5" dirty="0">
                <a:latin typeface="Arial"/>
                <a:cs typeface="Arial"/>
              </a:rPr>
              <a:t>računa </a:t>
            </a:r>
            <a:r>
              <a:rPr sz="2200" dirty="0">
                <a:latin typeface="Arial"/>
                <a:cs typeface="Arial"/>
              </a:rPr>
              <a:t>potreban izlaz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506221"/>
            <a:ext cx="5794375" cy="1213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Pravila za predstavljanje  znanja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787005" cy="3766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92964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Anderson, 1988 (u kontekstu prepoznavanja  objekata):</a:t>
            </a:r>
            <a:endParaRPr sz="2600">
              <a:latin typeface="Arial"/>
              <a:cs typeface="Arial"/>
            </a:endParaRPr>
          </a:p>
          <a:p>
            <a:pPr marL="704215" marR="670560" lvl="1" indent="-34798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668020" algn="l"/>
              </a:tabLst>
            </a:pPr>
            <a:r>
              <a:rPr sz="2200" spc="-5" dirty="0">
                <a:latin typeface="Arial"/>
                <a:cs typeface="Arial"/>
              </a:rPr>
              <a:t>Slični ulazi iz </a:t>
            </a:r>
            <a:r>
              <a:rPr sz="2200" dirty="0">
                <a:latin typeface="Arial"/>
                <a:cs typeface="Arial"/>
              </a:rPr>
              <a:t>sličnih klasa trebaju </a:t>
            </a:r>
            <a:r>
              <a:rPr sz="2200" spc="-5" dirty="0">
                <a:latin typeface="Arial"/>
                <a:cs typeface="Arial"/>
              </a:rPr>
              <a:t>imati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5" dirty="0">
                <a:latin typeface="Arial"/>
                <a:cs typeface="Arial"/>
              </a:rPr>
              <a:t>slične  </a:t>
            </a:r>
            <a:r>
              <a:rPr sz="2200" dirty="0">
                <a:latin typeface="Arial"/>
                <a:cs typeface="Arial"/>
              </a:rPr>
              <a:t>reprezentacije te </a:t>
            </a:r>
            <a:r>
              <a:rPr sz="2200" spc="-5" dirty="0">
                <a:latin typeface="Arial"/>
                <a:cs typeface="Arial"/>
              </a:rPr>
              <a:t>biti klasificirani </a:t>
            </a:r>
            <a:r>
              <a:rPr sz="2200" dirty="0">
                <a:latin typeface="Arial"/>
                <a:cs typeface="Arial"/>
              </a:rPr>
              <a:t>u </a:t>
            </a:r>
            <a:r>
              <a:rPr sz="2200" spc="-5" dirty="0">
                <a:latin typeface="Arial"/>
                <a:cs typeface="Arial"/>
              </a:rPr>
              <a:t>istu </a:t>
            </a:r>
            <a:r>
              <a:rPr sz="2200" dirty="0">
                <a:latin typeface="Arial"/>
                <a:cs typeface="Arial"/>
              </a:rPr>
              <a:t>klasu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(grupu)</a:t>
            </a:r>
            <a:endParaRPr sz="2200">
              <a:latin typeface="Arial"/>
              <a:cs typeface="Arial"/>
            </a:endParaRPr>
          </a:p>
          <a:p>
            <a:pPr marL="704215" marR="7620" lvl="1" indent="-347980">
              <a:lnSpc>
                <a:spcPct val="100000"/>
              </a:lnSpc>
              <a:spcBef>
                <a:spcPts val="520"/>
              </a:spcBef>
              <a:buAutoNum type="arabicPeriod"/>
              <a:tabLst>
                <a:tab pos="668020" algn="l"/>
              </a:tabLst>
            </a:pPr>
            <a:r>
              <a:rPr sz="2200" dirty="0">
                <a:latin typeface="Arial"/>
                <a:cs typeface="Arial"/>
              </a:rPr>
              <a:t>Objekti koji trebaju </a:t>
            </a:r>
            <a:r>
              <a:rPr sz="2200" spc="-5" dirty="0">
                <a:latin typeface="Arial"/>
                <a:cs typeface="Arial"/>
              </a:rPr>
              <a:t>biti </a:t>
            </a:r>
            <a:r>
              <a:rPr sz="2200" dirty="0">
                <a:latin typeface="Arial"/>
                <a:cs typeface="Arial"/>
              </a:rPr>
              <a:t>klasificirani u </a:t>
            </a:r>
            <a:r>
              <a:rPr sz="2200" spc="-5" dirty="0">
                <a:latin typeface="Arial"/>
                <a:cs typeface="Arial"/>
              </a:rPr>
              <a:t>različite </a:t>
            </a:r>
            <a:r>
              <a:rPr sz="2200" dirty="0">
                <a:latin typeface="Arial"/>
                <a:cs typeface="Arial"/>
              </a:rPr>
              <a:t>klase trebaju  </a:t>
            </a:r>
            <a:r>
              <a:rPr sz="2200" spc="-5" dirty="0">
                <a:latin typeface="Arial"/>
                <a:cs typeface="Arial"/>
              </a:rPr>
              <a:t>imati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5" dirty="0">
                <a:latin typeface="Arial"/>
                <a:cs typeface="Arial"/>
              </a:rPr>
              <a:t>dovoljno različite </a:t>
            </a:r>
            <a:r>
              <a:rPr sz="2200" dirty="0">
                <a:latin typeface="Arial"/>
                <a:cs typeface="Arial"/>
              </a:rPr>
              <a:t>reprezentacije u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mreži</a:t>
            </a:r>
            <a:endParaRPr sz="2200">
              <a:latin typeface="Arial"/>
              <a:cs typeface="Arial"/>
            </a:endParaRPr>
          </a:p>
          <a:p>
            <a:pPr marL="704215" marR="22225" lvl="1" indent="-34798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668020" algn="l"/>
              </a:tabLst>
            </a:pPr>
            <a:r>
              <a:rPr sz="2200" spc="-5" dirty="0">
                <a:latin typeface="Arial"/>
                <a:cs typeface="Arial"/>
              </a:rPr>
              <a:t>Važne značajke objekta </a:t>
            </a:r>
            <a:r>
              <a:rPr sz="2200" dirty="0">
                <a:latin typeface="Arial"/>
                <a:cs typeface="Arial"/>
              </a:rPr>
              <a:t>moraju </a:t>
            </a:r>
            <a:r>
              <a:rPr sz="2200" spc="-5" dirty="0">
                <a:latin typeface="Arial"/>
                <a:cs typeface="Arial"/>
              </a:rPr>
              <a:t>biti predstavljene </a:t>
            </a:r>
            <a:r>
              <a:rPr sz="2200" dirty="0">
                <a:latin typeface="Arial"/>
                <a:cs typeface="Arial"/>
              </a:rPr>
              <a:t>s većim  brojem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neurona</a:t>
            </a:r>
            <a:endParaRPr sz="220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668020" algn="l"/>
              </a:tabLst>
            </a:pP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priori informacije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5" dirty="0">
                <a:latin typeface="Arial"/>
                <a:cs typeface="Arial"/>
              </a:rPr>
              <a:t>invarijantnosti </a:t>
            </a:r>
            <a:r>
              <a:rPr sz="2200" dirty="0">
                <a:latin typeface="Arial"/>
                <a:cs typeface="Arial"/>
              </a:rPr>
              <a:t>trebaju </a:t>
            </a:r>
            <a:r>
              <a:rPr sz="2200" spc="-5" dirty="0">
                <a:latin typeface="Arial"/>
                <a:cs typeface="Arial"/>
              </a:rPr>
              <a:t>biti </a:t>
            </a:r>
            <a:r>
              <a:rPr sz="2200" dirty="0">
                <a:latin typeface="Arial"/>
                <a:cs typeface="Arial"/>
              </a:rPr>
              <a:t>ugrađene u  dizajn mreže tako da </a:t>
            </a:r>
            <a:r>
              <a:rPr sz="2200" spc="-5" dirty="0">
                <a:latin typeface="Arial"/>
                <a:cs typeface="Arial"/>
              </a:rPr>
              <a:t>ih </a:t>
            </a:r>
            <a:r>
              <a:rPr sz="2200" dirty="0">
                <a:latin typeface="Arial"/>
                <a:cs typeface="Arial"/>
              </a:rPr>
              <a:t>mreža ne mora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učiti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70592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Korištenje a priori</a:t>
            </a:r>
            <a:r>
              <a:rPr spc="-75" dirty="0"/>
              <a:t> </a:t>
            </a:r>
            <a:r>
              <a:rPr dirty="0"/>
              <a:t>informacija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91475" cy="3629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91135" indent="-342900" algn="just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</a:t>
            </a:r>
            <a:r>
              <a:rPr lang="en-US" sz="2600" spc="-5" dirty="0" err="1" smtClean="0">
                <a:latin typeface="Arial"/>
                <a:cs typeface="Arial"/>
              </a:rPr>
              <a:t>primer</a:t>
            </a:r>
            <a:r>
              <a:rPr sz="2600" spc="-5" dirty="0" err="1" smtClean="0">
                <a:latin typeface="Arial"/>
                <a:cs typeface="Arial"/>
              </a:rPr>
              <a:t>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prepoznavanja slova a priori informacije  su:</a:t>
            </a:r>
            <a:endParaRPr sz="26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ulazni podaci </a:t>
            </a:r>
            <a:r>
              <a:rPr sz="2200" dirty="0">
                <a:latin typeface="Arial"/>
                <a:cs typeface="Arial"/>
              </a:rPr>
              <a:t>(crno-bijela slika) su</a:t>
            </a:r>
            <a:r>
              <a:rPr sz="2200" spc="-5" dirty="0">
                <a:latin typeface="Arial"/>
                <a:cs typeface="Arial"/>
              </a:rPr>
              <a:t> dvodimenzionalni</a:t>
            </a:r>
            <a:endParaRPr sz="22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ulazni podaci imaju lokalnu </a:t>
            </a:r>
            <a:r>
              <a:rPr sz="2200" dirty="0">
                <a:latin typeface="Arial"/>
                <a:cs typeface="Arial"/>
              </a:rPr>
              <a:t>strukturu (slova su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lokalizirana)</a:t>
            </a:r>
          </a:p>
          <a:p>
            <a:pPr marL="355600" marR="825500" indent="-342900" algn="just">
              <a:lnSpc>
                <a:spcPct val="100000"/>
              </a:lnSpc>
              <a:spcBef>
                <a:spcPts val="6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Zbog toga mrežu možemo formirati tako da su  sinaptičke veze u ulaznom sloju mreže lokalne  (lokalno povezana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mreža)</a:t>
            </a:r>
            <a:endParaRPr sz="2600" dirty="0">
              <a:latin typeface="Arial"/>
              <a:cs typeface="Arial"/>
            </a:endParaRPr>
          </a:p>
          <a:p>
            <a:pPr marL="704215" marR="702945" lvl="1" indent="-347980" algn="just">
              <a:lnSpc>
                <a:spcPct val="100000"/>
              </a:lnSpc>
              <a:spcBef>
                <a:spcPts val="54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Takvo </a:t>
            </a:r>
            <a:r>
              <a:rPr sz="2200" spc="-5" dirty="0">
                <a:latin typeface="Arial"/>
                <a:cs typeface="Arial"/>
              </a:rPr>
              <a:t>lokalno područje ulaza </a:t>
            </a:r>
            <a:r>
              <a:rPr sz="2200" dirty="0">
                <a:latin typeface="Arial"/>
                <a:cs typeface="Arial"/>
              </a:rPr>
              <a:t>za </a:t>
            </a:r>
            <a:r>
              <a:rPr sz="2200" spc="-5" dirty="0">
                <a:latin typeface="Arial"/>
                <a:cs typeface="Arial"/>
              </a:rPr>
              <a:t>neki neuron </a:t>
            </a:r>
            <a:r>
              <a:rPr sz="2200" dirty="0">
                <a:latin typeface="Arial"/>
                <a:cs typeface="Arial"/>
              </a:rPr>
              <a:t>zove se  receptivno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polje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7727" y="501395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15761" y="6626604"/>
            <a:ext cx="1657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28227" y="501395"/>
            <a:ext cx="120396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6641" y="501395"/>
            <a:ext cx="118859" cy="120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5043" y="501395"/>
            <a:ext cx="118872" cy="1203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28227" y="669798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6641" y="669798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5043" y="669798"/>
            <a:ext cx="118872" cy="118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32670" y="669798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28227" y="838200"/>
            <a:ext cx="120396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96641" y="838200"/>
            <a:ext cx="118859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65043" y="838200"/>
            <a:ext cx="118872" cy="118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99548" y="838200"/>
            <a:ext cx="121170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32670" y="838200"/>
            <a:ext cx="119646" cy="1188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6641" y="1004316"/>
            <a:ext cx="118859" cy="1211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28227" y="1004316"/>
            <a:ext cx="120396" cy="1211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65043" y="1004316"/>
            <a:ext cx="118872" cy="1211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32670" y="1004316"/>
            <a:ext cx="119646" cy="12115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28227" y="1172717"/>
            <a:ext cx="120396" cy="1211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96641" y="1172717"/>
            <a:ext cx="118859" cy="12115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265043" y="1172717"/>
            <a:ext cx="118872" cy="12115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32670" y="1172717"/>
            <a:ext cx="119646" cy="1211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99548" y="1172717"/>
            <a:ext cx="121170" cy="12115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28227" y="1341119"/>
            <a:ext cx="120396" cy="1188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96641" y="1341119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432670" y="1341119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65043" y="1341119"/>
            <a:ext cx="118872" cy="11887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28227" y="1509522"/>
            <a:ext cx="120396" cy="11887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096641" y="1509522"/>
            <a:ext cx="118859" cy="118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265043" y="1509522"/>
            <a:ext cx="118872" cy="11887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32670" y="1509522"/>
            <a:ext cx="119646" cy="1188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96641" y="1676400"/>
            <a:ext cx="118859" cy="12039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32670" y="1676400"/>
            <a:ext cx="119646" cy="1203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99605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Receptivno</a:t>
            </a:r>
            <a:r>
              <a:rPr spc="-80" dirty="0"/>
              <a:t> </a:t>
            </a:r>
            <a:r>
              <a:rPr dirty="0"/>
              <a:t>polje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311535" y="2094230"/>
            <a:ext cx="7995284" cy="169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858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</a:t>
            </a:r>
            <a:r>
              <a:rPr lang="en-US" sz="2600" spc="-5" dirty="0" err="1" smtClean="0">
                <a:latin typeface="Arial"/>
                <a:cs typeface="Arial"/>
              </a:rPr>
              <a:t>primer</a:t>
            </a:r>
            <a:r>
              <a:rPr sz="2600" spc="-5" dirty="0" err="1" smtClean="0">
                <a:latin typeface="Arial"/>
                <a:cs typeface="Arial"/>
              </a:rPr>
              <a:t>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na slici neuron </a:t>
            </a:r>
            <a:r>
              <a:rPr sz="2600" i="1" spc="-5" dirty="0">
                <a:latin typeface="Arial"/>
                <a:cs typeface="Arial"/>
              </a:rPr>
              <a:t>j </a:t>
            </a:r>
            <a:r>
              <a:rPr sz="2600" spc="-5" dirty="0">
                <a:latin typeface="Arial"/>
                <a:cs typeface="Arial"/>
              </a:rPr>
              <a:t>ima receptivno polje  dimenzija 3x3 koje je centrirano oko piksela na  poziciji tog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Svaki piksel na slici ima svoj korespondentni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537091" y="4305046"/>
            <a:ext cx="2679700" cy="2451100"/>
            <a:chOff x="2537091" y="4305046"/>
            <a:chExt cx="2679700" cy="2451100"/>
          </a:xfrm>
        </p:grpSpPr>
        <p:sp>
          <p:nvSpPr>
            <p:cNvPr id="38" name="object 38"/>
            <p:cNvSpPr/>
            <p:nvPr/>
          </p:nvSpPr>
          <p:spPr>
            <a:xfrm>
              <a:off x="2543441" y="4311396"/>
              <a:ext cx="914400" cy="2438400"/>
            </a:xfrm>
            <a:custGeom>
              <a:avLst/>
              <a:gdLst/>
              <a:ahLst/>
              <a:cxnLst/>
              <a:rect l="l" t="t" r="r" b="b"/>
              <a:pathLst>
                <a:path w="914400" h="2438400">
                  <a:moveTo>
                    <a:pt x="0" y="914400"/>
                  </a:moveTo>
                  <a:lnTo>
                    <a:pt x="0" y="2438400"/>
                  </a:lnTo>
                </a:path>
                <a:path w="914400" h="2438400">
                  <a:moveTo>
                    <a:pt x="914400" y="0"/>
                  </a:moveTo>
                  <a:lnTo>
                    <a:pt x="914400" y="1524000"/>
                  </a:lnTo>
                </a:path>
                <a:path w="914400" h="2438400">
                  <a:moveTo>
                    <a:pt x="0" y="838200"/>
                  </a:moveTo>
                  <a:lnTo>
                    <a:pt x="914400" y="0"/>
                  </a:lnTo>
                </a:path>
                <a:path w="914400" h="2438400">
                  <a:moveTo>
                    <a:pt x="0" y="2362200"/>
                  </a:moveTo>
                  <a:lnTo>
                    <a:pt x="914400" y="1524000"/>
                  </a:lnTo>
                </a:path>
                <a:path w="914400" h="2438400">
                  <a:moveTo>
                    <a:pt x="0" y="1371600"/>
                  </a:moveTo>
                  <a:lnTo>
                    <a:pt x="914400" y="533400"/>
                  </a:lnTo>
                </a:path>
                <a:path w="914400" h="2438400">
                  <a:moveTo>
                    <a:pt x="0" y="1905000"/>
                  </a:moveTo>
                  <a:lnTo>
                    <a:pt x="914400" y="1066800"/>
                  </a:lnTo>
                </a:path>
                <a:path w="914400" h="2438400">
                  <a:moveTo>
                    <a:pt x="304800" y="561593"/>
                  </a:moveTo>
                  <a:lnTo>
                    <a:pt x="304800" y="2085593"/>
                  </a:lnTo>
                </a:path>
                <a:path w="914400" h="2438400">
                  <a:moveTo>
                    <a:pt x="609600" y="271271"/>
                  </a:moveTo>
                  <a:lnTo>
                    <a:pt x="609600" y="179527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05641" y="5378196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152400"/>
                  </a:moveTo>
                  <a:lnTo>
                    <a:pt x="296997" y="104363"/>
                  </a:lnTo>
                  <a:lnTo>
                    <a:pt x="275295" y="62544"/>
                  </a:lnTo>
                  <a:lnTo>
                    <a:pt x="242255" y="29504"/>
                  </a:lnTo>
                  <a:lnTo>
                    <a:pt x="200436" y="7802"/>
                  </a:lnTo>
                  <a:lnTo>
                    <a:pt x="152400" y="0"/>
                  </a:lnTo>
                  <a:lnTo>
                    <a:pt x="104070" y="7802"/>
                  </a:lnTo>
                  <a:lnTo>
                    <a:pt x="62215" y="29504"/>
                  </a:lnTo>
                  <a:lnTo>
                    <a:pt x="29285" y="62544"/>
                  </a:lnTo>
                  <a:lnTo>
                    <a:pt x="7729" y="104363"/>
                  </a:lnTo>
                  <a:lnTo>
                    <a:pt x="0" y="152400"/>
                  </a:lnTo>
                  <a:lnTo>
                    <a:pt x="7729" y="200436"/>
                  </a:lnTo>
                  <a:lnTo>
                    <a:pt x="29285" y="242255"/>
                  </a:lnTo>
                  <a:lnTo>
                    <a:pt x="62215" y="275295"/>
                  </a:lnTo>
                  <a:lnTo>
                    <a:pt x="104070" y="296997"/>
                  </a:lnTo>
                  <a:lnTo>
                    <a:pt x="152400" y="304800"/>
                  </a:lnTo>
                  <a:lnTo>
                    <a:pt x="200436" y="296997"/>
                  </a:lnTo>
                  <a:lnTo>
                    <a:pt x="242255" y="275295"/>
                  </a:lnTo>
                  <a:lnTo>
                    <a:pt x="275295" y="242255"/>
                  </a:lnTo>
                  <a:lnTo>
                    <a:pt x="296997" y="200436"/>
                  </a:lnTo>
                  <a:lnTo>
                    <a:pt x="304800" y="15240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05641" y="5378196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04070" y="7802"/>
                  </a:lnTo>
                  <a:lnTo>
                    <a:pt x="62215" y="29504"/>
                  </a:lnTo>
                  <a:lnTo>
                    <a:pt x="29285" y="62544"/>
                  </a:lnTo>
                  <a:lnTo>
                    <a:pt x="7729" y="104363"/>
                  </a:lnTo>
                  <a:lnTo>
                    <a:pt x="0" y="152400"/>
                  </a:lnTo>
                  <a:lnTo>
                    <a:pt x="7729" y="200436"/>
                  </a:lnTo>
                  <a:lnTo>
                    <a:pt x="29285" y="242255"/>
                  </a:lnTo>
                  <a:lnTo>
                    <a:pt x="62215" y="275295"/>
                  </a:lnTo>
                  <a:lnTo>
                    <a:pt x="104070" y="296997"/>
                  </a:lnTo>
                  <a:lnTo>
                    <a:pt x="152400" y="304800"/>
                  </a:lnTo>
                  <a:lnTo>
                    <a:pt x="200436" y="296997"/>
                  </a:lnTo>
                  <a:lnTo>
                    <a:pt x="242255" y="275295"/>
                  </a:lnTo>
                  <a:lnTo>
                    <a:pt x="275295" y="242255"/>
                  </a:lnTo>
                  <a:lnTo>
                    <a:pt x="296997" y="200436"/>
                  </a:lnTo>
                  <a:lnTo>
                    <a:pt x="304800" y="152400"/>
                  </a:lnTo>
                  <a:lnTo>
                    <a:pt x="296997" y="104363"/>
                  </a:lnTo>
                  <a:lnTo>
                    <a:pt x="275295" y="62544"/>
                  </a:lnTo>
                  <a:lnTo>
                    <a:pt x="242255" y="29504"/>
                  </a:lnTo>
                  <a:lnTo>
                    <a:pt x="200436" y="7802"/>
                  </a:lnTo>
                  <a:lnTo>
                    <a:pt x="15240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87459" y="4684026"/>
              <a:ext cx="2218690" cy="1616710"/>
            </a:xfrm>
            <a:custGeom>
              <a:avLst/>
              <a:gdLst/>
              <a:ahLst/>
              <a:cxnLst/>
              <a:rect l="l" t="t" r="r" b="b"/>
              <a:pathLst>
                <a:path w="2218690" h="1616710">
                  <a:moveTo>
                    <a:pt x="2218182" y="846582"/>
                  </a:moveTo>
                  <a:lnTo>
                    <a:pt x="2173224" y="812292"/>
                  </a:lnTo>
                  <a:lnTo>
                    <a:pt x="2172538" y="815670"/>
                  </a:lnTo>
                  <a:lnTo>
                    <a:pt x="2170938" y="814578"/>
                  </a:lnTo>
                  <a:lnTo>
                    <a:pt x="2169807" y="822769"/>
                  </a:lnTo>
                  <a:lnTo>
                    <a:pt x="2167128" y="821436"/>
                  </a:lnTo>
                  <a:lnTo>
                    <a:pt x="2167128" y="829335"/>
                  </a:lnTo>
                  <a:lnTo>
                    <a:pt x="2164080" y="828294"/>
                  </a:lnTo>
                  <a:lnTo>
                    <a:pt x="2164245" y="829564"/>
                  </a:lnTo>
                  <a:lnTo>
                    <a:pt x="612648" y="534162"/>
                  </a:lnTo>
                  <a:lnTo>
                    <a:pt x="610362" y="547116"/>
                  </a:lnTo>
                  <a:lnTo>
                    <a:pt x="1972068" y="806373"/>
                  </a:lnTo>
                  <a:lnTo>
                    <a:pt x="3048" y="534924"/>
                  </a:lnTo>
                  <a:lnTo>
                    <a:pt x="762" y="547116"/>
                  </a:lnTo>
                  <a:lnTo>
                    <a:pt x="2129548" y="840486"/>
                  </a:lnTo>
                  <a:lnTo>
                    <a:pt x="306324" y="840486"/>
                  </a:lnTo>
                  <a:lnTo>
                    <a:pt x="306324" y="852678"/>
                  </a:lnTo>
                  <a:lnTo>
                    <a:pt x="2129459" y="852678"/>
                  </a:lnTo>
                  <a:lnTo>
                    <a:pt x="762" y="1146048"/>
                  </a:lnTo>
                  <a:lnTo>
                    <a:pt x="3048" y="1158240"/>
                  </a:lnTo>
                  <a:lnTo>
                    <a:pt x="611428" y="1074369"/>
                  </a:lnTo>
                  <a:lnTo>
                    <a:pt x="611886" y="1082040"/>
                  </a:lnTo>
                  <a:lnTo>
                    <a:pt x="2097760" y="940587"/>
                  </a:lnTo>
                  <a:lnTo>
                    <a:pt x="305562" y="1298448"/>
                  </a:lnTo>
                  <a:lnTo>
                    <a:pt x="307848" y="1311402"/>
                  </a:lnTo>
                  <a:lnTo>
                    <a:pt x="2101075" y="952601"/>
                  </a:lnTo>
                  <a:lnTo>
                    <a:pt x="0" y="1604010"/>
                  </a:lnTo>
                  <a:lnTo>
                    <a:pt x="3810" y="1616202"/>
                  </a:lnTo>
                  <a:lnTo>
                    <a:pt x="2169350" y="944816"/>
                  </a:lnTo>
                  <a:lnTo>
                    <a:pt x="2170176" y="952500"/>
                  </a:lnTo>
                  <a:lnTo>
                    <a:pt x="2171954" y="951407"/>
                  </a:lnTo>
                  <a:lnTo>
                    <a:pt x="2173224" y="957834"/>
                  </a:lnTo>
                  <a:lnTo>
                    <a:pt x="2175129" y="956348"/>
                  </a:lnTo>
                  <a:lnTo>
                    <a:pt x="2177034" y="962406"/>
                  </a:lnTo>
                  <a:lnTo>
                    <a:pt x="2183892" y="955802"/>
                  </a:lnTo>
                  <a:lnTo>
                    <a:pt x="2218182" y="922782"/>
                  </a:lnTo>
                  <a:lnTo>
                    <a:pt x="2164842" y="902208"/>
                  </a:lnTo>
                  <a:lnTo>
                    <a:pt x="2165464" y="908151"/>
                  </a:lnTo>
                  <a:lnTo>
                    <a:pt x="2163318" y="907542"/>
                  </a:lnTo>
                  <a:lnTo>
                    <a:pt x="2164600" y="914095"/>
                  </a:lnTo>
                  <a:lnTo>
                    <a:pt x="2161794" y="913638"/>
                  </a:lnTo>
                  <a:lnTo>
                    <a:pt x="2164143" y="921181"/>
                  </a:lnTo>
                  <a:lnTo>
                    <a:pt x="736015" y="1057198"/>
                  </a:lnTo>
                  <a:lnTo>
                    <a:pt x="2163597" y="860386"/>
                  </a:lnTo>
                  <a:lnTo>
                    <a:pt x="2163318" y="861822"/>
                  </a:lnTo>
                  <a:lnTo>
                    <a:pt x="2164537" y="861491"/>
                  </a:lnTo>
                  <a:lnTo>
                    <a:pt x="2164080" y="864870"/>
                  </a:lnTo>
                  <a:lnTo>
                    <a:pt x="2167128" y="863841"/>
                  </a:lnTo>
                  <a:lnTo>
                    <a:pt x="2167128" y="871728"/>
                  </a:lnTo>
                  <a:lnTo>
                    <a:pt x="2169807" y="870407"/>
                  </a:lnTo>
                  <a:lnTo>
                    <a:pt x="2170938" y="878586"/>
                  </a:lnTo>
                  <a:lnTo>
                    <a:pt x="2180844" y="871867"/>
                  </a:lnTo>
                  <a:lnTo>
                    <a:pt x="2218182" y="846582"/>
                  </a:lnTo>
                  <a:close/>
                </a:path>
                <a:path w="2218690" h="1616710">
                  <a:moveTo>
                    <a:pt x="2218182" y="770382"/>
                  </a:moveTo>
                  <a:lnTo>
                    <a:pt x="2183130" y="725424"/>
                  </a:lnTo>
                  <a:lnTo>
                    <a:pt x="2178723" y="734517"/>
                  </a:lnTo>
                  <a:lnTo>
                    <a:pt x="2176272" y="732282"/>
                  </a:lnTo>
                  <a:lnTo>
                    <a:pt x="2173465" y="742238"/>
                  </a:lnTo>
                  <a:lnTo>
                    <a:pt x="614934" y="0"/>
                  </a:lnTo>
                  <a:lnTo>
                    <a:pt x="609600" y="11430"/>
                  </a:lnTo>
                  <a:lnTo>
                    <a:pt x="2146566" y="743394"/>
                  </a:lnTo>
                  <a:lnTo>
                    <a:pt x="308610" y="229362"/>
                  </a:lnTo>
                  <a:lnTo>
                    <a:pt x="305562" y="241554"/>
                  </a:lnTo>
                  <a:lnTo>
                    <a:pt x="2165146" y="762609"/>
                  </a:lnTo>
                  <a:lnTo>
                    <a:pt x="2161032" y="771144"/>
                  </a:lnTo>
                  <a:lnTo>
                    <a:pt x="2165350" y="771093"/>
                  </a:lnTo>
                  <a:lnTo>
                    <a:pt x="2162556" y="781050"/>
                  </a:lnTo>
                  <a:lnTo>
                    <a:pt x="2183130" y="777100"/>
                  </a:lnTo>
                  <a:lnTo>
                    <a:pt x="2218182" y="7703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604137" y="5862320"/>
            <a:ext cx="851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neuron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308491" y="3701796"/>
            <a:ext cx="3816350" cy="3505200"/>
            <a:chOff x="2308491" y="3701796"/>
            <a:chExt cx="3816350" cy="3505200"/>
          </a:xfrm>
        </p:grpSpPr>
        <p:sp>
          <p:nvSpPr>
            <p:cNvPr id="44" name="object 44"/>
            <p:cNvSpPr/>
            <p:nvPr/>
          </p:nvSpPr>
          <p:spPr>
            <a:xfrm>
              <a:off x="5203583" y="5492496"/>
              <a:ext cx="921385" cy="76200"/>
            </a:xfrm>
            <a:custGeom>
              <a:avLst/>
              <a:gdLst/>
              <a:ahLst/>
              <a:cxnLst/>
              <a:rect l="l" t="t" r="r" b="b"/>
              <a:pathLst>
                <a:path w="921385" h="76200">
                  <a:moveTo>
                    <a:pt x="857250" y="44195"/>
                  </a:moveTo>
                  <a:lnTo>
                    <a:pt x="857250" y="32004"/>
                  </a:lnTo>
                  <a:lnTo>
                    <a:pt x="0" y="32004"/>
                  </a:lnTo>
                  <a:lnTo>
                    <a:pt x="0" y="44196"/>
                  </a:lnTo>
                  <a:lnTo>
                    <a:pt x="857250" y="44195"/>
                  </a:lnTo>
                  <a:close/>
                </a:path>
                <a:path w="921385" h="76200">
                  <a:moveTo>
                    <a:pt x="921258" y="38100"/>
                  </a:moveTo>
                  <a:lnTo>
                    <a:pt x="845058" y="0"/>
                  </a:lnTo>
                  <a:lnTo>
                    <a:pt x="845058" y="32004"/>
                  </a:lnTo>
                  <a:lnTo>
                    <a:pt x="857250" y="32004"/>
                  </a:lnTo>
                  <a:lnTo>
                    <a:pt x="857250" y="70103"/>
                  </a:lnTo>
                  <a:lnTo>
                    <a:pt x="921258" y="38100"/>
                  </a:lnTo>
                  <a:close/>
                </a:path>
                <a:path w="921385" h="76200">
                  <a:moveTo>
                    <a:pt x="857250" y="70103"/>
                  </a:moveTo>
                  <a:lnTo>
                    <a:pt x="857250" y="44195"/>
                  </a:lnTo>
                  <a:lnTo>
                    <a:pt x="845058" y="44195"/>
                  </a:lnTo>
                  <a:lnTo>
                    <a:pt x="845058" y="76200"/>
                  </a:lnTo>
                  <a:lnTo>
                    <a:pt x="857250" y="701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3441" y="3701796"/>
              <a:ext cx="914400" cy="1447800"/>
            </a:xfrm>
            <a:custGeom>
              <a:avLst/>
              <a:gdLst/>
              <a:ahLst/>
              <a:cxnLst/>
              <a:rect l="l" t="t" r="r" b="b"/>
              <a:pathLst>
                <a:path w="914400" h="1447800">
                  <a:moveTo>
                    <a:pt x="0" y="1447800"/>
                  </a:moveTo>
                  <a:lnTo>
                    <a:pt x="0" y="838200"/>
                  </a:lnTo>
                </a:path>
                <a:path w="914400" h="1447800">
                  <a:moveTo>
                    <a:pt x="304800" y="1219200"/>
                  </a:moveTo>
                  <a:lnTo>
                    <a:pt x="304800" y="609600"/>
                  </a:lnTo>
                </a:path>
                <a:path w="914400" h="1447800">
                  <a:moveTo>
                    <a:pt x="609600" y="838200"/>
                  </a:moveTo>
                  <a:lnTo>
                    <a:pt x="609600" y="228600"/>
                  </a:lnTo>
                </a:path>
                <a:path w="914400" h="1447800">
                  <a:moveTo>
                    <a:pt x="914400" y="609600"/>
                  </a:moveTo>
                  <a:lnTo>
                    <a:pt x="9144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43441" y="6597396"/>
              <a:ext cx="0" cy="609600"/>
            </a:xfrm>
            <a:custGeom>
              <a:avLst/>
              <a:gdLst/>
              <a:ahLst/>
              <a:cxnLst/>
              <a:rect l="l" t="t" r="r" b="b"/>
              <a:pathLst>
                <a:path h="609600">
                  <a:moveTo>
                    <a:pt x="0" y="6096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14841" y="4082796"/>
              <a:ext cx="1371600" cy="2895600"/>
            </a:xfrm>
            <a:custGeom>
              <a:avLst/>
              <a:gdLst/>
              <a:ahLst/>
              <a:cxnLst/>
              <a:rect l="l" t="t" r="r" b="b"/>
              <a:pathLst>
                <a:path w="1371600" h="2895600">
                  <a:moveTo>
                    <a:pt x="533400" y="2895600"/>
                  </a:moveTo>
                  <a:lnTo>
                    <a:pt x="533400" y="2286000"/>
                  </a:lnTo>
                </a:path>
                <a:path w="1371600" h="2895600">
                  <a:moveTo>
                    <a:pt x="0" y="1828800"/>
                  </a:moveTo>
                  <a:lnTo>
                    <a:pt x="228600" y="1600200"/>
                  </a:lnTo>
                </a:path>
                <a:path w="1371600" h="2895600">
                  <a:moveTo>
                    <a:pt x="0" y="1295400"/>
                  </a:moveTo>
                  <a:lnTo>
                    <a:pt x="228600" y="1066800"/>
                  </a:lnTo>
                </a:path>
                <a:path w="1371600" h="2895600">
                  <a:moveTo>
                    <a:pt x="0" y="2362200"/>
                  </a:moveTo>
                  <a:lnTo>
                    <a:pt x="228600" y="2133600"/>
                  </a:lnTo>
                </a:path>
                <a:path w="1371600" h="2895600">
                  <a:moveTo>
                    <a:pt x="0" y="2819400"/>
                  </a:moveTo>
                  <a:lnTo>
                    <a:pt x="228600" y="2590800"/>
                  </a:lnTo>
                </a:path>
                <a:path w="1371600" h="2895600">
                  <a:moveTo>
                    <a:pt x="1143000" y="228600"/>
                  </a:moveTo>
                  <a:lnTo>
                    <a:pt x="137160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3216535" y="6279896"/>
            <a:ext cx="1169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Receptivno  polje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29342" y="4742942"/>
            <a:ext cx="308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i="1" spc="-7" baseline="15432" dirty="0">
                <a:latin typeface="Arial"/>
                <a:cs typeface="Arial"/>
              </a:rPr>
              <a:t>w</a:t>
            </a:r>
            <a:r>
              <a:rPr sz="1200" i="1" spc="-5" dirty="0">
                <a:latin typeface="Arial"/>
                <a:cs typeface="Arial"/>
              </a:rPr>
              <a:t>ji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68735" y="4832095"/>
            <a:ext cx="687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Pikseli  slike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56737" y="5252720"/>
            <a:ext cx="1106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na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sljedeći  </a:t>
            </a:r>
            <a:r>
              <a:rPr sz="1800" spc="-5" dirty="0">
                <a:latin typeface="Arial"/>
                <a:cs typeface="Arial"/>
              </a:rPr>
              <a:t>sloj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mreže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99605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Receptivno</a:t>
            </a:r>
            <a:r>
              <a:rPr spc="-80" dirty="0"/>
              <a:t> </a:t>
            </a:r>
            <a:r>
              <a:rPr dirty="0"/>
              <a:t>polje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86135" y="2094230"/>
            <a:ext cx="7994650" cy="1770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80365" algn="l"/>
                <a:tab pos="381000" algn="l"/>
              </a:tabLst>
            </a:pPr>
            <a:r>
              <a:rPr sz="2600" spc="-5" dirty="0">
                <a:latin typeface="Arial"/>
                <a:cs typeface="Arial"/>
              </a:rPr>
              <a:t>Receptivno polje svakog neurona je jednako (težine  se ponavljaju za svako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polje)</a:t>
            </a:r>
            <a:endParaRPr sz="26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80365" algn="l"/>
                <a:tab pos="381000" algn="l"/>
              </a:tabLst>
            </a:pPr>
            <a:r>
              <a:rPr sz="2600" spc="-5" dirty="0">
                <a:latin typeface="Arial"/>
                <a:cs typeface="Arial"/>
              </a:rPr>
              <a:t>Neka je </a:t>
            </a:r>
            <a:r>
              <a:rPr sz="2600" dirty="0">
                <a:latin typeface="Arial"/>
                <a:cs typeface="Arial"/>
              </a:rPr>
              <a:t>{</a:t>
            </a:r>
            <a:r>
              <a:rPr sz="2600" i="1" dirty="0">
                <a:latin typeface="Arial"/>
                <a:cs typeface="Arial"/>
              </a:rPr>
              <a:t>w</a:t>
            </a:r>
            <a:r>
              <a:rPr sz="2550" baseline="-22875" dirty="0">
                <a:latin typeface="Arial"/>
                <a:cs typeface="Arial"/>
              </a:rPr>
              <a:t>ji </a:t>
            </a:r>
            <a:r>
              <a:rPr sz="2600" spc="-5" dirty="0">
                <a:latin typeface="Arial"/>
                <a:cs typeface="Arial"/>
              </a:rPr>
              <a:t>| </a:t>
            </a:r>
            <a:r>
              <a:rPr sz="2600" i="1" spc="-5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=0,1, ..., </a:t>
            </a:r>
            <a:r>
              <a:rPr sz="2600" i="1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-1} </a:t>
            </a:r>
            <a:r>
              <a:rPr sz="2600" spc="-5" dirty="0">
                <a:latin typeface="Arial"/>
                <a:cs typeface="Arial"/>
              </a:rPr>
              <a:t>skup težina za neuron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j</a:t>
            </a:r>
            <a:endParaRPr sz="26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80365" algn="l"/>
                <a:tab pos="381000" algn="l"/>
              </a:tabLst>
            </a:pPr>
            <a:r>
              <a:rPr sz="2600" spc="-5" dirty="0">
                <a:latin typeface="Arial"/>
                <a:cs typeface="Arial"/>
              </a:rPr>
              <a:t>Izlaz neurona </a:t>
            </a:r>
            <a:r>
              <a:rPr sz="2600" i="1" spc="-5" dirty="0">
                <a:latin typeface="Arial"/>
                <a:cs typeface="Arial"/>
              </a:rPr>
              <a:t>j </a:t>
            </a:r>
            <a:r>
              <a:rPr sz="2600" spc="-5" dirty="0">
                <a:latin typeface="Arial"/>
                <a:cs typeface="Arial"/>
              </a:rPr>
              <a:t>dan je izrazom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(konvolucija):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4435" y="5347978"/>
            <a:ext cx="7286625" cy="818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latin typeface="Arial"/>
                <a:cs typeface="Arial"/>
              </a:rPr>
              <a:t>gdje su </a:t>
            </a:r>
            <a:r>
              <a:rPr sz="2600" i="1" spc="-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spc="-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) </a:t>
            </a:r>
            <a:r>
              <a:rPr lang="en-US" sz="2600" spc="-5" dirty="0" err="1" smtClean="0">
                <a:latin typeface="Arial"/>
                <a:cs typeface="Arial"/>
              </a:rPr>
              <a:t>vrednosti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piksela unutar receptivnog  polja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2999" y="4108654"/>
            <a:ext cx="35623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125" dirty="0">
                <a:latin typeface="Times New Roman"/>
                <a:cs typeface="Times New Roman"/>
              </a:rPr>
              <a:t>p</a:t>
            </a:r>
            <a:r>
              <a:rPr sz="1650" spc="-85" dirty="0">
                <a:latin typeface="Symbol"/>
                <a:cs typeface="Symbol"/>
              </a:rPr>
              <a:t></a:t>
            </a:r>
            <a:r>
              <a:rPr sz="165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2101" y="4093314"/>
            <a:ext cx="3041650" cy="101726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20"/>
              </a:spcBef>
            </a:pPr>
            <a:r>
              <a:rPr sz="2800" i="1" spc="10" dirty="0">
                <a:latin typeface="Times New Roman"/>
                <a:cs typeface="Times New Roman"/>
              </a:rPr>
              <a:t>y</a:t>
            </a:r>
            <a:r>
              <a:rPr sz="2800" i="1" spc="-345" dirty="0">
                <a:latin typeface="Times New Roman"/>
                <a:cs typeface="Times New Roman"/>
              </a:rPr>
              <a:t> </a:t>
            </a:r>
            <a:r>
              <a:rPr sz="2475" i="1" baseline="-23569" dirty="0">
                <a:latin typeface="Times New Roman"/>
                <a:cs typeface="Times New Roman"/>
              </a:rPr>
              <a:t>j</a:t>
            </a:r>
            <a:r>
              <a:rPr sz="2475" i="1" spc="-30" baseline="-23569" dirty="0">
                <a:latin typeface="Times New Roman"/>
                <a:cs typeface="Times New Roman"/>
              </a:rPr>
              <a:t> </a:t>
            </a:r>
            <a:r>
              <a:rPr sz="3750" spc="-190" dirty="0">
                <a:latin typeface="Symbol"/>
                <a:cs typeface="Symbol"/>
              </a:rPr>
              <a:t></a:t>
            </a:r>
            <a:r>
              <a:rPr sz="2800" i="1" spc="-190" dirty="0">
                <a:latin typeface="Times New Roman"/>
                <a:cs typeface="Times New Roman"/>
              </a:rPr>
              <a:t>n</a:t>
            </a:r>
            <a:r>
              <a:rPr sz="3750" spc="-190" dirty="0">
                <a:latin typeface="Symbol"/>
                <a:cs typeface="Symbol"/>
              </a:rPr>
              <a:t></a:t>
            </a:r>
            <a:r>
              <a:rPr sz="3750" spc="-49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Symbol"/>
                <a:cs typeface="Symbol"/>
              </a:rPr>
              <a:t>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6375" baseline="-8496" dirty="0">
                <a:latin typeface="Symbol"/>
                <a:cs typeface="Symbol"/>
              </a:rPr>
              <a:t></a:t>
            </a:r>
            <a:r>
              <a:rPr sz="6375" spc="-967" baseline="-8496" dirty="0">
                <a:latin typeface="Times New Roman"/>
                <a:cs typeface="Times New Roman"/>
              </a:rPr>
              <a:t> </a:t>
            </a:r>
            <a:r>
              <a:rPr sz="2800" i="1" spc="80" dirty="0">
                <a:latin typeface="Times New Roman"/>
                <a:cs typeface="Times New Roman"/>
              </a:rPr>
              <a:t>w</a:t>
            </a:r>
            <a:r>
              <a:rPr sz="2475" i="1" spc="120" baseline="-23569" dirty="0">
                <a:latin typeface="Times New Roman"/>
                <a:cs typeface="Times New Roman"/>
              </a:rPr>
              <a:t>ji</a:t>
            </a:r>
            <a:r>
              <a:rPr sz="2475" i="1" spc="-127" baseline="-23569" dirty="0">
                <a:latin typeface="Times New Roman"/>
                <a:cs typeface="Times New Roman"/>
              </a:rPr>
              <a:t> </a:t>
            </a:r>
            <a:r>
              <a:rPr sz="2800" i="1" spc="60" dirty="0">
                <a:latin typeface="Times New Roman"/>
                <a:cs typeface="Times New Roman"/>
              </a:rPr>
              <a:t>x</a:t>
            </a:r>
            <a:r>
              <a:rPr sz="2800" spc="60" dirty="0">
                <a:latin typeface="Times New Roman"/>
                <a:cs typeface="Times New Roman"/>
              </a:rPr>
              <a:t>(</a:t>
            </a:r>
            <a:r>
              <a:rPr sz="2800" i="1" spc="60" dirty="0">
                <a:latin typeface="Times New Roman"/>
                <a:cs typeface="Times New Roman"/>
              </a:rPr>
              <a:t>n</a:t>
            </a:r>
            <a:r>
              <a:rPr sz="2800" i="1" spc="-22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Symbol"/>
                <a:cs typeface="Symbol"/>
              </a:rPr>
              <a:t>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i="1" spc="60" dirty="0">
                <a:latin typeface="Times New Roman"/>
                <a:cs typeface="Times New Roman"/>
              </a:rPr>
              <a:t>i</a:t>
            </a:r>
            <a:r>
              <a:rPr sz="2800" spc="6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R="422909" algn="ctr">
              <a:lnSpc>
                <a:spcPct val="100000"/>
              </a:lnSpc>
              <a:spcBef>
                <a:spcPts val="209"/>
              </a:spcBef>
            </a:pPr>
            <a:r>
              <a:rPr sz="1650" i="1" spc="65" dirty="0">
                <a:latin typeface="Times New Roman"/>
                <a:cs typeface="Times New Roman"/>
              </a:rPr>
              <a:t>i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99605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Receptivno</a:t>
            </a:r>
            <a:r>
              <a:rPr spc="-80" dirty="0"/>
              <a:t> </a:t>
            </a:r>
            <a:r>
              <a:rPr dirty="0"/>
              <a:t>polje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83220" cy="462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890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Zbog računanja konvolucije se ovakva mreža nekad  zove i konvolucijska mreža</a:t>
            </a:r>
            <a:endParaRPr sz="2600" dirty="0">
              <a:latin typeface="Arial"/>
              <a:cs typeface="Arial"/>
            </a:endParaRPr>
          </a:p>
          <a:p>
            <a:pPr marL="355600" marR="123825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Ukupna obrada svodi se na konvoluciju s 2-D  jezgrom malih dimenzija nakon čega primjenjujemo  limitiranje aktivacijskom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funkcijom</a:t>
            </a:r>
            <a:endParaRPr sz="2600" dirty="0">
              <a:latin typeface="Arial"/>
              <a:cs typeface="Arial"/>
            </a:endParaRPr>
          </a:p>
          <a:p>
            <a:pPr marL="355600" marR="19050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Budući </a:t>
            </a:r>
            <a:r>
              <a:rPr sz="2600" spc="-5" dirty="0">
                <a:latin typeface="Arial"/>
                <a:cs typeface="Arial"/>
              </a:rPr>
              <a:t>da neuroni obavljaju istu funkciju na </a:t>
            </a:r>
            <a:r>
              <a:rPr sz="2600" spc="-5" dirty="0" err="1">
                <a:latin typeface="Arial"/>
                <a:cs typeface="Arial"/>
              </a:rPr>
              <a:t>raznim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delovi</a:t>
            </a:r>
            <a:r>
              <a:rPr sz="2600" spc="-5" dirty="0" err="1" smtClean="0">
                <a:latin typeface="Arial"/>
                <a:cs typeface="Arial"/>
              </a:rPr>
              <a:t>ma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slike tehnika se naziva dijeljenje težina  (weight sharing)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Prednost dijeljenja težina je i u tome da se smanjuje  broj nepoznatih parametara (jer se težine  ponavljaju)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80974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 priori informacije -</a:t>
            </a:r>
            <a:r>
              <a:rPr spc="-75" dirty="0"/>
              <a:t> </a:t>
            </a:r>
            <a:r>
              <a:rPr dirty="0"/>
              <a:t>sažetak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26705" cy="437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40335" indent="-342900" algn="just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 priori saznanja i informacije o problemu mogu se  ugraditi u neuronsku mrežu na dva</a:t>
            </a:r>
            <a:r>
              <a:rPr sz="2600" spc="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načina:</a:t>
            </a:r>
          </a:p>
          <a:p>
            <a:pPr marL="704215" marR="294640" lvl="1" indent="-347980" algn="just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ograničavanjem </a:t>
            </a:r>
            <a:r>
              <a:rPr sz="2200" dirty="0">
                <a:latin typeface="Arial"/>
                <a:cs typeface="Arial"/>
              </a:rPr>
              <a:t>topologije mreže kroz </a:t>
            </a:r>
            <a:r>
              <a:rPr sz="2200" spc="-5" dirty="0">
                <a:latin typeface="Arial"/>
                <a:cs typeface="Arial"/>
              </a:rPr>
              <a:t>upotrebu lokalnih  </a:t>
            </a:r>
            <a:r>
              <a:rPr sz="2200" dirty="0">
                <a:latin typeface="Arial"/>
                <a:cs typeface="Arial"/>
              </a:rPr>
              <a:t>veza (lokalno </a:t>
            </a:r>
            <a:r>
              <a:rPr sz="2200" spc="-5" dirty="0">
                <a:latin typeface="Arial"/>
                <a:cs typeface="Arial"/>
              </a:rPr>
              <a:t>povezivanje </a:t>
            </a:r>
            <a:r>
              <a:rPr sz="2200" dirty="0">
                <a:latin typeface="Arial"/>
                <a:cs typeface="Arial"/>
              </a:rPr>
              <a:t>mreže </a:t>
            </a:r>
            <a:r>
              <a:rPr sz="2200" spc="-5" dirty="0">
                <a:latin typeface="Arial"/>
                <a:cs typeface="Arial"/>
              </a:rPr>
              <a:t>upotrebom </a:t>
            </a:r>
            <a:r>
              <a:rPr sz="2200" dirty="0">
                <a:latin typeface="Arial"/>
                <a:cs typeface="Arial"/>
              </a:rPr>
              <a:t>receptivnih  polja)</a:t>
            </a:r>
          </a:p>
          <a:p>
            <a:pPr marL="704215" marR="778510" lvl="1" indent="-347980" algn="just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ograničavanjem izbora </a:t>
            </a:r>
            <a:r>
              <a:rPr sz="2200" dirty="0">
                <a:latin typeface="Arial"/>
                <a:cs typeface="Arial"/>
              </a:rPr>
              <a:t>sinaptičkih </a:t>
            </a:r>
            <a:r>
              <a:rPr sz="2200" spc="-5" dirty="0">
                <a:latin typeface="Arial"/>
                <a:cs typeface="Arial"/>
              </a:rPr>
              <a:t>težina </a:t>
            </a:r>
            <a:r>
              <a:rPr sz="2200" dirty="0">
                <a:latin typeface="Arial"/>
                <a:cs typeface="Arial"/>
              </a:rPr>
              <a:t>upotrebom  </a:t>
            </a:r>
            <a:r>
              <a:rPr sz="2200" spc="-5" dirty="0">
                <a:latin typeface="Arial"/>
                <a:cs typeface="Arial"/>
              </a:rPr>
              <a:t>dijeljenja </a:t>
            </a:r>
            <a:r>
              <a:rPr sz="2200" dirty="0">
                <a:latin typeface="Arial"/>
                <a:cs typeface="Arial"/>
              </a:rPr>
              <a:t>težina </a:t>
            </a:r>
            <a:r>
              <a:rPr sz="2200" spc="-5" dirty="0">
                <a:latin typeface="Arial"/>
                <a:cs typeface="Arial"/>
              </a:rPr>
              <a:t>(weight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sharing)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Nisu poznata dobro </a:t>
            </a:r>
            <a:r>
              <a:rPr lang="en-US" sz="2600" spc="-5" dirty="0" err="1" smtClean="0">
                <a:latin typeface="Arial"/>
                <a:cs typeface="Arial"/>
              </a:rPr>
              <a:t>definis</a:t>
            </a:r>
            <a:r>
              <a:rPr sz="2600" spc="-5" dirty="0" err="1" smtClean="0">
                <a:latin typeface="Arial"/>
                <a:cs typeface="Arial"/>
              </a:rPr>
              <a:t>ana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pravila </a:t>
            </a:r>
            <a:r>
              <a:rPr sz="2600" spc="5" dirty="0">
                <a:latin typeface="Arial"/>
                <a:cs typeface="Arial"/>
              </a:rPr>
              <a:t>već </a:t>
            </a:r>
            <a:r>
              <a:rPr sz="2600" spc="-5" dirty="0">
                <a:latin typeface="Arial"/>
                <a:cs typeface="Arial"/>
              </a:rPr>
              <a:t>samo ad-  hoc </a:t>
            </a:r>
            <a:r>
              <a:rPr lang="en-US" sz="2600" spc="-5" dirty="0" err="1" smtClean="0">
                <a:latin typeface="Arial"/>
                <a:cs typeface="Arial"/>
              </a:rPr>
              <a:t>primer</a:t>
            </a:r>
            <a:r>
              <a:rPr sz="2600" spc="-5" dirty="0" err="1" smtClean="0">
                <a:latin typeface="Arial"/>
                <a:cs typeface="Arial"/>
              </a:rPr>
              <a:t>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za koje se zna da </a:t>
            </a:r>
            <a:r>
              <a:rPr sz="2600" dirty="0">
                <a:latin typeface="Arial"/>
                <a:cs typeface="Arial"/>
              </a:rPr>
              <a:t>često </a:t>
            </a:r>
            <a:r>
              <a:rPr sz="2600" spc="-5" dirty="0">
                <a:latin typeface="Arial"/>
                <a:cs typeface="Arial"/>
              </a:rPr>
              <a:t>daju dobre  rezultate u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praksi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Tehnike </a:t>
            </a:r>
            <a:r>
              <a:rPr sz="2600" spc="-5" dirty="0" err="1">
                <a:latin typeface="Arial"/>
                <a:cs typeface="Arial"/>
              </a:rPr>
              <a:t>jako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zavise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 </a:t>
            </a:r>
            <a:r>
              <a:rPr sz="2600" dirty="0">
                <a:latin typeface="Arial"/>
                <a:cs typeface="Arial"/>
              </a:rPr>
              <a:t>određenoj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aplikaciji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506221"/>
            <a:ext cx="5485765" cy="1213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Invarijantnost kod  raspoznavanja</a:t>
            </a:r>
            <a:r>
              <a:rPr spc="-85" dirty="0"/>
              <a:t> </a:t>
            </a:r>
            <a:r>
              <a:rPr dirty="0"/>
              <a:t>uzoraka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43850" cy="462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206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Ako sliku objekta rotiramo (ili npr. translatiramo ili  skaliramo) još uvijek možemo prepoznati objekt kao  takav</a:t>
            </a:r>
            <a:endParaRPr sz="2600" dirty="0">
              <a:latin typeface="Arial"/>
              <a:cs typeface="Arial"/>
            </a:endParaRPr>
          </a:p>
          <a:p>
            <a:pPr marL="354965" marR="164465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Ako govornik govori tiše ili glasnije, dubljim ili višim  glasom, ili ako je </a:t>
            </a:r>
            <a:r>
              <a:rPr sz="2600" dirty="0">
                <a:latin typeface="Arial"/>
                <a:cs typeface="Arial"/>
              </a:rPr>
              <a:t>prehlađen, </a:t>
            </a:r>
            <a:r>
              <a:rPr sz="2600" spc="-5" dirty="0">
                <a:latin typeface="Arial"/>
                <a:cs typeface="Arial"/>
              </a:rPr>
              <a:t>još </a:t>
            </a:r>
            <a:r>
              <a:rPr sz="2600" dirty="0">
                <a:latin typeface="Arial"/>
                <a:cs typeface="Arial"/>
              </a:rPr>
              <a:t>uvijek </a:t>
            </a:r>
            <a:r>
              <a:rPr sz="2600" spc="-5" dirty="0">
                <a:latin typeface="Arial"/>
                <a:cs typeface="Arial"/>
              </a:rPr>
              <a:t>možemo  prepoznati </a:t>
            </a:r>
            <a:r>
              <a:rPr sz="2600" dirty="0">
                <a:latin typeface="Arial"/>
                <a:cs typeface="Arial"/>
              </a:rPr>
              <a:t>riječi </a:t>
            </a:r>
            <a:r>
              <a:rPr sz="2600" spc="-5" dirty="0">
                <a:latin typeface="Arial"/>
                <a:cs typeface="Arial"/>
              </a:rPr>
              <a:t>koje je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izgovorio</a:t>
            </a:r>
            <a:endParaRPr sz="26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err="1" smtClean="0">
                <a:latin typeface="Arial"/>
                <a:cs typeface="Arial"/>
              </a:rPr>
              <a:t>uopšteno</a:t>
            </a:r>
            <a:r>
              <a:rPr sz="2600" spc="-5" dirty="0" smtClean="0">
                <a:latin typeface="Arial"/>
                <a:cs typeface="Arial"/>
              </a:rPr>
              <a:t>,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za prepoznavanje mora biti  neosjetljiv (invarijantan) na </a:t>
            </a:r>
            <a:r>
              <a:rPr sz="2600" dirty="0">
                <a:latin typeface="Arial"/>
                <a:cs typeface="Arial"/>
              </a:rPr>
              <a:t>određene </a:t>
            </a:r>
            <a:r>
              <a:rPr sz="2600" spc="-5" dirty="0">
                <a:latin typeface="Arial"/>
                <a:cs typeface="Arial"/>
              </a:rPr>
              <a:t>transformacije  ulaznog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signala</a:t>
            </a:r>
            <a:endParaRPr sz="2600" dirty="0">
              <a:latin typeface="Arial"/>
              <a:cs typeface="Arial"/>
            </a:endParaRPr>
          </a:p>
          <a:p>
            <a:pPr marL="355600" marR="785495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Rezultat klasifikacije ne </a:t>
            </a:r>
            <a:r>
              <a:rPr sz="2600" spc="-5" dirty="0" err="1" smtClean="0">
                <a:latin typeface="Arial"/>
                <a:cs typeface="Arial"/>
              </a:rPr>
              <a:t>sme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lang="sr-Latn-RS" sz="2600" spc="-5" dirty="0" smtClean="0">
                <a:latin typeface="Arial"/>
                <a:cs typeface="Arial"/>
              </a:rPr>
              <a:t>za</a:t>
            </a:r>
            <a:r>
              <a:rPr sz="2600" spc="-5" dirty="0" err="1" smtClean="0">
                <a:latin typeface="Arial"/>
                <a:cs typeface="Arial"/>
              </a:rPr>
              <a:t>visiti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 ovakvim  transformacijama ulaznog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signala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0928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Realizacija</a:t>
            </a:r>
            <a:r>
              <a:rPr spc="-85" dirty="0"/>
              <a:t> </a:t>
            </a:r>
            <a:r>
              <a:rPr dirty="0"/>
              <a:t>invarijantnosti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74965" cy="2421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Postoje bar tri tehnike koje omogućuju </a:t>
            </a:r>
            <a:r>
              <a:rPr sz="2600" dirty="0">
                <a:latin typeface="Arial"/>
                <a:cs typeface="Arial"/>
              </a:rPr>
              <a:t>da  </a:t>
            </a:r>
            <a:r>
              <a:rPr sz="2600" spc="-5" dirty="0" err="1" smtClean="0">
                <a:latin typeface="Arial"/>
                <a:cs typeface="Arial"/>
              </a:rPr>
              <a:t>realiz</a:t>
            </a:r>
            <a:r>
              <a:rPr lang="sr-Latn-RS" sz="2600" spc="-5" dirty="0" smtClean="0">
                <a:latin typeface="Arial"/>
                <a:cs typeface="Arial"/>
              </a:rPr>
              <a:t>uje</a:t>
            </a:r>
            <a:r>
              <a:rPr sz="2600" spc="-5" dirty="0" err="1" smtClean="0">
                <a:latin typeface="Arial"/>
                <a:cs typeface="Arial"/>
              </a:rPr>
              <a:t>mo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neuronske mreže za klasifikaciju koje </a:t>
            </a:r>
            <a:r>
              <a:rPr sz="2600" dirty="0">
                <a:latin typeface="Arial"/>
                <a:cs typeface="Arial"/>
              </a:rPr>
              <a:t>će  </a:t>
            </a:r>
            <a:r>
              <a:rPr sz="2600" spc="-5" dirty="0">
                <a:latin typeface="Arial"/>
                <a:cs typeface="Arial"/>
              </a:rPr>
              <a:t>biti invarijantne na </a:t>
            </a:r>
            <a:r>
              <a:rPr sz="2600" dirty="0">
                <a:latin typeface="Arial"/>
                <a:cs typeface="Arial"/>
              </a:rPr>
              <a:t>određene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transformacije: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4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Invarijantnost </a:t>
            </a:r>
            <a:r>
              <a:rPr sz="2200" spc="-5" dirty="0">
                <a:latin typeface="Arial"/>
                <a:cs typeface="Arial"/>
              </a:rPr>
              <a:t>pomoću </a:t>
            </a:r>
            <a:r>
              <a:rPr sz="2200" dirty="0">
                <a:latin typeface="Arial"/>
                <a:cs typeface="Arial"/>
              </a:rPr>
              <a:t>strukture (topologije)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mreže</a:t>
            </a: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Invarijantnost treniranjem mreže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(učenjem)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Invarijantnost </a:t>
            </a:r>
            <a:r>
              <a:rPr sz="2200" spc="-5" dirty="0">
                <a:latin typeface="Arial"/>
                <a:cs typeface="Arial"/>
              </a:rPr>
              <a:t>upotrebom ekstrakcije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značajki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60121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err="1" smtClean="0"/>
              <a:t>primer</a:t>
            </a:r>
            <a:r>
              <a:rPr dirty="0" err="1" smtClean="0"/>
              <a:t>i</a:t>
            </a:r>
            <a:r>
              <a:rPr spc="-80" dirty="0" smtClean="0"/>
              <a:t> </a:t>
            </a:r>
            <a:r>
              <a:rPr dirty="0"/>
              <a:t>efikasnosti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7918450" cy="42602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Ljudski vid kao problem obrade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informacija</a:t>
            </a:r>
            <a:endParaRPr sz="26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npr. prepoznavanje lica čovjek obavlja </a:t>
            </a:r>
            <a:r>
              <a:rPr sz="2200" dirty="0">
                <a:latin typeface="Arial"/>
                <a:cs typeface="Arial"/>
              </a:rPr>
              <a:t>u </a:t>
            </a:r>
            <a:r>
              <a:rPr sz="2200" spc="-5" dirty="0">
                <a:latin typeface="Arial"/>
                <a:cs typeface="Arial"/>
              </a:rPr>
              <a:t>100-200 </a:t>
            </a:r>
            <a:r>
              <a:rPr sz="2200" dirty="0">
                <a:latin typeface="Arial"/>
                <a:cs typeface="Arial"/>
              </a:rPr>
              <a:t>ms,  </a:t>
            </a:r>
            <a:r>
              <a:rPr sz="2200" spc="-5" dirty="0" err="1">
                <a:latin typeface="Arial"/>
                <a:cs typeface="Arial"/>
              </a:rPr>
              <a:t>današnja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računar</a:t>
            </a:r>
            <a:r>
              <a:rPr sz="2200" spc="-5" dirty="0" err="1" smtClean="0">
                <a:latin typeface="Arial"/>
                <a:cs typeface="Arial"/>
              </a:rPr>
              <a:t>a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trebaju više vremena (</a:t>
            </a:r>
            <a:r>
              <a:rPr sz="2200" dirty="0" err="1">
                <a:latin typeface="Arial"/>
                <a:cs typeface="Arial"/>
              </a:rPr>
              <a:t>ako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 err="1" smtClean="0">
                <a:latin typeface="Arial"/>
                <a:cs typeface="Arial"/>
              </a:rPr>
              <a:t>u</a:t>
            </a:r>
            <a:r>
              <a:rPr lang="en-US" sz="2200" spc="-5" dirty="0" err="1" smtClean="0">
                <a:latin typeface="Arial"/>
                <a:cs typeface="Arial"/>
              </a:rPr>
              <a:t>opšte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 err="1">
                <a:latin typeface="Arial"/>
                <a:cs typeface="Arial"/>
              </a:rPr>
              <a:t>mogu</a:t>
            </a:r>
            <a:r>
              <a:rPr sz="2200" spc="-5" dirty="0">
                <a:latin typeface="Arial"/>
                <a:cs typeface="Arial"/>
              </a:rPr>
              <a:t>  </a:t>
            </a:r>
            <a:r>
              <a:rPr lang="en-US" sz="2200" spc="-5" dirty="0" err="1" smtClean="0">
                <a:latin typeface="Arial"/>
                <a:cs typeface="Arial"/>
              </a:rPr>
              <a:t>tačn</a:t>
            </a:r>
            <a:r>
              <a:rPr sz="2200" spc="-5" dirty="0" err="1" smtClean="0">
                <a:latin typeface="Arial"/>
                <a:cs typeface="Arial"/>
              </a:rPr>
              <a:t>o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obaviti </a:t>
            </a:r>
            <a:r>
              <a:rPr sz="2200" dirty="0">
                <a:latin typeface="Arial"/>
                <a:cs typeface="Arial"/>
              </a:rPr>
              <a:t>taj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zadatak)</a:t>
            </a: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Sonar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šišmiša</a:t>
            </a:r>
            <a:endParaRPr sz="2600" dirty="0">
              <a:latin typeface="Arial"/>
              <a:cs typeface="Arial"/>
            </a:endParaRPr>
          </a:p>
          <a:p>
            <a:pPr marL="704215" marR="571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detektira udaljenost objekta </a:t>
            </a:r>
            <a:r>
              <a:rPr sz="2200" dirty="0">
                <a:latin typeface="Arial"/>
                <a:cs typeface="Arial"/>
              </a:rPr>
              <a:t>(npr. </a:t>
            </a:r>
            <a:r>
              <a:rPr sz="2200" spc="-5" dirty="0">
                <a:latin typeface="Arial"/>
                <a:cs typeface="Arial"/>
              </a:rPr>
              <a:t>insekta), brzinu, </a:t>
            </a:r>
            <a:r>
              <a:rPr sz="2200" dirty="0">
                <a:latin typeface="Arial"/>
                <a:cs typeface="Arial"/>
              </a:rPr>
              <a:t>veličinu,  </a:t>
            </a:r>
            <a:r>
              <a:rPr sz="2200" spc="-5" dirty="0">
                <a:latin typeface="Arial"/>
                <a:cs typeface="Arial"/>
              </a:rPr>
              <a:t>veličinu raznih dijelova objekta, azimut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5" dirty="0">
                <a:latin typeface="Arial"/>
                <a:cs typeface="Arial"/>
              </a:rPr>
              <a:t>elevaciju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objekta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sve </a:t>
            </a:r>
            <a:r>
              <a:rPr sz="2200" spc="-5" dirty="0">
                <a:latin typeface="Arial"/>
                <a:cs typeface="Arial"/>
              </a:rPr>
              <a:t>operacije odvijaju </a:t>
            </a:r>
            <a:r>
              <a:rPr sz="2200" dirty="0">
                <a:latin typeface="Arial"/>
                <a:cs typeface="Arial"/>
              </a:rPr>
              <a:t>se u mozgu veličine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šljive</a:t>
            </a:r>
            <a:endParaRPr sz="2200" dirty="0">
              <a:latin typeface="Arial"/>
              <a:cs typeface="Arial"/>
            </a:endParaRPr>
          </a:p>
          <a:p>
            <a:pPr marL="704215" marR="32067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šišmiš može </a:t>
            </a:r>
            <a:r>
              <a:rPr sz="2200" spc="-5" dirty="0">
                <a:latin typeface="Arial"/>
                <a:cs typeface="Arial"/>
              </a:rPr>
              <a:t>locirati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spc="-5" dirty="0">
                <a:latin typeface="Arial"/>
                <a:cs typeface="Arial"/>
              </a:rPr>
              <a:t>uhvatiti </a:t>
            </a:r>
            <a:r>
              <a:rPr sz="2200" dirty="0">
                <a:latin typeface="Arial"/>
                <a:cs typeface="Arial"/>
              </a:rPr>
              <a:t>svoj </a:t>
            </a:r>
            <a:r>
              <a:rPr sz="2200" spc="-5" dirty="0">
                <a:latin typeface="Arial"/>
                <a:cs typeface="Arial"/>
              </a:rPr>
              <a:t>plijen </a:t>
            </a:r>
            <a:r>
              <a:rPr sz="2200" dirty="0">
                <a:latin typeface="Arial"/>
                <a:cs typeface="Arial"/>
              </a:rPr>
              <a:t>sposobnošću </a:t>
            </a:r>
            <a:r>
              <a:rPr sz="2200" dirty="0" err="1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  </a:t>
            </a:r>
            <a:r>
              <a:rPr lang="en-US" sz="2200" spc="-5" dirty="0" err="1" smtClean="0">
                <a:latin typeface="Arial"/>
                <a:cs typeface="Arial"/>
              </a:rPr>
              <a:t>tačn</a:t>
            </a:r>
            <a:r>
              <a:rPr sz="2200" spc="-5" dirty="0" err="1" smtClean="0">
                <a:latin typeface="Arial"/>
                <a:cs typeface="Arial"/>
              </a:rPr>
              <a:t>ošću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na </a:t>
            </a:r>
            <a:r>
              <a:rPr sz="2200" dirty="0">
                <a:latin typeface="Arial"/>
                <a:cs typeface="Arial"/>
              </a:rPr>
              <a:t>kojoj </a:t>
            </a:r>
            <a:r>
              <a:rPr sz="2200" spc="-5" dirty="0">
                <a:latin typeface="Arial"/>
                <a:cs typeface="Arial"/>
              </a:rPr>
              <a:t>bi pozavidio </a:t>
            </a:r>
            <a:r>
              <a:rPr sz="2200" dirty="0">
                <a:latin typeface="Arial"/>
                <a:cs typeface="Arial"/>
              </a:rPr>
              <a:t>svaki sonarski </a:t>
            </a:r>
            <a:r>
              <a:rPr sz="2200" spc="-5" dirty="0">
                <a:latin typeface="Arial"/>
                <a:cs typeface="Arial"/>
              </a:rPr>
              <a:t>ili </a:t>
            </a:r>
            <a:r>
              <a:rPr sz="2200" dirty="0">
                <a:latin typeface="Arial"/>
                <a:cs typeface="Arial"/>
              </a:rPr>
              <a:t>radarski  </a:t>
            </a:r>
            <a:r>
              <a:rPr sz="2200" spc="-5" dirty="0">
                <a:latin typeface="Arial"/>
                <a:cs typeface="Arial"/>
              </a:rPr>
              <a:t>inženjer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03631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Invarijantnost</a:t>
            </a:r>
            <a:r>
              <a:rPr spc="-85" dirty="0"/>
              <a:t> </a:t>
            </a:r>
            <a:r>
              <a:rPr dirty="0"/>
              <a:t>strukturom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73435" y="2094230"/>
            <a:ext cx="8141970" cy="3500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065" marR="64452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93065" algn="l"/>
                <a:tab pos="393700" algn="l"/>
              </a:tabLst>
            </a:pPr>
            <a:r>
              <a:rPr sz="2600" spc="-5" dirty="0">
                <a:latin typeface="Arial"/>
                <a:cs typeface="Arial"/>
              </a:rPr>
              <a:t>Struktura mreže može biti odabrana tako da  omogućuje invarijantnost na neke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transformacije</a:t>
            </a:r>
            <a:endParaRPr sz="2600">
              <a:latin typeface="Arial"/>
              <a:cs typeface="Arial"/>
            </a:endParaRPr>
          </a:p>
          <a:p>
            <a:pPr marL="393700" marR="371475" indent="-343535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93065" algn="l"/>
                <a:tab pos="393700" algn="l"/>
              </a:tabLst>
            </a:pPr>
            <a:r>
              <a:rPr sz="2600" spc="-5" dirty="0">
                <a:latin typeface="Arial"/>
                <a:cs typeface="Arial"/>
              </a:rPr>
              <a:t>Npr. pretpostavimo da želimo </a:t>
            </a:r>
            <a:r>
              <a:rPr sz="2600" dirty="0">
                <a:latin typeface="Arial"/>
                <a:cs typeface="Arial"/>
              </a:rPr>
              <a:t>postići </a:t>
            </a:r>
            <a:r>
              <a:rPr sz="2600" spc="-5" dirty="0">
                <a:latin typeface="Arial"/>
                <a:cs typeface="Arial"/>
              </a:rPr>
              <a:t>invarijantnost  na rotaciju oko centra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slike:</a:t>
            </a:r>
            <a:endParaRPr sz="2600">
              <a:latin typeface="Arial"/>
              <a:cs typeface="Arial"/>
            </a:endParaRPr>
          </a:p>
          <a:p>
            <a:pPr marL="742315" marR="356870" lvl="1" indent="-347980">
              <a:lnSpc>
                <a:spcPct val="100000"/>
              </a:lnSpc>
              <a:spcBef>
                <a:spcPts val="54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42315" algn="l"/>
                <a:tab pos="742950" algn="l"/>
              </a:tabLst>
            </a:pPr>
            <a:r>
              <a:rPr sz="2200" spc="-5" dirty="0">
                <a:latin typeface="Arial"/>
                <a:cs typeface="Arial"/>
              </a:rPr>
              <a:t>Neka je </a:t>
            </a:r>
            <a:r>
              <a:rPr sz="2200" i="1" dirty="0">
                <a:latin typeface="Arial"/>
                <a:cs typeface="Arial"/>
              </a:rPr>
              <a:t>w</a:t>
            </a:r>
            <a:r>
              <a:rPr sz="2250" baseline="-22222" dirty="0">
                <a:latin typeface="Arial"/>
                <a:cs typeface="Arial"/>
              </a:rPr>
              <a:t>ji </a:t>
            </a:r>
            <a:r>
              <a:rPr sz="2200" dirty="0">
                <a:latin typeface="Arial"/>
                <a:cs typeface="Arial"/>
              </a:rPr>
              <a:t>težina neurona </a:t>
            </a:r>
            <a:r>
              <a:rPr sz="2200" i="1" dirty="0">
                <a:latin typeface="Arial"/>
                <a:cs typeface="Arial"/>
              </a:rPr>
              <a:t>j </a:t>
            </a:r>
            <a:r>
              <a:rPr sz="2200" spc="-5" dirty="0">
                <a:latin typeface="Arial"/>
                <a:cs typeface="Arial"/>
              </a:rPr>
              <a:t>vezanog na piksel </a:t>
            </a:r>
            <a:r>
              <a:rPr sz="2200" i="1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u </a:t>
            </a:r>
            <a:r>
              <a:rPr sz="2200" spc="-5" dirty="0">
                <a:latin typeface="Arial"/>
                <a:cs typeface="Arial"/>
              </a:rPr>
              <a:t>ulaznoj  slici</a:t>
            </a:r>
            <a:endParaRPr sz="2200">
              <a:latin typeface="Arial"/>
              <a:cs typeface="Arial"/>
            </a:endParaRPr>
          </a:p>
          <a:p>
            <a:pPr marL="742315" marR="43180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42315" algn="l"/>
                <a:tab pos="742950" algn="l"/>
              </a:tabLst>
            </a:pPr>
            <a:r>
              <a:rPr sz="2200" spc="-5" dirty="0">
                <a:latin typeface="Arial"/>
                <a:cs typeface="Arial"/>
              </a:rPr>
              <a:t>Ako vrijedi da je </a:t>
            </a:r>
            <a:r>
              <a:rPr sz="2200" i="1" dirty="0">
                <a:latin typeface="Arial"/>
                <a:cs typeface="Arial"/>
              </a:rPr>
              <a:t>w</a:t>
            </a:r>
            <a:r>
              <a:rPr sz="2250" baseline="-22222" dirty="0">
                <a:latin typeface="Arial"/>
                <a:cs typeface="Arial"/>
              </a:rPr>
              <a:t>ji</a:t>
            </a:r>
            <a:r>
              <a:rPr sz="2200" dirty="0">
                <a:latin typeface="Arial"/>
                <a:cs typeface="Arial"/>
              </a:rPr>
              <a:t>=</a:t>
            </a:r>
            <a:r>
              <a:rPr sz="2200" i="1" dirty="0">
                <a:latin typeface="Arial"/>
                <a:cs typeface="Arial"/>
              </a:rPr>
              <a:t>w</a:t>
            </a:r>
            <a:r>
              <a:rPr sz="2250" baseline="-22222" dirty="0">
                <a:latin typeface="Arial"/>
                <a:cs typeface="Arial"/>
              </a:rPr>
              <a:t>jk </a:t>
            </a:r>
            <a:r>
              <a:rPr sz="2200" dirty="0">
                <a:latin typeface="Arial"/>
                <a:cs typeface="Arial"/>
              </a:rPr>
              <a:t>za svaka </a:t>
            </a:r>
            <a:r>
              <a:rPr sz="2200" spc="-5" dirty="0">
                <a:latin typeface="Arial"/>
                <a:cs typeface="Arial"/>
              </a:rPr>
              <a:t>dva piksela </a:t>
            </a:r>
            <a:r>
              <a:rPr sz="2200" i="1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i </a:t>
            </a:r>
            <a:r>
              <a:rPr sz="2200" i="1" dirty="0">
                <a:latin typeface="Arial"/>
                <a:cs typeface="Arial"/>
              </a:rPr>
              <a:t>k </a:t>
            </a:r>
            <a:r>
              <a:rPr sz="2200" spc="-5" dirty="0">
                <a:latin typeface="Arial"/>
                <a:cs typeface="Arial"/>
              </a:rPr>
              <a:t>koja su na  jednakoj udaljenosti od </a:t>
            </a:r>
            <a:r>
              <a:rPr sz="2200" dirty="0">
                <a:latin typeface="Arial"/>
                <a:cs typeface="Arial"/>
              </a:rPr>
              <a:t>centra slike </a:t>
            </a:r>
            <a:r>
              <a:rPr sz="2200" spc="-5" dirty="0">
                <a:latin typeface="Arial"/>
                <a:cs typeface="Arial"/>
              </a:rPr>
              <a:t>onda </a:t>
            </a:r>
            <a:r>
              <a:rPr sz="2200" dirty="0">
                <a:latin typeface="Arial"/>
                <a:cs typeface="Arial"/>
              </a:rPr>
              <a:t>će mreža </a:t>
            </a:r>
            <a:r>
              <a:rPr sz="2200" spc="-5" dirty="0">
                <a:latin typeface="Arial"/>
                <a:cs typeface="Arial"/>
              </a:rPr>
              <a:t>biti  invarijantna na </a:t>
            </a:r>
            <a:r>
              <a:rPr sz="2200" dirty="0">
                <a:latin typeface="Arial"/>
                <a:cs typeface="Arial"/>
              </a:rPr>
              <a:t>rotaciju </a:t>
            </a:r>
            <a:r>
              <a:rPr sz="2200" spc="-5" dirty="0">
                <a:latin typeface="Arial"/>
                <a:cs typeface="Arial"/>
              </a:rPr>
              <a:t>oko </a:t>
            </a:r>
            <a:r>
              <a:rPr sz="2200" dirty="0">
                <a:latin typeface="Arial"/>
                <a:cs typeface="Arial"/>
              </a:rPr>
              <a:t>centra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slike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43052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Invarijantnost</a:t>
            </a:r>
            <a:r>
              <a:rPr spc="-55" dirty="0"/>
              <a:t> </a:t>
            </a:r>
            <a:r>
              <a:rPr spc="-5" dirty="0"/>
              <a:t>učenjem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68945" cy="4849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6695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Invarijantnost se može postići učenjem na taj način  da se mreža trenira </a:t>
            </a:r>
            <a:r>
              <a:rPr sz="2600" spc="-5" dirty="0" err="1">
                <a:latin typeface="Arial"/>
                <a:cs typeface="Arial"/>
              </a:rPr>
              <a:t>različitim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10" dirty="0" err="1" smtClean="0">
                <a:latin typeface="Arial"/>
                <a:cs typeface="Arial"/>
              </a:rPr>
              <a:t>primer</a:t>
            </a:r>
            <a:r>
              <a:rPr sz="2600" spc="-10" dirty="0" err="1" smtClean="0">
                <a:latin typeface="Arial"/>
                <a:cs typeface="Arial"/>
              </a:rPr>
              <a:t>ima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koji  </a:t>
            </a:r>
            <a:r>
              <a:rPr sz="2600" spc="-5" dirty="0" err="1">
                <a:latin typeface="Arial"/>
                <a:cs typeface="Arial"/>
              </a:rPr>
              <a:t>odgovaraju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err="1" smtClean="0">
                <a:latin typeface="Arial"/>
                <a:cs typeface="Arial"/>
              </a:rPr>
              <a:t>transformi</a:t>
            </a:r>
            <a:r>
              <a:rPr lang="sr-Latn-RS" sz="2600" spc="-5" dirty="0" smtClean="0">
                <a:latin typeface="Arial"/>
                <a:cs typeface="Arial"/>
              </a:rPr>
              <a:t>s</a:t>
            </a:r>
            <a:r>
              <a:rPr sz="2600" spc="-5" dirty="0" err="1" smtClean="0">
                <a:latin typeface="Arial"/>
                <a:cs typeface="Arial"/>
              </a:rPr>
              <a:t>anim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verzijama istog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objekta</a:t>
            </a:r>
            <a:endParaRPr sz="2600" dirty="0">
              <a:latin typeface="Arial"/>
              <a:cs typeface="Arial"/>
            </a:endParaRPr>
          </a:p>
          <a:p>
            <a:pPr marL="355600" marR="499109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Npr. kod prepoznavanja objekata mrežu se može  trenirati rotiranim verzijama istog objekta i tako  postići invarijancija na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rotaciju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Nedostaci ovog pristupa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su:</a:t>
            </a:r>
            <a:endParaRPr sz="26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Nije nužno da </a:t>
            </a:r>
            <a:r>
              <a:rPr sz="2200" dirty="0">
                <a:latin typeface="Arial"/>
                <a:cs typeface="Arial"/>
              </a:rPr>
              <a:t>će </a:t>
            </a:r>
            <a:r>
              <a:rPr sz="2200" spc="-5" dirty="0">
                <a:latin typeface="Arial"/>
                <a:cs typeface="Arial"/>
              </a:rPr>
              <a:t>invarijantnost postojati </a:t>
            </a:r>
            <a:r>
              <a:rPr sz="2200" dirty="0">
                <a:latin typeface="Arial"/>
                <a:cs typeface="Arial"/>
              </a:rPr>
              <a:t>i za rotirane verzije  </a:t>
            </a:r>
            <a:r>
              <a:rPr sz="2200" spc="-5" dirty="0">
                <a:latin typeface="Arial"/>
                <a:cs typeface="Arial"/>
              </a:rPr>
              <a:t>nekog drugog objekta </a:t>
            </a:r>
            <a:r>
              <a:rPr sz="2200" dirty="0">
                <a:latin typeface="Arial"/>
                <a:cs typeface="Arial"/>
              </a:rPr>
              <a:t>za kojeg mreža </a:t>
            </a:r>
            <a:r>
              <a:rPr sz="2200" spc="-5" dirty="0">
                <a:latin typeface="Arial"/>
                <a:cs typeface="Arial"/>
              </a:rPr>
              <a:t>nije</a:t>
            </a:r>
            <a:r>
              <a:rPr sz="2200" dirty="0">
                <a:latin typeface="Arial"/>
                <a:cs typeface="Arial"/>
              </a:rPr>
              <a:t> trenirana</a:t>
            </a:r>
          </a:p>
          <a:p>
            <a:pPr marL="704215" marR="1905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Računski zahtjevi na mrežu mogu biti preveliki naročito ako  je dimenzija ulaznog vektora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previsoka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1099820"/>
            <a:ext cx="754380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Invarijantnost</a:t>
            </a:r>
            <a:r>
              <a:rPr spc="-45" dirty="0"/>
              <a:t> </a:t>
            </a:r>
            <a:r>
              <a:rPr lang="sr-Latn-RS" spc="-5" dirty="0" smtClean="0"/>
              <a:t>karakteristikama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629525" cy="2485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Invarijantnost se može postići i </a:t>
            </a:r>
            <a:r>
              <a:rPr sz="2600" spc="-5" dirty="0" err="1">
                <a:latin typeface="Arial"/>
                <a:cs typeface="Arial"/>
              </a:rPr>
              <a:t>odabirom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sr-Latn-RS" sz="2600" dirty="0" smtClean="0">
                <a:latin typeface="Arial"/>
                <a:cs typeface="Arial"/>
              </a:rPr>
              <a:t>karakteristika</a:t>
            </a:r>
            <a:r>
              <a:rPr sz="2600" spc="-5" dirty="0" smtClean="0">
                <a:latin typeface="Arial"/>
                <a:cs typeface="Arial"/>
              </a:rPr>
              <a:t>(features</a:t>
            </a:r>
            <a:r>
              <a:rPr sz="2600" spc="-5" dirty="0">
                <a:latin typeface="Arial"/>
                <a:cs typeface="Arial"/>
              </a:rPr>
              <a:t>) koje su invarijantne na željene  transformacije</a:t>
            </a:r>
            <a:endParaRPr sz="2600" dirty="0">
              <a:latin typeface="Arial"/>
              <a:cs typeface="Arial"/>
            </a:endParaRPr>
          </a:p>
          <a:p>
            <a:pPr marL="355600" marR="296545" indent="-343535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Ako se koriste takve značajke za </a:t>
            </a:r>
            <a:r>
              <a:rPr sz="2600" dirty="0">
                <a:latin typeface="Arial"/>
                <a:cs typeface="Arial"/>
              </a:rPr>
              <a:t>izračunavanje  </a:t>
            </a:r>
            <a:r>
              <a:rPr sz="2600" spc="-5" dirty="0">
                <a:latin typeface="Arial"/>
                <a:cs typeface="Arial"/>
              </a:rPr>
              <a:t>ulaza u mrežu onda je sama mreža </a:t>
            </a:r>
            <a:r>
              <a:rPr sz="2600" dirty="0">
                <a:latin typeface="Arial"/>
                <a:cs typeface="Arial"/>
              </a:rPr>
              <a:t>oslobođena  </a:t>
            </a:r>
            <a:r>
              <a:rPr sz="2600" spc="-5" dirty="0">
                <a:latin typeface="Arial"/>
                <a:cs typeface="Arial"/>
              </a:rPr>
              <a:t>problema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invarijantnosti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300" y="1099820"/>
            <a:ext cx="7924799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Invarijantnost</a:t>
            </a:r>
            <a:r>
              <a:rPr spc="-45" dirty="0"/>
              <a:t> </a:t>
            </a:r>
            <a:r>
              <a:rPr lang="sr-Latn-RS" spc="-5" dirty="0"/>
              <a:t>karakteristikama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743825" cy="326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5175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Korištenje </a:t>
            </a:r>
            <a:r>
              <a:rPr sz="2600" spc="-5" dirty="0" err="1">
                <a:latin typeface="Arial"/>
                <a:cs typeface="Arial"/>
              </a:rPr>
              <a:t>invarijantnih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sr-Latn-RS" sz="2800" spc="-5" dirty="0" smtClean="0"/>
              <a:t>karakteristika</a:t>
            </a:r>
            <a:r>
              <a:rPr sz="2600" dirty="0" smtClean="0">
                <a:latin typeface="Arial"/>
                <a:cs typeface="Arial"/>
              </a:rPr>
              <a:t> </a:t>
            </a:r>
            <a:r>
              <a:rPr sz="2600" spc="-5" dirty="0" err="1">
                <a:latin typeface="Arial"/>
                <a:cs typeface="Arial"/>
              </a:rPr>
              <a:t>ima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err="1" smtClean="0">
                <a:latin typeface="Arial"/>
                <a:cs typeface="Arial"/>
              </a:rPr>
              <a:t>sledeće</a:t>
            </a:r>
            <a:r>
              <a:rPr sz="2600" spc="-5" dirty="0" smtClean="0">
                <a:latin typeface="Arial"/>
                <a:cs typeface="Arial"/>
              </a:rPr>
              <a:t>  </a:t>
            </a:r>
            <a:r>
              <a:rPr sz="2600" spc="-5" dirty="0">
                <a:latin typeface="Arial"/>
                <a:cs typeface="Arial"/>
              </a:rPr>
              <a:t>prednosti: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Može se smanjiti </a:t>
            </a:r>
            <a:r>
              <a:rPr sz="2200" spc="-5" dirty="0">
                <a:latin typeface="Arial"/>
                <a:cs typeface="Arial"/>
              </a:rPr>
              <a:t>dimenzija ulaznog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vektora</a:t>
            </a: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Zahtjevi na samu mrežu su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manji</a:t>
            </a:r>
          </a:p>
          <a:p>
            <a:pPr marL="704215" marR="508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Osigurana </a:t>
            </a:r>
            <a:r>
              <a:rPr sz="2200" spc="-5" dirty="0">
                <a:latin typeface="Arial"/>
                <a:cs typeface="Arial"/>
              </a:rPr>
              <a:t>je invarijantnost </a:t>
            </a:r>
            <a:r>
              <a:rPr sz="2200" dirty="0">
                <a:latin typeface="Arial"/>
                <a:cs typeface="Arial"/>
              </a:rPr>
              <a:t>za sve </a:t>
            </a:r>
            <a:r>
              <a:rPr sz="2200" spc="-5" dirty="0">
                <a:latin typeface="Arial"/>
                <a:cs typeface="Arial"/>
              </a:rPr>
              <a:t>objekte </a:t>
            </a:r>
            <a:r>
              <a:rPr sz="2200" dirty="0">
                <a:latin typeface="Arial"/>
                <a:cs typeface="Arial"/>
              </a:rPr>
              <a:t>(a </a:t>
            </a:r>
            <a:r>
              <a:rPr sz="2200" spc="-5" dirty="0">
                <a:latin typeface="Arial"/>
                <a:cs typeface="Arial"/>
              </a:rPr>
              <a:t>ne </a:t>
            </a:r>
            <a:r>
              <a:rPr sz="2200" dirty="0">
                <a:latin typeface="Arial"/>
                <a:cs typeface="Arial"/>
              </a:rPr>
              <a:t>samo za  trenirane)</a:t>
            </a:r>
          </a:p>
          <a:p>
            <a:pPr marL="355600" marR="1308735" indent="-342900">
              <a:lnSpc>
                <a:spcPct val="100000"/>
              </a:lnSpc>
              <a:spcBef>
                <a:spcPts val="61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Zbog toga </a:t>
            </a:r>
            <a:r>
              <a:rPr sz="2600" spc="-5" dirty="0">
                <a:latin typeface="Arial"/>
                <a:cs typeface="Arial"/>
              </a:rPr>
              <a:t>je ova metoda najpogodnija za  neuronske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klasifikatore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3442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Vizualizacija procesa u</a:t>
            </a:r>
            <a:r>
              <a:rPr spc="-40" dirty="0"/>
              <a:t> </a:t>
            </a:r>
            <a:r>
              <a:rPr dirty="0"/>
              <a:t>NM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827645" cy="297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Da bi se </a:t>
            </a:r>
            <a:r>
              <a:rPr sz="2600" spc="-5" dirty="0" err="1">
                <a:latin typeface="Arial"/>
                <a:cs typeface="Arial"/>
              </a:rPr>
              <a:t>prevladale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err="1" smtClean="0">
                <a:latin typeface="Arial"/>
                <a:cs typeface="Arial"/>
              </a:rPr>
              <a:t>nerazumevanje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predstavljanja  znanja i procesa </a:t>
            </a:r>
            <a:r>
              <a:rPr sz="2600" dirty="0">
                <a:latin typeface="Arial"/>
                <a:cs typeface="Arial"/>
              </a:rPr>
              <a:t>učenja </a:t>
            </a:r>
            <a:r>
              <a:rPr sz="2600" spc="-5" dirty="0">
                <a:latin typeface="Arial"/>
                <a:cs typeface="Arial"/>
              </a:rPr>
              <a:t>možemo se osloniti na  upotrebu metoda vizualizacije procesa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učenja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Ovaj pristup dosada nije dovoljno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istražen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Dvije metode vizualizacije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Hinton dijagram, Rumelhart </a:t>
            </a:r>
            <a:r>
              <a:rPr sz="2200" dirty="0">
                <a:latin typeface="Arial"/>
                <a:cs typeface="Arial"/>
              </a:rPr>
              <a:t>i McClelland, </a:t>
            </a:r>
            <a:r>
              <a:rPr sz="2200" spc="-5" dirty="0">
                <a:latin typeface="Arial"/>
                <a:cs typeface="Arial"/>
              </a:rPr>
              <a:t>1986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dijagram veza (bond diagram), Wejchert i Tesaro,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1991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8030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Hinton</a:t>
            </a:r>
            <a:r>
              <a:rPr spc="-85" dirty="0"/>
              <a:t> </a:t>
            </a:r>
            <a:r>
              <a:rPr dirty="0"/>
              <a:t>dijagram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98500" y="2094230"/>
            <a:ext cx="9067799" cy="2643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Hinton dijagram sastoji se od stupaca koji se sastoje  od kvadrata</a:t>
            </a:r>
            <a:endParaRPr sz="2600" dirty="0">
              <a:latin typeface="Arial"/>
              <a:cs typeface="Arial"/>
            </a:endParaRPr>
          </a:p>
          <a:p>
            <a:pPr marL="355600" marR="687705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Svaki stupac ima jedan kvadrat za iznos praga i  ostale kvadrate za iznose </a:t>
            </a:r>
            <a:r>
              <a:rPr sz="2600" dirty="0">
                <a:latin typeface="Arial"/>
                <a:cs typeface="Arial"/>
              </a:rPr>
              <a:t>sinaptičkih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težina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Veličina kvadrata je proporcionalna iznosu</a:t>
            </a:r>
            <a:r>
              <a:rPr sz="2600" spc="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veličine</a:t>
            </a:r>
            <a:endParaRPr sz="2600" dirty="0">
              <a:latin typeface="Arial"/>
              <a:cs typeface="Arial"/>
            </a:endParaRPr>
          </a:p>
          <a:p>
            <a:pPr marL="354965" marR="24765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Boja kvadrata (crna i bijela) označava predznak (1, -  1)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92328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/>
              <a:t>primer</a:t>
            </a:r>
            <a:r>
              <a:rPr dirty="0" smtClean="0"/>
              <a:t> </a:t>
            </a:r>
            <a:r>
              <a:rPr dirty="0"/>
              <a:t>Hinton</a:t>
            </a:r>
            <a:r>
              <a:rPr spc="-80" dirty="0"/>
              <a:t> </a:t>
            </a:r>
            <a:r>
              <a:rPr dirty="0"/>
              <a:t>dijagrama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73059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</a:t>
            </a:r>
            <a:r>
              <a:rPr lang="en-US" sz="2600" spc="-5" dirty="0" err="1" smtClean="0">
                <a:latin typeface="Arial"/>
                <a:cs typeface="Arial"/>
              </a:rPr>
              <a:t>primer</a:t>
            </a:r>
            <a:r>
              <a:rPr sz="2600" spc="-5" dirty="0" err="1" smtClean="0">
                <a:latin typeface="Arial"/>
                <a:cs typeface="Arial"/>
              </a:rPr>
              <a:t>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imamo mrežu s dva ulazna, dva skrivena  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 jednim izlaznim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neuronom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47638" y="4040123"/>
            <a:ext cx="2197100" cy="2073910"/>
            <a:chOff x="2647638" y="4040123"/>
            <a:chExt cx="2197100" cy="2073910"/>
          </a:xfrm>
        </p:grpSpPr>
        <p:sp>
          <p:nvSpPr>
            <p:cNvPr id="5" name="object 5"/>
            <p:cNvSpPr/>
            <p:nvPr/>
          </p:nvSpPr>
          <p:spPr>
            <a:xfrm>
              <a:off x="4689036" y="4978711"/>
              <a:ext cx="155079" cy="1558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7872" y="5596693"/>
              <a:ext cx="155841" cy="15584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5669" y="5609081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73913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52400" y="739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42632" y="4407973"/>
              <a:ext cx="155079" cy="1558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82047" y="441197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73914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52400" y="739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55455" y="4485893"/>
              <a:ext cx="1028065" cy="1033780"/>
            </a:xfrm>
            <a:custGeom>
              <a:avLst/>
              <a:gdLst/>
              <a:ahLst/>
              <a:cxnLst/>
              <a:rect l="l" t="t" r="r" b="b"/>
              <a:pathLst>
                <a:path w="1028064" h="1033779">
                  <a:moveTo>
                    <a:pt x="0" y="0"/>
                  </a:moveTo>
                  <a:lnTo>
                    <a:pt x="1027937" y="1033271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0909" y="5460491"/>
              <a:ext cx="161290" cy="160020"/>
            </a:xfrm>
            <a:custGeom>
              <a:avLst/>
              <a:gdLst/>
              <a:ahLst/>
              <a:cxnLst/>
              <a:rect l="l" t="t" r="r" b="b"/>
              <a:pathLst>
                <a:path w="161289" h="160020">
                  <a:moveTo>
                    <a:pt x="160782" y="160020"/>
                  </a:moveTo>
                  <a:lnTo>
                    <a:pt x="109727" y="0"/>
                  </a:lnTo>
                  <a:lnTo>
                    <a:pt x="0" y="105156"/>
                  </a:lnTo>
                  <a:lnTo>
                    <a:pt x="160782" y="160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63075" y="4634483"/>
              <a:ext cx="997585" cy="1056640"/>
            </a:xfrm>
            <a:custGeom>
              <a:avLst/>
              <a:gdLst/>
              <a:ahLst/>
              <a:cxnLst/>
              <a:rect l="l" t="t" r="r" b="b"/>
              <a:pathLst>
                <a:path w="997585" h="1056639">
                  <a:moveTo>
                    <a:pt x="0" y="1056131"/>
                  </a:moveTo>
                  <a:lnTo>
                    <a:pt x="997457" y="0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98049" y="4533137"/>
              <a:ext cx="160020" cy="165100"/>
            </a:xfrm>
            <a:custGeom>
              <a:avLst/>
              <a:gdLst/>
              <a:ahLst/>
              <a:cxnLst/>
              <a:rect l="l" t="t" r="r" b="b"/>
              <a:pathLst>
                <a:path w="160020" h="165100">
                  <a:moveTo>
                    <a:pt x="160020" y="0"/>
                  </a:moveTo>
                  <a:lnTo>
                    <a:pt x="0" y="58674"/>
                  </a:lnTo>
                  <a:lnTo>
                    <a:pt x="108966" y="164591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90657" y="5167121"/>
              <a:ext cx="688975" cy="461009"/>
            </a:xfrm>
            <a:custGeom>
              <a:avLst/>
              <a:gdLst/>
              <a:ahLst/>
              <a:cxnLst/>
              <a:rect l="l" t="t" r="r" b="b"/>
              <a:pathLst>
                <a:path w="688975" h="461010">
                  <a:moveTo>
                    <a:pt x="0" y="461010"/>
                  </a:moveTo>
                  <a:lnTo>
                    <a:pt x="688848" y="0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28451" y="5088635"/>
              <a:ext cx="168910" cy="152400"/>
            </a:xfrm>
            <a:custGeom>
              <a:avLst/>
              <a:gdLst/>
              <a:ahLst/>
              <a:cxnLst/>
              <a:rect l="l" t="t" r="r" b="b"/>
              <a:pathLst>
                <a:path w="168910" h="152400">
                  <a:moveTo>
                    <a:pt x="168401" y="0"/>
                  </a:moveTo>
                  <a:lnTo>
                    <a:pt x="0" y="23622"/>
                  </a:lnTo>
                  <a:lnTo>
                    <a:pt x="86105" y="152400"/>
                  </a:lnTo>
                  <a:lnTo>
                    <a:pt x="1684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3037" y="4525517"/>
              <a:ext cx="692785" cy="422275"/>
            </a:xfrm>
            <a:custGeom>
              <a:avLst/>
              <a:gdLst/>
              <a:ahLst/>
              <a:cxnLst/>
              <a:rect l="l" t="t" r="r" b="b"/>
              <a:pathLst>
                <a:path w="692785" h="422275">
                  <a:moveTo>
                    <a:pt x="0" y="0"/>
                  </a:moveTo>
                  <a:lnTo>
                    <a:pt x="692658" y="422148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24641" y="4877561"/>
              <a:ext cx="172720" cy="140335"/>
            </a:xfrm>
            <a:custGeom>
              <a:avLst/>
              <a:gdLst/>
              <a:ahLst/>
              <a:cxnLst/>
              <a:rect l="l" t="t" r="r" b="b"/>
              <a:pathLst>
                <a:path w="172720" h="140335">
                  <a:moveTo>
                    <a:pt x="172212" y="140208"/>
                  </a:moveTo>
                  <a:lnTo>
                    <a:pt x="78486" y="0"/>
                  </a:lnTo>
                  <a:lnTo>
                    <a:pt x="0" y="128777"/>
                  </a:lnTo>
                  <a:lnTo>
                    <a:pt x="172212" y="1402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2933" y="4040123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34447" y="4255007"/>
              <a:ext cx="152400" cy="153670"/>
            </a:xfrm>
            <a:custGeom>
              <a:avLst/>
              <a:gdLst/>
              <a:ahLst/>
              <a:cxnLst/>
              <a:rect l="l" t="t" r="r" b="b"/>
              <a:pathLst>
                <a:path w="152400" h="153670">
                  <a:moveTo>
                    <a:pt x="152400" y="0"/>
                  </a:moveTo>
                  <a:lnTo>
                    <a:pt x="0" y="0"/>
                  </a:lnTo>
                  <a:lnTo>
                    <a:pt x="78486" y="153162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59337" y="4634483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80851" y="485012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0"/>
                  </a:moveTo>
                  <a:lnTo>
                    <a:pt x="0" y="0"/>
                  </a:lnTo>
                  <a:lnTo>
                    <a:pt x="78485" y="1524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28173" y="5890259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54259" y="574547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152400"/>
                  </a:moveTo>
                  <a:lnTo>
                    <a:pt x="73913" y="0"/>
                  </a:lnTo>
                  <a:lnTo>
                    <a:pt x="0" y="152400"/>
                  </a:lnTo>
                  <a:lnTo>
                    <a:pt x="152400" y="152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5396369" y="4982717"/>
            <a:ext cx="153670" cy="152400"/>
          </a:xfrm>
          <a:custGeom>
            <a:avLst/>
            <a:gdLst/>
            <a:ahLst/>
            <a:cxnLst/>
            <a:rect l="l" t="t" r="r" b="b"/>
            <a:pathLst>
              <a:path w="153670" h="152400">
                <a:moveTo>
                  <a:pt x="153162" y="74676"/>
                </a:moveTo>
                <a:lnTo>
                  <a:pt x="0" y="0"/>
                </a:lnTo>
                <a:lnTo>
                  <a:pt x="0" y="152400"/>
                </a:lnTo>
                <a:lnTo>
                  <a:pt x="153162" y="74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33021" y="5605222"/>
            <a:ext cx="90170" cy="180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13895" y="5438138"/>
            <a:ext cx="124587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687070" algn="l"/>
                <a:tab pos="1207135" algn="l"/>
              </a:tabLst>
            </a:pPr>
            <a:r>
              <a:rPr sz="2250" spc="30" baseline="-18518" dirty="0">
                <a:latin typeface="Times New Roman"/>
                <a:cs typeface="Times New Roman"/>
              </a:rPr>
              <a:t>x</a:t>
            </a:r>
            <a:r>
              <a:rPr sz="15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1	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63421" y="5070100"/>
            <a:ext cx="123189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3895" y="4213608"/>
            <a:ext cx="1221740" cy="6788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687070" algn="l"/>
                <a:tab pos="1183005" algn="l"/>
              </a:tabLst>
            </a:pPr>
            <a:r>
              <a:rPr sz="2250" spc="-7" baseline="-27777" dirty="0">
                <a:latin typeface="Times New Roman"/>
                <a:cs typeface="Times New Roman"/>
              </a:rPr>
              <a:t>x</a:t>
            </a:r>
            <a:r>
              <a:rPr sz="1500" spc="-7" baseline="-55555" dirty="0">
                <a:latin typeface="Times New Roman"/>
                <a:cs typeface="Times New Roman"/>
              </a:rPr>
              <a:t>1</a:t>
            </a:r>
            <a:r>
              <a:rPr sz="1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5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500">
              <a:latin typeface="Times New Roman"/>
              <a:cs typeface="Times New Roman"/>
            </a:endParaRPr>
          </a:p>
          <a:p>
            <a:pPr marR="202565" algn="r">
              <a:lnSpc>
                <a:spcPct val="100000"/>
              </a:lnSpc>
              <a:spcBef>
                <a:spcPts val="149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67520" y="4491739"/>
            <a:ext cx="123189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14771" y="5344417"/>
            <a:ext cx="19113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-2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29291" y="4382014"/>
            <a:ext cx="1042669" cy="7448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  <a:p>
            <a:pPr marL="168910">
              <a:lnSpc>
                <a:spcPct val="100000"/>
              </a:lnSpc>
              <a:spcBef>
                <a:spcPts val="45"/>
              </a:spcBef>
            </a:pPr>
            <a:r>
              <a:rPr sz="1500" spc="20" dirty="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70"/>
              </a:spcBef>
              <a:tabLst>
                <a:tab pos="775335" algn="l"/>
                <a:tab pos="942975" algn="l"/>
              </a:tabLst>
            </a:pPr>
            <a:r>
              <a:rPr sz="1500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500" i="1" spc="10" dirty="0">
                <a:latin typeface="Times New Roman"/>
                <a:cs typeface="Times New Roman"/>
              </a:rPr>
              <a:t>	</a:t>
            </a:r>
            <a:r>
              <a:rPr sz="1500" i="1" spc="15" dirty="0">
                <a:latin typeface="Times New Roman"/>
                <a:cs typeface="Times New Roman"/>
              </a:rPr>
              <a:t>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29361" y="3764028"/>
            <a:ext cx="390525" cy="50292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3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  <a:spcBef>
                <a:spcPts val="105"/>
              </a:spcBef>
            </a:pPr>
            <a:r>
              <a:rPr sz="1500" spc="20" dirty="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7751" y="5829052"/>
            <a:ext cx="404495" cy="49530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40"/>
              </a:spcBef>
            </a:pPr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25" dirty="0">
                <a:latin typeface="Times New Roman"/>
                <a:cs typeface="Times New Roman"/>
              </a:rPr>
              <a:t>.</a:t>
            </a:r>
            <a:r>
              <a:rPr sz="1500" spc="20" dirty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500" spc="2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464496" y="4235761"/>
            <a:ext cx="464820" cy="1427480"/>
            <a:chOff x="6464496" y="4235761"/>
            <a:chExt cx="464820" cy="1427480"/>
          </a:xfrm>
        </p:grpSpPr>
        <p:sp>
          <p:nvSpPr>
            <p:cNvPr id="35" name="object 35"/>
            <p:cNvSpPr/>
            <p:nvPr/>
          </p:nvSpPr>
          <p:spPr>
            <a:xfrm>
              <a:off x="6472313" y="4243578"/>
              <a:ext cx="448945" cy="1411605"/>
            </a:xfrm>
            <a:custGeom>
              <a:avLst/>
              <a:gdLst/>
              <a:ahLst/>
              <a:cxnLst/>
              <a:rect l="l" t="t" r="r" b="b"/>
              <a:pathLst>
                <a:path w="448945" h="1411604">
                  <a:moveTo>
                    <a:pt x="448818" y="1411224"/>
                  </a:moveTo>
                  <a:lnTo>
                    <a:pt x="448818" y="0"/>
                  </a:lnTo>
                  <a:lnTo>
                    <a:pt x="0" y="0"/>
                  </a:lnTo>
                  <a:lnTo>
                    <a:pt x="0" y="1411224"/>
                  </a:lnTo>
                  <a:lnTo>
                    <a:pt x="448818" y="1411224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472301" y="4705350"/>
              <a:ext cx="445770" cy="477520"/>
            </a:xfrm>
            <a:custGeom>
              <a:avLst/>
              <a:gdLst/>
              <a:ahLst/>
              <a:cxnLst/>
              <a:rect l="l" t="t" r="r" b="b"/>
              <a:pathLst>
                <a:path w="445770" h="477520">
                  <a:moveTo>
                    <a:pt x="0" y="0"/>
                  </a:moveTo>
                  <a:lnTo>
                    <a:pt x="445770" y="0"/>
                  </a:lnTo>
                </a:path>
                <a:path w="445770" h="477520">
                  <a:moveTo>
                    <a:pt x="0" y="477012"/>
                  </a:moveTo>
                  <a:lnTo>
                    <a:pt x="445770" y="477012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20891" y="4399788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5">
                  <a:moveTo>
                    <a:pt x="140207" y="140208"/>
                  </a:moveTo>
                  <a:lnTo>
                    <a:pt x="140207" y="0"/>
                  </a:lnTo>
                  <a:lnTo>
                    <a:pt x="0" y="0"/>
                  </a:lnTo>
                  <a:lnTo>
                    <a:pt x="0" y="140208"/>
                  </a:lnTo>
                  <a:lnTo>
                    <a:pt x="140207" y="140208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0891" y="4399788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5">
                  <a:moveTo>
                    <a:pt x="140207" y="140208"/>
                  </a:moveTo>
                  <a:lnTo>
                    <a:pt x="140207" y="0"/>
                  </a:lnTo>
                  <a:lnTo>
                    <a:pt x="0" y="0"/>
                  </a:lnTo>
                  <a:lnTo>
                    <a:pt x="0" y="140208"/>
                  </a:lnTo>
                  <a:lnTo>
                    <a:pt x="140207" y="140208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50787" y="4799076"/>
              <a:ext cx="284480" cy="300355"/>
            </a:xfrm>
            <a:custGeom>
              <a:avLst/>
              <a:gdLst/>
              <a:ahLst/>
              <a:cxnLst/>
              <a:rect l="l" t="t" r="r" b="b"/>
              <a:pathLst>
                <a:path w="284479" h="300354">
                  <a:moveTo>
                    <a:pt x="284225" y="300227"/>
                  </a:moveTo>
                  <a:lnTo>
                    <a:pt x="284225" y="0"/>
                  </a:lnTo>
                  <a:lnTo>
                    <a:pt x="0" y="0"/>
                  </a:lnTo>
                  <a:lnTo>
                    <a:pt x="0" y="300227"/>
                  </a:lnTo>
                  <a:lnTo>
                    <a:pt x="284225" y="300227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550787" y="4799076"/>
              <a:ext cx="284480" cy="300355"/>
            </a:xfrm>
            <a:custGeom>
              <a:avLst/>
              <a:gdLst/>
              <a:ahLst/>
              <a:cxnLst/>
              <a:rect l="l" t="t" r="r" b="b"/>
              <a:pathLst>
                <a:path w="284479" h="300354">
                  <a:moveTo>
                    <a:pt x="284225" y="300227"/>
                  </a:moveTo>
                  <a:lnTo>
                    <a:pt x="284225" y="0"/>
                  </a:lnTo>
                  <a:lnTo>
                    <a:pt x="0" y="0"/>
                  </a:lnTo>
                  <a:lnTo>
                    <a:pt x="0" y="300227"/>
                  </a:lnTo>
                  <a:lnTo>
                    <a:pt x="284225" y="300227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58419" y="5248656"/>
              <a:ext cx="284480" cy="300990"/>
            </a:xfrm>
            <a:custGeom>
              <a:avLst/>
              <a:gdLst/>
              <a:ahLst/>
              <a:cxnLst/>
              <a:rect l="l" t="t" r="r" b="b"/>
              <a:pathLst>
                <a:path w="284479" h="300989">
                  <a:moveTo>
                    <a:pt x="284225" y="300989"/>
                  </a:moveTo>
                  <a:lnTo>
                    <a:pt x="284225" y="0"/>
                  </a:lnTo>
                  <a:lnTo>
                    <a:pt x="0" y="0"/>
                  </a:lnTo>
                  <a:lnTo>
                    <a:pt x="0" y="300989"/>
                  </a:lnTo>
                  <a:lnTo>
                    <a:pt x="284225" y="30098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558419" y="5248656"/>
              <a:ext cx="284480" cy="300990"/>
            </a:xfrm>
            <a:custGeom>
              <a:avLst/>
              <a:gdLst/>
              <a:ahLst/>
              <a:cxnLst/>
              <a:rect l="l" t="t" r="r" b="b"/>
              <a:pathLst>
                <a:path w="284479" h="300989">
                  <a:moveTo>
                    <a:pt x="284225" y="300989"/>
                  </a:moveTo>
                  <a:lnTo>
                    <a:pt x="284225" y="0"/>
                  </a:lnTo>
                  <a:lnTo>
                    <a:pt x="0" y="0"/>
                  </a:lnTo>
                  <a:lnTo>
                    <a:pt x="0" y="300989"/>
                  </a:lnTo>
                  <a:lnTo>
                    <a:pt x="284225" y="300989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7074858" y="4235761"/>
            <a:ext cx="464820" cy="1427480"/>
            <a:chOff x="7074858" y="4235761"/>
            <a:chExt cx="464820" cy="1427480"/>
          </a:xfrm>
        </p:grpSpPr>
        <p:sp>
          <p:nvSpPr>
            <p:cNvPr id="44" name="object 44"/>
            <p:cNvSpPr/>
            <p:nvPr/>
          </p:nvSpPr>
          <p:spPr>
            <a:xfrm>
              <a:off x="7082675" y="4243578"/>
              <a:ext cx="448945" cy="1411605"/>
            </a:xfrm>
            <a:custGeom>
              <a:avLst/>
              <a:gdLst/>
              <a:ahLst/>
              <a:cxnLst/>
              <a:rect l="l" t="t" r="r" b="b"/>
              <a:pathLst>
                <a:path w="448945" h="1411604">
                  <a:moveTo>
                    <a:pt x="448818" y="1411224"/>
                  </a:moveTo>
                  <a:lnTo>
                    <a:pt x="448818" y="0"/>
                  </a:lnTo>
                  <a:lnTo>
                    <a:pt x="0" y="0"/>
                  </a:lnTo>
                  <a:lnTo>
                    <a:pt x="0" y="1411224"/>
                  </a:lnTo>
                  <a:lnTo>
                    <a:pt x="448818" y="1411224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82663" y="4705350"/>
              <a:ext cx="446405" cy="477520"/>
            </a:xfrm>
            <a:custGeom>
              <a:avLst/>
              <a:gdLst/>
              <a:ahLst/>
              <a:cxnLst/>
              <a:rect l="l" t="t" r="r" b="b"/>
              <a:pathLst>
                <a:path w="446404" h="477520">
                  <a:moveTo>
                    <a:pt x="0" y="0"/>
                  </a:moveTo>
                  <a:lnTo>
                    <a:pt x="445782" y="0"/>
                  </a:lnTo>
                </a:path>
                <a:path w="446404" h="477520">
                  <a:moveTo>
                    <a:pt x="0" y="477012"/>
                  </a:moveTo>
                  <a:lnTo>
                    <a:pt x="445782" y="477012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29145" y="4306062"/>
              <a:ext cx="351790" cy="351790"/>
            </a:xfrm>
            <a:custGeom>
              <a:avLst/>
              <a:gdLst/>
              <a:ahLst/>
              <a:cxnLst/>
              <a:rect l="l" t="t" r="r" b="b"/>
              <a:pathLst>
                <a:path w="351790" h="351789">
                  <a:moveTo>
                    <a:pt x="351281" y="351282"/>
                  </a:moveTo>
                  <a:lnTo>
                    <a:pt x="351281" y="0"/>
                  </a:lnTo>
                  <a:lnTo>
                    <a:pt x="0" y="0"/>
                  </a:lnTo>
                  <a:lnTo>
                    <a:pt x="0" y="351282"/>
                  </a:lnTo>
                  <a:lnTo>
                    <a:pt x="351281" y="351282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129145" y="4306062"/>
              <a:ext cx="351790" cy="351790"/>
            </a:xfrm>
            <a:custGeom>
              <a:avLst/>
              <a:gdLst/>
              <a:ahLst/>
              <a:cxnLst/>
              <a:rect l="l" t="t" r="r" b="b"/>
              <a:pathLst>
                <a:path w="351790" h="351789">
                  <a:moveTo>
                    <a:pt x="351281" y="351282"/>
                  </a:moveTo>
                  <a:lnTo>
                    <a:pt x="351281" y="0"/>
                  </a:lnTo>
                  <a:lnTo>
                    <a:pt x="0" y="0"/>
                  </a:lnTo>
                  <a:lnTo>
                    <a:pt x="0" y="351282"/>
                  </a:lnTo>
                  <a:lnTo>
                    <a:pt x="351281" y="351282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60387" y="4799076"/>
              <a:ext cx="285115" cy="300355"/>
            </a:xfrm>
            <a:custGeom>
              <a:avLst/>
              <a:gdLst/>
              <a:ahLst/>
              <a:cxnLst/>
              <a:rect l="l" t="t" r="r" b="b"/>
              <a:pathLst>
                <a:path w="285115" h="300354">
                  <a:moveTo>
                    <a:pt x="284988" y="300227"/>
                  </a:moveTo>
                  <a:lnTo>
                    <a:pt x="284988" y="0"/>
                  </a:lnTo>
                  <a:lnTo>
                    <a:pt x="0" y="0"/>
                  </a:lnTo>
                  <a:lnTo>
                    <a:pt x="0" y="300227"/>
                  </a:lnTo>
                  <a:lnTo>
                    <a:pt x="284988" y="300227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60387" y="4799076"/>
              <a:ext cx="285115" cy="300355"/>
            </a:xfrm>
            <a:custGeom>
              <a:avLst/>
              <a:gdLst/>
              <a:ahLst/>
              <a:cxnLst/>
              <a:rect l="l" t="t" r="r" b="b"/>
              <a:pathLst>
                <a:path w="285115" h="300354">
                  <a:moveTo>
                    <a:pt x="284988" y="300227"/>
                  </a:moveTo>
                  <a:lnTo>
                    <a:pt x="284988" y="0"/>
                  </a:lnTo>
                  <a:lnTo>
                    <a:pt x="0" y="0"/>
                  </a:lnTo>
                  <a:lnTo>
                    <a:pt x="0" y="300227"/>
                  </a:lnTo>
                  <a:lnTo>
                    <a:pt x="284988" y="300227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68019" y="5248656"/>
              <a:ext cx="285115" cy="300990"/>
            </a:xfrm>
            <a:custGeom>
              <a:avLst/>
              <a:gdLst/>
              <a:ahLst/>
              <a:cxnLst/>
              <a:rect l="l" t="t" r="r" b="b"/>
              <a:pathLst>
                <a:path w="285115" h="300989">
                  <a:moveTo>
                    <a:pt x="284988" y="300989"/>
                  </a:moveTo>
                  <a:lnTo>
                    <a:pt x="284988" y="0"/>
                  </a:lnTo>
                  <a:lnTo>
                    <a:pt x="0" y="0"/>
                  </a:lnTo>
                  <a:lnTo>
                    <a:pt x="0" y="300989"/>
                  </a:lnTo>
                  <a:lnTo>
                    <a:pt x="284988" y="30098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168019" y="5248656"/>
              <a:ext cx="285115" cy="300990"/>
            </a:xfrm>
            <a:custGeom>
              <a:avLst/>
              <a:gdLst/>
              <a:ahLst/>
              <a:cxnLst/>
              <a:rect l="l" t="t" r="r" b="b"/>
              <a:pathLst>
                <a:path w="285115" h="300989">
                  <a:moveTo>
                    <a:pt x="284988" y="300989"/>
                  </a:moveTo>
                  <a:lnTo>
                    <a:pt x="284988" y="0"/>
                  </a:lnTo>
                  <a:lnTo>
                    <a:pt x="0" y="0"/>
                  </a:lnTo>
                  <a:lnTo>
                    <a:pt x="0" y="300989"/>
                  </a:lnTo>
                  <a:lnTo>
                    <a:pt x="284988" y="300989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7676839" y="4235761"/>
            <a:ext cx="464820" cy="1427480"/>
            <a:chOff x="7676839" y="4235761"/>
            <a:chExt cx="464820" cy="1427480"/>
          </a:xfrm>
        </p:grpSpPr>
        <p:sp>
          <p:nvSpPr>
            <p:cNvPr id="53" name="object 53"/>
            <p:cNvSpPr/>
            <p:nvPr/>
          </p:nvSpPr>
          <p:spPr>
            <a:xfrm>
              <a:off x="7684656" y="4243578"/>
              <a:ext cx="448945" cy="1411605"/>
            </a:xfrm>
            <a:custGeom>
              <a:avLst/>
              <a:gdLst/>
              <a:ahLst/>
              <a:cxnLst/>
              <a:rect l="l" t="t" r="r" b="b"/>
              <a:pathLst>
                <a:path w="448945" h="1411604">
                  <a:moveTo>
                    <a:pt x="448818" y="1411224"/>
                  </a:moveTo>
                  <a:lnTo>
                    <a:pt x="448818" y="0"/>
                  </a:lnTo>
                  <a:lnTo>
                    <a:pt x="0" y="0"/>
                  </a:lnTo>
                  <a:lnTo>
                    <a:pt x="0" y="1411224"/>
                  </a:lnTo>
                  <a:lnTo>
                    <a:pt x="448818" y="1411224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684656" y="4705350"/>
              <a:ext cx="445770" cy="477520"/>
            </a:xfrm>
            <a:custGeom>
              <a:avLst/>
              <a:gdLst/>
              <a:ahLst/>
              <a:cxnLst/>
              <a:rect l="l" t="t" r="r" b="b"/>
              <a:pathLst>
                <a:path w="445770" h="477520">
                  <a:moveTo>
                    <a:pt x="0" y="0"/>
                  </a:moveTo>
                  <a:lnTo>
                    <a:pt x="445757" y="0"/>
                  </a:lnTo>
                </a:path>
                <a:path w="445770" h="477520">
                  <a:moveTo>
                    <a:pt x="0" y="477012"/>
                  </a:moveTo>
                  <a:lnTo>
                    <a:pt x="445757" y="477012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833246" y="4399788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5">
                  <a:moveTo>
                    <a:pt x="140207" y="140208"/>
                  </a:moveTo>
                  <a:lnTo>
                    <a:pt x="140207" y="0"/>
                  </a:lnTo>
                  <a:lnTo>
                    <a:pt x="0" y="0"/>
                  </a:lnTo>
                  <a:lnTo>
                    <a:pt x="0" y="140208"/>
                  </a:lnTo>
                  <a:lnTo>
                    <a:pt x="140207" y="140208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833246" y="4399788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5">
                  <a:moveTo>
                    <a:pt x="140207" y="140208"/>
                  </a:moveTo>
                  <a:lnTo>
                    <a:pt x="140207" y="0"/>
                  </a:lnTo>
                  <a:lnTo>
                    <a:pt x="0" y="0"/>
                  </a:lnTo>
                  <a:lnTo>
                    <a:pt x="0" y="140208"/>
                  </a:lnTo>
                  <a:lnTo>
                    <a:pt x="140207" y="140208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63142" y="4799076"/>
              <a:ext cx="284480" cy="300355"/>
            </a:xfrm>
            <a:custGeom>
              <a:avLst/>
              <a:gdLst/>
              <a:ahLst/>
              <a:cxnLst/>
              <a:rect l="l" t="t" r="r" b="b"/>
              <a:pathLst>
                <a:path w="284479" h="300354">
                  <a:moveTo>
                    <a:pt x="284225" y="300227"/>
                  </a:moveTo>
                  <a:lnTo>
                    <a:pt x="284225" y="0"/>
                  </a:lnTo>
                  <a:lnTo>
                    <a:pt x="0" y="0"/>
                  </a:lnTo>
                  <a:lnTo>
                    <a:pt x="0" y="300227"/>
                  </a:lnTo>
                  <a:lnTo>
                    <a:pt x="284225" y="300227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723505" y="4799076"/>
              <a:ext cx="371475" cy="813435"/>
            </a:xfrm>
            <a:custGeom>
              <a:avLst/>
              <a:gdLst/>
              <a:ahLst/>
              <a:cxnLst/>
              <a:rect l="l" t="t" r="r" b="b"/>
              <a:pathLst>
                <a:path w="371475" h="813435">
                  <a:moveTo>
                    <a:pt x="323862" y="300227"/>
                  </a:moveTo>
                  <a:lnTo>
                    <a:pt x="323862" y="0"/>
                  </a:lnTo>
                  <a:lnTo>
                    <a:pt x="39636" y="0"/>
                  </a:lnTo>
                  <a:lnTo>
                    <a:pt x="39636" y="300227"/>
                  </a:lnTo>
                  <a:lnTo>
                    <a:pt x="323862" y="300227"/>
                  </a:lnTo>
                  <a:close/>
                </a:path>
                <a:path w="371475" h="813435">
                  <a:moveTo>
                    <a:pt x="371094" y="813053"/>
                  </a:moveTo>
                  <a:lnTo>
                    <a:pt x="371094" y="418338"/>
                  </a:lnTo>
                  <a:lnTo>
                    <a:pt x="0" y="418338"/>
                  </a:lnTo>
                  <a:lnTo>
                    <a:pt x="0" y="813053"/>
                  </a:lnTo>
                  <a:lnTo>
                    <a:pt x="371094" y="813053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8254879" y="4406647"/>
            <a:ext cx="499109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15" dirty="0">
                <a:latin typeface="Times New Roman"/>
                <a:cs typeface="Times New Roman"/>
              </a:rPr>
              <a:t>ago</a:t>
            </a:r>
            <a:r>
              <a:rPr sz="1200" spc="-2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60" name="object 60"/>
          <p:cNvSpPr txBox="1"/>
          <p:nvPr/>
        </p:nvSpPr>
        <p:spPr>
          <a:xfrm>
            <a:off x="8254872" y="5047487"/>
            <a:ext cx="39624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ž</a:t>
            </a:r>
            <a:r>
              <a:rPr sz="1200" spc="-5" dirty="0">
                <a:latin typeface="Times New Roman"/>
                <a:cs typeface="Times New Roman"/>
              </a:rPr>
              <a:t>i</a:t>
            </a:r>
            <a:r>
              <a:rPr sz="1200" spc="15" dirty="0">
                <a:latin typeface="Times New Roman"/>
                <a:cs typeface="Times New Roman"/>
              </a:rPr>
              <a:t>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74843" y="5626603"/>
            <a:ext cx="1699260" cy="57340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420"/>
              </a:lnSpc>
              <a:spcBef>
                <a:spcPts val="195"/>
              </a:spcBef>
            </a:pPr>
            <a:r>
              <a:rPr sz="1200" spc="5" dirty="0">
                <a:latin typeface="Times New Roman"/>
                <a:cs typeface="Times New Roman"/>
              </a:rPr>
              <a:t>gornji </a:t>
            </a:r>
            <a:r>
              <a:rPr sz="1200" spc="10" dirty="0">
                <a:latin typeface="Times New Roman"/>
                <a:cs typeface="Times New Roman"/>
              </a:rPr>
              <a:t>donji </a:t>
            </a:r>
            <a:r>
              <a:rPr sz="1200" spc="5" dirty="0">
                <a:latin typeface="Times New Roman"/>
                <a:cs typeface="Times New Roman"/>
              </a:rPr>
              <a:t>izlazni  skriveni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skriveni neuron  </a:t>
            </a:r>
            <a:r>
              <a:rPr sz="1200" spc="5" dirty="0">
                <a:latin typeface="Times New Roman"/>
                <a:cs typeface="Times New Roman"/>
              </a:rPr>
              <a:t>neuron </a:t>
            </a:r>
            <a:r>
              <a:rPr sz="1200" spc="10" dirty="0">
                <a:latin typeface="Times New Roman"/>
                <a:cs typeface="Times New Roman"/>
              </a:rPr>
              <a:t>neuron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70846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Ograničenja Hinton</a:t>
            </a:r>
            <a:r>
              <a:rPr spc="-85" dirty="0"/>
              <a:t> </a:t>
            </a:r>
            <a:r>
              <a:rPr dirty="0"/>
              <a:t>dijagrama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64500" cy="3834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7175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Nedostatak Hinton dijagrama je da samo prikazuje  iznose težina i pragova ali ne prikazuje njihov odnos  prema topologiji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355600" marR="31369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Poželjno je imati </a:t>
            </a:r>
            <a:r>
              <a:rPr sz="2600" spc="-5" dirty="0" err="1">
                <a:latin typeface="Arial"/>
                <a:cs typeface="Arial"/>
              </a:rPr>
              <a:t>prikaz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vrednosti</a:t>
            </a:r>
            <a:r>
              <a:rPr sz="2600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težina i pragova  integriran u grafički prikaz topologije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Tako se može vidjeti za </a:t>
            </a:r>
            <a:r>
              <a:rPr sz="2600" dirty="0">
                <a:latin typeface="Arial"/>
                <a:cs typeface="Arial"/>
              </a:rPr>
              <a:t>određeni </a:t>
            </a:r>
            <a:r>
              <a:rPr sz="2600" spc="-5" dirty="0">
                <a:latin typeface="Arial"/>
                <a:cs typeface="Arial"/>
              </a:rPr>
              <a:t>problem kako se  </a:t>
            </a:r>
            <a:r>
              <a:rPr lang="en-US" sz="2600" spc="-5" dirty="0" err="1" smtClean="0">
                <a:latin typeface="Arial"/>
                <a:cs typeface="Arial"/>
              </a:rPr>
              <a:t>vrednosti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težina mijenjaju i formiraju prilikom</a:t>
            </a:r>
            <a:r>
              <a:rPr sz="2600" spc="1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učenja</a:t>
            </a:r>
            <a:endParaRPr sz="2600" dirty="0">
              <a:latin typeface="Arial"/>
              <a:cs typeface="Arial"/>
            </a:endParaRPr>
          </a:p>
          <a:p>
            <a:pPr marL="355600" marR="8255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Ovaj nedostatak Hinton dijagrama prevladan je  pomoću dijagrama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veza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36105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Dijagram</a:t>
            </a:r>
            <a:r>
              <a:rPr spc="-80" dirty="0"/>
              <a:t> </a:t>
            </a:r>
            <a:r>
              <a:rPr dirty="0"/>
              <a:t>veza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00034" cy="445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7879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Iznosi težina su prikazan pomoću “veza” između  neurona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 smtClean="0">
                <a:latin typeface="Arial"/>
                <a:cs typeface="Arial"/>
              </a:rPr>
              <a:t>Du</a:t>
            </a:r>
            <a:r>
              <a:rPr lang="sr-Latn-RS" sz="2600" spc="-5" dirty="0" smtClean="0">
                <a:latin typeface="Arial"/>
                <a:cs typeface="Arial"/>
              </a:rPr>
              <a:t>ž</a:t>
            </a:r>
            <a:r>
              <a:rPr sz="2600" spc="-5" dirty="0" err="1" smtClean="0">
                <a:latin typeface="Arial"/>
                <a:cs typeface="Arial"/>
              </a:rPr>
              <a:t>ina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veze je proporcionalna iznosu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težine</a:t>
            </a:r>
            <a:endParaRPr sz="2600" dirty="0">
              <a:latin typeface="Arial"/>
              <a:cs typeface="Arial"/>
            </a:endParaRPr>
          </a:p>
          <a:p>
            <a:pPr marL="354965" marR="3429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Polaritet težine je prikazan pomoću boje veze (crna  ili</a:t>
            </a:r>
            <a:r>
              <a:rPr sz="2600" spc="-10" dirty="0">
                <a:latin typeface="Arial"/>
                <a:cs typeface="Arial"/>
              </a:rPr>
              <a:t> bijela)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Prednosti u odnosu na Hinton dijagram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su:</a:t>
            </a:r>
            <a:endParaRPr sz="2600" dirty="0">
              <a:latin typeface="Arial"/>
              <a:cs typeface="Arial"/>
            </a:endParaRPr>
          </a:p>
          <a:p>
            <a:pPr marL="704215" marR="77025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Dijagram </a:t>
            </a:r>
            <a:r>
              <a:rPr sz="2200" spc="-5" dirty="0" err="1">
                <a:latin typeface="Arial"/>
                <a:cs typeface="Arial"/>
              </a:rPr>
              <a:t>prikazuje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smer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veze (s kojim </a:t>
            </a:r>
            <a:r>
              <a:rPr sz="2200" spc="-5" dirty="0">
                <a:latin typeface="Arial"/>
                <a:cs typeface="Arial"/>
              </a:rPr>
              <a:t>je neuronom  povezan)</a:t>
            </a:r>
            <a:endParaRPr sz="22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Skup težina </a:t>
            </a:r>
            <a:r>
              <a:rPr sz="2200" spc="-5" dirty="0">
                <a:latin typeface="Arial"/>
                <a:cs typeface="Arial"/>
              </a:rPr>
              <a:t>prikazanih </a:t>
            </a:r>
            <a:r>
              <a:rPr sz="2200" dirty="0">
                <a:latin typeface="Arial"/>
                <a:cs typeface="Arial"/>
              </a:rPr>
              <a:t>vezama </a:t>
            </a:r>
            <a:r>
              <a:rPr sz="2200" spc="-5" dirty="0">
                <a:latin typeface="Arial"/>
                <a:cs typeface="Arial"/>
              </a:rPr>
              <a:t>predstavljaju određeni  </a:t>
            </a:r>
            <a:r>
              <a:rPr sz="2200" dirty="0">
                <a:latin typeface="Arial"/>
                <a:cs typeface="Arial"/>
              </a:rPr>
              <a:t>uzorak </a:t>
            </a:r>
            <a:r>
              <a:rPr sz="2200" dirty="0" err="1">
                <a:latin typeface="Arial"/>
                <a:cs typeface="Arial"/>
              </a:rPr>
              <a:t>za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dirty="0" smtClean="0">
                <a:latin typeface="Arial"/>
                <a:cs typeface="Arial"/>
              </a:rPr>
              <a:t>p</a:t>
            </a:r>
            <a:r>
              <a:rPr lang="sr-Latn-RS" sz="2200" dirty="0" smtClean="0">
                <a:latin typeface="Arial"/>
                <a:cs typeface="Arial"/>
              </a:rPr>
              <a:t>os</a:t>
            </a:r>
            <a:r>
              <a:rPr sz="2200" dirty="0" err="1" smtClean="0">
                <a:latin typeface="Arial"/>
                <a:cs typeface="Arial"/>
              </a:rPr>
              <a:t>matrača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koji može </a:t>
            </a:r>
            <a:r>
              <a:rPr sz="2200" spc="-5" dirty="0">
                <a:latin typeface="Arial"/>
                <a:cs typeface="Arial"/>
              </a:rPr>
              <a:t>izvesti globalne </a:t>
            </a:r>
            <a:r>
              <a:rPr sz="2200" dirty="0">
                <a:latin typeface="Arial"/>
                <a:cs typeface="Arial"/>
              </a:rPr>
              <a:t>zaključke  </a:t>
            </a:r>
            <a:r>
              <a:rPr sz="2200" spc="-5" dirty="0">
                <a:latin typeface="Arial"/>
                <a:cs typeface="Arial"/>
              </a:rPr>
              <a:t>gledajući </a:t>
            </a:r>
            <a:r>
              <a:rPr sz="2200" dirty="0">
                <a:latin typeface="Arial"/>
                <a:cs typeface="Arial"/>
              </a:rPr>
              <a:t>takav dijagram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4292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smtClean="0"/>
              <a:t>primer</a:t>
            </a:r>
            <a:r>
              <a:rPr dirty="0" smtClean="0"/>
              <a:t> </a:t>
            </a:r>
            <a:r>
              <a:rPr dirty="0"/>
              <a:t>dijagrama</a:t>
            </a:r>
            <a:r>
              <a:rPr spc="-75" dirty="0"/>
              <a:t> </a:t>
            </a:r>
            <a:r>
              <a:rPr dirty="0"/>
              <a:t>veza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73059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 </a:t>
            </a:r>
            <a:r>
              <a:rPr lang="en-US" sz="2600" spc="-5" dirty="0" err="1" smtClean="0">
                <a:latin typeface="Arial"/>
                <a:cs typeface="Arial"/>
              </a:rPr>
              <a:t>primer</a:t>
            </a:r>
            <a:r>
              <a:rPr sz="2600" spc="-5" dirty="0" err="1" smtClean="0">
                <a:latin typeface="Arial"/>
                <a:cs typeface="Arial"/>
              </a:rPr>
              <a:t>u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imamo mrežu s dva ulazna, dva skrivena  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 jednim izlaznim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neuronom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47638" y="3811523"/>
            <a:ext cx="2197100" cy="2073910"/>
            <a:chOff x="2647638" y="3811523"/>
            <a:chExt cx="2197100" cy="2073910"/>
          </a:xfrm>
        </p:grpSpPr>
        <p:sp>
          <p:nvSpPr>
            <p:cNvPr id="5" name="object 5"/>
            <p:cNvSpPr/>
            <p:nvPr/>
          </p:nvSpPr>
          <p:spPr>
            <a:xfrm>
              <a:off x="4689036" y="4750111"/>
              <a:ext cx="155079" cy="1558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7872" y="5368093"/>
              <a:ext cx="155841" cy="15584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5669" y="5380481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73913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52400" y="739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42632" y="4179373"/>
              <a:ext cx="155079" cy="1558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82047" y="418337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73914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52400" y="739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55455" y="4257293"/>
              <a:ext cx="1028065" cy="1033780"/>
            </a:xfrm>
            <a:custGeom>
              <a:avLst/>
              <a:gdLst/>
              <a:ahLst/>
              <a:cxnLst/>
              <a:rect l="l" t="t" r="r" b="b"/>
              <a:pathLst>
                <a:path w="1028064" h="1033779">
                  <a:moveTo>
                    <a:pt x="0" y="0"/>
                  </a:moveTo>
                  <a:lnTo>
                    <a:pt x="1027937" y="1033271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0909" y="5231891"/>
              <a:ext cx="161290" cy="160020"/>
            </a:xfrm>
            <a:custGeom>
              <a:avLst/>
              <a:gdLst/>
              <a:ahLst/>
              <a:cxnLst/>
              <a:rect l="l" t="t" r="r" b="b"/>
              <a:pathLst>
                <a:path w="161289" h="160020">
                  <a:moveTo>
                    <a:pt x="160782" y="160020"/>
                  </a:moveTo>
                  <a:lnTo>
                    <a:pt x="109727" y="0"/>
                  </a:lnTo>
                  <a:lnTo>
                    <a:pt x="0" y="105156"/>
                  </a:lnTo>
                  <a:lnTo>
                    <a:pt x="160782" y="160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63075" y="4405883"/>
              <a:ext cx="997585" cy="1056640"/>
            </a:xfrm>
            <a:custGeom>
              <a:avLst/>
              <a:gdLst/>
              <a:ahLst/>
              <a:cxnLst/>
              <a:rect l="l" t="t" r="r" b="b"/>
              <a:pathLst>
                <a:path w="997585" h="1056639">
                  <a:moveTo>
                    <a:pt x="0" y="1056131"/>
                  </a:moveTo>
                  <a:lnTo>
                    <a:pt x="997457" y="0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98049" y="4304537"/>
              <a:ext cx="160020" cy="165100"/>
            </a:xfrm>
            <a:custGeom>
              <a:avLst/>
              <a:gdLst/>
              <a:ahLst/>
              <a:cxnLst/>
              <a:rect l="l" t="t" r="r" b="b"/>
              <a:pathLst>
                <a:path w="160020" h="165100">
                  <a:moveTo>
                    <a:pt x="160020" y="0"/>
                  </a:moveTo>
                  <a:lnTo>
                    <a:pt x="0" y="58674"/>
                  </a:lnTo>
                  <a:lnTo>
                    <a:pt x="108966" y="164591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90657" y="4938521"/>
              <a:ext cx="688975" cy="461009"/>
            </a:xfrm>
            <a:custGeom>
              <a:avLst/>
              <a:gdLst/>
              <a:ahLst/>
              <a:cxnLst/>
              <a:rect l="l" t="t" r="r" b="b"/>
              <a:pathLst>
                <a:path w="688975" h="461010">
                  <a:moveTo>
                    <a:pt x="0" y="461010"/>
                  </a:moveTo>
                  <a:lnTo>
                    <a:pt x="688848" y="0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28451" y="4860035"/>
              <a:ext cx="168910" cy="152400"/>
            </a:xfrm>
            <a:custGeom>
              <a:avLst/>
              <a:gdLst/>
              <a:ahLst/>
              <a:cxnLst/>
              <a:rect l="l" t="t" r="r" b="b"/>
              <a:pathLst>
                <a:path w="168910" h="152400">
                  <a:moveTo>
                    <a:pt x="168401" y="0"/>
                  </a:moveTo>
                  <a:lnTo>
                    <a:pt x="0" y="23622"/>
                  </a:lnTo>
                  <a:lnTo>
                    <a:pt x="86105" y="152400"/>
                  </a:lnTo>
                  <a:lnTo>
                    <a:pt x="1684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3037" y="4296917"/>
              <a:ext cx="692785" cy="422275"/>
            </a:xfrm>
            <a:custGeom>
              <a:avLst/>
              <a:gdLst/>
              <a:ahLst/>
              <a:cxnLst/>
              <a:rect l="l" t="t" r="r" b="b"/>
              <a:pathLst>
                <a:path w="692785" h="422275">
                  <a:moveTo>
                    <a:pt x="0" y="0"/>
                  </a:moveTo>
                  <a:lnTo>
                    <a:pt x="692658" y="422148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24641" y="4648961"/>
              <a:ext cx="172720" cy="140335"/>
            </a:xfrm>
            <a:custGeom>
              <a:avLst/>
              <a:gdLst/>
              <a:ahLst/>
              <a:cxnLst/>
              <a:rect l="l" t="t" r="r" b="b"/>
              <a:pathLst>
                <a:path w="172720" h="140335">
                  <a:moveTo>
                    <a:pt x="172212" y="140208"/>
                  </a:moveTo>
                  <a:lnTo>
                    <a:pt x="78486" y="0"/>
                  </a:lnTo>
                  <a:lnTo>
                    <a:pt x="0" y="128777"/>
                  </a:lnTo>
                  <a:lnTo>
                    <a:pt x="172212" y="1402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2933" y="3811523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34447" y="4026407"/>
              <a:ext cx="152400" cy="153670"/>
            </a:xfrm>
            <a:custGeom>
              <a:avLst/>
              <a:gdLst/>
              <a:ahLst/>
              <a:cxnLst/>
              <a:rect l="l" t="t" r="r" b="b"/>
              <a:pathLst>
                <a:path w="152400" h="153670">
                  <a:moveTo>
                    <a:pt x="152400" y="0"/>
                  </a:moveTo>
                  <a:lnTo>
                    <a:pt x="0" y="0"/>
                  </a:lnTo>
                  <a:lnTo>
                    <a:pt x="78486" y="153162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59337" y="4405883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80851" y="462152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0"/>
                  </a:moveTo>
                  <a:lnTo>
                    <a:pt x="0" y="0"/>
                  </a:lnTo>
                  <a:lnTo>
                    <a:pt x="78485" y="1524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28173" y="5661659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265"/>
                  </a:lnTo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54259" y="551687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152400" y="152400"/>
                  </a:moveTo>
                  <a:lnTo>
                    <a:pt x="73913" y="0"/>
                  </a:lnTo>
                  <a:lnTo>
                    <a:pt x="0" y="152400"/>
                  </a:lnTo>
                  <a:lnTo>
                    <a:pt x="152400" y="152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5396369" y="4754117"/>
            <a:ext cx="153670" cy="152400"/>
          </a:xfrm>
          <a:custGeom>
            <a:avLst/>
            <a:gdLst/>
            <a:ahLst/>
            <a:cxnLst/>
            <a:rect l="l" t="t" r="r" b="b"/>
            <a:pathLst>
              <a:path w="153670" h="152400">
                <a:moveTo>
                  <a:pt x="153162" y="74676"/>
                </a:moveTo>
                <a:lnTo>
                  <a:pt x="0" y="0"/>
                </a:lnTo>
                <a:lnTo>
                  <a:pt x="0" y="152400"/>
                </a:lnTo>
                <a:lnTo>
                  <a:pt x="153162" y="74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33021" y="5376622"/>
            <a:ext cx="90170" cy="180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13895" y="5209538"/>
            <a:ext cx="124587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687070" algn="l"/>
                <a:tab pos="1207135" algn="l"/>
              </a:tabLst>
            </a:pPr>
            <a:r>
              <a:rPr sz="2250" spc="30" baseline="-18518" dirty="0">
                <a:latin typeface="Times New Roman"/>
                <a:cs typeface="Times New Roman"/>
              </a:rPr>
              <a:t>x</a:t>
            </a:r>
            <a:r>
              <a:rPr sz="15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1	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63421" y="4841500"/>
            <a:ext cx="123189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3895" y="3985008"/>
            <a:ext cx="1221740" cy="6788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687070" algn="l"/>
                <a:tab pos="1183005" algn="l"/>
              </a:tabLst>
            </a:pPr>
            <a:r>
              <a:rPr sz="2250" spc="-7" baseline="-27777" dirty="0">
                <a:latin typeface="Times New Roman"/>
                <a:cs typeface="Times New Roman"/>
              </a:rPr>
              <a:t>x</a:t>
            </a:r>
            <a:r>
              <a:rPr sz="1500" spc="-7" baseline="-55555" dirty="0">
                <a:latin typeface="Times New Roman"/>
                <a:cs typeface="Times New Roman"/>
              </a:rPr>
              <a:t>1</a:t>
            </a:r>
            <a:r>
              <a:rPr sz="1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5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500">
              <a:latin typeface="Times New Roman"/>
              <a:cs typeface="Times New Roman"/>
            </a:endParaRPr>
          </a:p>
          <a:p>
            <a:pPr marR="202565" algn="r">
              <a:lnSpc>
                <a:spcPct val="100000"/>
              </a:lnSpc>
              <a:spcBef>
                <a:spcPts val="149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67520" y="4263139"/>
            <a:ext cx="123189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14771" y="5115817"/>
            <a:ext cx="19113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-2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29291" y="4153414"/>
            <a:ext cx="1042669" cy="7448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2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  <a:p>
            <a:pPr marL="168910">
              <a:lnSpc>
                <a:spcPct val="100000"/>
              </a:lnSpc>
              <a:spcBef>
                <a:spcPts val="45"/>
              </a:spcBef>
            </a:pPr>
            <a:r>
              <a:rPr sz="1500" spc="20" dirty="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70"/>
              </a:spcBef>
              <a:tabLst>
                <a:tab pos="775335" algn="l"/>
                <a:tab pos="942975" algn="l"/>
              </a:tabLst>
            </a:pPr>
            <a:r>
              <a:rPr sz="1500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500" i="1" spc="10" dirty="0">
                <a:latin typeface="Times New Roman"/>
                <a:cs typeface="Times New Roman"/>
              </a:rPr>
              <a:t>	</a:t>
            </a:r>
            <a:r>
              <a:rPr sz="1500" i="1" spc="15" dirty="0">
                <a:latin typeface="Times New Roman"/>
                <a:cs typeface="Times New Roman"/>
              </a:rPr>
              <a:t>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29361" y="3535428"/>
            <a:ext cx="390525" cy="50292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3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  <a:spcBef>
                <a:spcPts val="105"/>
              </a:spcBef>
            </a:pPr>
            <a:r>
              <a:rPr sz="1500" spc="20" dirty="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7751" y="5600452"/>
            <a:ext cx="404495" cy="49530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40"/>
              </a:spcBef>
            </a:pPr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25" dirty="0">
                <a:latin typeface="Times New Roman"/>
                <a:cs typeface="Times New Roman"/>
              </a:rPr>
              <a:t>.</a:t>
            </a:r>
            <a:r>
              <a:rPr sz="1500" spc="20" dirty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500" spc="20" dirty="0">
                <a:latin typeface="Times New Roman"/>
                <a:cs typeface="Times New Roman"/>
              </a:rPr>
              <a:t>-1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7207434" y="4014781"/>
            <a:ext cx="1414780" cy="1948180"/>
            <a:chOff x="7207434" y="4014781"/>
            <a:chExt cx="1414780" cy="1948180"/>
          </a:xfrm>
        </p:grpSpPr>
        <p:sp>
          <p:nvSpPr>
            <p:cNvPr id="35" name="object 35"/>
            <p:cNvSpPr/>
            <p:nvPr/>
          </p:nvSpPr>
          <p:spPr>
            <a:xfrm>
              <a:off x="8467020" y="4781353"/>
              <a:ext cx="155092" cy="15584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458651" y="4578661"/>
              <a:ext cx="152793" cy="21070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051927" y="4879848"/>
              <a:ext cx="426720" cy="325120"/>
            </a:xfrm>
            <a:custGeom>
              <a:avLst/>
              <a:gdLst/>
              <a:ahLst/>
              <a:cxnLst/>
              <a:rect l="l" t="t" r="r" b="b"/>
              <a:pathLst>
                <a:path w="426720" h="325120">
                  <a:moveTo>
                    <a:pt x="426720" y="0"/>
                  </a:moveTo>
                  <a:lnTo>
                    <a:pt x="0" y="207263"/>
                  </a:lnTo>
                  <a:lnTo>
                    <a:pt x="74688" y="324612"/>
                  </a:lnTo>
                  <a:lnTo>
                    <a:pt x="4267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51927" y="4879848"/>
              <a:ext cx="426720" cy="325120"/>
            </a:xfrm>
            <a:custGeom>
              <a:avLst/>
              <a:gdLst/>
              <a:ahLst/>
              <a:cxnLst/>
              <a:rect l="l" t="t" r="r" b="b"/>
              <a:pathLst>
                <a:path w="426720" h="325120">
                  <a:moveTo>
                    <a:pt x="426720" y="0"/>
                  </a:moveTo>
                  <a:lnTo>
                    <a:pt x="0" y="207263"/>
                  </a:lnTo>
                  <a:lnTo>
                    <a:pt x="74688" y="324612"/>
                  </a:lnTo>
                  <a:lnTo>
                    <a:pt x="426720" y="0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535856" y="5400097"/>
              <a:ext cx="155854" cy="1550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43673" y="5556504"/>
              <a:ext cx="137795" cy="398780"/>
            </a:xfrm>
            <a:custGeom>
              <a:avLst/>
              <a:gdLst/>
              <a:ahLst/>
              <a:cxnLst/>
              <a:rect l="l" t="t" r="r" b="b"/>
              <a:pathLst>
                <a:path w="137795" h="398779">
                  <a:moveTo>
                    <a:pt x="137172" y="398525"/>
                  </a:moveTo>
                  <a:lnTo>
                    <a:pt x="70866" y="0"/>
                  </a:lnTo>
                  <a:lnTo>
                    <a:pt x="0" y="398525"/>
                  </a:lnTo>
                  <a:lnTo>
                    <a:pt x="137172" y="398525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43673" y="5556504"/>
              <a:ext cx="137795" cy="398780"/>
            </a:xfrm>
            <a:custGeom>
              <a:avLst/>
              <a:gdLst/>
              <a:ahLst/>
              <a:cxnLst/>
              <a:rect l="l" t="t" r="r" b="b"/>
              <a:pathLst>
                <a:path w="137795" h="398779">
                  <a:moveTo>
                    <a:pt x="70866" y="0"/>
                  </a:moveTo>
                  <a:lnTo>
                    <a:pt x="0" y="398525"/>
                  </a:lnTo>
                  <a:lnTo>
                    <a:pt x="137172" y="398525"/>
                  </a:lnTo>
                  <a:lnTo>
                    <a:pt x="70866" y="0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97547" y="5164836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262127" y="262127"/>
                  </a:moveTo>
                  <a:lnTo>
                    <a:pt x="97548" y="0"/>
                  </a:lnTo>
                  <a:lnTo>
                    <a:pt x="0" y="98298"/>
                  </a:lnTo>
                  <a:lnTo>
                    <a:pt x="262127" y="262127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297547" y="5164836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262127" y="262127"/>
                  </a:moveTo>
                  <a:lnTo>
                    <a:pt x="97548" y="0"/>
                  </a:lnTo>
                  <a:lnTo>
                    <a:pt x="0" y="98298"/>
                  </a:lnTo>
                  <a:lnTo>
                    <a:pt x="262127" y="262127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696073" y="5098542"/>
              <a:ext cx="410845" cy="340995"/>
            </a:xfrm>
            <a:custGeom>
              <a:avLst/>
              <a:gdLst/>
              <a:ahLst/>
              <a:cxnLst/>
              <a:rect l="l" t="t" r="r" b="b"/>
              <a:pathLst>
                <a:path w="410845" h="340995">
                  <a:moveTo>
                    <a:pt x="410730" y="124968"/>
                  </a:moveTo>
                  <a:lnTo>
                    <a:pt x="313194" y="0"/>
                  </a:lnTo>
                  <a:lnTo>
                    <a:pt x="0" y="340613"/>
                  </a:lnTo>
                  <a:lnTo>
                    <a:pt x="410730" y="1249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696073" y="5098542"/>
              <a:ext cx="410845" cy="340995"/>
            </a:xfrm>
            <a:custGeom>
              <a:avLst/>
              <a:gdLst/>
              <a:ahLst/>
              <a:cxnLst/>
              <a:rect l="l" t="t" r="r" b="b"/>
              <a:pathLst>
                <a:path w="410845" h="340995">
                  <a:moveTo>
                    <a:pt x="0" y="340613"/>
                  </a:moveTo>
                  <a:lnTo>
                    <a:pt x="410730" y="124968"/>
                  </a:lnTo>
                  <a:lnTo>
                    <a:pt x="313194" y="0"/>
                  </a:lnTo>
                  <a:lnTo>
                    <a:pt x="0" y="340613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81480" y="4594098"/>
              <a:ext cx="300990" cy="219075"/>
            </a:xfrm>
            <a:custGeom>
              <a:avLst/>
              <a:gdLst/>
              <a:ahLst/>
              <a:cxnLst/>
              <a:rect l="l" t="t" r="r" b="b"/>
              <a:pathLst>
                <a:path w="300990" h="219075">
                  <a:moveTo>
                    <a:pt x="300989" y="218693"/>
                  </a:moveTo>
                  <a:lnTo>
                    <a:pt x="70103" y="0"/>
                  </a:lnTo>
                  <a:lnTo>
                    <a:pt x="0" y="121157"/>
                  </a:lnTo>
                  <a:lnTo>
                    <a:pt x="300989" y="218693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81480" y="4594098"/>
              <a:ext cx="300990" cy="219075"/>
            </a:xfrm>
            <a:custGeom>
              <a:avLst/>
              <a:gdLst/>
              <a:ahLst/>
              <a:cxnLst/>
              <a:rect l="l" t="t" r="r" b="b"/>
              <a:pathLst>
                <a:path w="300990" h="219075">
                  <a:moveTo>
                    <a:pt x="300989" y="218693"/>
                  </a:moveTo>
                  <a:lnTo>
                    <a:pt x="70103" y="0"/>
                  </a:lnTo>
                  <a:lnTo>
                    <a:pt x="0" y="121157"/>
                  </a:lnTo>
                  <a:lnTo>
                    <a:pt x="300989" y="218693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520629" y="4210615"/>
              <a:ext cx="155079" cy="1558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12234" y="4014781"/>
              <a:ext cx="152806" cy="2114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285368" y="4347210"/>
              <a:ext cx="250825" cy="247015"/>
            </a:xfrm>
            <a:custGeom>
              <a:avLst/>
              <a:gdLst/>
              <a:ahLst/>
              <a:cxnLst/>
              <a:rect l="l" t="t" r="r" b="b"/>
              <a:pathLst>
                <a:path w="250825" h="247014">
                  <a:moveTo>
                    <a:pt x="250698" y="0"/>
                  </a:moveTo>
                  <a:lnTo>
                    <a:pt x="0" y="153162"/>
                  </a:lnTo>
                  <a:lnTo>
                    <a:pt x="98298" y="246887"/>
                  </a:lnTo>
                  <a:lnTo>
                    <a:pt x="25069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285368" y="4347210"/>
              <a:ext cx="250825" cy="247015"/>
            </a:xfrm>
            <a:custGeom>
              <a:avLst/>
              <a:gdLst/>
              <a:ahLst/>
              <a:cxnLst/>
              <a:rect l="l" t="t" r="r" b="b"/>
              <a:pathLst>
                <a:path w="250825" h="247014">
                  <a:moveTo>
                    <a:pt x="250698" y="0"/>
                  </a:moveTo>
                  <a:lnTo>
                    <a:pt x="0" y="153162"/>
                  </a:lnTo>
                  <a:lnTo>
                    <a:pt x="98298" y="246887"/>
                  </a:lnTo>
                  <a:lnTo>
                    <a:pt x="250698" y="0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677023" y="4328160"/>
              <a:ext cx="294005" cy="215265"/>
            </a:xfrm>
            <a:custGeom>
              <a:avLst/>
              <a:gdLst/>
              <a:ahLst/>
              <a:cxnLst/>
              <a:rect l="l" t="t" r="r" b="b"/>
              <a:pathLst>
                <a:path w="294004" h="215264">
                  <a:moveTo>
                    <a:pt x="293382" y="97536"/>
                  </a:moveTo>
                  <a:lnTo>
                    <a:pt x="0" y="0"/>
                  </a:lnTo>
                  <a:lnTo>
                    <a:pt x="218706" y="214884"/>
                  </a:lnTo>
                  <a:lnTo>
                    <a:pt x="293382" y="97536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677023" y="4328160"/>
              <a:ext cx="294005" cy="215265"/>
            </a:xfrm>
            <a:custGeom>
              <a:avLst/>
              <a:gdLst/>
              <a:ahLst/>
              <a:cxnLst/>
              <a:rect l="l" t="t" r="r" b="b"/>
              <a:pathLst>
                <a:path w="294004" h="215264">
                  <a:moveTo>
                    <a:pt x="0" y="0"/>
                  </a:moveTo>
                  <a:lnTo>
                    <a:pt x="218706" y="214884"/>
                  </a:lnTo>
                  <a:lnTo>
                    <a:pt x="293382" y="97536"/>
                  </a:lnTo>
                  <a:lnTo>
                    <a:pt x="0" y="0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22871" y="5419344"/>
              <a:ext cx="306070" cy="140970"/>
            </a:xfrm>
            <a:custGeom>
              <a:avLst/>
              <a:gdLst/>
              <a:ahLst/>
              <a:cxnLst/>
              <a:rect l="l" t="t" r="r" b="b"/>
              <a:pathLst>
                <a:path w="306070" h="140970">
                  <a:moveTo>
                    <a:pt x="305574" y="62483"/>
                  </a:moveTo>
                  <a:lnTo>
                    <a:pt x="0" y="0"/>
                  </a:lnTo>
                  <a:lnTo>
                    <a:pt x="3822" y="140969"/>
                  </a:lnTo>
                  <a:lnTo>
                    <a:pt x="305574" y="62483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22871" y="5419344"/>
              <a:ext cx="306070" cy="140970"/>
            </a:xfrm>
            <a:custGeom>
              <a:avLst/>
              <a:gdLst/>
              <a:ahLst/>
              <a:cxnLst/>
              <a:rect l="l" t="t" r="r" b="b"/>
              <a:pathLst>
                <a:path w="306070" h="140970">
                  <a:moveTo>
                    <a:pt x="305574" y="62483"/>
                  </a:moveTo>
                  <a:lnTo>
                    <a:pt x="3822" y="140969"/>
                  </a:lnTo>
                  <a:lnTo>
                    <a:pt x="0" y="0"/>
                  </a:lnTo>
                  <a:lnTo>
                    <a:pt x="305574" y="62483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15251" y="4229862"/>
              <a:ext cx="304800" cy="140970"/>
            </a:xfrm>
            <a:custGeom>
              <a:avLst/>
              <a:gdLst/>
              <a:ahLst/>
              <a:cxnLst/>
              <a:rect l="l" t="t" r="r" b="b"/>
              <a:pathLst>
                <a:path w="304800" h="140970">
                  <a:moveTo>
                    <a:pt x="304800" y="63246"/>
                  </a:moveTo>
                  <a:lnTo>
                    <a:pt x="0" y="0"/>
                  </a:lnTo>
                  <a:lnTo>
                    <a:pt x="3822" y="140970"/>
                  </a:lnTo>
                  <a:lnTo>
                    <a:pt x="304800" y="63246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215251" y="4229862"/>
              <a:ext cx="304800" cy="140970"/>
            </a:xfrm>
            <a:custGeom>
              <a:avLst/>
              <a:gdLst/>
              <a:ahLst/>
              <a:cxnLst/>
              <a:rect l="l" t="t" r="r" b="b"/>
              <a:pathLst>
                <a:path w="304800" h="140970">
                  <a:moveTo>
                    <a:pt x="304800" y="63246"/>
                  </a:moveTo>
                  <a:lnTo>
                    <a:pt x="3822" y="140970"/>
                  </a:lnTo>
                  <a:lnTo>
                    <a:pt x="0" y="0"/>
                  </a:lnTo>
                  <a:lnTo>
                    <a:pt x="304800" y="63246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6456876" y="5149399"/>
            <a:ext cx="465455" cy="419100"/>
            <a:chOff x="6456876" y="5149399"/>
            <a:chExt cx="465455" cy="419100"/>
          </a:xfrm>
        </p:grpSpPr>
        <p:sp>
          <p:nvSpPr>
            <p:cNvPr id="59" name="object 59"/>
            <p:cNvSpPr/>
            <p:nvPr/>
          </p:nvSpPr>
          <p:spPr>
            <a:xfrm>
              <a:off x="6456876" y="5391715"/>
              <a:ext cx="155066" cy="15584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582041" y="5157216"/>
              <a:ext cx="250190" cy="254635"/>
            </a:xfrm>
            <a:custGeom>
              <a:avLst/>
              <a:gdLst/>
              <a:ahLst/>
              <a:cxnLst/>
              <a:rect l="l" t="t" r="r" b="b"/>
              <a:pathLst>
                <a:path w="250190" h="254635">
                  <a:moveTo>
                    <a:pt x="249936" y="97536"/>
                  </a:moveTo>
                  <a:lnTo>
                    <a:pt x="152400" y="0"/>
                  </a:lnTo>
                  <a:lnTo>
                    <a:pt x="0" y="254508"/>
                  </a:lnTo>
                  <a:lnTo>
                    <a:pt x="249936" y="97536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582041" y="5157216"/>
              <a:ext cx="250190" cy="254635"/>
            </a:xfrm>
            <a:custGeom>
              <a:avLst/>
              <a:gdLst/>
              <a:ahLst/>
              <a:cxnLst/>
              <a:rect l="l" t="t" r="r" b="b"/>
              <a:pathLst>
                <a:path w="250190" h="254635">
                  <a:moveTo>
                    <a:pt x="0" y="254508"/>
                  </a:moveTo>
                  <a:lnTo>
                    <a:pt x="249936" y="97536"/>
                  </a:lnTo>
                  <a:lnTo>
                    <a:pt x="152400" y="0"/>
                  </a:lnTo>
                  <a:lnTo>
                    <a:pt x="0" y="254508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08698" y="5419344"/>
              <a:ext cx="306070" cy="140970"/>
            </a:xfrm>
            <a:custGeom>
              <a:avLst/>
              <a:gdLst/>
              <a:ahLst/>
              <a:cxnLst/>
              <a:rect l="l" t="t" r="r" b="b"/>
              <a:pathLst>
                <a:path w="306070" h="140970">
                  <a:moveTo>
                    <a:pt x="305561" y="0"/>
                  </a:moveTo>
                  <a:lnTo>
                    <a:pt x="0" y="62483"/>
                  </a:lnTo>
                  <a:lnTo>
                    <a:pt x="301751" y="140969"/>
                  </a:lnTo>
                  <a:lnTo>
                    <a:pt x="30556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608698" y="5419344"/>
              <a:ext cx="306070" cy="140970"/>
            </a:xfrm>
            <a:custGeom>
              <a:avLst/>
              <a:gdLst/>
              <a:ahLst/>
              <a:cxnLst/>
              <a:rect l="l" t="t" r="r" b="b"/>
              <a:pathLst>
                <a:path w="306070" h="140970">
                  <a:moveTo>
                    <a:pt x="0" y="62483"/>
                  </a:moveTo>
                  <a:lnTo>
                    <a:pt x="301751" y="140969"/>
                  </a:lnTo>
                  <a:lnTo>
                    <a:pt x="305561" y="0"/>
                  </a:lnTo>
                  <a:lnTo>
                    <a:pt x="0" y="62483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6440874" y="4202995"/>
            <a:ext cx="465455" cy="407034"/>
            <a:chOff x="6440874" y="4202995"/>
            <a:chExt cx="465455" cy="407034"/>
          </a:xfrm>
        </p:grpSpPr>
        <p:sp>
          <p:nvSpPr>
            <p:cNvPr id="65" name="object 65"/>
            <p:cNvSpPr/>
            <p:nvPr/>
          </p:nvSpPr>
          <p:spPr>
            <a:xfrm>
              <a:off x="6440874" y="4202995"/>
              <a:ext cx="155828" cy="15584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573646" y="4335779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5" h="266064">
                  <a:moveTo>
                    <a:pt x="265937" y="164592"/>
                  </a:moveTo>
                  <a:lnTo>
                    <a:pt x="0" y="0"/>
                  </a:lnTo>
                  <a:lnTo>
                    <a:pt x="164592" y="265938"/>
                  </a:lnTo>
                  <a:lnTo>
                    <a:pt x="265937" y="164592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573646" y="4335779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5" h="266064">
                  <a:moveTo>
                    <a:pt x="0" y="0"/>
                  </a:moveTo>
                  <a:lnTo>
                    <a:pt x="164592" y="265938"/>
                  </a:lnTo>
                  <a:lnTo>
                    <a:pt x="265937" y="164592"/>
                  </a:lnTo>
                  <a:lnTo>
                    <a:pt x="0" y="0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593471" y="4229861"/>
              <a:ext cx="304800" cy="140970"/>
            </a:xfrm>
            <a:custGeom>
              <a:avLst/>
              <a:gdLst/>
              <a:ahLst/>
              <a:cxnLst/>
              <a:rect l="l" t="t" r="r" b="b"/>
              <a:pathLst>
                <a:path w="304800" h="140970">
                  <a:moveTo>
                    <a:pt x="304800" y="0"/>
                  </a:moveTo>
                  <a:lnTo>
                    <a:pt x="0" y="63246"/>
                  </a:lnTo>
                  <a:lnTo>
                    <a:pt x="300977" y="14097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593471" y="4229861"/>
              <a:ext cx="304800" cy="140970"/>
            </a:xfrm>
            <a:custGeom>
              <a:avLst/>
              <a:gdLst/>
              <a:ahLst/>
              <a:cxnLst/>
              <a:rect l="l" t="t" r="r" b="b"/>
              <a:pathLst>
                <a:path w="304800" h="140970">
                  <a:moveTo>
                    <a:pt x="0" y="63246"/>
                  </a:moveTo>
                  <a:lnTo>
                    <a:pt x="300977" y="140970"/>
                  </a:lnTo>
                  <a:lnTo>
                    <a:pt x="304800" y="0"/>
                  </a:lnTo>
                  <a:lnTo>
                    <a:pt x="0" y="63246"/>
                  </a:lnTo>
                  <a:close/>
                </a:path>
              </a:pathLst>
            </a:custGeom>
            <a:ln w="15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87807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Kako je to </a:t>
            </a:r>
            <a:r>
              <a:rPr spc="-5" dirty="0"/>
              <a:t>moguće</a:t>
            </a:r>
            <a:r>
              <a:rPr spc="-40" dirty="0"/>
              <a:t> </a:t>
            </a:r>
            <a:r>
              <a:rPr dirty="0"/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832090" cy="2433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Nakon </a:t>
            </a:r>
            <a:r>
              <a:rPr sz="2600" dirty="0">
                <a:latin typeface="Arial"/>
                <a:cs typeface="Arial"/>
              </a:rPr>
              <a:t>rođenja </a:t>
            </a:r>
            <a:r>
              <a:rPr sz="2600" spc="-5" dirty="0">
                <a:latin typeface="Arial"/>
                <a:cs typeface="Arial"/>
              </a:rPr>
              <a:t>mozak ima velike mogućnosti da se  izgrađuje pomoću onoga što zovemo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“iskustvo”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Iskustvo se gradi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godinama:</a:t>
            </a:r>
            <a:endParaRPr sz="2600">
              <a:latin typeface="Arial"/>
              <a:cs typeface="Arial"/>
            </a:endParaRPr>
          </a:p>
          <a:p>
            <a:pPr marL="704215" marR="15621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najbrži </a:t>
            </a:r>
            <a:r>
              <a:rPr sz="2200" dirty="0">
                <a:latin typeface="Arial"/>
                <a:cs typeface="Arial"/>
              </a:rPr>
              <a:t>razvoj </a:t>
            </a:r>
            <a:r>
              <a:rPr sz="2200" spc="-5" dirty="0">
                <a:latin typeface="Arial"/>
                <a:cs typeface="Arial"/>
              </a:rPr>
              <a:t>dešava </a:t>
            </a:r>
            <a:r>
              <a:rPr sz="2200" dirty="0">
                <a:latin typeface="Arial"/>
                <a:cs typeface="Arial"/>
              </a:rPr>
              <a:t>se tijekom </a:t>
            </a:r>
            <a:r>
              <a:rPr sz="2200" spc="-5" dirty="0">
                <a:latin typeface="Arial"/>
                <a:cs typeface="Arial"/>
              </a:rPr>
              <a:t>prve dvije godine </a:t>
            </a:r>
            <a:r>
              <a:rPr sz="2200" dirty="0">
                <a:latin typeface="Arial"/>
                <a:cs typeface="Arial"/>
              </a:rPr>
              <a:t>života  (tada se formira 1 milion sinapsi u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sekundi)</a:t>
            </a:r>
            <a:endParaRPr sz="22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razvoj mozga </a:t>
            </a:r>
            <a:r>
              <a:rPr sz="2200" spc="-5" dirty="0">
                <a:latin typeface="Arial"/>
                <a:cs typeface="Arial"/>
              </a:rPr>
              <a:t>nastavlja </a:t>
            </a:r>
            <a:r>
              <a:rPr sz="2200" dirty="0">
                <a:latin typeface="Arial"/>
                <a:cs typeface="Arial"/>
              </a:rPr>
              <a:t>se i </a:t>
            </a:r>
            <a:r>
              <a:rPr sz="2200" spc="-5" dirty="0">
                <a:latin typeface="Arial"/>
                <a:cs typeface="Arial"/>
              </a:rPr>
              <a:t>nakon </a:t>
            </a:r>
            <a:r>
              <a:rPr sz="2200" dirty="0">
                <a:latin typeface="Arial"/>
                <a:cs typeface="Arial"/>
              </a:rPr>
              <a:t>te početne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faze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7086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Inteligentni</a:t>
            </a:r>
            <a:r>
              <a:rPr dirty="0"/>
              <a:t> </a:t>
            </a:r>
            <a:r>
              <a:rPr lang="en-US" dirty="0" err="1" smtClean="0"/>
              <a:t>sistem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NM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41005" cy="4564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7942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 err="1">
                <a:latin typeface="Arial"/>
                <a:cs typeface="Arial"/>
              </a:rPr>
              <a:t>Cilj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veštačke</a:t>
            </a:r>
            <a:r>
              <a:rPr sz="2600" spc="-5" dirty="0" err="1" smtClean="0">
                <a:latin typeface="Arial"/>
                <a:cs typeface="Arial"/>
              </a:rPr>
              <a:t>inteligencije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(AI) je razvoj paradigmi i  algoritama koji </a:t>
            </a:r>
            <a:r>
              <a:rPr sz="2600" dirty="0">
                <a:latin typeface="Arial"/>
                <a:cs typeface="Arial"/>
              </a:rPr>
              <a:t>omogućuju </a:t>
            </a:r>
            <a:r>
              <a:rPr sz="2600" spc="-5" dirty="0">
                <a:latin typeface="Arial"/>
                <a:cs typeface="Arial"/>
              </a:rPr>
              <a:t>strojevima da </a:t>
            </a:r>
            <a:r>
              <a:rPr sz="2600" spc="-5" dirty="0" err="1">
                <a:latin typeface="Arial"/>
                <a:cs typeface="Arial"/>
              </a:rPr>
              <a:t>obave</a:t>
            </a:r>
            <a:r>
              <a:rPr sz="2600" spc="-5" dirty="0">
                <a:latin typeface="Arial"/>
                <a:cs typeface="Arial"/>
              </a:rPr>
              <a:t>  </a:t>
            </a:r>
            <a:r>
              <a:rPr lang="en-US" sz="2600" spc="-5" dirty="0" err="1" smtClean="0">
                <a:latin typeface="Arial"/>
                <a:cs typeface="Arial"/>
              </a:rPr>
              <a:t>zadatke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koje zahtjevaju </a:t>
            </a:r>
            <a:r>
              <a:rPr sz="2600" dirty="0">
                <a:latin typeface="Arial"/>
                <a:cs typeface="Arial"/>
              </a:rPr>
              <a:t>shvaćanje </a:t>
            </a:r>
            <a:r>
              <a:rPr sz="2600" spc="-5" dirty="0">
                <a:latin typeface="Arial"/>
                <a:cs typeface="Arial"/>
              </a:rPr>
              <a:t>(inteligenciju)  kada ih obavljaju ljudi, Sage,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1990</a:t>
            </a:r>
            <a:endParaRPr sz="2600" dirty="0">
              <a:latin typeface="Arial"/>
              <a:cs typeface="Arial"/>
            </a:endParaRPr>
          </a:p>
          <a:p>
            <a:pPr marL="355600" marR="621665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Zadaci koje rješava AI su percepcija, jezik,  </a:t>
            </a:r>
            <a:r>
              <a:rPr sz="2600" spc="-5" dirty="0" err="1" smtClean="0">
                <a:latin typeface="Arial"/>
                <a:cs typeface="Arial"/>
              </a:rPr>
              <a:t>rešavanje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problema, </a:t>
            </a:r>
            <a:r>
              <a:rPr sz="2600" spc="-5" dirty="0" err="1" smtClean="0">
                <a:latin typeface="Arial"/>
                <a:cs typeface="Arial"/>
              </a:rPr>
              <a:t>svesni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 err="1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5" dirty="0" err="1" smtClean="0">
                <a:latin typeface="Arial"/>
                <a:cs typeface="Arial"/>
              </a:rPr>
              <a:t>nesvesni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procesi,  Memmi,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1989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 err="1">
                <a:latin typeface="Arial"/>
                <a:cs typeface="Arial"/>
              </a:rPr>
              <a:t>Inteligentni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mora </a:t>
            </a:r>
            <a:r>
              <a:rPr sz="2600" dirty="0">
                <a:latin typeface="Arial"/>
                <a:cs typeface="Arial"/>
              </a:rPr>
              <a:t>moći </a:t>
            </a:r>
            <a:r>
              <a:rPr sz="2600" spc="-5" dirty="0">
                <a:latin typeface="Arial"/>
                <a:cs typeface="Arial"/>
              </a:rPr>
              <a:t>obaviti tri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zadatk</a:t>
            </a:r>
            <a:r>
              <a:rPr lang="sr-Latn-RS" sz="2600" dirty="0" smtClean="0">
                <a:latin typeface="Arial"/>
                <a:cs typeface="Arial"/>
              </a:rPr>
              <a:t>a</a:t>
            </a:r>
            <a:r>
              <a:rPr sz="2600" dirty="0" smtClean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pohranjivanje </a:t>
            </a:r>
            <a:r>
              <a:rPr sz="2200" dirty="0">
                <a:latin typeface="Arial"/>
                <a:cs typeface="Arial"/>
              </a:rPr>
              <a:t>znanja (reprezentacija)</a:t>
            </a: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en-US" sz="2200" spc="-5" dirty="0" err="1" smtClean="0">
                <a:latin typeface="Arial"/>
                <a:cs typeface="Arial"/>
              </a:rPr>
              <a:t>primena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znanja </a:t>
            </a:r>
            <a:r>
              <a:rPr sz="2200" spc="-5" dirty="0">
                <a:latin typeface="Arial"/>
                <a:cs typeface="Arial"/>
              </a:rPr>
              <a:t>da bi </a:t>
            </a:r>
            <a:r>
              <a:rPr sz="2200" dirty="0">
                <a:latin typeface="Arial"/>
                <a:cs typeface="Arial"/>
              </a:rPr>
              <a:t>se rješio </a:t>
            </a:r>
            <a:r>
              <a:rPr sz="2200" spc="-5" dirty="0">
                <a:latin typeface="Arial"/>
                <a:cs typeface="Arial"/>
              </a:rPr>
              <a:t>dani problem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(zaključivanje)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prikupljanje novog znanja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(učenje)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2076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Reprezentacija</a:t>
            </a:r>
            <a:r>
              <a:rPr spc="-85" dirty="0"/>
              <a:t> </a:t>
            </a:r>
            <a:r>
              <a:rPr dirty="0"/>
              <a:t>znanja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996555" cy="3834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969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Znanje u </a:t>
            </a:r>
            <a:r>
              <a:rPr sz="2600" spc="-5" dirty="0" err="1">
                <a:latin typeface="Arial"/>
                <a:cs typeface="Arial"/>
              </a:rPr>
              <a:t>inteligentnim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ima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se predstavlja kao  skup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podataka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Znanje može biti deklarativno ili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proceduralno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Deklarativna reprezentacija znanja je u obliku skupa  statičkih činjenica, s malim brojem procedura koje  manipuliraju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činjenicama</a:t>
            </a:r>
            <a:endParaRPr sz="2600" dirty="0">
              <a:latin typeface="Arial"/>
              <a:cs typeface="Arial"/>
            </a:endParaRPr>
          </a:p>
          <a:p>
            <a:pPr marL="355600" marR="13208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Kod proceduralne reprezentacije znanje je  prikazano kao izvršni kod čije </a:t>
            </a:r>
            <a:r>
              <a:rPr sz="2600" dirty="0">
                <a:latin typeface="Arial"/>
                <a:cs typeface="Arial"/>
              </a:rPr>
              <a:t>izvođenje omogućuje  </a:t>
            </a:r>
            <a:r>
              <a:rPr sz="2600" spc="-5" dirty="0">
                <a:latin typeface="Arial"/>
                <a:cs typeface="Arial"/>
              </a:rPr>
              <a:t>zaključivanje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1457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Zaključivanje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7720330" cy="358584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Zaključivanje je sposobnost rješavanja</a:t>
            </a:r>
            <a:r>
              <a:rPr sz="2600" spc="5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problema</a:t>
            </a:r>
            <a:endParaRPr sz="26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Da bi </a:t>
            </a:r>
            <a:r>
              <a:rPr sz="2600" spc="-5" dirty="0" err="1">
                <a:latin typeface="Arial"/>
                <a:cs typeface="Arial"/>
              </a:rPr>
              <a:t>neki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bio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za zaključivanje mora  ispunjavati </a:t>
            </a:r>
            <a:r>
              <a:rPr sz="2600" dirty="0" err="1">
                <a:latin typeface="Arial"/>
                <a:cs typeface="Arial"/>
              </a:rPr>
              <a:t>slijedeće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u</a:t>
            </a:r>
            <a:r>
              <a:rPr lang="sr-Latn-RS" sz="2600" spc="-5" dirty="0" smtClean="0">
                <a:latin typeface="Arial"/>
                <a:cs typeface="Arial"/>
              </a:rPr>
              <a:t>slove</a:t>
            </a:r>
            <a:r>
              <a:rPr sz="2600" spc="-5" dirty="0" smtClean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704215" marR="4381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mora </a:t>
            </a:r>
            <a:r>
              <a:rPr sz="2200" spc="-5" dirty="0">
                <a:latin typeface="Arial"/>
                <a:cs typeface="Arial"/>
              </a:rPr>
              <a:t>moći izraziti </a:t>
            </a:r>
            <a:r>
              <a:rPr sz="2200" dirty="0" err="1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rešiti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širok </a:t>
            </a:r>
            <a:r>
              <a:rPr sz="2200" dirty="0">
                <a:latin typeface="Arial"/>
                <a:cs typeface="Arial"/>
              </a:rPr>
              <a:t>raspon </a:t>
            </a:r>
            <a:r>
              <a:rPr sz="2200" spc="-5" dirty="0">
                <a:latin typeface="Arial"/>
                <a:cs typeface="Arial"/>
              </a:rPr>
              <a:t>problema </a:t>
            </a:r>
            <a:r>
              <a:rPr sz="2200" dirty="0">
                <a:latin typeface="Arial"/>
                <a:cs typeface="Arial"/>
              </a:rPr>
              <a:t>i  tipova</a:t>
            </a:r>
            <a:r>
              <a:rPr sz="2200" spc="-5" dirty="0">
                <a:latin typeface="Arial"/>
                <a:cs typeface="Arial"/>
              </a:rPr>
              <a:t> problema</a:t>
            </a:r>
            <a:endParaRPr sz="2200" dirty="0">
              <a:latin typeface="Arial"/>
              <a:cs typeface="Arial"/>
            </a:endParaRPr>
          </a:p>
          <a:p>
            <a:pPr marL="704215" marR="17399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mora </a:t>
            </a:r>
            <a:r>
              <a:rPr sz="2200" spc="-5" dirty="0">
                <a:latin typeface="Arial"/>
                <a:cs typeface="Arial"/>
              </a:rPr>
              <a:t>moći eksplicitno izraziti bilo koju implicitnu  informaciju </a:t>
            </a:r>
            <a:r>
              <a:rPr sz="2200" dirty="0">
                <a:latin typeface="Arial"/>
                <a:cs typeface="Arial"/>
              </a:rPr>
              <a:t>koja mu </a:t>
            </a:r>
            <a:r>
              <a:rPr sz="2200" spc="-5" dirty="0">
                <a:latin typeface="Arial"/>
                <a:cs typeface="Arial"/>
              </a:rPr>
              <a:t>je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poznata</a:t>
            </a:r>
          </a:p>
          <a:p>
            <a:pPr marL="704215" marR="18224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mora imati upravljački </a:t>
            </a:r>
            <a:r>
              <a:rPr sz="2200" spc="-5" dirty="0">
                <a:latin typeface="Arial"/>
                <a:cs typeface="Arial"/>
              </a:rPr>
              <a:t>mehanizam koji određuje  </a:t>
            </a:r>
            <a:r>
              <a:rPr sz="2200" dirty="0">
                <a:latin typeface="Arial"/>
                <a:cs typeface="Arial"/>
              </a:rPr>
              <a:t>koje </a:t>
            </a:r>
            <a:r>
              <a:rPr sz="2200" spc="-5" dirty="0">
                <a:latin typeface="Arial"/>
                <a:cs typeface="Arial"/>
              </a:rPr>
              <a:t>operacije </a:t>
            </a:r>
            <a:r>
              <a:rPr sz="2200" dirty="0">
                <a:latin typeface="Arial"/>
                <a:cs typeface="Arial"/>
              </a:rPr>
              <a:t>treba </a:t>
            </a:r>
            <a:r>
              <a:rPr sz="2200" spc="-5" dirty="0">
                <a:latin typeface="Arial"/>
                <a:cs typeface="Arial"/>
              </a:rPr>
              <a:t>primjeniti na određeni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problem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6529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</a:t>
            </a:r>
            <a:r>
              <a:rPr dirty="0"/>
              <a:t>č</a:t>
            </a:r>
            <a:r>
              <a:rPr spc="5" dirty="0"/>
              <a:t>enje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698817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Jednostavni model </a:t>
            </a:r>
            <a:r>
              <a:rPr sz="2600" dirty="0">
                <a:latin typeface="Arial"/>
                <a:cs typeface="Arial"/>
              </a:rPr>
              <a:t>učenja </a:t>
            </a:r>
            <a:r>
              <a:rPr sz="2600" spc="-5" dirty="0">
                <a:latin typeface="Arial"/>
                <a:cs typeface="Arial"/>
              </a:rPr>
              <a:t>je prikazan na</a:t>
            </a:r>
            <a:r>
              <a:rPr sz="2600" spc="8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slici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46760" y="3903846"/>
            <a:ext cx="295275" cy="143510"/>
            <a:chOff x="3746760" y="3903846"/>
            <a:chExt cx="295275" cy="143510"/>
          </a:xfrm>
        </p:grpSpPr>
        <p:sp>
          <p:nvSpPr>
            <p:cNvPr id="5" name="object 5"/>
            <p:cNvSpPr/>
            <p:nvPr/>
          </p:nvSpPr>
          <p:spPr>
            <a:xfrm>
              <a:off x="3748163" y="3905249"/>
              <a:ext cx="292100" cy="140335"/>
            </a:xfrm>
            <a:custGeom>
              <a:avLst/>
              <a:gdLst/>
              <a:ahLst/>
              <a:cxnLst/>
              <a:rect l="l" t="t" r="r" b="b"/>
              <a:pathLst>
                <a:path w="292100" h="140335">
                  <a:moveTo>
                    <a:pt x="185166" y="75437"/>
                  </a:moveTo>
                  <a:lnTo>
                    <a:pt x="185166" y="67055"/>
                  </a:lnTo>
                  <a:lnTo>
                    <a:pt x="182118" y="61722"/>
                  </a:lnTo>
                  <a:lnTo>
                    <a:pt x="179070" y="58674"/>
                  </a:lnTo>
                  <a:lnTo>
                    <a:pt x="5334" y="58674"/>
                  </a:lnTo>
                  <a:lnTo>
                    <a:pt x="2286" y="61722"/>
                  </a:lnTo>
                  <a:lnTo>
                    <a:pt x="0" y="67055"/>
                  </a:lnTo>
                  <a:lnTo>
                    <a:pt x="0" y="75437"/>
                  </a:lnTo>
                  <a:lnTo>
                    <a:pt x="2286" y="78486"/>
                  </a:lnTo>
                  <a:lnTo>
                    <a:pt x="5334" y="81534"/>
                  </a:lnTo>
                  <a:lnTo>
                    <a:pt x="179070" y="81534"/>
                  </a:lnTo>
                  <a:lnTo>
                    <a:pt x="185166" y="75437"/>
                  </a:lnTo>
                  <a:close/>
                </a:path>
                <a:path w="292100" h="140335">
                  <a:moveTo>
                    <a:pt x="291846" y="70103"/>
                  </a:moveTo>
                  <a:lnTo>
                    <a:pt x="151638" y="0"/>
                  </a:lnTo>
                  <a:lnTo>
                    <a:pt x="151638" y="58674"/>
                  </a:lnTo>
                  <a:lnTo>
                    <a:pt x="179070" y="58674"/>
                  </a:lnTo>
                  <a:lnTo>
                    <a:pt x="182118" y="61722"/>
                  </a:lnTo>
                  <a:lnTo>
                    <a:pt x="185166" y="67055"/>
                  </a:lnTo>
                  <a:lnTo>
                    <a:pt x="185166" y="123444"/>
                  </a:lnTo>
                  <a:lnTo>
                    <a:pt x="291846" y="70103"/>
                  </a:lnTo>
                  <a:close/>
                </a:path>
                <a:path w="292100" h="140335">
                  <a:moveTo>
                    <a:pt x="185166" y="123444"/>
                  </a:moveTo>
                  <a:lnTo>
                    <a:pt x="185166" y="75437"/>
                  </a:lnTo>
                  <a:lnTo>
                    <a:pt x="179070" y="81534"/>
                  </a:lnTo>
                  <a:lnTo>
                    <a:pt x="151638" y="81534"/>
                  </a:lnTo>
                  <a:lnTo>
                    <a:pt x="151638" y="140208"/>
                  </a:lnTo>
                  <a:lnTo>
                    <a:pt x="185166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46760" y="3903846"/>
              <a:ext cx="294652" cy="1430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970532" y="3895464"/>
            <a:ext cx="306705" cy="143510"/>
            <a:chOff x="4970532" y="3895464"/>
            <a:chExt cx="306705" cy="143510"/>
          </a:xfrm>
        </p:grpSpPr>
        <p:sp>
          <p:nvSpPr>
            <p:cNvPr id="8" name="object 8"/>
            <p:cNvSpPr/>
            <p:nvPr/>
          </p:nvSpPr>
          <p:spPr>
            <a:xfrm>
              <a:off x="4971935" y="3896867"/>
              <a:ext cx="303530" cy="140335"/>
            </a:xfrm>
            <a:custGeom>
              <a:avLst/>
              <a:gdLst/>
              <a:ahLst/>
              <a:cxnLst/>
              <a:rect l="l" t="t" r="r" b="b"/>
              <a:pathLst>
                <a:path w="303529" h="140335">
                  <a:moveTo>
                    <a:pt x="196596" y="75437"/>
                  </a:moveTo>
                  <a:lnTo>
                    <a:pt x="196596" y="64770"/>
                  </a:lnTo>
                  <a:lnTo>
                    <a:pt x="190500" y="58674"/>
                  </a:lnTo>
                  <a:lnTo>
                    <a:pt x="8382" y="58674"/>
                  </a:lnTo>
                  <a:lnTo>
                    <a:pt x="5334" y="61722"/>
                  </a:lnTo>
                  <a:lnTo>
                    <a:pt x="3048" y="64770"/>
                  </a:lnTo>
                  <a:lnTo>
                    <a:pt x="0" y="70104"/>
                  </a:lnTo>
                  <a:lnTo>
                    <a:pt x="3048" y="75437"/>
                  </a:lnTo>
                  <a:lnTo>
                    <a:pt x="5334" y="78486"/>
                  </a:lnTo>
                  <a:lnTo>
                    <a:pt x="8382" y="81534"/>
                  </a:lnTo>
                  <a:lnTo>
                    <a:pt x="190500" y="81534"/>
                  </a:lnTo>
                  <a:lnTo>
                    <a:pt x="196596" y="75437"/>
                  </a:lnTo>
                  <a:close/>
                </a:path>
                <a:path w="303529" h="140335">
                  <a:moveTo>
                    <a:pt x="303275" y="70104"/>
                  </a:moveTo>
                  <a:lnTo>
                    <a:pt x="163068" y="0"/>
                  </a:lnTo>
                  <a:lnTo>
                    <a:pt x="163068" y="58674"/>
                  </a:lnTo>
                  <a:lnTo>
                    <a:pt x="190500" y="58674"/>
                  </a:lnTo>
                  <a:lnTo>
                    <a:pt x="196596" y="64770"/>
                  </a:lnTo>
                  <a:lnTo>
                    <a:pt x="196596" y="123444"/>
                  </a:lnTo>
                  <a:lnTo>
                    <a:pt x="303275" y="70104"/>
                  </a:lnTo>
                  <a:close/>
                </a:path>
                <a:path w="303529" h="140335">
                  <a:moveTo>
                    <a:pt x="196596" y="123444"/>
                  </a:moveTo>
                  <a:lnTo>
                    <a:pt x="196596" y="75437"/>
                  </a:lnTo>
                  <a:lnTo>
                    <a:pt x="190500" y="81534"/>
                  </a:lnTo>
                  <a:lnTo>
                    <a:pt x="163068" y="81534"/>
                  </a:lnTo>
                  <a:lnTo>
                    <a:pt x="163068" y="140208"/>
                  </a:lnTo>
                  <a:lnTo>
                    <a:pt x="196596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532" y="3895464"/>
              <a:ext cx="306082" cy="1430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205734" y="3895464"/>
            <a:ext cx="258445" cy="143510"/>
            <a:chOff x="6205734" y="3895464"/>
            <a:chExt cx="258445" cy="143510"/>
          </a:xfrm>
        </p:grpSpPr>
        <p:sp>
          <p:nvSpPr>
            <p:cNvPr id="11" name="object 11"/>
            <p:cNvSpPr/>
            <p:nvPr/>
          </p:nvSpPr>
          <p:spPr>
            <a:xfrm>
              <a:off x="6207137" y="3896867"/>
              <a:ext cx="255270" cy="140335"/>
            </a:xfrm>
            <a:custGeom>
              <a:avLst/>
              <a:gdLst/>
              <a:ahLst/>
              <a:cxnLst/>
              <a:rect l="l" t="t" r="r" b="b"/>
              <a:pathLst>
                <a:path w="255270" h="140335">
                  <a:moveTo>
                    <a:pt x="148590" y="78486"/>
                  </a:moveTo>
                  <a:lnTo>
                    <a:pt x="148590" y="61722"/>
                  </a:lnTo>
                  <a:lnTo>
                    <a:pt x="143256" y="58674"/>
                  </a:lnTo>
                  <a:lnTo>
                    <a:pt x="8382" y="58674"/>
                  </a:lnTo>
                  <a:lnTo>
                    <a:pt x="5334" y="61722"/>
                  </a:lnTo>
                  <a:lnTo>
                    <a:pt x="3048" y="64770"/>
                  </a:lnTo>
                  <a:lnTo>
                    <a:pt x="0" y="70104"/>
                  </a:lnTo>
                  <a:lnTo>
                    <a:pt x="3048" y="75437"/>
                  </a:lnTo>
                  <a:lnTo>
                    <a:pt x="5334" y="78486"/>
                  </a:lnTo>
                  <a:lnTo>
                    <a:pt x="8382" y="81534"/>
                  </a:lnTo>
                  <a:lnTo>
                    <a:pt x="143256" y="81534"/>
                  </a:lnTo>
                  <a:lnTo>
                    <a:pt x="148590" y="78486"/>
                  </a:lnTo>
                  <a:close/>
                </a:path>
                <a:path w="255270" h="140335">
                  <a:moveTo>
                    <a:pt x="255257" y="70104"/>
                  </a:moveTo>
                  <a:lnTo>
                    <a:pt x="115049" y="0"/>
                  </a:lnTo>
                  <a:lnTo>
                    <a:pt x="115049" y="58674"/>
                  </a:lnTo>
                  <a:lnTo>
                    <a:pt x="143256" y="58674"/>
                  </a:lnTo>
                  <a:lnTo>
                    <a:pt x="148590" y="61722"/>
                  </a:lnTo>
                  <a:lnTo>
                    <a:pt x="148590" y="64770"/>
                  </a:lnTo>
                  <a:lnTo>
                    <a:pt x="151625" y="70104"/>
                  </a:lnTo>
                  <a:lnTo>
                    <a:pt x="151625" y="121920"/>
                  </a:lnTo>
                  <a:lnTo>
                    <a:pt x="255257" y="70104"/>
                  </a:lnTo>
                  <a:close/>
                </a:path>
                <a:path w="255270" h="140335">
                  <a:moveTo>
                    <a:pt x="151625" y="121920"/>
                  </a:moveTo>
                  <a:lnTo>
                    <a:pt x="151625" y="70104"/>
                  </a:lnTo>
                  <a:lnTo>
                    <a:pt x="148590" y="75437"/>
                  </a:lnTo>
                  <a:lnTo>
                    <a:pt x="148590" y="78486"/>
                  </a:lnTo>
                  <a:lnTo>
                    <a:pt x="143256" y="81534"/>
                  </a:lnTo>
                  <a:lnTo>
                    <a:pt x="115049" y="81534"/>
                  </a:lnTo>
                  <a:lnTo>
                    <a:pt x="115049" y="140208"/>
                  </a:lnTo>
                  <a:lnTo>
                    <a:pt x="151625" y="121920"/>
                  </a:lnTo>
                  <a:close/>
                </a:path>
                <a:path w="255270" h="140335">
                  <a:moveTo>
                    <a:pt x="151625" y="70104"/>
                  </a:moveTo>
                  <a:lnTo>
                    <a:pt x="148590" y="64770"/>
                  </a:lnTo>
                  <a:lnTo>
                    <a:pt x="148590" y="75437"/>
                  </a:lnTo>
                  <a:lnTo>
                    <a:pt x="151625" y="701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05734" y="3895464"/>
              <a:ext cx="258064" cy="1430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201930" y="4378452"/>
            <a:ext cx="3729354" cy="485140"/>
            <a:chOff x="3201930" y="4378452"/>
            <a:chExt cx="3729354" cy="485140"/>
          </a:xfrm>
        </p:grpSpPr>
        <p:sp>
          <p:nvSpPr>
            <p:cNvPr id="14" name="object 14"/>
            <p:cNvSpPr/>
            <p:nvPr/>
          </p:nvSpPr>
          <p:spPr>
            <a:xfrm>
              <a:off x="3273437" y="4378452"/>
              <a:ext cx="3649345" cy="476250"/>
            </a:xfrm>
            <a:custGeom>
              <a:avLst/>
              <a:gdLst/>
              <a:ahLst/>
              <a:cxnLst/>
              <a:rect l="l" t="t" r="r" b="b"/>
              <a:pathLst>
                <a:path w="3649345" h="476250">
                  <a:moveTo>
                    <a:pt x="3649218" y="0"/>
                  </a:moveTo>
                  <a:lnTo>
                    <a:pt x="3649218" y="476250"/>
                  </a:lnTo>
                </a:path>
                <a:path w="3649345" h="476250">
                  <a:moveTo>
                    <a:pt x="3638537" y="476250"/>
                  </a:moveTo>
                  <a:lnTo>
                    <a:pt x="0" y="476250"/>
                  </a:lnTo>
                </a:path>
              </a:pathLst>
            </a:custGeom>
            <a:ln w="168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03333" y="4395216"/>
              <a:ext cx="140335" cy="459740"/>
            </a:xfrm>
            <a:custGeom>
              <a:avLst/>
              <a:gdLst/>
              <a:ahLst/>
              <a:cxnLst/>
              <a:rect l="l" t="t" r="r" b="b"/>
              <a:pathLst>
                <a:path w="140335" h="459739">
                  <a:moveTo>
                    <a:pt x="140207" y="140208"/>
                  </a:moveTo>
                  <a:lnTo>
                    <a:pt x="70103" y="0"/>
                  </a:lnTo>
                  <a:lnTo>
                    <a:pt x="0" y="140208"/>
                  </a:lnTo>
                  <a:lnTo>
                    <a:pt x="56387" y="140208"/>
                  </a:lnTo>
                  <a:lnTo>
                    <a:pt x="56387" y="117348"/>
                  </a:lnTo>
                  <a:lnTo>
                    <a:pt x="58673" y="112013"/>
                  </a:lnTo>
                  <a:lnTo>
                    <a:pt x="61721" y="108966"/>
                  </a:lnTo>
                  <a:lnTo>
                    <a:pt x="64769" y="106680"/>
                  </a:lnTo>
                  <a:lnTo>
                    <a:pt x="73151" y="106680"/>
                  </a:lnTo>
                  <a:lnTo>
                    <a:pt x="78485" y="108966"/>
                  </a:lnTo>
                  <a:lnTo>
                    <a:pt x="78485" y="112013"/>
                  </a:lnTo>
                  <a:lnTo>
                    <a:pt x="81533" y="117348"/>
                  </a:lnTo>
                  <a:lnTo>
                    <a:pt x="81533" y="140208"/>
                  </a:lnTo>
                  <a:lnTo>
                    <a:pt x="140207" y="140208"/>
                  </a:lnTo>
                  <a:close/>
                </a:path>
                <a:path w="140335" h="459739">
                  <a:moveTo>
                    <a:pt x="81533" y="140208"/>
                  </a:moveTo>
                  <a:lnTo>
                    <a:pt x="81533" y="117348"/>
                  </a:lnTo>
                  <a:lnTo>
                    <a:pt x="78485" y="112013"/>
                  </a:lnTo>
                  <a:lnTo>
                    <a:pt x="78485" y="108966"/>
                  </a:lnTo>
                  <a:lnTo>
                    <a:pt x="73151" y="106680"/>
                  </a:lnTo>
                  <a:lnTo>
                    <a:pt x="64769" y="106680"/>
                  </a:lnTo>
                  <a:lnTo>
                    <a:pt x="61721" y="108966"/>
                  </a:lnTo>
                  <a:lnTo>
                    <a:pt x="58673" y="112013"/>
                  </a:lnTo>
                  <a:lnTo>
                    <a:pt x="56387" y="117348"/>
                  </a:lnTo>
                  <a:lnTo>
                    <a:pt x="56387" y="140208"/>
                  </a:lnTo>
                  <a:lnTo>
                    <a:pt x="81533" y="140208"/>
                  </a:lnTo>
                  <a:close/>
                </a:path>
                <a:path w="140335" h="459739">
                  <a:moveTo>
                    <a:pt x="81533" y="448056"/>
                  </a:moveTo>
                  <a:lnTo>
                    <a:pt x="81533" y="140208"/>
                  </a:lnTo>
                  <a:lnTo>
                    <a:pt x="56387" y="140208"/>
                  </a:lnTo>
                  <a:lnTo>
                    <a:pt x="56387" y="448056"/>
                  </a:lnTo>
                  <a:lnTo>
                    <a:pt x="60072" y="455134"/>
                  </a:lnTo>
                  <a:lnTo>
                    <a:pt x="65027" y="459162"/>
                  </a:lnTo>
                  <a:lnTo>
                    <a:pt x="71186" y="459732"/>
                  </a:lnTo>
                  <a:lnTo>
                    <a:pt x="78485" y="456438"/>
                  </a:lnTo>
                  <a:lnTo>
                    <a:pt x="78485" y="453389"/>
                  </a:lnTo>
                  <a:lnTo>
                    <a:pt x="81533" y="4480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03333" y="4395216"/>
              <a:ext cx="140335" cy="459740"/>
            </a:xfrm>
            <a:custGeom>
              <a:avLst/>
              <a:gdLst/>
              <a:ahLst/>
              <a:cxnLst/>
              <a:rect l="l" t="t" r="r" b="b"/>
              <a:pathLst>
                <a:path w="140335" h="459739">
                  <a:moveTo>
                    <a:pt x="56387" y="448056"/>
                  </a:moveTo>
                  <a:lnTo>
                    <a:pt x="56387" y="117348"/>
                  </a:lnTo>
                  <a:lnTo>
                    <a:pt x="58673" y="112013"/>
                  </a:lnTo>
                  <a:lnTo>
                    <a:pt x="61721" y="108966"/>
                  </a:lnTo>
                  <a:lnTo>
                    <a:pt x="64769" y="106680"/>
                  </a:lnTo>
                  <a:lnTo>
                    <a:pt x="73151" y="106680"/>
                  </a:lnTo>
                  <a:lnTo>
                    <a:pt x="78485" y="108966"/>
                  </a:lnTo>
                  <a:lnTo>
                    <a:pt x="78485" y="112013"/>
                  </a:lnTo>
                  <a:lnTo>
                    <a:pt x="81533" y="117348"/>
                  </a:lnTo>
                  <a:lnTo>
                    <a:pt x="81533" y="448056"/>
                  </a:lnTo>
                  <a:lnTo>
                    <a:pt x="78485" y="453389"/>
                  </a:lnTo>
                  <a:lnTo>
                    <a:pt x="78485" y="456438"/>
                  </a:lnTo>
                  <a:lnTo>
                    <a:pt x="71186" y="459732"/>
                  </a:lnTo>
                  <a:lnTo>
                    <a:pt x="65027" y="459162"/>
                  </a:lnTo>
                  <a:lnTo>
                    <a:pt x="60072" y="455134"/>
                  </a:lnTo>
                  <a:lnTo>
                    <a:pt x="56387" y="448056"/>
                  </a:lnTo>
                  <a:close/>
                </a:path>
                <a:path w="140335" h="459739">
                  <a:moveTo>
                    <a:pt x="0" y="140208"/>
                  </a:moveTo>
                  <a:lnTo>
                    <a:pt x="70103" y="0"/>
                  </a:lnTo>
                  <a:lnTo>
                    <a:pt x="140207" y="140208"/>
                  </a:lnTo>
                  <a:lnTo>
                    <a:pt x="0" y="1402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813189" y="3555491"/>
            <a:ext cx="946150" cy="840105"/>
          </a:xfrm>
          <a:prstGeom prst="rect">
            <a:avLst/>
          </a:prstGeom>
          <a:ln w="16814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okolina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4040009" y="3547109"/>
            <a:ext cx="946150" cy="840105"/>
          </a:xfrm>
          <a:prstGeom prst="rect">
            <a:avLst/>
          </a:prstGeom>
          <a:ln w="16814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95250" marR="41275" indent="97790">
              <a:lnSpc>
                <a:spcPts val="1689"/>
              </a:lnSpc>
              <a:spcBef>
                <a:spcPts val="700"/>
              </a:spcBef>
            </a:pPr>
            <a:r>
              <a:rPr sz="1450" spc="5" dirty="0">
                <a:latin typeface="Arial"/>
                <a:cs typeface="Arial"/>
              </a:rPr>
              <a:t>element  za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spc="5" dirty="0">
                <a:latin typeface="Arial"/>
                <a:cs typeface="Arial"/>
              </a:rPr>
              <a:t>učenje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5211" y="3547109"/>
            <a:ext cx="946150" cy="840105"/>
          </a:xfrm>
          <a:prstGeom prst="rect">
            <a:avLst/>
          </a:prstGeom>
          <a:ln w="16814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233045" marR="154940" indent="66675">
              <a:lnSpc>
                <a:spcPts val="1689"/>
              </a:lnSpc>
              <a:spcBef>
                <a:spcPts val="700"/>
              </a:spcBef>
            </a:pPr>
            <a:r>
              <a:rPr sz="1450" dirty="0">
                <a:latin typeface="Arial"/>
                <a:cs typeface="Arial"/>
              </a:rPr>
              <a:t>baza  </a:t>
            </a:r>
            <a:r>
              <a:rPr sz="1450" spc="5" dirty="0">
                <a:latin typeface="Arial"/>
                <a:cs typeface="Arial"/>
              </a:rPr>
              <a:t>znanja</a:t>
            </a:r>
            <a:endParaRPr sz="14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62395" y="3538728"/>
            <a:ext cx="946785" cy="840105"/>
          </a:xfrm>
          <a:prstGeom prst="rect">
            <a:avLst/>
          </a:prstGeom>
          <a:ln w="16814">
            <a:solidFill>
              <a:srgbClr val="000000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3970" marR="1270" indent="100965" algn="ctr">
              <a:lnSpc>
                <a:spcPct val="96900"/>
              </a:lnSpc>
              <a:spcBef>
                <a:spcPts val="720"/>
              </a:spcBef>
            </a:pPr>
            <a:r>
              <a:rPr sz="1450" spc="5" dirty="0">
                <a:latin typeface="Arial"/>
                <a:cs typeface="Arial"/>
              </a:rPr>
              <a:t>element  </a:t>
            </a:r>
            <a:r>
              <a:rPr sz="1450" spc="10" dirty="0">
                <a:latin typeface="Arial"/>
                <a:cs typeface="Arial"/>
              </a:rPr>
              <a:t>za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spc="5" dirty="0">
                <a:latin typeface="Arial"/>
                <a:cs typeface="Arial"/>
              </a:rPr>
              <a:t>provjeru </a:t>
            </a:r>
            <a:r>
              <a:rPr sz="1450" dirty="0">
                <a:latin typeface="Arial"/>
                <a:cs typeface="Arial"/>
              </a:rPr>
              <a:t> </a:t>
            </a:r>
            <a:r>
              <a:rPr sz="1450" spc="5" dirty="0">
                <a:latin typeface="Arial"/>
                <a:cs typeface="Arial"/>
              </a:rPr>
              <a:t>znanja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6529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</a:t>
            </a:r>
            <a:r>
              <a:rPr dirty="0"/>
              <a:t>č</a:t>
            </a:r>
            <a:r>
              <a:rPr spc="5" dirty="0"/>
              <a:t>enje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68945" cy="343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605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Kod </a:t>
            </a:r>
            <a:r>
              <a:rPr sz="2600" spc="-5" dirty="0">
                <a:latin typeface="Arial"/>
                <a:cs typeface="Arial"/>
              </a:rPr>
              <a:t>učenja okolina šalje neku informaciju elementu  za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učenje</a:t>
            </a:r>
            <a:endParaRPr sz="26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Element za učenje koristi tu informaciju da modificira  (dopuni) bazu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znanja</a:t>
            </a:r>
            <a:endParaRPr sz="2600">
              <a:latin typeface="Arial"/>
              <a:cs typeface="Arial"/>
            </a:endParaRPr>
          </a:p>
          <a:p>
            <a:pPr marL="355600" marR="33274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Dodano znanje (hipoteze) se ispituju na okolini što  daje povratnu informaciju elementu za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učenje</a:t>
            </a:r>
            <a:endParaRPr sz="2600">
              <a:latin typeface="Arial"/>
              <a:cs typeface="Arial"/>
            </a:endParaRPr>
          </a:p>
          <a:p>
            <a:pPr marL="355600" marR="1270635" indent="-342900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Stroj tako uči pogađanjem i prima ocjenu od  elementa za provjeru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znanja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5559165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U</a:t>
            </a:r>
            <a:r>
              <a:rPr lang="sr-Latn-RS" dirty="0" smtClean="0"/>
              <a:t>poređenje</a:t>
            </a:r>
            <a:r>
              <a:rPr dirty="0" smtClean="0"/>
              <a:t> </a:t>
            </a:r>
            <a:r>
              <a:rPr dirty="0"/>
              <a:t>AI i</a:t>
            </a:r>
            <a:r>
              <a:rPr spc="-85" dirty="0"/>
              <a:t> </a:t>
            </a:r>
            <a:r>
              <a:rPr dirty="0"/>
              <a:t>NN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7513320" cy="242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sr-Latn-RS" sz="2600" spc="-5" dirty="0" smtClean="0">
                <a:latin typeface="Arial"/>
                <a:cs typeface="Arial"/>
              </a:rPr>
              <a:t>Upoređenje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veštačke</a:t>
            </a:r>
            <a:r>
              <a:rPr sz="2600" spc="-5" dirty="0" err="1" smtClean="0">
                <a:latin typeface="Arial"/>
                <a:cs typeface="Arial"/>
              </a:rPr>
              <a:t>inteligencije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(AI) i  neuronskih mreža (NN) može se </a:t>
            </a:r>
            <a:r>
              <a:rPr sz="2600" spc="-5" dirty="0" smtClean="0">
                <a:latin typeface="Arial"/>
                <a:cs typeface="Arial"/>
              </a:rPr>
              <a:t>p</a:t>
            </a:r>
            <a:r>
              <a:rPr lang="sr-Latn-RS" sz="2600" spc="-5" dirty="0" smtClean="0">
                <a:latin typeface="Arial"/>
                <a:cs typeface="Arial"/>
              </a:rPr>
              <a:t>os</a:t>
            </a:r>
            <a:r>
              <a:rPr sz="2600" spc="-5" dirty="0" err="1" smtClean="0">
                <a:latin typeface="Arial"/>
                <a:cs typeface="Arial"/>
              </a:rPr>
              <a:t>matrati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sa tri  aspekta: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4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sr-Latn-RS" sz="2200" dirty="0" smtClean="0">
                <a:latin typeface="Arial"/>
                <a:cs typeface="Arial"/>
              </a:rPr>
              <a:t>novoa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djelovanja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način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obrade</a:t>
            </a: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strukture za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reprezentaciju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1916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dirty="0" smtClean="0"/>
              <a:t>Nivo</a:t>
            </a:r>
            <a:r>
              <a:rPr spc="-80" dirty="0" smtClean="0"/>
              <a:t> </a:t>
            </a:r>
            <a:r>
              <a:rPr dirty="0" err="1" smtClean="0"/>
              <a:t>delovanja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8023225" cy="399161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AI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koriste simboličke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reprezentacije</a:t>
            </a: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ove </a:t>
            </a:r>
            <a:r>
              <a:rPr sz="2200" dirty="0">
                <a:latin typeface="Arial"/>
                <a:cs typeface="Arial"/>
              </a:rPr>
              <a:t>su reprezentacije </a:t>
            </a:r>
            <a:r>
              <a:rPr sz="2200" spc="-5" dirty="0">
                <a:latin typeface="Arial"/>
                <a:cs typeface="Arial"/>
              </a:rPr>
              <a:t>diskretne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abstraktne</a:t>
            </a:r>
          </a:p>
          <a:p>
            <a:pPr marL="704215" marR="508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modeliraju </a:t>
            </a:r>
            <a:r>
              <a:rPr sz="2200" spc="-5" dirty="0">
                <a:latin typeface="Arial"/>
                <a:cs typeface="Arial"/>
              </a:rPr>
              <a:t>shvaćanje </a:t>
            </a:r>
            <a:r>
              <a:rPr sz="2200" dirty="0">
                <a:latin typeface="Arial"/>
                <a:cs typeface="Arial"/>
              </a:rPr>
              <a:t>kao sekvencijalnu </a:t>
            </a:r>
            <a:r>
              <a:rPr sz="2200" spc="-5" dirty="0">
                <a:latin typeface="Arial"/>
                <a:cs typeface="Arial"/>
              </a:rPr>
              <a:t>obradu simboličkih  </a:t>
            </a:r>
            <a:r>
              <a:rPr sz="2200" dirty="0">
                <a:latin typeface="Arial"/>
                <a:cs typeface="Arial"/>
              </a:rPr>
              <a:t>reprezentacija</a:t>
            </a: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Neuronske mreže:</a:t>
            </a:r>
            <a:endParaRPr sz="2600" dirty="0">
              <a:latin typeface="Arial"/>
              <a:cs typeface="Arial"/>
            </a:endParaRPr>
          </a:p>
          <a:p>
            <a:pPr marL="704215" marR="26797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naglasak je na paralelnoj </a:t>
            </a:r>
            <a:r>
              <a:rPr sz="2200" dirty="0">
                <a:latin typeface="Arial"/>
                <a:cs typeface="Arial"/>
              </a:rPr>
              <a:t>distribuiranoj obradi </a:t>
            </a:r>
            <a:r>
              <a:rPr sz="2200" spc="-5" dirty="0">
                <a:latin typeface="Arial"/>
                <a:cs typeface="Arial"/>
              </a:rPr>
              <a:t>informacija  </a:t>
            </a:r>
            <a:r>
              <a:rPr sz="2200" dirty="0">
                <a:latin typeface="Arial"/>
                <a:cs typeface="Arial"/>
              </a:rPr>
              <a:t>(interakcija velikog broja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neurona)</a:t>
            </a:r>
          </a:p>
          <a:p>
            <a:pPr marL="704215" marR="893444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stavlja se velik naglasak na neurobiološku pozadinu  </a:t>
            </a:r>
            <a:r>
              <a:rPr sz="2200" dirty="0">
                <a:latin typeface="Arial"/>
                <a:cs typeface="Arial"/>
              </a:rPr>
              <a:t>fenomena</a:t>
            </a:r>
            <a:r>
              <a:rPr sz="2200" spc="-5" dirty="0">
                <a:latin typeface="Arial"/>
                <a:cs typeface="Arial"/>
              </a:rPr>
              <a:t> shvaćanja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316992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Način</a:t>
            </a:r>
            <a:r>
              <a:rPr spc="-90" dirty="0"/>
              <a:t> </a:t>
            </a:r>
            <a:r>
              <a:rPr spc="5" dirty="0"/>
              <a:t>obrade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7773034" cy="392493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AI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rade sekvencijalno kao </a:t>
            </a:r>
            <a:r>
              <a:rPr sz="2200" dirty="0" err="1">
                <a:latin typeface="Arial"/>
                <a:cs typeface="Arial"/>
              </a:rPr>
              <a:t>konvencionalna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računar</a:t>
            </a:r>
            <a:r>
              <a:rPr sz="2200" spc="-5" dirty="0" err="1" smtClean="0">
                <a:latin typeface="Arial"/>
                <a:cs typeface="Arial"/>
              </a:rPr>
              <a:t>a</a:t>
            </a:r>
            <a:endParaRPr sz="22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čak </a:t>
            </a:r>
            <a:r>
              <a:rPr sz="2200" dirty="0">
                <a:latin typeface="Arial"/>
                <a:cs typeface="Arial"/>
              </a:rPr>
              <a:t>i kad </a:t>
            </a:r>
            <a:r>
              <a:rPr sz="2200" spc="-5" dirty="0" err="1">
                <a:latin typeface="Arial"/>
                <a:cs typeface="Arial"/>
              </a:rPr>
              <a:t>nije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definis</a:t>
            </a:r>
            <a:r>
              <a:rPr sz="2200" spc="-5" dirty="0" err="1" smtClean="0">
                <a:latin typeface="Arial"/>
                <a:cs typeface="Arial"/>
              </a:rPr>
              <a:t>an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dirty="0" smtClean="0">
                <a:latin typeface="Arial"/>
                <a:cs typeface="Arial"/>
              </a:rPr>
              <a:t>t</a:t>
            </a:r>
            <a:r>
              <a:rPr lang="sr-Latn-RS" sz="2200" dirty="0" smtClean="0">
                <a:latin typeface="Arial"/>
                <a:cs typeface="Arial"/>
              </a:rPr>
              <a:t>a</a:t>
            </a:r>
            <a:r>
              <a:rPr sz="2200" dirty="0" err="1" smtClean="0">
                <a:latin typeface="Arial"/>
                <a:cs typeface="Arial"/>
              </a:rPr>
              <a:t>čan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redosled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operacija </a:t>
            </a:r>
            <a:r>
              <a:rPr sz="2200" dirty="0">
                <a:latin typeface="Arial"/>
                <a:cs typeface="Arial"/>
              </a:rPr>
              <a:t>rad </a:t>
            </a:r>
            <a:r>
              <a:rPr sz="2200" spc="-5" dirty="0">
                <a:latin typeface="Arial"/>
                <a:cs typeface="Arial"/>
              </a:rPr>
              <a:t>je  </a:t>
            </a:r>
            <a:r>
              <a:rPr sz="2200" dirty="0">
                <a:latin typeface="Arial"/>
                <a:cs typeface="Arial"/>
              </a:rPr>
              <a:t>sekvencijalan (npr. kod skeniranja </a:t>
            </a:r>
            <a:r>
              <a:rPr sz="2200" spc="-5" dirty="0">
                <a:latin typeface="Arial"/>
                <a:cs typeface="Arial"/>
              </a:rPr>
              <a:t>činjenica </a:t>
            </a:r>
            <a:r>
              <a:rPr sz="2200" dirty="0">
                <a:latin typeface="Arial"/>
                <a:cs typeface="Arial"/>
              </a:rPr>
              <a:t>u </a:t>
            </a:r>
            <a:r>
              <a:rPr sz="2200" spc="-5" dirty="0" err="1">
                <a:latin typeface="Arial"/>
                <a:cs typeface="Arial"/>
              </a:rPr>
              <a:t>ekspertnim</a:t>
            </a:r>
            <a:r>
              <a:rPr sz="2200" spc="-5" dirty="0">
                <a:latin typeface="Arial"/>
                <a:cs typeface="Arial"/>
              </a:rPr>
              <a:t>  </a:t>
            </a: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err="1" smtClean="0">
                <a:latin typeface="Arial"/>
                <a:cs typeface="Arial"/>
              </a:rPr>
              <a:t>ima</a:t>
            </a:r>
            <a:r>
              <a:rPr sz="2200" dirty="0">
                <a:latin typeface="Arial"/>
                <a:cs typeface="Arial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Neuronske mreže:</a:t>
            </a:r>
            <a:endParaRPr sz="2600" dirty="0">
              <a:latin typeface="Arial"/>
              <a:cs typeface="Arial"/>
            </a:endParaRPr>
          </a:p>
          <a:p>
            <a:pPr marL="704215" marR="56070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rade paralelno (masivni paralelizam s velikim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brojem  </a:t>
            </a:r>
            <a:r>
              <a:rPr sz="2200" spc="-5" dirty="0">
                <a:latin typeface="Arial"/>
                <a:cs typeface="Arial"/>
              </a:rPr>
              <a:t>procesnih elemenata </a:t>
            </a:r>
            <a:r>
              <a:rPr sz="2200" dirty="0">
                <a:latin typeface="Arial"/>
                <a:cs typeface="Arial"/>
              </a:rPr>
              <a:t>-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neurona)</a:t>
            </a:r>
          </a:p>
          <a:p>
            <a:pPr marL="704215" marR="43942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posljedica </a:t>
            </a:r>
            <a:r>
              <a:rPr sz="2200" dirty="0">
                <a:latin typeface="Arial"/>
                <a:cs typeface="Arial"/>
              </a:rPr>
              <a:t>masivnog </a:t>
            </a:r>
            <a:r>
              <a:rPr sz="2200" spc="-5" dirty="0">
                <a:latin typeface="Arial"/>
                <a:cs typeface="Arial"/>
              </a:rPr>
              <a:t>paralelizma je </a:t>
            </a:r>
            <a:r>
              <a:rPr sz="2200" dirty="0">
                <a:latin typeface="Arial"/>
                <a:cs typeface="Arial"/>
              </a:rPr>
              <a:t>robustnost, manja  </a:t>
            </a:r>
            <a:r>
              <a:rPr sz="2200" spc="-5" dirty="0">
                <a:latin typeface="Arial"/>
                <a:cs typeface="Arial"/>
              </a:rPr>
              <a:t>osjetljivost na</a:t>
            </a:r>
            <a:r>
              <a:rPr sz="2200" dirty="0">
                <a:latin typeface="Arial"/>
                <a:cs typeface="Arial"/>
              </a:rPr>
              <a:t> smetnje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3938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Strukture za</a:t>
            </a:r>
            <a:r>
              <a:rPr spc="-85" dirty="0"/>
              <a:t> </a:t>
            </a:r>
            <a:r>
              <a:rPr dirty="0"/>
              <a:t>reprezentaciju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7820659" cy="42602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AI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704215" marR="5080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koriste simboličke reprezentacije koje </a:t>
            </a:r>
            <a:r>
              <a:rPr sz="2200" spc="-5" dirty="0">
                <a:latin typeface="Arial"/>
                <a:cs typeface="Arial"/>
              </a:rPr>
              <a:t>imaju </a:t>
            </a:r>
            <a:r>
              <a:rPr sz="2200" dirty="0">
                <a:latin typeface="Arial"/>
                <a:cs typeface="Arial"/>
              </a:rPr>
              <a:t>kvazi-  </a:t>
            </a:r>
            <a:r>
              <a:rPr sz="2200" spc="-5" dirty="0">
                <a:latin typeface="Arial"/>
                <a:cs typeface="Arial"/>
              </a:rPr>
              <a:t>lingvističku </a:t>
            </a:r>
            <a:r>
              <a:rPr sz="2200" dirty="0">
                <a:latin typeface="Arial"/>
                <a:cs typeface="Arial"/>
              </a:rPr>
              <a:t>strukturu (sastavljene su </a:t>
            </a:r>
            <a:r>
              <a:rPr sz="2200" spc="-5" dirty="0">
                <a:latin typeface="Arial"/>
                <a:cs typeface="Arial"/>
              </a:rPr>
              <a:t>od elemenata </a:t>
            </a:r>
            <a:r>
              <a:rPr sz="2200" dirty="0">
                <a:latin typeface="Arial"/>
                <a:cs typeface="Arial"/>
              </a:rPr>
              <a:t>koji se  slažu u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“rečenice”)</a:t>
            </a:r>
            <a:endParaRPr sz="2200" dirty="0">
              <a:latin typeface="Arial"/>
              <a:cs typeface="Arial"/>
            </a:endParaRPr>
          </a:p>
          <a:p>
            <a:pPr marL="704215" marR="561340" lvl="1" indent="-347980" algn="just">
              <a:lnSpc>
                <a:spcPct val="100000"/>
              </a:lnSpc>
              <a:spcBef>
                <a:spcPts val="51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pitanje </a:t>
            </a:r>
            <a:r>
              <a:rPr sz="2200" dirty="0" err="1">
                <a:latin typeface="Arial"/>
                <a:cs typeface="Arial"/>
              </a:rPr>
              <a:t>prirode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razumevanja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(debata između AI i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NN  </a:t>
            </a:r>
            <a:r>
              <a:rPr sz="2200" dirty="0">
                <a:latin typeface="Arial"/>
                <a:cs typeface="Arial"/>
              </a:rPr>
              <a:t>zajednica o </a:t>
            </a:r>
            <a:r>
              <a:rPr lang="en-US" sz="2200" spc="-5" dirty="0" err="1" smtClean="0">
                <a:latin typeface="Arial"/>
                <a:cs typeface="Arial"/>
              </a:rPr>
              <a:t>primer</a:t>
            </a:r>
            <a:r>
              <a:rPr sz="2200" spc="-5" dirty="0" err="1" smtClean="0">
                <a:latin typeface="Arial"/>
                <a:cs typeface="Arial"/>
              </a:rPr>
              <a:t>enosti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NN </a:t>
            </a:r>
            <a:r>
              <a:rPr sz="2200" dirty="0">
                <a:latin typeface="Arial"/>
                <a:cs typeface="Arial"/>
              </a:rPr>
              <a:t>reprezentacija i </a:t>
            </a:r>
            <a:r>
              <a:rPr sz="2200" spc="-5" dirty="0">
                <a:latin typeface="Arial"/>
                <a:cs typeface="Arial"/>
              </a:rPr>
              <a:t>prirode  </a:t>
            </a:r>
            <a:r>
              <a:rPr sz="2200" dirty="0">
                <a:latin typeface="Arial"/>
                <a:cs typeface="Arial"/>
              </a:rPr>
              <a:t>mentalnih</a:t>
            </a:r>
            <a:r>
              <a:rPr sz="2200" spc="-5" dirty="0">
                <a:latin typeface="Arial"/>
                <a:cs typeface="Arial"/>
              </a:rPr>
              <a:t> procesa)</a:t>
            </a:r>
            <a:endParaRPr sz="22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1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Neuronske mreže:</a:t>
            </a:r>
            <a:endParaRPr sz="26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imaju </a:t>
            </a:r>
            <a:r>
              <a:rPr sz="2200" dirty="0">
                <a:latin typeface="Arial"/>
                <a:cs typeface="Arial"/>
              </a:rPr>
              <a:t>distribuirane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reprezentacije</a:t>
            </a:r>
          </a:p>
          <a:p>
            <a:pPr marL="704215" marR="558800" lvl="1" indent="-347980" algn="just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strukture mreža su danas formirane ad hoc bez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 err="1">
                <a:latin typeface="Arial"/>
                <a:cs typeface="Arial"/>
              </a:rPr>
              <a:t>neke</a:t>
            </a:r>
            <a:r>
              <a:rPr sz="2200" dirty="0">
                <a:latin typeface="Arial"/>
                <a:cs typeface="Arial"/>
              </a:rPr>
              <a:t>  </a:t>
            </a:r>
            <a:r>
              <a:rPr lang="en-US" sz="2200" dirty="0" err="1" smtClean="0">
                <a:latin typeface="Arial"/>
                <a:cs typeface="Arial"/>
              </a:rPr>
              <a:t>sistem</a:t>
            </a:r>
            <a:r>
              <a:rPr sz="2200" dirty="0" err="1" smtClean="0">
                <a:latin typeface="Arial"/>
                <a:cs typeface="Arial"/>
              </a:rPr>
              <a:t>ne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teorije </a:t>
            </a:r>
            <a:r>
              <a:rPr sz="2200" spc="-5" dirty="0">
                <a:latin typeface="Arial"/>
                <a:cs typeface="Arial"/>
              </a:rPr>
              <a:t>iza </a:t>
            </a:r>
            <a:r>
              <a:rPr sz="2200" dirty="0">
                <a:latin typeface="Arial"/>
                <a:cs typeface="Arial"/>
              </a:rPr>
              <a:t>toga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9284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dirty="0" smtClean="0"/>
              <a:t>Istorijat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94230"/>
            <a:ext cx="8058150" cy="3755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823594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Moderna era neuronskih mreža počinje radom  McCullocha i Pittsa, 1943, koji su opisali model  neurona i neuronskih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mreža</a:t>
            </a:r>
            <a:endParaRPr sz="2600">
              <a:latin typeface="Arial"/>
              <a:cs typeface="Arial"/>
            </a:endParaRPr>
          </a:p>
          <a:p>
            <a:pPr marL="355600" marR="327025" indent="-342900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Wienerova knjiga “Cybernetics” izdana je 1948 i u  njoj su opisani koncepti upravljanja, komunikacije i  statističke obrade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signala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Hebbova knjiga “The Organization of Behavior” je  izdana 1949 i u njoj je prvi put naglašeno </a:t>
            </a:r>
            <a:r>
              <a:rPr sz="2600" dirty="0">
                <a:latin typeface="Arial"/>
                <a:cs typeface="Arial"/>
              </a:rPr>
              <a:t>učenje </a:t>
            </a:r>
            <a:r>
              <a:rPr sz="2600" spc="-5" dirty="0">
                <a:latin typeface="Arial"/>
                <a:cs typeface="Arial"/>
              </a:rPr>
              <a:t>kao  proces </a:t>
            </a:r>
            <a:r>
              <a:rPr sz="2600" dirty="0">
                <a:latin typeface="Arial"/>
                <a:cs typeface="Arial"/>
              </a:rPr>
              <a:t>sinaptičkih</a:t>
            </a:r>
            <a:r>
              <a:rPr sz="2600" spc="-5" dirty="0">
                <a:latin typeface="Arial"/>
                <a:cs typeface="Arial"/>
              </a:rPr>
              <a:t> modifikacija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3287" y="3517411"/>
            <a:ext cx="7442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latin typeface="Times New Roman"/>
                <a:cs typeface="Times New Roman"/>
              </a:rPr>
              <a:t>d</a:t>
            </a:r>
            <a:r>
              <a:rPr sz="1800" spc="-25" dirty="0">
                <a:latin typeface="Times New Roman"/>
                <a:cs typeface="Times New Roman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n</a:t>
            </a:r>
            <a:r>
              <a:rPr sz="1800" spc="-3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r</a:t>
            </a:r>
            <a:r>
              <a:rPr sz="1800" spc="15" dirty="0">
                <a:latin typeface="Times New Roman"/>
                <a:cs typeface="Times New Roman"/>
              </a:rPr>
              <a:t>i</a:t>
            </a:r>
            <a:r>
              <a:rPr sz="1800" spc="2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3287" y="4046239"/>
            <a:ext cx="129540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latin typeface="Times New Roman"/>
                <a:cs typeface="Times New Roman"/>
              </a:rPr>
              <a:t>tijelo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neurona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89931" y="2449849"/>
            <a:ext cx="921385" cy="5778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20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n</a:t>
            </a:r>
            <a:r>
              <a:rPr sz="1800" spc="2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p</a:t>
            </a:r>
            <a:r>
              <a:rPr sz="1800" spc="-25" dirty="0">
                <a:latin typeface="Times New Roman"/>
                <a:cs typeface="Times New Roman"/>
              </a:rPr>
              <a:t>t</a:t>
            </a:r>
            <a:r>
              <a:rPr sz="1800" spc="15" dirty="0">
                <a:latin typeface="Times New Roman"/>
                <a:cs typeface="Times New Roman"/>
              </a:rPr>
              <a:t>i</a:t>
            </a:r>
            <a:r>
              <a:rPr sz="1800" spc="-25" dirty="0">
                <a:latin typeface="Times New Roman"/>
                <a:cs typeface="Times New Roman"/>
              </a:rPr>
              <a:t>č</a:t>
            </a:r>
            <a:r>
              <a:rPr sz="1800" spc="5" dirty="0">
                <a:latin typeface="Times New Roman"/>
                <a:cs typeface="Times New Roman"/>
              </a:rPr>
              <a:t>ki  ulazi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9753" y="2774442"/>
            <a:ext cx="262890" cy="262890"/>
          </a:xfrm>
          <a:custGeom>
            <a:avLst/>
            <a:gdLst/>
            <a:ahLst/>
            <a:cxnLst/>
            <a:rect l="l" t="t" r="r" b="b"/>
            <a:pathLst>
              <a:path w="262889" h="262889">
                <a:moveTo>
                  <a:pt x="262889" y="131063"/>
                </a:moveTo>
                <a:lnTo>
                  <a:pt x="252472" y="80045"/>
                </a:lnTo>
                <a:lnTo>
                  <a:pt x="224123" y="38385"/>
                </a:lnTo>
                <a:lnTo>
                  <a:pt x="182201" y="10298"/>
                </a:lnTo>
                <a:lnTo>
                  <a:pt x="131063" y="0"/>
                </a:lnTo>
                <a:lnTo>
                  <a:pt x="80045" y="10298"/>
                </a:lnTo>
                <a:lnTo>
                  <a:pt x="38385" y="38385"/>
                </a:lnTo>
                <a:lnTo>
                  <a:pt x="10298" y="80045"/>
                </a:lnTo>
                <a:lnTo>
                  <a:pt x="0" y="131063"/>
                </a:lnTo>
                <a:lnTo>
                  <a:pt x="10298" y="182201"/>
                </a:lnTo>
                <a:lnTo>
                  <a:pt x="38385" y="224123"/>
                </a:lnTo>
                <a:lnTo>
                  <a:pt x="80045" y="252472"/>
                </a:lnTo>
                <a:lnTo>
                  <a:pt x="131063" y="262889"/>
                </a:lnTo>
                <a:lnTo>
                  <a:pt x="172571" y="256129"/>
                </a:lnTo>
                <a:lnTo>
                  <a:pt x="208739" y="237335"/>
                </a:lnTo>
                <a:lnTo>
                  <a:pt x="237335" y="208739"/>
                </a:lnTo>
                <a:lnTo>
                  <a:pt x="256129" y="172571"/>
                </a:lnTo>
                <a:lnTo>
                  <a:pt x="262889" y="131063"/>
                </a:lnTo>
                <a:close/>
              </a:path>
            </a:pathLst>
          </a:custGeom>
          <a:ln w="164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11857" y="4849386"/>
            <a:ext cx="47180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2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35" dirty="0">
                <a:latin typeface="Times New Roman"/>
                <a:cs typeface="Times New Roman"/>
              </a:rPr>
              <a:t>o</a:t>
            </a:r>
            <a:r>
              <a:rPr sz="1800" spc="5" dirty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68030" y="2606173"/>
            <a:ext cx="4441825" cy="2834640"/>
            <a:chOff x="4668030" y="2606173"/>
            <a:chExt cx="4441825" cy="2834640"/>
          </a:xfrm>
        </p:grpSpPr>
        <p:sp>
          <p:nvSpPr>
            <p:cNvPr id="8" name="object 8"/>
            <p:cNvSpPr/>
            <p:nvPr/>
          </p:nvSpPr>
          <p:spPr>
            <a:xfrm>
              <a:off x="4676279" y="2614421"/>
              <a:ext cx="2977515" cy="2818130"/>
            </a:xfrm>
            <a:custGeom>
              <a:avLst/>
              <a:gdLst/>
              <a:ahLst/>
              <a:cxnLst/>
              <a:rect l="l" t="t" r="r" b="b"/>
              <a:pathLst>
                <a:path w="2977515" h="2818129">
                  <a:moveTo>
                    <a:pt x="0" y="99059"/>
                  </a:moveTo>
                  <a:lnTo>
                    <a:pt x="0" y="99059"/>
                  </a:lnTo>
                  <a:lnTo>
                    <a:pt x="0" y="374141"/>
                  </a:lnTo>
                  <a:lnTo>
                    <a:pt x="5333" y="418337"/>
                  </a:lnTo>
                  <a:lnTo>
                    <a:pt x="10667" y="467867"/>
                  </a:lnTo>
                  <a:lnTo>
                    <a:pt x="22098" y="512063"/>
                  </a:lnTo>
                  <a:lnTo>
                    <a:pt x="38862" y="572261"/>
                  </a:lnTo>
                  <a:lnTo>
                    <a:pt x="44195" y="605789"/>
                  </a:lnTo>
                  <a:lnTo>
                    <a:pt x="54863" y="643889"/>
                  </a:lnTo>
                  <a:lnTo>
                    <a:pt x="76962" y="671322"/>
                  </a:lnTo>
                  <a:lnTo>
                    <a:pt x="99060" y="693419"/>
                  </a:lnTo>
                </a:path>
                <a:path w="2977515" h="2818129">
                  <a:moveTo>
                    <a:pt x="143255" y="33527"/>
                  </a:moveTo>
                  <a:lnTo>
                    <a:pt x="148589" y="99059"/>
                  </a:lnTo>
                  <a:lnTo>
                    <a:pt x="159257" y="165353"/>
                  </a:lnTo>
                  <a:lnTo>
                    <a:pt x="176022" y="308609"/>
                  </a:lnTo>
                  <a:lnTo>
                    <a:pt x="181355" y="380237"/>
                  </a:lnTo>
                  <a:lnTo>
                    <a:pt x="176022" y="445769"/>
                  </a:lnTo>
                  <a:lnTo>
                    <a:pt x="165353" y="512063"/>
                  </a:lnTo>
                  <a:lnTo>
                    <a:pt x="137922" y="566927"/>
                  </a:lnTo>
                  <a:lnTo>
                    <a:pt x="115824" y="616457"/>
                  </a:lnTo>
                  <a:lnTo>
                    <a:pt x="93725" y="671322"/>
                  </a:lnTo>
                  <a:lnTo>
                    <a:pt x="99060" y="787145"/>
                  </a:lnTo>
                  <a:lnTo>
                    <a:pt x="109727" y="842010"/>
                  </a:lnTo>
                  <a:lnTo>
                    <a:pt x="121157" y="902969"/>
                  </a:lnTo>
                  <a:lnTo>
                    <a:pt x="131825" y="941069"/>
                  </a:lnTo>
                  <a:lnTo>
                    <a:pt x="137922" y="974598"/>
                  </a:lnTo>
                  <a:lnTo>
                    <a:pt x="143255" y="1007363"/>
                  </a:lnTo>
                  <a:lnTo>
                    <a:pt x="143255" y="1045463"/>
                  </a:lnTo>
                </a:path>
                <a:path w="2977515" h="2818129">
                  <a:moveTo>
                    <a:pt x="131825" y="918972"/>
                  </a:moveTo>
                  <a:lnTo>
                    <a:pt x="137922" y="875538"/>
                  </a:lnTo>
                  <a:lnTo>
                    <a:pt x="159257" y="831341"/>
                  </a:lnTo>
                  <a:lnTo>
                    <a:pt x="192786" y="797813"/>
                  </a:lnTo>
                  <a:lnTo>
                    <a:pt x="291845" y="732281"/>
                  </a:lnTo>
                  <a:lnTo>
                    <a:pt x="313943" y="715517"/>
                  </a:lnTo>
                  <a:lnTo>
                    <a:pt x="329945" y="704850"/>
                  </a:lnTo>
                  <a:lnTo>
                    <a:pt x="385572" y="643889"/>
                  </a:lnTo>
                  <a:lnTo>
                    <a:pt x="435101" y="583691"/>
                  </a:lnTo>
                  <a:lnTo>
                    <a:pt x="440436" y="539495"/>
                  </a:lnTo>
                  <a:lnTo>
                    <a:pt x="445769" y="506729"/>
                  </a:lnTo>
                  <a:lnTo>
                    <a:pt x="451103" y="489965"/>
                  </a:lnTo>
                  <a:lnTo>
                    <a:pt x="451103" y="484631"/>
                  </a:lnTo>
                  <a:lnTo>
                    <a:pt x="445769" y="489965"/>
                  </a:lnTo>
                  <a:lnTo>
                    <a:pt x="445769" y="517397"/>
                  </a:lnTo>
                  <a:lnTo>
                    <a:pt x="440436" y="550925"/>
                  </a:lnTo>
                  <a:lnTo>
                    <a:pt x="440436" y="566927"/>
                  </a:lnTo>
                  <a:lnTo>
                    <a:pt x="445769" y="561593"/>
                  </a:lnTo>
                  <a:lnTo>
                    <a:pt x="451103" y="550925"/>
                  </a:lnTo>
                  <a:lnTo>
                    <a:pt x="456438" y="528827"/>
                  </a:lnTo>
                  <a:lnTo>
                    <a:pt x="467867" y="495299"/>
                  </a:lnTo>
                  <a:lnTo>
                    <a:pt x="478536" y="435101"/>
                  </a:lnTo>
                  <a:lnTo>
                    <a:pt x="489965" y="374141"/>
                  </a:lnTo>
                  <a:lnTo>
                    <a:pt x="489965" y="247649"/>
                  </a:lnTo>
                  <a:lnTo>
                    <a:pt x="478536" y="126491"/>
                  </a:lnTo>
                  <a:lnTo>
                    <a:pt x="473201" y="0"/>
                  </a:lnTo>
                </a:path>
                <a:path w="2977515" h="2818129">
                  <a:moveTo>
                    <a:pt x="148589" y="1029462"/>
                  </a:moveTo>
                  <a:lnTo>
                    <a:pt x="143255" y="1194053"/>
                  </a:lnTo>
                  <a:lnTo>
                    <a:pt x="137922" y="1354074"/>
                  </a:lnTo>
                  <a:lnTo>
                    <a:pt x="137922" y="1376172"/>
                  </a:lnTo>
                  <a:lnTo>
                    <a:pt x="126491" y="1425702"/>
                  </a:lnTo>
                  <a:lnTo>
                    <a:pt x="94154" y="1480918"/>
                  </a:lnTo>
                  <a:lnTo>
                    <a:pt x="77114" y="1502975"/>
                  </a:lnTo>
                  <a:lnTo>
                    <a:pt x="60198" y="1530095"/>
                  </a:lnTo>
                  <a:lnTo>
                    <a:pt x="104393" y="1546860"/>
                  </a:lnTo>
                  <a:lnTo>
                    <a:pt x="148589" y="1562862"/>
                  </a:lnTo>
                  <a:lnTo>
                    <a:pt x="165353" y="1584960"/>
                  </a:lnTo>
                  <a:lnTo>
                    <a:pt x="176022" y="1596389"/>
                  </a:lnTo>
                  <a:lnTo>
                    <a:pt x="192786" y="1601724"/>
                  </a:lnTo>
                  <a:lnTo>
                    <a:pt x="214883" y="1596389"/>
                  </a:lnTo>
                  <a:lnTo>
                    <a:pt x="247650" y="1574291"/>
                  </a:lnTo>
                  <a:lnTo>
                    <a:pt x="280415" y="1557527"/>
                  </a:lnTo>
                  <a:lnTo>
                    <a:pt x="352043" y="1535429"/>
                  </a:lnTo>
                  <a:lnTo>
                    <a:pt x="286512" y="1513331"/>
                  </a:lnTo>
                  <a:lnTo>
                    <a:pt x="247650" y="1502664"/>
                  </a:lnTo>
                  <a:lnTo>
                    <a:pt x="214883" y="1485900"/>
                  </a:lnTo>
                  <a:lnTo>
                    <a:pt x="170687" y="1414272"/>
                  </a:lnTo>
                  <a:lnTo>
                    <a:pt x="153924" y="1376172"/>
                  </a:lnTo>
                  <a:lnTo>
                    <a:pt x="148589" y="1337310"/>
                  </a:lnTo>
                </a:path>
                <a:path w="2977515" h="2818129">
                  <a:moveTo>
                    <a:pt x="181355" y="1596389"/>
                  </a:moveTo>
                  <a:lnTo>
                    <a:pt x="170687" y="1744979"/>
                  </a:lnTo>
                  <a:lnTo>
                    <a:pt x="165353" y="1898903"/>
                  </a:lnTo>
                  <a:lnTo>
                    <a:pt x="170687" y="2052827"/>
                  </a:lnTo>
                  <a:lnTo>
                    <a:pt x="181355" y="2129790"/>
                  </a:lnTo>
                  <a:lnTo>
                    <a:pt x="198119" y="2201417"/>
                  </a:lnTo>
                  <a:lnTo>
                    <a:pt x="208787" y="2256281"/>
                  </a:lnTo>
                  <a:lnTo>
                    <a:pt x="246723" y="2312665"/>
                  </a:lnTo>
                  <a:lnTo>
                    <a:pt x="275053" y="2344412"/>
                  </a:lnTo>
                  <a:lnTo>
                    <a:pt x="304921" y="2374765"/>
                  </a:lnTo>
                  <a:lnTo>
                    <a:pt x="336041" y="2404872"/>
                  </a:lnTo>
                  <a:lnTo>
                    <a:pt x="341375" y="2432304"/>
                  </a:lnTo>
                  <a:lnTo>
                    <a:pt x="352043" y="2454402"/>
                  </a:lnTo>
                  <a:lnTo>
                    <a:pt x="363474" y="2459736"/>
                  </a:lnTo>
                  <a:lnTo>
                    <a:pt x="379475" y="2459736"/>
                  </a:lnTo>
                  <a:lnTo>
                    <a:pt x="406907" y="2465831"/>
                  </a:lnTo>
                  <a:lnTo>
                    <a:pt x="451103" y="2481833"/>
                  </a:lnTo>
                  <a:lnTo>
                    <a:pt x="489965" y="2498598"/>
                  </a:lnTo>
                  <a:lnTo>
                    <a:pt x="589026" y="2520695"/>
                  </a:lnTo>
                  <a:lnTo>
                    <a:pt x="638830" y="2525571"/>
                  </a:lnTo>
                  <a:lnTo>
                    <a:pt x="688751" y="2529902"/>
                  </a:lnTo>
                  <a:lnTo>
                    <a:pt x="738777" y="2533717"/>
                  </a:lnTo>
                  <a:lnTo>
                    <a:pt x="788897" y="2537041"/>
                  </a:lnTo>
                  <a:lnTo>
                    <a:pt x="839101" y="2539900"/>
                  </a:lnTo>
                  <a:lnTo>
                    <a:pt x="889376" y="2542320"/>
                  </a:lnTo>
                  <a:lnTo>
                    <a:pt x="939713" y="2544328"/>
                  </a:lnTo>
                  <a:lnTo>
                    <a:pt x="990101" y="2545950"/>
                  </a:lnTo>
                  <a:lnTo>
                    <a:pt x="1040528" y="2547212"/>
                  </a:lnTo>
                  <a:lnTo>
                    <a:pt x="1090983" y="2548140"/>
                  </a:lnTo>
                  <a:lnTo>
                    <a:pt x="1141456" y="2548761"/>
                  </a:lnTo>
                  <a:lnTo>
                    <a:pt x="1191936" y="2549100"/>
                  </a:lnTo>
                  <a:lnTo>
                    <a:pt x="1242411" y="2549185"/>
                  </a:lnTo>
                  <a:lnTo>
                    <a:pt x="1292871" y="2549041"/>
                  </a:lnTo>
                  <a:lnTo>
                    <a:pt x="1343305" y="2548694"/>
                  </a:lnTo>
                  <a:lnTo>
                    <a:pt x="1393702" y="2548170"/>
                  </a:lnTo>
                  <a:lnTo>
                    <a:pt x="1444050" y="2547497"/>
                  </a:lnTo>
                  <a:lnTo>
                    <a:pt x="1494340" y="2546699"/>
                  </a:lnTo>
                  <a:lnTo>
                    <a:pt x="1544559" y="2545804"/>
                  </a:lnTo>
                  <a:lnTo>
                    <a:pt x="1594697" y="2544837"/>
                  </a:lnTo>
                  <a:lnTo>
                    <a:pt x="1644744" y="2543825"/>
                  </a:lnTo>
                  <a:lnTo>
                    <a:pt x="1694688" y="2542793"/>
                  </a:lnTo>
                  <a:lnTo>
                    <a:pt x="1706117" y="2531363"/>
                  </a:lnTo>
                  <a:lnTo>
                    <a:pt x="1716786" y="2526029"/>
                  </a:lnTo>
                  <a:lnTo>
                    <a:pt x="1728203" y="2515361"/>
                  </a:lnTo>
                  <a:lnTo>
                    <a:pt x="1766303" y="2498597"/>
                  </a:lnTo>
                  <a:lnTo>
                    <a:pt x="1799843" y="2487929"/>
                  </a:lnTo>
                  <a:lnTo>
                    <a:pt x="1821941" y="2476499"/>
                  </a:lnTo>
                  <a:lnTo>
                    <a:pt x="1837931" y="2471165"/>
                  </a:lnTo>
                  <a:lnTo>
                    <a:pt x="1871459" y="2465831"/>
                  </a:lnTo>
                  <a:lnTo>
                    <a:pt x="1892795" y="2459735"/>
                  </a:lnTo>
                  <a:lnTo>
                    <a:pt x="1921002" y="2454401"/>
                  </a:lnTo>
                  <a:lnTo>
                    <a:pt x="1975866" y="2438399"/>
                  </a:lnTo>
                  <a:lnTo>
                    <a:pt x="2041398" y="2421635"/>
                  </a:lnTo>
                  <a:lnTo>
                    <a:pt x="2173985" y="2399537"/>
                  </a:lnTo>
                  <a:lnTo>
                    <a:pt x="2322576" y="2388869"/>
                  </a:lnTo>
                  <a:lnTo>
                    <a:pt x="2476500" y="2388869"/>
                  </a:lnTo>
                  <a:lnTo>
                    <a:pt x="2625089" y="2394203"/>
                  </a:lnTo>
                  <a:lnTo>
                    <a:pt x="2763011" y="2399537"/>
                  </a:lnTo>
                  <a:lnTo>
                    <a:pt x="2823197" y="2399537"/>
                  </a:lnTo>
                  <a:lnTo>
                    <a:pt x="2883395" y="2404871"/>
                  </a:lnTo>
                  <a:lnTo>
                    <a:pt x="2977121" y="2404871"/>
                  </a:lnTo>
                </a:path>
                <a:path w="2977515" h="2818129">
                  <a:moveTo>
                    <a:pt x="1689341" y="2531363"/>
                  </a:moveTo>
                  <a:lnTo>
                    <a:pt x="1926335" y="2531363"/>
                  </a:lnTo>
                  <a:lnTo>
                    <a:pt x="2036063" y="2537459"/>
                  </a:lnTo>
                  <a:lnTo>
                    <a:pt x="2146541" y="2537459"/>
                  </a:lnTo>
                  <a:lnTo>
                    <a:pt x="2355342" y="2548127"/>
                  </a:lnTo>
                  <a:lnTo>
                    <a:pt x="2465819" y="2553461"/>
                  </a:lnTo>
                  <a:lnTo>
                    <a:pt x="2575547" y="2570225"/>
                  </a:lnTo>
                  <a:lnTo>
                    <a:pt x="2623237" y="2585075"/>
                  </a:lnTo>
                  <a:lnTo>
                    <a:pt x="2671195" y="2599778"/>
                  </a:lnTo>
                  <a:lnTo>
                    <a:pt x="2719454" y="2613662"/>
                  </a:lnTo>
                  <a:lnTo>
                    <a:pt x="2768049" y="2626052"/>
                  </a:lnTo>
                  <a:lnTo>
                    <a:pt x="2817013" y="2636273"/>
                  </a:lnTo>
                  <a:lnTo>
                    <a:pt x="2866381" y="2643653"/>
                  </a:lnTo>
                  <a:lnTo>
                    <a:pt x="2916187" y="2647515"/>
                  </a:lnTo>
                  <a:lnTo>
                    <a:pt x="2966466" y="2647187"/>
                  </a:lnTo>
                </a:path>
                <a:path w="2977515" h="2818129">
                  <a:moveTo>
                    <a:pt x="2013966" y="2531363"/>
                  </a:moveTo>
                  <a:lnTo>
                    <a:pt x="2058161" y="2542793"/>
                  </a:lnTo>
                  <a:lnTo>
                    <a:pt x="2090927" y="2548127"/>
                  </a:lnTo>
                  <a:lnTo>
                    <a:pt x="2146541" y="2558795"/>
                  </a:lnTo>
                  <a:lnTo>
                    <a:pt x="2201418" y="2580893"/>
                  </a:lnTo>
                  <a:lnTo>
                    <a:pt x="2261616" y="2636519"/>
                  </a:lnTo>
                  <a:lnTo>
                    <a:pt x="2289048" y="2696717"/>
                  </a:lnTo>
                  <a:lnTo>
                    <a:pt x="2327897" y="2740913"/>
                  </a:lnTo>
                  <a:lnTo>
                    <a:pt x="2366759" y="2773679"/>
                  </a:lnTo>
                  <a:lnTo>
                    <a:pt x="2410193" y="2790443"/>
                  </a:lnTo>
                  <a:lnTo>
                    <a:pt x="2465819" y="2801111"/>
                  </a:lnTo>
                  <a:lnTo>
                    <a:pt x="2520683" y="2806445"/>
                  </a:lnTo>
                  <a:lnTo>
                    <a:pt x="2685287" y="2806445"/>
                  </a:lnTo>
                  <a:lnTo>
                    <a:pt x="2724150" y="2812541"/>
                  </a:lnTo>
                  <a:lnTo>
                    <a:pt x="2779013" y="2812541"/>
                  </a:lnTo>
                  <a:lnTo>
                    <a:pt x="2817876" y="2817875"/>
                  </a:lnTo>
                  <a:lnTo>
                    <a:pt x="2949702" y="2817875"/>
                  </a:lnTo>
                </a:path>
                <a:path w="2977515" h="2818129">
                  <a:moveTo>
                    <a:pt x="621791" y="324611"/>
                  </a:moveTo>
                  <a:lnTo>
                    <a:pt x="1854695" y="880871"/>
                  </a:lnTo>
                </a:path>
              </a:pathLst>
            </a:custGeom>
            <a:ln w="16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81444" y="3412235"/>
              <a:ext cx="198755" cy="165735"/>
            </a:xfrm>
            <a:custGeom>
              <a:avLst/>
              <a:gdLst/>
              <a:ahLst/>
              <a:cxnLst/>
              <a:rect l="l" t="t" r="r" b="b"/>
              <a:pathLst>
                <a:path w="198754" h="165735">
                  <a:moveTo>
                    <a:pt x="198132" y="154686"/>
                  </a:moveTo>
                  <a:lnTo>
                    <a:pt x="71627" y="0"/>
                  </a:lnTo>
                  <a:lnTo>
                    <a:pt x="0" y="165353"/>
                  </a:lnTo>
                  <a:lnTo>
                    <a:pt x="198132" y="1546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79577" y="2647949"/>
              <a:ext cx="1854200" cy="1853564"/>
            </a:xfrm>
            <a:custGeom>
              <a:avLst/>
              <a:gdLst/>
              <a:ahLst/>
              <a:cxnLst/>
              <a:rect l="l" t="t" r="r" b="b"/>
              <a:pathLst>
                <a:path w="1854200" h="1853564">
                  <a:moveTo>
                    <a:pt x="1853946" y="926591"/>
                  </a:moveTo>
                  <a:lnTo>
                    <a:pt x="1852739" y="878881"/>
                  </a:lnTo>
                  <a:lnTo>
                    <a:pt x="1849156" y="831800"/>
                  </a:lnTo>
                  <a:lnTo>
                    <a:pt x="1843258" y="785406"/>
                  </a:lnTo>
                  <a:lnTo>
                    <a:pt x="1835100" y="739759"/>
                  </a:lnTo>
                  <a:lnTo>
                    <a:pt x="1824743" y="694914"/>
                  </a:lnTo>
                  <a:lnTo>
                    <a:pt x="1812244" y="650932"/>
                  </a:lnTo>
                  <a:lnTo>
                    <a:pt x="1797661" y="607869"/>
                  </a:lnTo>
                  <a:lnTo>
                    <a:pt x="1781054" y="565784"/>
                  </a:lnTo>
                  <a:lnTo>
                    <a:pt x="1762479" y="524735"/>
                  </a:lnTo>
                  <a:lnTo>
                    <a:pt x="1741996" y="484780"/>
                  </a:lnTo>
                  <a:lnTo>
                    <a:pt x="1719663" y="445977"/>
                  </a:lnTo>
                  <a:lnTo>
                    <a:pt x="1695538" y="408384"/>
                  </a:lnTo>
                  <a:lnTo>
                    <a:pt x="1669680" y="372059"/>
                  </a:lnTo>
                  <a:lnTo>
                    <a:pt x="1642147" y="337059"/>
                  </a:lnTo>
                  <a:lnTo>
                    <a:pt x="1612996" y="303444"/>
                  </a:lnTo>
                  <a:lnTo>
                    <a:pt x="1582288" y="271271"/>
                  </a:lnTo>
                  <a:lnTo>
                    <a:pt x="1550079" y="240599"/>
                  </a:lnTo>
                  <a:lnTo>
                    <a:pt x="1516428" y="211484"/>
                  </a:lnTo>
                  <a:lnTo>
                    <a:pt x="1481394" y="183986"/>
                  </a:lnTo>
                  <a:lnTo>
                    <a:pt x="1445035" y="158162"/>
                  </a:lnTo>
                  <a:lnTo>
                    <a:pt x="1407408" y="134071"/>
                  </a:lnTo>
                  <a:lnTo>
                    <a:pt x="1368574" y="111769"/>
                  </a:lnTo>
                  <a:lnTo>
                    <a:pt x="1328589" y="91317"/>
                  </a:lnTo>
                  <a:lnTo>
                    <a:pt x="1287512" y="72770"/>
                  </a:lnTo>
                  <a:lnTo>
                    <a:pt x="1245402" y="56189"/>
                  </a:lnTo>
                  <a:lnTo>
                    <a:pt x="1202317" y="41630"/>
                  </a:lnTo>
                  <a:lnTo>
                    <a:pt x="1158314" y="29151"/>
                  </a:lnTo>
                  <a:lnTo>
                    <a:pt x="1113453" y="18811"/>
                  </a:lnTo>
                  <a:lnTo>
                    <a:pt x="1067792" y="10668"/>
                  </a:lnTo>
                  <a:lnTo>
                    <a:pt x="1021390" y="4780"/>
                  </a:lnTo>
                  <a:lnTo>
                    <a:pt x="974303" y="1204"/>
                  </a:lnTo>
                  <a:lnTo>
                    <a:pt x="926591" y="0"/>
                  </a:lnTo>
                  <a:lnTo>
                    <a:pt x="878881" y="1204"/>
                  </a:lnTo>
                  <a:lnTo>
                    <a:pt x="831800" y="4780"/>
                  </a:lnTo>
                  <a:lnTo>
                    <a:pt x="785406" y="10668"/>
                  </a:lnTo>
                  <a:lnTo>
                    <a:pt x="739759" y="18811"/>
                  </a:lnTo>
                  <a:lnTo>
                    <a:pt x="694914" y="29151"/>
                  </a:lnTo>
                  <a:lnTo>
                    <a:pt x="650932" y="41630"/>
                  </a:lnTo>
                  <a:lnTo>
                    <a:pt x="607869" y="56189"/>
                  </a:lnTo>
                  <a:lnTo>
                    <a:pt x="565784" y="72770"/>
                  </a:lnTo>
                  <a:lnTo>
                    <a:pt x="524735" y="91317"/>
                  </a:lnTo>
                  <a:lnTo>
                    <a:pt x="484780" y="111769"/>
                  </a:lnTo>
                  <a:lnTo>
                    <a:pt x="445977" y="134071"/>
                  </a:lnTo>
                  <a:lnTo>
                    <a:pt x="408384" y="158162"/>
                  </a:lnTo>
                  <a:lnTo>
                    <a:pt x="372059" y="183986"/>
                  </a:lnTo>
                  <a:lnTo>
                    <a:pt x="337059" y="211484"/>
                  </a:lnTo>
                  <a:lnTo>
                    <a:pt x="303444" y="240599"/>
                  </a:lnTo>
                  <a:lnTo>
                    <a:pt x="271271" y="271271"/>
                  </a:lnTo>
                  <a:lnTo>
                    <a:pt x="240599" y="303444"/>
                  </a:lnTo>
                  <a:lnTo>
                    <a:pt x="211484" y="337059"/>
                  </a:lnTo>
                  <a:lnTo>
                    <a:pt x="183986" y="372059"/>
                  </a:lnTo>
                  <a:lnTo>
                    <a:pt x="158162" y="408384"/>
                  </a:lnTo>
                  <a:lnTo>
                    <a:pt x="134071" y="445977"/>
                  </a:lnTo>
                  <a:lnTo>
                    <a:pt x="111769" y="484780"/>
                  </a:lnTo>
                  <a:lnTo>
                    <a:pt x="91317" y="524735"/>
                  </a:lnTo>
                  <a:lnTo>
                    <a:pt x="72770" y="565784"/>
                  </a:lnTo>
                  <a:lnTo>
                    <a:pt x="56189" y="607869"/>
                  </a:lnTo>
                  <a:lnTo>
                    <a:pt x="41630" y="650932"/>
                  </a:lnTo>
                  <a:lnTo>
                    <a:pt x="29151" y="694914"/>
                  </a:lnTo>
                  <a:lnTo>
                    <a:pt x="18811" y="739759"/>
                  </a:lnTo>
                  <a:lnTo>
                    <a:pt x="10668" y="785406"/>
                  </a:lnTo>
                  <a:lnTo>
                    <a:pt x="4780" y="831800"/>
                  </a:lnTo>
                  <a:lnTo>
                    <a:pt x="1204" y="878881"/>
                  </a:lnTo>
                  <a:lnTo>
                    <a:pt x="0" y="926591"/>
                  </a:lnTo>
                  <a:lnTo>
                    <a:pt x="1204" y="974235"/>
                  </a:lnTo>
                  <a:lnTo>
                    <a:pt x="4780" y="1021258"/>
                  </a:lnTo>
                  <a:lnTo>
                    <a:pt x="10668" y="1067601"/>
                  </a:lnTo>
                  <a:lnTo>
                    <a:pt x="18811" y="1113206"/>
                  </a:lnTo>
                  <a:lnTo>
                    <a:pt x="29151" y="1158014"/>
                  </a:lnTo>
                  <a:lnTo>
                    <a:pt x="41630" y="1201968"/>
                  </a:lnTo>
                  <a:lnTo>
                    <a:pt x="56189" y="1245008"/>
                  </a:lnTo>
                  <a:lnTo>
                    <a:pt x="72771" y="1287077"/>
                  </a:lnTo>
                  <a:lnTo>
                    <a:pt x="91317" y="1328115"/>
                  </a:lnTo>
                  <a:lnTo>
                    <a:pt x="111769" y="1368065"/>
                  </a:lnTo>
                  <a:lnTo>
                    <a:pt x="134071" y="1406867"/>
                  </a:lnTo>
                  <a:lnTo>
                    <a:pt x="158162" y="1444464"/>
                  </a:lnTo>
                  <a:lnTo>
                    <a:pt x="183986" y="1480797"/>
                  </a:lnTo>
                  <a:lnTo>
                    <a:pt x="211484" y="1515807"/>
                  </a:lnTo>
                  <a:lnTo>
                    <a:pt x="240599" y="1549436"/>
                  </a:lnTo>
                  <a:lnTo>
                    <a:pt x="271272" y="1581626"/>
                  </a:lnTo>
                  <a:lnTo>
                    <a:pt x="303444" y="1612317"/>
                  </a:lnTo>
                  <a:lnTo>
                    <a:pt x="337059" y="1641453"/>
                  </a:lnTo>
                  <a:lnTo>
                    <a:pt x="372059" y="1668973"/>
                  </a:lnTo>
                  <a:lnTo>
                    <a:pt x="408384" y="1694820"/>
                  </a:lnTo>
                  <a:lnTo>
                    <a:pt x="445977" y="1718935"/>
                  </a:lnTo>
                  <a:lnTo>
                    <a:pt x="484780" y="1741260"/>
                  </a:lnTo>
                  <a:lnTo>
                    <a:pt x="524735" y="1761736"/>
                  </a:lnTo>
                  <a:lnTo>
                    <a:pt x="565785" y="1780305"/>
                  </a:lnTo>
                  <a:lnTo>
                    <a:pt x="607869" y="1796909"/>
                  </a:lnTo>
                  <a:lnTo>
                    <a:pt x="650932" y="1811488"/>
                  </a:lnTo>
                  <a:lnTo>
                    <a:pt x="694914" y="1823985"/>
                  </a:lnTo>
                  <a:lnTo>
                    <a:pt x="739759" y="1834340"/>
                  </a:lnTo>
                  <a:lnTo>
                    <a:pt x="785406" y="1842497"/>
                  </a:lnTo>
                  <a:lnTo>
                    <a:pt x="831800" y="1848395"/>
                  </a:lnTo>
                  <a:lnTo>
                    <a:pt x="878881" y="1851977"/>
                  </a:lnTo>
                  <a:lnTo>
                    <a:pt x="926591" y="1853183"/>
                  </a:lnTo>
                  <a:lnTo>
                    <a:pt x="974303" y="1851977"/>
                  </a:lnTo>
                  <a:lnTo>
                    <a:pt x="1021390" y="1848395"/>
                  </a:lnTo>
                  <a:lnTo>
                    <a:pt x="1067792" y="1842497"/>
                  </a:lnTo>
                  <a:lnTo>
                    <a:pt x="1113453" y="1834340"/>
                  </a:lnTo>
                  <a:lnTo>
                    <a:pt x="1158314" y="1823985"/>
                  </a:lnTo>
                  <a:lnTo>
                    <a:pt x="1202317" y="1811488"/>
                  </a:lnTo>
                  <a:lnTo>
                    <a:pt x="1245402" y="1796909"/>
                  </a:lnTo>
                  <a:lnTo>
                    <a:pt x="1287512" y="1780305"/>
                  </a:lnTo>
                  <a:lnTo>
                    <a:pt x="1328589" y="1761736"/>
                  </a:lnTo>
                  <a:lnTo>
                    <a:pt x="1368574" y="1741260"/>
                  </a:lnTo>
                  <a:lnTo>
                    <a:pt x="1407408" y="1718935"/>
                  </a:lnTo>
                  <a:lnTo>
                    <a:pt x="1445035" y="1694820"/>
                  </a:lnTo>
                  <a:lnTo>
                    <a:pt x="1481394" y="1668973"/>
                  </a:lnTo>
                  <a:lnTo>
                    <a:pt x="1516428" y="1641453"/>
                  </a:lnTo>
                  <a:lnTo>
                    <a:pt x="1550079" y="1612317"/>
                  </a:lnTo>
                  <a:lnTo>
                    <a:pt x="1582288" y="1581626"/>
                  </a:lnTo>
                  <a:lnTo>
                    <a:pt x="1612996" y="1549436"/>
                  </a:lnTo>
                  <a:lnTo>
                    <a:pt x="1642147" y="1515807"/>
                  </a:lnTo>
                  <a:lnTo>
                    <a:pt x="1669680" y="1480797"/>
                  </a:lnTo>
                  <a:lnTo>
                    <a:pt x="1695538" y="1444464"/>
                  </a:lnTo>
                  <a:lnTo>
                    <a:pt x="1719663" y="1406867"/>
                  </a:lnTo>
                  <a:lnTo>
                    <a:pt x="1741996" y="1368065"/>
                  </a:lnTo>
                  <a:lnTo>
                    <a:pt x="1762479" y="1328115"/>
                  </a:lnTo>
                  <a:lnTo>
                    <a:pt x="1781054" y="1287077"/>
                  </a:lnTo>
                  <a:lnTo>
                    <a:pt x="1797661" y="1245008"/>
                  </a:lnTo>
                  <a:lnTo>
                    <a:pt x="1812244" y="1201968"/>
                  </a:lnTo>
                  <a:lnTo>
                    <a:pt x="1824743" y="1158014"/>
                  </a:lnTo>
                  <a:lnTo>
                    <a:pt x="1835100" y="1113206"/>
                  </a:lnTo>
                  <a:lnTo>
                    <a:pt x="1843258" y="1067601"/>
                  </a:lnTo>
                  <a:lnTo>
                    <a:pt x="1849156" y="1021258"/>
                  </a:lnTo>
                  <a:lnTo>
                    <a:pt x="1852739" y="974235"/>
                  </a:lnTo>
                  <a:lnTo>
                    <a:pt x="1853946" y="9265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79577" y="2647949"/>
              <a:ext cx="1904364" cy="1853564"/>
            </a:xfrm>
            <a:custGeom>
              <a:avLst/>
              <a:gdLst/>
              <a:ahLst/>
              <a:cxnLst/>
              <a:rect l="l" t="t" r="r" b="b"/>
              <a:pathLst>
                <a:path w="1904365" h="1853564">
                  <a:moveTo>
                    <a:pt x="1853946" y="926591"/>
                  </a:moveTo>
                  <a:lnTo>
                    <a:pt x="1852739" y="878881"/>
                  </a:lnTo>
                  <a:lnTo>
                    <a:pt x="1849156" y="831800"/>
                  </a:lnTo>
                  <a:lnTo>
                    <a:pt x="1843258" y="785406"/>
                  </a:lnTo>
                  <a:lnTo>
                    <a:pt x="1835100" y="739759"/>
                  </a:lnTo>
                  <a:lnTo>
                    <a:pt x="1824743" y="694914"/>
                  </a:lnTo>
                  <a:lnTo>
                    <a:pt x="1812244" y="650932"/>
                  </a:lnTo>
                  <a:lnTo>
                    <a:pt x="1797661" y="607869"/>
                  </a:lnTo>
                  <a:lnTo>
                    <a:pt x="1781054" y="565784"/>
                  </a:lnTo>
                  <a:lnTo>
                    <a:pt x="1762479" y="524735"/>
                  </a:lnTo>
                  <a:lnTo>
                    <a:pt x="1741996" y="484780"/>
                  </a:lnTo>
                  <a:lnTo>
                    <a:pt x="1719663" y="445977"/>
                  </a:lnTo>
                  <a:lnTo>
                    <a:pt x="1695538" y="408384"/>
                  </a:lnTo>
                  <a:lnTo>
                    <a:pt x="1669680" y="372059"/>
                  </a:lnTo>
                  <a:lnTo>
                    <a:pt x="1642147" y="337059"/>
                  </a:lnTo>
                  <a:lnTo>
                    <a:pt x="1612996" y="303444"/>
                  </a:lnTo>
                  <a:lnTo>
                    <a:pt x="1582288" y="271271"/>
                  </a:lnTo>
                  <a:lnTo>
                    <a:pt x="1550079" y="240599"/>
                  </a:lnTo>
                  <a:lnTo>
                    <a:pt x="1516428" y="211484"/>
                  </a:lnTo>
                  <a:lnTo>
                    <a:pt x="1481394" y="183986"/>
                  </a:lnTo>
                  <a:lnTo>
                    <a:pt x="1445035" y="158162"/>
                  </a:lnTo>
                  <a:lnTo>
                    <a:pt x="1407408" y="134071"/>
                  </a:lnTo>
                  <a:lnTo>
                    <a:pt x="1368574" y="111769"/>
                  </a:lnTo>
                  <a:lnTo>
                    <a:pt x="1328589" y="91317"/>
                  </a:lnTo>
                  <a:lnTo>
                    <a:pt x="1287512" y="72770"/>
                  </a:lnTo>
                  <a:lnTo>
                    <a:pt x="1245402" y="56189"/>
                  </a:lnTo>
                  <a:lnTo>
                    <a:pt x="1202317" y="41630"/>
                  </a:lnTo>
                  <a:lnTo>
                    <a:pt x="1158314" y="29151"/>
                  </a:lnTo>
                  <a:lnTo>
                    <a:pt x="1113453" y="18811"/>
                  </a:lnTo>
                  <a:lnTo>
                    <a:pt x="1067792" y="10668"/>
                  </a:lnTo>
                  <a:lnTo>
                    <a:pt x="1021390" y="4780"/>
                  </a:lnTo>
                  <a:lnTo>
                    <a:pt x="974303" y="1204"/>
                  </a:lnTo>
                  <a:lnTo>
                    <a:pt x="926591" y="0"/>
                  </a:lnTo>
                  <a:lnTo>
                    <a:pt x="878881" y="1204"/>
                  </a:lnTo>
                  <a:lnTo>
                    <a:pt x="831800" y="4780"/>
                  </a:lnTo>
                  <a:lnTo>
                    <a:pt x="785406" y="10668"/>
                  </a:lnTo>
                  <a:lnTo>
                    <a:pt x="739759" y="18811"/>
                  </a:lnTo>
                  <a:lnTo>
                    <a:pt x="694914" y="29151"/>
                  </a:lnTo>
                  <a:lnTo>
                    <a:pt x="650932" y="41630"/>
                  </a:lnTo>
                  <a:lnTo>
                    <a:pt x="607869" y="56189"/>
                  </a:lnTo>
                  <a:lnTo>
                    <a:pt x="565784" y="72770"/>
                  </a:lnTo>
                  <a:lnTo>
                    <a:pt x="524735" y="91317"/>
                  </a:lnTo>
                  <a:lnTo>
                    <a:pt x="484780" y="111769"/>
                  </a:lnTo>
                  <a:lnTo>
                    <a:pt x="445977" y="134071"/>
                  </a:lnTo>
                  <a:lnTo>
                    <a:pt x="408384" y="158162"/>
                  </a:lnTo>
                  <a:lnTo>
                    <a:pt x="372059" y="183986"/>
                  </a:lnTo>
                  <a:lnTo>
                    <a:pt x="337059" y="211484"/>
                  </a:lnTo>
                  <a:lnTo>
                    <a:pt x="303444" y="240599"/>
                  </a:lnTo>
                  <a:lnTo>
                    <a:pt x="271271" y="271271"/>
                  </a:lnTo>
                  <a:lnTo>
                    <a:pt x="240599" y="303444"/>
                  </a:lnTo>
                  <a:lnTo>
                    <a:pt x="211484" y="337059"/>
                  </a:lnTo>
                  <a:lnTo>
                    <a:pt x="183986" y="372059"/>
                  </a:lnTo>
                  <a:lnTo>
                    <a:pt x="158162" y="408384"/>
                  </a:lnTo>
                  <a:lnTo>
                    <a:pt x="134071" y="445977"/>
                  </a:lnTo>
                  <a:lnTo>
                    <a:pt x="111769" y="484780"/>
                  </a:lnTo>
                  <a:lnTo>
                    <a:pt x="91317" y="524735"/>
                  </a:lnTo>
                  <a:lnTo>
                    <a:pt x="72770" y="565784"/>
                  </a:lnTo>
                  <a:lnTo>
                    <a:pt x="56189" y="607869"/>
                  </a:lnTo>
                  <a:lnTo>
                    <a:pt x="41630" y="650932"/>
                  </a:lnTo>
                  <a:lnTo>
                    <a:pt x="29151" y="694914"/>
                  </a:lnTo>
                  <a:lnTo>
                    <a:pt x="18811" y="739759"/>
                  </a:lnTo>
                  <a:lnTo>
                    <a:pt x="10668" y="785406"/>
                  </a:lnTo>
                  <a:lnTo>
                    <a:pt x="4780" y="831800"/>
                  </a:lnTo>
                  <a:lnTo>
                    <a:pt x="1204" y="878881"/>
                  </a:lnTo>
                  <a:lnTo>
                    <a:pt x="0" y="926591"/>
                  </a:lnTo>
                  <a:lnTo>
                    <a:pt x="1204" y="974235"/>
                  </a:lnTo>
                  <a:lnTo>
                    <a:pt x="4780" y="1021258"/>
                  </a:lnTo>
                  <a:lnTo>
                    <a:pt x="10668" y="1067601"/>
                  </a:lnTo>
                  <a:lnTo>
                    <a:pt x="18811" y="1113206"/>
                  </a:lnTo>
                  <a:lnTo>
                    <a:pt x="29151" y="1158014"/>
                  </a:lnTo>
                  <a:lnTo>
                    <a:pt x="41630" y="1201968"/>
                  </a:lnTo>
                  <a:lnTo>
                    <a:pt x="56189" y="1245008"/>
                  </a:lnTo>
                  <a:lnTo>
                    <a:pt x="72771" y="1287077"/>
                  </a:lnTo>
                  <a:lnTo>
                    <a:pt x="91317" y="1328115"/>
                  </a:lnTo>
                  <a:lnTo>
                    <a:pt x="111769" y="1368065"/>
                  </a:lnTo>
                  <a:lnTo>
                    <a:pt x="134071" y="1406867"/>
                  </a:lnTo>
                  <a:lnTo>
                    <a:pt x="158162" y="1444464"/>
                  </a:lnTo>
                  <a:lnTo>
                    <a:pt x="183986" y="1480797"/>
                  </a:lnTo>
                  <a:lnTo>
                    <a:pt x="211484" y="1515807"/>
                  </a:lnTo>
                  <a:lnTo>
                    <a:pt x="240599" y="1549436"/>
                  </a:lnTo>
                  <a:lnTo>
                    <a:pt x="271272" y="1581626"/>
                  </a:lnTo>
                  <a:lnTo>
                    <a:pt x="303444" y="1612317"/>
                  </a:lnTo>
                  <a:lnTo>
                    <a:pt x="337059" y="1641453"/>
                  </a:lnTo>
                  <a:lnTo>
                    <a:pt x="372059" y="1668973"/>
                  </a:lnTo>
                  <a:lnTo>
                    <a:pt x="408384" y="1694820"/>
                  </a:lnTo>
                  <a:lnTo>
                    <a:pt x="445977" y="1718935"/>
                  </a:lnTo>
                  <a:lnTo>
                    <a:pt x="484780" y="1741260"/>
                  </a:lnTo>
                  <a:lnTo>
                    <a:pt x="524735" y="1761736"/>
                  </a:lnTo>
                  <a:lnTo>
                    <a:pt x="565785" y="1780305"/>
                  </a:lnTo>
                  <a:lnTo>
                    <a:pt x="607869" y="1796909"/>
                  </a:lnTo>
                  <a:lnTo>
                    <a:pt x="650932" y="1811488"/>
                  </a:lnTo>
                  <a:lnTo>
                    <a:pt x="694914" y="1823985"/>
                  </a:lnTo>
                  <a:lnTo>
                    <a:pt x="739759" y="1834340"/>
                  </a:lnTo>
                  <a:lnTo>
                    <a:pt x="785406" y="1842497"/>
                  </a:lnTo>
                  <a:lnTo>
                    <a:pt x="831800" y="1848395"/>
                  </a:lnTo>
                  <a:lnTo>
                    <a:pt x="878881" y="1851977"/>
                  </a:lnTo>
                  <a:lnTo>
                    <a:pt x="926591" y="1853183"/>
                  </a:lnTo>
                  <a:lnTo>
                    <a:pt x="974303" y="1851977"/>
                  </a:lnTo>
                  <a:lnTo>
                    <a:pt x="1021390" y="1848395"/>
                  </a:lnTo>
                  <a:lnTo>
                    <a:pt x="1067792" y="1842497"/>
                  </a:lnTo>
                  <a:lnTo>
                    <a:pt x="1113453" y="1834340"/>
                  </a:lnTo>
                  <a:lnTo>
                    <a:pt x="1158314" y="1823985"/>
                  </a:lnTo>
                  <a:lnTo>
                    <a:pt x="1202317" y="1811488"/>
                  </a:lnTo>
                  <a:lnTo>
                    <a:pt x="1245402" y="1796909"/>
                  </a:lnTo>
                  <a:lnTo>
                    <a:pt x="1287512" y="1780305"/>
                  </a:lnTo>
                  <a:lnTo>
                    <a:pt x="1328589" y="1761736"/>
                  </a:lnTo>
                  <a:lnTo>
                    <a:pt x="1368574" y="1741260"/>
                  </a:lnTo>
                  <a:lnTo>
                    <a:pt x="1407408" y="1718935"/>
                  </a:lnTo>
                  <a:lnTo>
                    <a:pt x="1445035" y="1694820"/>
                  </a:lnTo>
                  <a:lnTo>
                    <a:pt x="1481394" y="1668973"/>
                  </a:lnTo>
                  <a:lnTo>
                    <a:pt x="1516428" y="1641453"/>
                  </a:lnTo>
                  <a:lnTo>
                    <a:pt x="1550079" y="1612317"/>
                  </a:lnTo>
                  <a:lnTo>
                    <a:pt x="1582288" y="1581626"/>
                  </a:lnTo>
                  <a:lnTo>
                    <a:pt x="1612996" y="1549436"/>
                  </a:lnTo>
                  <a:lnTo>
                    <a:pt x="1642147" y="1515807"/>
                  </a:lnTo>
                  <a:lnTo>
                    <a:pt x="1669680" y="1480797"/>
                  </a:lnTo>
                  <a:lnTo>
                    <a:pt x="1695538" y="1444464"/>
                  </a:lnTo>
                  <a:lnTo>
                    <a:pt x="1719663" y="1406867"/>
                  </a:lnTo>
                  <a:lnTo>
                    <a:pt x="1741996" y="1368065"/>
                  </a:lnTo>
                  <a:lnTo>
                    <a:pt x="1762479" y="1328115"/>
                  </a:lnTo>
                  <a:lnTo>
                    <a:pt x="1781054" y="1287077"/>
                  </a:lnTo>
                  <a:lnTo>
                    <a:pt x="1797661" y="1245008"/>
                  </a:lnTo>
                  <a:lnTo>
                    <a:pt x="1812244" y="1201968"/>
                  </a:lnTo>
                  <a:lnTo>
                    <a:pt x="1824743" y="1158014"/>
                  </a:lnTo>
                  <a:lnTo>
                    <a:pt x="1835100" y="1113206"/>
                  </a:lnTo>
                  <a:lnTo>
                    <a:pt x="1843258" y="1067601"/>
                  </a:lnTo>
                  <a:lnTo>
                    <a:pt x="1849156" y="1021258"/>
                  </a:lnTo>
                  <a:lnTo>
                    <a:pt x="1852739" y="974235"/>
                  </a:lnTo>
                  <a:lnTo>
                    <a:pt x="1853946" y="926591"/>
                  </a:lnTo>
                  <a:close/>
                </a:path>
                <a:path w="1904365" h="1853564">
                  <a:moveTo>
                    <a:pt x="710171" y="230885"/>
                  </a:moveTo>
                  <a:lnTo>
                    <a:pt x="715518" y="263651"/>
                  </a:lnTo>
                  <a:lnTo>
                    <a:pt x="720851" y="297179"/>
                  </a:lnTo>
                  <a:lnTo>
                    <a:pt x="710171" y="324611"/>
                  </a:lnTo>
                  <a:lnTo>
                    <a:pt x="698753" y="335279"/>
                  </a:lnTo>
                  <a:lnTo>
                    <a:pt x="681989" y="340613"/>
                  </a:lnTo>
                  <a:lnTo>
                    <a:pt x="649211" y="335279"/>
                  </a:lnTo>
                  <a:lnTo>
                    <a:pt x="611111" y="329945"/>
                  </a:lnTo>
                  <a:lnTo>
                    <a:pt x="572249" y="329945"/>
                  </a:lnTo>
                  <a:lnTo>
                    <a:pt x="533400" y="335279"/>
                  </a:lnTo>
                  <a:lnTo>
                    <a:pt x="542322" y="385208"/>
                  </a:lnTo>
                  <a:lnTo>
                    <a:pt x="551164" y="413200"/>
                  </a:lnTo>
                  <a:lnTo>
                    <a:pt x="567127" y="423923"/>
                  </a:lnTo>
                  <a:lnTo>
                    <a:pt x="597410" y="422048"/>
                  </a:lnTo>
                  <a:lnTo>
                    <a:pt x="649211" y="412241"/>
                  </a:lnTo>
                  <a:lnTo>
                    <a:pt x="681989" y="418337"/>
                  </a:lnTo>
                  <a:lnTo>
                    <a:pt x="704087" y="418337"/>
                  </a:lnTo>
                  <a:lnTo>
                    <a:pt x="720851" y="423671"/>
                  </a:lnTo>
                  <a:lnTo>
                    <a:pt x="726173" y="429005"/>
                  </a:lnTo>
                  <a:lnTo>
                    <a:pt x="731520" y="439673"/>
                  </a:lnTo>
                  <a:lnTo>
                    <a:pt x="726173" y="461771"/>
                  </a:lnTo>
                  <a:lnTo>
                    <a:pt x="720851" y="495299"/>
                  </a:lnTo>
                  <a:lnTo>
                    <a:pt x="710171" y="538733"/>
                  </a:lnTo>
                  <a:lnTo>
                    <a:pt x="698753" y="550163"/>
                  </a:lnTo>
                  <a:lnTo>
                    <a:pt x="681989" y="550163"/>
                  </a:lnTo>
                  <a:lnTo>
                    <a:pt x="616445" y="555497"/>
                  </a:lnTo>
                  <a:lnTo>
                    <a:pt x="550163" y="555497"/>
                  </a:lnTo>
                  <a:lnTo>
                    <a:pt x="555485" y="577595"/>
                  </a:lnTo>
                  <a:lnTo>
                    <a:pt x="555485" y="594359"/>
                  </a:lnTo>
                  <a:lnTo>
                    <a:pt x="566927" y="616457"/>
                  </a:lnTo>
                  <a:lnTo>
                    <a:pt x="577596" y="632459"/>
                  </a:lnTo>
                  <a:lnTo>
                    <a:pt x="594347" y="637793"/>
                  </a:lnTo>
                  <a:lnTo>
                    <a:pt x="611111" y="643889"/>
                  </a:lnTo>
                  <a:lnTo>
                    <a:pt x="643889" y="632459"/>
                  </a:lnTo>
                  <a:lnTo>
                    <a:pt x="665987" y="627125"/>
                  </a:lnTo>
                  <a:lnTo>
                    <a:pt x="681989" y="632459"/>
                  </a:lnTo>
                  <a:lnTo>
                    <a:pt x="688073" y="643889"/>
                  </a:lnTo>
                  <a:lnTo>
                    <a:pt x="698753" y="654557"/>
                  </a:lnTo>
                  <a:lnTo>
                    <a:pt x="698753" y="681989"/>
                  </a:lnTo>
                  <a:lnTo>
                    <a:pt x="704087" y="709421"/>
                  </a:lnTo>
                  <a:lnTo>
                    <a:pt x="698753" y="736853"/>
                  </a:lnTo>
                  <a:lnTo>
                    <a:pt x="688073" y="764285"/>
                  </a:lnTo>
                  <a:lnTo>
                    <a:pt x="671309" y="775715"/>
                  </a:lnTo>
                  <a:lnTo>
                    <a:pt x="660653" y="781049"/>
                  </a:lnTo>
                  <a:lnTo>
                    <a:pt x="649211" y="781049"/>
                  </a:lnTo>
                  <a:lnTo>
                    <a:pt x="616445" y="748283"/>
                  </a:lnTo>
                  <a:lnTo>
                    <a:pt x="605027" y="726185"/>
                  </a:lnTo>
                  <a:lnTo>
                    <a:pt x="566927" y="731519"/>
                  </a:lnTo>
                  <a:lnTo>
                    <a:pt x="544829" y="731519"/>
                  </a:lnTo>
                  <a:lnTo>
                    <a:pt x="528065" y="736853"/>
                  </a:lnTo>
                  <a:lnTo>
                    <a:pt x="517385" y="748283"/>
                  </a:lnTo>
                  <a:lnTo>
                    <a:pt x="517385" y="764285"/>
                  </a:lnTo>
                  <a:lnTo>
                    <a:pt x="522719" y="786383"/>
                  </a:lnTo>
                  <a:lnTo>
                    <a:pt x="533400" y="808481"/>
                  </a:lnTo>
                  <a:lnTo>
                    <a:pt x="550163" y="819911"/>
                  </a:lnTo>
                  <a:lnTo>
                    <a:pt x="572249" y="830579"/>
                  </a:lnTo>
                  <a:lnTo>
                    <a:pt x="616445" y="830579"/>
                  </a:lnTo>
                  <a:lnTo>
                    <a:pt x="654545" y="825245"/>
                  </a:lnTo>
                  <a:lnTo>
                    <a:pt x="660653" y="825245"/>
                  </a:lnTo>
                  <a:lnTo>
                    <a:pt x="671309" y="819911"/>
                  </a:lnTo>
                  <a:lnTo>
                    <a:pt x="676643" y="813815"/>
                  </a:lnTo>
                  <a:lnTo>
                    <a:pt x="681989" y="813815"/>
                  </a:lnTo>
                  <a:lnTo>
                    <a:pt x="693420" y="825245"/>
                  </a:lnTo>
                  <a:lnTo>
                    <a:pt x="698753" y="842009"/>
                  </a:lnTo>
                  <a:lnTo>
                    <a:pt x="693420" y="902207"/>
                  </a:lnTo>
                  <a:lnTo>
                    <a:pt x="693420" y="941069"/>
                  </a:lnTo>
                  <a:lnTo>
                    <a:pt x="688073" y="968501"/>
                  </a:lnTo>
                  <a:lnTo>
                    <a:pt x="676643" y="984503"/>
                  </a:lnTo>
                  <a:lnTo>
                    <a:pt x="660653" y="990599"/>
                  </a:lnTo>
                  <a:lnTo>
                    <a:pt x="632447" y="990599"/>
                  </a:lnTo>
                  <a:lnTo>
                    <a:pt x="589026" y="995933"/>
                  </a:lnTo>
                  <a:lnTo>
                    <a:pt x="528065" y="995933"/>
                  </a:lnTo>
                  <a:lnTo>
                    <a:pt x="533400" y="1045463"/>
                  </a:lnTo>
                  <a:lnTo>
                    <a:pt x="539496" y="1072895"/>
                  </a:lnTo>
                  <a:lnTo>
                    <a:pt x="544829" y="1094993"/>
                  </a:lnTo>
                  <a:lnTo>
                    <a:pt x="561594" y="1100327"/>
                  </a:lnTo>
                  <a:lnTo>
                    <a:pt x="582929" y="1105661"/>
                  </a:lnTo>
                  <a:lnTo>
                    <a:pt x="616445" y="1100327"/>
                  </a:lnTo>
                  <a:lnTo>
                    <a:pt x="660653" y="1094993"/>
                  </a:lnTo>
                  <a:lnTo>
                    <a:pt x="715518" y="1089659"/>
                  </a:lnTo>
                  <a:lnTo>
                    <a:pt x="720851" y="1083563"/>
                  </a:lnTo>
                  <a:lnTo>
                    <a:pt x="726173" y="1072895"/>
                  </a:lnTo>
                  <a:lnTo>
                    <a:pt x="731520" y="1067561"/>
                  </a:lnTo>
                  <a:lnTo>
                    <a:pt x="731520" y="1094993"/>
                  </a:lnTo>
                  <a:lnTo>
                    <a:pt x="726173" y="1122425"/>
                  </a:lnTo>
                  <a:lnTo>
                    <a:pt x="726173" y="1204721"/>
                  </a:lnTo>
                  <a:lnTo>
                    <a:pt x="715518" y="1221485"/>
                  </a:lnTo>
                  <a:lnTo>
                    <a:pt x="704087" y="1226819"/>
                  </a:lnTo>
                  <a:lnTo>
                    <a:pt x="688073" y="1238249"/>
                  </a:lnTo>
                  <a:lnTo>
                    <a:pt x="649211" y="1232153"/>
                  </a:lnTo>
                  <a:lnTo>
                    <a:pt x="605027" y="1226819"/>
                  </a:lnTo>
                  <a:lnTo>
                    <a:pt x="566927" y="1232153"/>
                  </a:lnTo>
                  <a:lnTo>
                    <a:pt x="555485" y="1243583"/>
                  </a:lnTo>
                  <a:lnTo>
                    <a:pt x="544829" y="1259585"/>
                  </a:lnTo>
                  <a:lnTo>
                    <a:pt x="555485" y="1298447"/>
                  </a:lnTo>
                  <a:lnTo>
                    <a:pt x="572249" y="1320545"/>
                  </a:lnTo>
                  <a:lnTo>
                    <a:pt x="599694" y="1342643"/>
                  </a:lnTo>
                  <a:lnTo>
                    <a:pt x="632447" y="1358645"/>
                  </a:lnTo>
                  <a:lnTo>
                    <a:pt x="654545" y="1353311"/>
                  </a:lnTo>
                  <a:lnTo>
                    <a:pt x="671309" y="1347977"/>
                  </a:lnTo>
                  <a:lnTo>
                    <a:pt x="702458" y="1357029"/>
                  </a:lnTo>
                  <a:lnTo>
                    <a:pt x="725925" y="1373981"/>
                  </a:lnTo>
                  <a:lnTo>
                    <a:pt x="741325" y="1398505"/>
                  </a:lnTo>
                  <a:lnTo>
                    <a:pt x="748271" y="1430273"/>
                  </a:lnTo>
                  <a:lnTo>
                    <a:pt x="742950" y="1457705"/>
                  </a:lnTo>
                  <a:lnTo>
                    <a:pt x="714535" y="1500367"/>
                  </a:lnTo>
                  <a:lnTo>
                    <a:pt x="679167" y="1522907"/>
                  </a:lnTo>
                  <a:lnTo>
                    <a:pt x="638468" y="1530667"/>
                  </a:lnTo>
                  <a:lnTo>
                    <a:pt x="594062" y="1528986"/>
                  </a:lnTo>
                  <a:lnTo>
                    <a:pt x="547572" y="1523206"/>
                  </a:lnTo>
                  <a:lnTo>
                    <a:pt x="500621" y="1518665"/>
                  </a:lnTo>
                  <a:lnTo>
                    <a:pt x="489965" y="1551431"/>
                  </a:lnTo>
                  <a:lnTo>
                    <a:pt x="489965" y="1612391"/>
                  </a:lnTo>
                  <a:lnTo>
                    <a:pt x="500621" y="1650491"/>
                  </a:lnTo>
                  <a:lnTo>
                    <a:pt x="555485" y="1645157"/>
                  </a:lnTo>
                  <a:lnTo>
                    <a:pt x="577596" y="1645157"/>
                  </a:lnTo>
                  <a:lnTo>
                    <a:pt x="605027" y="1639823"/>
                  </a:lnTo>
                  <a:lnTo>
                    <a:pt x="621791" y="1628393"/>
                  </a:lnTo>
                  <a:lnTo>
                    <a:pt x="632447" y="1612391"/>
                  </a:lnTo>
                  <a:lnTo>
                    <a:pt x="654545" y="1590293"/>
                  </a:lnTo>
                  <a:lnTo>
                    <a:pt x="671309" y="1584959"/>
                  </a:lnTo>
                  <a:lnTo>
                    <a:pt x="681989" y="1578863"/>
                  </a:lnTo>
                  <a:lnTo>
                    <a:pt x="698753" y="1606295"/>
                  </a:lnTo>
                  <a:lnTo>
                    <a:pt x="710171" y="1617725"/>
                  </a:lnTo>
                  <a:lnTo>
                    <a:pt x="710171" y="1672589"/>
                  </a:lnTo>
                  <a:lnTo>
                    <a:pt x="704087" y="1705355"/>
                  </a:lnTo>
                  <a:lnTo>
                    <a:pt x="698753" y="1727453"/>
                  </a:lnTo>
                  <a:lnTo>
                    <a:pt x="693420" y="1738883"/>
                  </a:lnTo>
                  <a:lnTo>
                    <a:pt x="688073" y="1749551"/>
                  </a:lnTo>
                  <a:lnTo>
                    <a:pt x="688073" y="1754885"/>
                  </a:lnTo>
                  <a:lnTo>
                    <a:pt x="710171" y="1754885"/>
                  </a:lnTo>
                </a:path>
                <a:path w="1904365" h="1853564">
                  <a:moveTo>
                    <a:pt x="836676" y="230885"/>
                  </a:moveTo>
                  <a:lnTo>
                    <a:pt x="841997" y="252983"/>
                  </a:lnTo>
                  <a:lnTo>
                    <a:pt x="841997" y="269747"/>
                  </a:lnTo>
                  <a:lnTo>
                    <a:pt x="852677" y="297179"/>
                  </a:lnTo>
                  <a:lnTo>
                    <a:pt x="858761" y="319277"/>
                  </a:lnTo>
                  <a:lnTo>
                    <a:pt x="864095" y="329945"/>
                  </a:lnTo>
                  <a:lnTo>
                    <a:pt x="869441" y="352043"/>
                  </a:lnTo>
                  <a:lnTo>
                    <a:pt x="858761" y="362711"/>
                  </a:lnTo>
                  <a:lnTo>
                    <a:pt x="847344" y="379475"/>
                  </a:lnTo>
                  <a:lnTo>
                    <a:pt x="830579" y="384809"/>
                  </a:lnTo>
                  <a:lnTo>
                    <a:pt x="814577" y="390143"/>
                  </a:lnTo>
                  <a:lnTo>
                    <a:pt x="797813" y="396239"/>
                  </a:lnTo>
                  <a:lnTo>
                    <a:pt x="792479" y="396239"/>
                  </a:lnTo>
                  <a:lnTo>
                    <a:pt x="781050" y="429005"/>
                  </a:lnTo>
                  <a:lnTo>
                    <a:pt x="775715" y="461771"/>
                  </a:lnTo>
                  <a:lnTo>
                    <a:pt x="775715" y="500633"/>
                  </a:lnTo>
                  <a:lnTo>
                    <a:pt x="787146" y="538733"/>
                  </a:lnTo>
                  <a:lnTo>
                    <a:pt x="797813" y="550163"/>
                  </a:lnTo>
                  <a:lnTo>
                    <a:pt x="814577" y="560831"/>
                  </a:lnTo>
                  <a:lnTo>
                    <a:pt x="830579" y="572261"/>
                  </a:lnTo>
                  <a:lnTo>
                    <a:pt x="836676" y="572261"/>
                  </a:lnTo>
                  <a:lnTo>
                    <a:pt x="847344" y="599693"/>
                  </a:lnTo>
                  <a:lnTo>
                    <a:pt x="852677" y="616457"/>
                  </a:lnTo>
                  <a:lnTo>
                    <a:pt x="852677" y="627125"/>
                  </a:lnTo>
                  <a:lnTo>
                    <a:pt x="841997" y="637793"/>
                  </a:lnTo>
                  <a:lnTo>
                    <a:pt x="825246" y="643889"/>
                  </a:lnTo>
                  <a:lnTo>
                    <a:pt x="803135" y="649223"/>
                  </a:lnTo>
                  <a:lnTo>
                    <a:pt x="792479" y="654557"/>
                  </a:lnTo>
                  <a:lnTo>
                    <a:pt x="781050" y="687323"/>
                  </a:lnTo>
                  <a:lnTo>
                    <a:pt x="775715" y="726185"/>
                  </a:lnTo>
                  <a:lnTo>
                    <a:pt x="775715" y="764285"/>
                  </a:lnTo>
                  <a:lnTo>
                    <a:pt x="787146" y="797813"/>
                  </a:lnTo>
                  <a:lnTo>
                    <a:pt x="797813" y="803147"/>
                  </a:lnTo>
                  <a:lnTo>
                    <a:pt x="809244" y="803147"/>
                  </a:lnTo>
                  <a:lnTo>
                    <a:pt x="836676" y="808481"/>
                  </a:lnTo>
                  <a:lnTo>
                    <a:pt x="858761" y="825245"/>
                  </a:lnTo>
                  <a:lnTo>
                    <a:pt x="869441" y="847343"/>
                  </a:lnTo>
                  <a:lnTo>
                    <a:pt x="869441" y="858011"/>
                  </a:lnTo>
                  <a:lnTo>
                    <a:pt x="864095" y="869441"/>
                  </a:lnTo>
                  <a:lnTo>
                    <a:pt x="852677" y="874775"/>
                  </a:lnTo>
                  <a:lnTo>
                    <a:pt x="836676" y="885443"/>
                  </a:lnTo>
                  <a:lnTo>
                    <a:pt x="814577" y="902207"/>
                  </a:lnTo>
                  <a:lnTo>
                    <a:pt x="797813" y="924305"/>
                  </a:lnTo>
                  <a:lnTo>
                    <a:pt x="791752" y="953152"/>
                  </a:lnTo>
                  <a:lnTo>
                    <a:pt x="794365" y="976169"/>
                  </a:lnTo>
                  <a:lnTo>
                    <a:pt x="805561" y="996686"/>
                  </a:lnTo>
                  <a:lnTo>
                    <a:pt x="825246" y="1018031"/>
                  </a:lnTo>
                  <a:lnTo>
                    <a:pt x="851467" y="1028026"/>
                  </a:lnTo>
                  <a:lnTo>
                    <a:pt x="874166" y="1044592"/>
                  </a:lnTo>
                  <a:lnTo>
                    <a:pt x="888978" y="1067118"/>
                  </a:lnTo>
                  <a:lnTo>
                    <a:pt x="891539" y="1094993"/>
                  </a:lnTo>
                  <a:lnTo>
                    <a:pt x="880097" y="1100327"/>
                  </a:lnTo>
                  <a:lnTo>
                    <a:pt x="841997" y="1105661"/>
                  </a:lnTo>
                  <a:lnTo>
                    <a:pt x="803135" y="1105661"/>
                  </a:lnTo>
                  <a:lnTo>
                    <a:pt x="787146" y="1139189"/>
                  </a:lnTo>
                  <a:lnTo>
                    <a:pt x="781050" y="1177289"/>
                  </a:lnTo>
                  <a:lnTo>
                    <a:pt x="792479" y="1204721"/>
                  </a:lnTo>
                  <a:lnTo>
                    <a:pt x="803135" y="1221485"/>
                  </a:lnTo>
                  <a:lnTo>
                    <a:pt x="819899" y="1226819"/>
                  </a:lnTo>
                  <a:lnTo>
                    <a:pt x="908303" y="1271015"/>
                  </a:lnTo>
                  <a:lnTo>
                    <a:pt x="896861" y="1298447"/>
                  </a:lnTo>
                  <a:lnTo>
                    <a:pt x="874776" y="1320545"/>
                  </a:lnTo>
                  <a:lnTo>
                    <a:pt x="852677" y="1331213"/>
                  </a:lnTo>
                  <a:lnTo>
                    <a:pt x="825246" y="1347977"/>
                  </a:lnTo>
                  <a:lnTo>
                    <a:pt x="819899" y="1364741"/>
                  </a:lnTo>
                  <a:lnTo>
                    <a:pt x="809244" y="1375409"/>
                  </a:lnTo>
                  <a:lnTo>
                    <a:pt x="803135" y="1392173"/>
                  </a:lnTo>
                  <a:lnTo>
                    <a:pt x="797813" y="1408175"/>
                  </a:lnTo>
                  <a:lnTo>
                    <a:pt x="792479" y="1419605"/>
                  </a:lnTo>
                  <a:lnTo>
                    <a:pt x="792479" y="1424939"/>
                  </a:lnTo>
                  <a:lnTo>
                    <a:pt x="803135" y="1479803"/>
                  </a:lnTo>
                  <a:lnTo>
                    <a:pt x="841997" y="1513331"/>
                  </a:lnTo>
                  <a:lnTo>
                    <a:pt x="896861" y="1529333"/>
                  </a:lnTo>
                  <a:lnTo>
                    <a:pt x="908303" y="1540763"/>
                  </a:lnTo>
                  <a:lnTo>
                    <a:pt x="913637" y="1551431"/>
                  </a:lnTo>
                  <a:lnTo>
                    <a:pt x="918959" y="1578863"/>
                  </a:lnTo>
                  <a:lnTo>
                    <a:pt x="913637" y="1600961"/>
                  </a:lnTo>
                  <a:lnTo>
                    <a:pt x="891539" y="1612391"/>
                  </a:lnTo>
                  <a:lnTo>
                    <a:pt x="864095" y="1617725"/>
                  </a:lnTo>
                  <a:lnTo>
                    <a:pt x="781050" y="1617725"/>
                  </a:lnTo>
                  <a:lnTo>
                    <a:pt x="770369" y="1623059"/>
                  </a:lnTo>
                  <a:lnTo>
                    <a:pt x="759713" y="1645157"/>
                  </a:lnTo>
                  <a:lnTo>
                    <a:pt x="759713" y="1667255"/>
                  </a:lnTo>
                  <a:lnTo>
                    <a:pt x="765035" y="1689353"/>
                  </a:lnTo>
                  <a:lnTo>
                    <a:pt x="770369" y="1716785"/>
                  </a:lnTo>
                </a:path>
                <a:path w="1904365" h="1853564">
                  <a:moveTo>
                    <a:pt x="1513319" y="643889"/>
                  </a:moveTo>
                  <a:lnTo>
                    <a:pt x="1474470" y="637793"/>
                  </a:lnTo>
                  <a:lnTo>
                    <a:pt x="1436370" y="627125"/>
                  </a:lnTo>
                  <a:lnTo>
                    <a:pt x="1403603" y="621791"/>
                  </a:lnTo>
                  <a:lnTo>
                    <a:pt x="1359395" y="616457"/>
                  </a:lnTo>
                  <a:lnTo>
                    <a:pt x="1166609" y="616457"/>
                  </a:lnTo>
                  <a:lnTo>
                    <a:pt x="1067549" y="621791"/>
                  </a:lnTo>
                  <a:lnTo>
                    <a:pt x="973823" y="627125"/>
                  </a:lnTo>
                  <a:lnTo>
                    <a:pt x="935723" y="643889"/>
                  </a:lnTo>
                  <a:lnTo>
                    <a:pt x="918959" y="659891"/>
                  </a:lnTo>
                  <a:lnTo>
                    <a:pt x="896861" y="671321"/>
                  </a:lnTo>
                  <a:lnTo>
                    <a:pt x="902195" y="637793"/>
                  </a:lnTo>
                  <a:lnTo>
                    <a:pt x="902195" y="616457"/>
                  </a:lnTo>
                  <a:lnTo>
                    <a:pt x="908303" y="594359"/>
                  </a:lnTo>
                  <a:lnTo>
                    <a:pt x="913637" y="582929"/>
                  </a:lnTo>
                  <a:lnTo>
                    <a:pt x="918959" y="577595"/>
                  </a:lnTo>
                  <a:lnTo>
                    <a:pt x="957821" y="577595"/>
                  </a:lnTo>
                  <a:lnTo>
                    <a:pt x="985265" y="582929"/>
                  </a:lnTo>
                  <a:lnTo>
                    <a:pt x="1062227" y="582929"/>
                  </a:lnTo>
                  <a:lnTo>
                    <a:pt x="1127747" y="577595"/>
                  </a:lnTo>
                  <a:lnTo>
                    <a:pt x="1282446" y="577595"/>
                  </a:lnTo>
                  <a:lnTo>
                    <a:pt x="1325879" y="572261"/>
                  </a:lnTo>
                  <a:lnTo>
                    <a:pt x="1549450" y="572261"/>
                  </a:lnTo>
                  <a:lnTo>
                    <a:pt x="1595627" y="572261"/>
                  </a:lnTo>
                </a:path>
                <a:path w="1904365" h="1853564">
                  <a:moveTo>
                    <a:pt x="1672589" y="1177289"/>
                  </a:moveTo>
                  <a:lnTo>
                    <a:pt x="1629155" y="1177289"/>
                  </a:lnTo>
                  <a:lnTo>
                    <a:pt x="1584947" y="1182623"/>
                  </a:lnTo>
                  <a:lnTo>
                    <a:pt x="1524000" y="1194053"/>
                  </a:lnTo>
                  <a:lnTo>
                    <a:pt x="1469123" y="1216151"/>
                  </a:lnTo>
                  <a:lnTo>
                    <a:pt x="1414259" y="1232153"/>
                  </a:lnTo>
                  <a:lnTo>
                    <a:pt x="1354061" y="1243583"/>
                  </a:lnTo>
                  <a:lnTo>
                    <a:pt x="1320546" y="1248917"/>
                  </a:lnTo>
                  <a:lnTo>
                    <a:pt x="1293113" y="1254251"/>
                  </a:lnTo>
                  <a:lnTo>
                    <a:pt x="1255013" y="1254251"/>
                  </a:lnTo>
                  <a:lnTo>
                    <a:pt x="1232915" y="1259585"/>
                  </a:lnTo>
                  <a:lnTo>
                    <a:pt x="1072896" y="1259585"/>
                  </a:lnTo>
                  <a:lnTo>
                    <a:pt x="1001268" y="1254251"/>
                  </a:lnTo>
                  <a:lnTo>
                    <a:pt x="985265" y="1254251"/>
                  </a:lnTo>
                  <a:lnTo>
                    <a:pt x="963168" y="1259585"/>
                  </a:lnTo>
                  <a:lnTo>
                    <a:pt x="951737" y="1281683"/>
                  </a:lnTo>
                  <a:lnTo>
                    <a:pt x="946403" y="1298447"/>
                  </a:lnTo>
                  <a:lnTo>
                    <a:pt x="957821" y="1325879"/>
                  </a:lnTo>
                  <a:lnTo>
                    <a:pt x="963168" y="1342643"/>
                  </a:lnTo>
                  <a:lnTo>
                    <a:pt x="979170" y="1347977"/>
                  </a:lnTo>
                  <a:lnTo>
                    <a:pt x="995921" y="1347977"/>
                  </a:lnTo>
                  <a:lnTo>
                    <a:pt x="1018019" y="1342643"/>
                  </a:lnTo>
                  <a:lnTo>
                    <a:pt x="1050785" y="1325879"/>
                  </a:lnTo>
                  <a:lnTo>
                    <a:pt x="1084326" y="1315211"/>
                  </a:lnTo>
                  <a:lnTo>
                    <a:pt x="1155953" y="1309115"/>
                  </a:lnTo>
                  <a:lnTo>
                    <a:pt x="1309877" y="1309115"/>
                  </a:lnTo>
                  <a:lnTo>
                    <a:pt x="1370076" y="1303781"/>
                  </a:lnTo>
                  <a:lnTo>
                    <a:pt x="1424939" y="1298447"/>
                  </a:lnTo>
                  <a:lnTo>
                    <a:pt x="1485900" y="1293113"/>
                  </a:lnTo>
                  <a:lnTo>
                    <a:pt x="1540763" y="1271015"/>
                  </a:lnTo>
                  <a:lnTo>
                    <a:pt x="1557527" y="1259585"/>
                  </a:lnTo>
                  <a:lnTo>
                    <a:pt x="1573529" y="1254251"/>
                  </a:lnTo>
                  <a:lnTo>
                    <a:pt x="1584947" y="1248917"/>
                  </a:lnTo>
                  <a:lnTo>
                    <a:pt x="1595627" y="1243583"/>
                  </a:lnTo>
                  <a:lnTo>
                    <a:pt x="1607045" y="1243583"/>
                  </a:lnTo>
                  <a:lnTo>
                    <a:pt x="1617726" y="1238249"/>
                  </a:lnTo>
                  <a:lnTo>
                    <a:pt x="1634489" y="1232153"/>
                  </a:lnTo>
                  <a:lnTo>
                    <a:pt x="1656587" y="1232153"/>
                  </a:lnTo>
                  <a:lnTo>
                    <a:pt x="1672589" y="1226819"/>
                  </a:lnTo>
                  <a:lnTo>
                    <a:pt x="1678673" y="1226819"/>
                  </a:lnTo>
                </a:path>
                <a:path w="1904365" h="1853564">
                  <a:moveTo>
                    <a:pt x="1904237" y="379475"/>
                  </a:moveTo>
                  <a:lnTo>
                    <a:pt x="1771650" y="489203"/>
                  </a:lnTo>
                </a:path>
              </a:pathLst>
            </a:custGeom>
            <a:ln w="16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24722" y="3054857"/>
              <a:ext cx="193040" cy="181610"/>
            </a:xfrm>
            <a:custGeom>
              <a:avLst/>
              <a:gdLst/>
              <a:ahLst/>
              <a:cxnLst/>
              <a:rect l="l" t="t" r="r" b="b"/>
              <a:pathLst>
                <a:path w="193040" h="181610">
                  <a:moveTo>
                    <a:pt x="192798" y="143256"/>
                  </a:moveTo>
                  <a:lnTo>
                    <a:pt x="76974" y="0"/>
                  </a:lnTo>
                  <a:lnTo>
                    <a:pt x="0" y="181356"/>
                  </a:lnTo>
                  <a:lnTo>
                    <a:pt x="192798" y="1432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90076" y="2785109"/>
              <a:ext cx="611505" cy="881380"/>
            </a:xfrm>
            <a:custGeom>
              <a:avLst/>
              <a:gdLst/>
              <a:ahLst/>
              <a:cxnLst/>
              <a:rect l="l" t="t" r="r" b="b"/>
              <a:pathLst>
                <a:path w="611504" h="881379">
                  <a:moveTo>
                    <a:pt x="611124" y="0"/>
                  </a:moveTo>
                  <a:lnTo>
                    <a:pt x="0" y="880872"/>
                  </a:lnTo>
                </a:path>
              </a:pathLst>
            </a:custGeom>
            <a:ln w="16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01697" y="3599687"/>
              <a:ext cx="170815" cy="198120"/>
            </a:xfrm>
            <a:custGeom>
              <a:avLst/>
              <a:gdLst/>
              <a:ahLst/>
              <a:cxnLst/>
              <a:rect l="l" t="t" r="r" b="b"/>
              <a:pathLst>
                <a:path w="170815" h="198120">
                  <a:moveTo>
                    <a:pt x="170675" y="104394"/>
                  </a:moveTo>
                  <a:lnTo>
                    <a:pt x="22098" y="0"/>
                  </a:lnTo>
                  <a:lnTo>
                    <a:pt x="0" y="198120"/>
                  </a:lnTo>
                  <a:lnTo>
                    <a:pt x="170675" y="1043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82247" y="3412235"/>
              <a:ext cx="220345" cy="160020"/>
            </a:xfrm>
            <a:custGeom>
              <a:avLst/>
              <a:gdLst/>
              <a:ahLst/>
              <a:cxnLst/>
              <a:rect l="l" t="t" r="r" b="b"/>
              <a:pathLst>
                <a:path w="220345" h="160020">
                  <a:moveTo>
                    <a:pt x="220218" y="160019"/>
                  </a:moveTo>
                  <a:lnTo>
                    <a:pt x="0" y="0"/>
                  </a:lnTo>
                </a:path>
              </a:pathLst>
            </a:custGeom>
            <a:ln w="16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50421" y="3324605"/>
              <a:ext cx="198120" cy="170815"/>
            </a:xfrm>
            <a:custGeom>
              <a:avLst/>
              <a:gdLst/>
              <a:ahLst/>
              <a:cxnLst/>
              <a:rect l="l" t="t" r="r" b="b"/>
              <a:pathLst>
                <a:path w="198120" h="170814">
                  <a:moveTo>
                    <a:pt x="198120" y="22098"/>
                  </a:moveTo>
                  <a:lnTo>
                    <a:pt x="0" y="0"/>
                  </a:lnTo>
                  <a:lnTo>
                    <a:pt x="93725" y="170688"/>
                  </a:lnTo>
                  <a:lnTo>
                    <a:pt x="198120" y="220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54815" y="4216145"/>
              <a:ext cx="237490" cy="27940"/>
            </a:xfrm>
            <a:custGeom>
              <a:avLst/>
              <a:gdLst/>
              <a:ahLst/>
              <a:cxnLst/>
              <a:rect l="l" t="t" r="r" b="b"/>
              <a:pathLst>
                <a:path w="237489" h="27939">
                  <a:moveTo>
                    <a:pt x="236981" y="27431"/>
                  </a:moveTo>
                  <a:lnTo>
                    <a:pt x="0" y="0"/>
                  </a:lnTo>
                </a:path>
              </a:pathLst>
            </a:custGeom>
            <a:ln w="16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90223" y="4122419"/>
              <a:ext cx="186690" cy="181610"/>
            </a:xfrm>
            <a:custGeom>
              <a:avLst/>
              <a:gdLst/>
              <a:ahLst/>
              <a:cxnLst/>
              <a:rect l="l" t="t" r="r" b="b"/>
              <a:pathLst>
                <a:path w="186689" h="181610">
                  <a:moveTo>
                    <a:pt x="186689" y="0"/>
                  </a:moveTo>
                  <a:lnTo>
                    <a:pt x="0" y="71627"/>
                  </a:lnTo>
                  <a:lnTo>
                    <a:pt x="164592" y="181355"/>
                  </a:lnTo>
                  <a:lnTo>
                    <a:pt x="1866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97596" y="4942331"/>
              <a:ext cx="344290" cy="3360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097884" y="4750327"/>
            <a:ext cx="920115" cy="5778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sz="1800" spc="-15" dirty="0">
                <a:latin typeface="Times New Roman"/>
                <a:cs typeface="Times New Roman"/>
              </a:rPr>
              <a:t>s</a:t>
            </a:r>
            <a:r>
              <a:rPr sz="1800" spc="2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n</a:t>
            </a:r>
            <a:r>
              <a:rPr sz="1800" spc="1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p</a:t>
            </a:r>
            <a:r>
              <a:rPr sz="1800" spc="-25" dirty="0">
                <a:latin typeface="Times New Roman"/>
                <a:cs typeface="Times New Roman"/>
              </a:rPr>
              <a:t>t</a:t>
            </a:r>
            <a:r>
              <a:rPr sz="1800" spc="20" dirty="0">
                <a:latin typeface="Times New Roman"/>
                <a:cs typeface="Times New Roman"/>
              </a:rPr>
              <a:t>i</a:t>
            </a:r>
            <a:r>
              <a:rPr sz="1800" spc="-25" dirty="0">
                <a:latin typeface="Times New Roman"/>
                <a:cs typeface="Times New Roman"/>
              </a:rPr>
              <a:t>č</a:t>
            </a:r>
            <a:r>
              <a:rPr sz="1800" dirty="0">
                <a:latin typeface="Times New Roman"/>
                <a:cs typeface="Times New Roman"/>
              </a:rPr>
              <a:t>ki  terminali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46589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64180" algn="l"/>
              </a:tabLst>
            </a:pPr>
            <a:r>
              <a:rPr dirty="0"/>
              <a:t>Piramidalni	neuron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311535" y="2094230"/>
            <a:ext cx="2681605" cy="1214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Dendriti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primaju  ulaz s drugih  neurona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1535" y="3363721"/>
            <a:ext cx="2591435" cy="2486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96545" indent="-342900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Axon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prenosi  impulse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dalje</a:t>
            </a:r>
            <a:endParaRPr sz="26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4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Sinaptički  terminali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dotiču  dendrite drugih  neurona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928495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dirty="0" smtClean="0"/>
              <a:t>Istorijat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7612380" cy="439102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Taylor, 1956, asocijativna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memorija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von Neumann, 1956, ideja redundancije za dizajn  </a:t>
            </a:r>
            <a:r>
              <a:rPr sz="2600" spc="-5" dirty="0" err="1">
                <a:latin typeface="Arial"/>
                <a:cs typeface="Arial"/>
              </a:rPr>
              <a:t>pouzdanih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lang="en-US" sz="2600" spc="-5" dirty="0" err="1" smtClean="0">
                <a:latin typeface="Arial"/>
                <a:cs typeface="Arial"/>
              </a:rPr>
              <a:t>sistem</a:t>
            </a:r>
            <a:r>
              <a:rPr sz="2600" spc="-5" dirty="0" err="1" smtClean="0">
                <a:latin typeface="Arial"/>
                <a:cs typeface="Arial"/>
              </a:rPr>
              <a:t>a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(mreža) od nepouzdanih  komponenti (neurona)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Rosenblatt, 1958,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perceptron</a:t>
            </a:r>
            <a:endParaRPr sz="2600" dirty="0">
              <a:latin typeface="Arial"/>
              <a:cs typeface="Arial"/>
            </a:endParaRPr>
          </a:p>
          <a:p>
            <a:pPr marL="355600" marR="467995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Widrow i Hoff, 1960, LMS (least mean square)  algoritam i Adaline (adaptive linear</a:t>
            </a:r>
            <a:r>
              <a:rPr sz="2600" spc="6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element)</a:t>
            </a:r>
            <a:endParaRPr sz="2600" dirty="0">
              <a:latin typeface="Arial"/>
              <a:cs typeface="Arial"/>
            </a:endParaRPr>
          </a:p>
          <a:p>
            <a:pPr marL="355600" marR="376555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Uzlet do 1969 kad je objavljena knjiga,  “Perceptrons” autora Minski i Papert gdje su  analizirali </a:t>
            </a:r>
            <a:r>
              <a:rPr sz="2600" dirty="0">
                <a:latin typeface="Arial"/>
                <a:cs typeface="Arial"/>
              </a:rPr>
              <a:t>ograničenja </a:t>
            </a:r>
            <a:r>
              <a:rPr sz="2600" spc="-5" dirty="0">
                <a:latin typeface="Arial"/>
                <a:cs typeface="Arial"/>
              </a:rPr>
              <a:t>jednoslojnih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perceptrona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9284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dirty="0" smtClean="0"/>
              <a:t>Istorijat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7555865" cy="43992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Zastoj </a:t>
            </a:r>
            <a:r>
              <a:rPr sz="2600" spc="-5" dirty="0">
                <a:latin typeface="Arial"/>
                <a:cs typeface="Arial"/>
              </a:rPr>
              <a:t>od 10 godina (1970-1980)</a:t>
            </a:r>
            <a:r>
              <a:rPr sz="2600" spc="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zbog:</a:t>
            </a:r>
            <a:endParaRPr sz="26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tehnoloških razloga (nije </a:t>
            </a:r>
            <a:r>
              <a:rPr sz="2200" spc="-5" dirty="0" err="1">
                <a:latin typeface="Arial"/>
                <a:cs typeface="Arial"/>
              </a:rPr>
              <a:t>bilo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računar</a:t>
            </a:r>
            <a:r>
              <a:rPr sz="2200" spc="-5" dirty="0" err="1" smtClean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)</a:t>
            </a:r>
            <a:endParaRPr sz="22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psihološko-financijskih razloga (Minski-Papert knjiga)</a:t>
            </a:r>
            <a:endParaRPr sz="22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Grossberg, 1980, adaptive resonance</a:t>
            </a:r>
            <a:r>
              <a:rPr sz="2600" spc="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theory</a:t>
            </a:r>
            <a:endParaRPr sz="2600" dirty="0">
              <a:latin typeface="Arial"/>
              <a:cs typeface="Arial"/>
            </a:endParaRPr>
          </a:p>
          <a:p>
            <a:pPr marL="355600" marR="886460" indent="-342900" algn="just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Hopfield, 1982, energetska funkcija, veza s  statističkom fizikom (puno fizičara ušlo je u  područje)</a:t>
            </a:r>
            <a:endParaRPr sz="26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Kohonen, 1982, self-organizing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maps</a:t>
            </a:r>
            <a:endParaRPr sz="260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Kirkpatrick, Galatt, Vecchi, 1983, simulirano  hladđenje za rješavanje kombinacijskih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problema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7745" y="1190625"/>
            <a:ext cx="19284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dirty="0" smtClean="0"/>
              <a:t>Istorijat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marR="1293495" indent="-343535">
              <a:lnSpc>
                <a:spcPct val="100000"/>
              </a:lnSpc>
              <a:spcBef>
                <a:spcPts val="9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6235" algn="l"/>
                <a:tab pos="356870" algn="l"/>
              </a:tabLst>
            </a:pPr>
            <a:r>
              <a:rPr spc="-5" dirty="0"/>
              <a:t>Rumelhart, Hinton, Williams, 1986, učenje s  povratnom propagacijom pogreške (back-  propagation)</a:t>
            </a:r>
          </a:p>
          <a:p>
            <a:pPr marL="356235" marR="228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6235" algn="l"/>
                <a:tab pos="356870" algn="l"/>
                <a:tab pos="2799080" algn="l"/>
              </a:tabLst>
            </a:pPr>
            <a:r>
              <a:rPr spc="-5" dirty="0"/>
              <a:t>Rumelhart, McClelland, 1986, dvije knjige, “Parallel  Distributed Processing: Exploration in  Microstructures	</a:t>
            </a:r>
            <a:r>
              <a:rPr dirty="0"/>
              <a:t>of </a:t>
            </a:r>
            <a:r>
              <a:rPr spc="-5" dirty="0"/>
              <a:t>Cognition”, imaju veliki</a:t>
            </a:r>
            <a:r>
              <a:rPr spc="20" dirty="0"/>
              <a:t> </a:t>
            </a:r>
            <a:r>
              <a:rPr spc="-5" dirty="0"/>
              <a:t>utjecaj</a:t>
            </a:r>
          </a:p>
          <a:p>
            <a:pPr marL="356235" marR="5080" indent="-342900">
              <a:lnSpc>
                <a:spcPct val="100000"/>
              </a:lnSpc>
              <a:spcBef>
                <a:spcPts val="64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6235" algn="l"/>
                <a:tab pos="356870" algn="l"/>
              </a:tabLst>
            </a:pPr>
            <a:r>
              <a:rPr spc="-5" dirty="0"/>
              <a:t>Broomhead, Lowe, 1988, radial-basis function (RBF)  mreže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19284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Sinapse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7605395" cy="392557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Sinapse omogućuju interakciju </a:t>
            </a:r>
            <a:r>
              <a:rPr sz="2600" dirty="0">
                <a:latin typeface="Arial"/>
                <a:cs typeface="Arial"/>
              </a:rPr>
              <a:t>između</a:t>
            </a:r>
            <a:r>
              <a:rPr sz="2600" spc="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neurona</a:t>
            </a:r>
            <a:endParaRPr sz="2600">
              <a:latin typeface="Arial"/>
              <a:cs typeface="Arial"/>
            </a:endParaRPr>
          </a:p>
          <a:p>
            <a:pPr marL="355600" marR="144780" indent="-343535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Presinaptički proces </a:t>
            </a:r>
            <a:r>
              <a:rPr sz="2600" dirty="0">
                <a:latin typeface="Arial"/>
                <a:cs typeface="Arial"/>
              </a:rPr>
              <a:t>oslobađa </a:t>
            </a:r>
            <a:r>
              <a:rPr sz="2600" spc="-5" dirty="0">
                <a:latin typeface="Arial"/>
                <a:cs typeface="Arial"/>
              </a:rPr>
              <a:t>tvar koja difundira  kroz sinaptičku pukotinu i izaziva postsinaptički  proces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Sinapsu možemo zamisliti kao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nerecipročni</a:t>
            </a:r>
            <a:endParaRPr sz="2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600" spc="-5" dirty="0">
                <a:latin typeface="Arial"/>
                <a:cs typeface="Arial"/>
              </a:rPr>
              <a:t>četveropol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Piramidalni neuron može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imati:</a:t>
            </a:r>
            <a:endParaRPr sz="26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10000 ili </a:t>
            </a:r>
            <a:r>
              <a:rPr sz="2200" dirty="0">
                <a:latin typeface="Arial"/>
                <a:cs typeface="Arial"/>
              </a:rPr>
              <a:t>više </a:t>
            </a:r>
            <a:r>
              <a:rPr sz="2200" spc="-5" dirty="0">
                <a:latin typeface="Arial"/>
                <a:cs typeface="Arial"/>
              </a:rPr>
              <a:t>ulaznih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sinapsi</a:t>
            </a:r>
            <a:endParaRPr sz="220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njegov izlaz </a:t>
            </a:r>
            <a:r>
              <a:rPr sz="2200" dirty="0">
                <a:latin typeface="Arial"/>
                <a:cs typeface="Arial"/>
              </a:rPr>
              <a:t>može se </a:t>
            </a:r>
            <a:r>
              <a:rPr sz="2200" spc="-5" dirty="0">
                <a:latin typeface="Arial"/>
                <a:cs typeface="Arial"/>
              </a:rPr>
              <a:t>prenositi na </a:t>
            </a:r>
            <a:r>
              <a:rPr sz="2200" dirty="0">
                <a:latin typeface="Arial"/>
                <a:cs typeface="Arial"/>
              </a:rPr>
              <a:t>tisuće drugih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neurona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35" y="1099820"/>
            <a:ext cx="61741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 err="1" smtClean="0"/>
              <a:t>podela</a:t>
            </a:r>
            <a:r>
              <a:rPr dirty="0" smtClean="0"/>
              <a:t> </a:t>
            </a:r>
            <a:r>
              <a:rPr dirty="0"/>
              <a:t>neuronskih</a:t>
            </a:r>
            <a:r>
              <a:rPr spc="-75" dirty="0"/>
              <a:t> </a:t>
            </a:r>
            <a:r>
              <a:rPr dirty="0"/>
              <a:t>mreža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4755"/>
            <a:ext cx="7775575" cy="445960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Biološke (prirodne) neuronske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biološki organizmi</a:t>
            </a:r>
            <a:endParaRPr sz="22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mozak </a:t>
            </a:r>
            <a:r>
              <a:rPr sz="2200" spc="-5" dirty="0">
                <a:latin typeface="Arial"/>
                <a:cs typeface="Arial"/>
              </a:rPr>
              <a:t>ljudi </a:t>
            </a:r>
            <a:r>
              <a:rPr sz="2200" dirty="0">
                <a:latin typeface="Arial"/>
                <a:cs typeface="Arial"/>
              </a:rPr>
              <a:t>i životinja</a:t>
            </a:r>
          </a:p>
          <a:p>
            <a:pPr marL="704215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visoka složenost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paralelizam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600" spc="-5" dirty="0" err="1" smtClean="0">
                <a:latin typeface="Arial"/>
                <a:cs typeface="Arial"/>
              </a:rPr>
              <a:t>veštačke</a:t>
            </a:r>
            <a:r>
              <a:rPr sz="2600" spc="-5" dirty="0" err="1" smtClean="0">
                <a:latin typeface="Arial"/>
                <a:cs typeface="Arial"/>
              </a:rPr>
              <a:t>neuronske</a:t>
            </a:r>
            <a:r>
              <a:rPr sz="2600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mreže</a:t>
            </a:r>
            <a:endParaRPr sz="2600" dirty="0">
              <a:latin typeface="Arial"/>
              <a:cs typeface="Arial"/>
            </a:endParaRPr>
          </a:p>
          <a:p>
            <a:pPr marL="704215" lvl="1" indent="-347980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lang="en-US" sz="2200" dirty="0" err="1" smtClean="0">
                <a:latin typeface="Arial"/>
                <a:cs typeface="Arial"/>
              </a:rPr>
              <a:t>motivisane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biološkim neuronskim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mrežama</a:t>
            </a:r>
          </a:p>
          <a:p>
            <a:pPr marL="704215" lvl="1" indent="-347980">
              <a:lnSpc>
                <a:spcPct val="100000"/>
              </a:lnSpc>
              <a:spcBef>
                <a:spcPts val="52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za sada su </a:t>
            </a:r>
            <a:r>
              <a:rPr sz="2200" spc="-5" dirty="0">
                <a:latin typeface="Arial"/>
                <a:cs typeface="Arial"/>
              </a:rPr>
              <a:t>dosta primitivne imitacije bioloških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mreža</a:t>
            </a:r>
          </a:p>
          <a:p>
            <a:pPr marL="704215" marR="5080" lvl="1" indent="-347980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implementacija na </a:t>
            </a:r>
            <a:r>
              <a:rPr sz="2200" spc="-5" dirty="0" err="1">
                <a:latin typeface="Arial"/>
                <a:cs typeface="Arial"/>
              </a:rPr>
              <a:t>digitalnim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računar</a:t>
            </a:r>
            <a:r>
              <a:rPr sz="2200" dirty="0" err="1" smtClean="0">
                <a:latin typeface="Arial"/>
                <a:cs typeface="Arial"/>
              </a:rPr>
              <a:t>ima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opšte</a:t>
            </a:r>
            <a:r>
              <a:rPr sz="2200" dirty="0" smtClean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namene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ili  </a:t>
            </a:r>
            <a:r>
              <a:rPr sz="2200" spc="-5" dirty="0" err="1">
                <a:latin typeface="Arial"/>
                <a:cs typeface="Arial"/>
              </a:rPr>
              <a:t>pomoću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lang="en-US" sz="2200" spc="-5" dirty="0" err="1" smtClean="0">
                <a:latin typeface="Arial"/>
                <a:cs typeface="Arial"/>
              </a:rPr>
              <a:t>specijalni</a:t>
            </a:r>
            <a:r>
              <a:rPr sz="2200" spc="-5" dirty="0" err="1" smtClean="0">
                <a:latin typeface="Arial"/>
                <a:cs typeface="Arial"/>
              </a:rPr>
              <a:t>h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sklopova (analognih, digitalnih,  </a:t>
            </a:r>
            <a:r>
              <a:rPr sz="2200" dirty="0">
                <a:latin typeface="Arial"/>
                <a:cs typeface="Arial"/>
              </a:rPr>
              <a:t>hibridnih)</a:t>
            </a:r>
          </a:p>
          <a:p>
            <a:pPr marL="704215" lvl="1" indent="-347980">
              <a:lnSpc>
                <a:spcPct val="100000"/>
              </a:lnSpc>
              <a:spcBef>
                <a:spcPts val="51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215" algn="l"/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tema ovog predmeta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Definicija</a:t>
            </a:r>
            <a:r>
              <a:rPr dirty="0"/>
              <a:t> </a:t>
            </a:r>
            <a:r>
              <a:rPr lang="en-US" dirty="0" err="1" smtClean="0"/>
              <a:t>veštačke</a:t>
            </a:r>
            <a:r>
              <a:rPr dirty="0" err="1" smtClean="0"/>
              <a:t>neuronske</a:t>
            </a:r>
            <a:r>
              <a:rPr dirty="0" smtClean="0"/>
              <a:t>  </a:t>
            </a:r>
            <a:r>
              <a:rPr dirty="0"/>
              <a:t>mreže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361" y="6638659"/>
            <a:ext cx="21717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dirty="0"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915"/>
            <a:ext cx="7964170" cy="338772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Alexander i Morton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(1990)</a:t>
            </a:r>
            <a:endParaRPr sz="2600" dirty="0">
              <a:latin typeface="Arial"/>
              <a:cs typeface="Arial"/>
            </a:endParaRPr>
          </a:p>
          <a:p>
            <a:pPr marL="355600" marR="688975" indent="-342900" algn="just">
              <a:lnSpc>
                <a:spcPct val="100000"/>
              </a:lnSpc>
              <a:spcBef>
                <a:spcPts val="630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Umjetna neuronska mreža je masivno paralelni  distribuirani procesor koji je dobar za </a:t>
            </a:r>
            <a:r>
              <a:rPr sz="2600" dirty="0">
                <a:latin typeface="Arial"/>
                <a:cs typeface="Arial"/>
              </a:rPr>
              <a:t>pamćenje  </a:t>
            </a:r>
            <a:r>
              <a:rPr sz="2600" spc="-5" dirty="0">
                <a:latin typeface="Arial"/>
                <a:cs typeface="Arial"/>
              </a:rPr>
              <a:t>iskustvenog znanja</a:t>
            </a:r>
            <a:endParaRPr sz="26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35"/>
              </a:spcBef>
              <a:buClr>
                <a:srgbClr val="330065"/>
              </a:buClr>
              <a:buSzPct val="69230"/>
              <a:buFont typeface="Wingdings"/>
              <a:buChar char="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Slična je mozgu u dva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aspekta:</a:t>
            </a:r>
            <a:endParaRPr sz="2600" dirty="0">
              <a:latin typeface="Arial"/>
              <a:cs typeface="Arial"/>
            </a:endParaRPr>
          </a:p>
          <a:p>
            <a:pPr marL="704215" lvl="1" indent="-347980" algn="just">
              <a:lnSpc>
                <a:spcPct val="100000"/>
              </a:lnSpc>
              <a:spcBef>
                <a:spcPts val="530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Znanje se </a:t>
            </a:r>
            <a:r>
              <a:rPr lang="en-US" sz="2200" spc="-5" dirty="0" err="1" smtClean="0">
                <a:latin typeface="Arial"/>
                <a:cs typeface="Arial"/>
              </a:rPr>
              <a:t>stiče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kroz </a:t>
            </a:r>
            <a:r>
              <a:rPr sz="2200" spc="-5" dirty="0">
                <a:latin typeface="Arial"/>
                <a:cs typeface="Arial"/>
              </a:rPr>
              <a:t>proces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učenja</a:t>
            </a:r>
            <a:endParaRPr sz="2200" dirty="0">
              <a:latin typeface="Arial"/>
              <a:cs typeface="Arial"/>
            </a:endParaRPr>
          </a:p>
          <a:p>
            <a:pPr marL="704215" marR="5080" lvl="1" indent="-347980" algn="just">
              <a:lnSpc>
                <a:spcPct val="100000"/>
              </a:lnSpc>
              <a:spcBef>
                <a:spcPts val="525"/>
              </a:spcBef>
              <a:buClr>
                <a:srgbClr val="659A9A"/>
              </a:buClr>
              <a:buSzPct val="68181"/>
              <a:buFont typeface="Wingdings"/>
              <a:buChar char=""/>
              <a:tabLst>
                <a:tab pos="704850" algn="l"/>
              </a:tabLst>
            </a:pPr>
            <a:r>
              <a:rPr sz="2200" dirty="0">
                <a:latin typeface="Arial"/>
                <a:cs typeface="Arial"/>
              </a:rPr>
              <a:t>Međusobne veze između neurona se koriste za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spremanje  </a:t>
            </a:r>
            <a:r>
              <a:rPr sz="2200" spc="-5" dirty="0">
                <a:latin typeface="Arial"/>
                <a:cs typeface="Arial"/>
              </a:rPr>
              <a:t>znanja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3339</Words>
  <Application>Microsoft Office PowerPoint</Application>
  <PresentationFormat>Custom</PresentationFormat>
  <Paragraphs>499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Neuronske mreže: Uvod</vt:lpstr>
      <vt:lpstr>Pregled predavanja</vt:lpstr>
      <vt:lpstr>Motivacija</vt:lpstr>
      <vt:lpstr>primeri efikasnosti</vt:lpstr>
      <vt:lpstr>Kako je to moguće ?</vt:lpstr>
      <vt:lpstr>Piramidalni neuron</vt:lpstr>
      <vt:lpstr>Sinapse</vt:lpstr>
      <vt:lpstr>podela neuronskih mreža</vt:lpstr>
      <vt:lpstr>Definicija veštačkeneuronske  mreže</vt:lpstr>
      <vt:lpstr>Svojstva neuronskih mreža</vt:lpstr>
      <vt:lpstr>Modeli neurona</vt:lpstr>
      <vt:lpstr>Modeli neurona</vt:lpstr>
      <vt:lpstr>Modeli neurona</vt:lpstr>
      <vt:lpstr>Aktivacijske funkcije</vt:lpstr>
      <vt:lpstr>Aktivacijske funkcije</vt:lpstr>
      <vt:lpstr>Aktivacijske funkcije</vt:lpstr>
      <vt:lpstr>Grafovi</vt:lpstr>
      <vt:lpstr>Arhitekture mreža</vt:lpstr>
      <vt:lpstr>Jednoslojne mreže</vt:lpstr>
      <vt:lpstr>Višeslojne mreže</vt:lpstr>
      <vt:lpstr>Višeslojne mreže</vt:lpstr>
      <vt:lpstr>Višeslojne mreže</vt:lpstr>
      <vt:lpstr>Mreže s povratnom vezom</vt:lpstr>
      <vt:lpstr>Mreže s povratnom vezom</vt:lpstr>
      <vt:lpstr>Ljestvičaste mreže</vt:lpstr>
      <vt:lpstr>Ljestvičaste mreže</vt:lpstr>
      <vt:lpstr>Predstavljanje znanja</vt:lpstr>
      <vt:lpstr>Učenje neuronske mreže</vt:lpstr>
      <vt:lpstr>Neuronske mreže za  raspoznavanje uzoraka</vt:lpstr>
      <vt:lpstr>primer: Prepoznavanje slova</vt:lpstr>
      <vt:lpstr>Usporedba s klasičnim  pristupom</vt:lpstr>
      <vt:lpstr>Pravila za predstavljanje  znanja</vt:lpstr>
      <vt:lpstr>Korištenje a priori informacija</vt:lpstr>
      <vt:lpstr>Receptivno polje</vt:lpstr>
      <vt:lpstr>Receptivno polje</vt:lpstr>
      <vt:lpstr>Receptivno polje</vt:lpstr>
      <vt:lpstr>A priori informacije - sažetak</vt:lpstr>
      <vt:lpstr>Invarijantnost kod  raspoznavanja uzoraka</vt:lpstr>
      <vt:lpstr>Realizacija invarijantnosti</vt:lpstr>
      <vt:lpstr>Invarijantnost strukturom</vt:lpstr>
      <vt:lpstr>Invarijantnost učenjem</vt:lpstr>
      <vt:lpstr>Invarijantnost karakteristikama</vt:lpstr>
      <vt:lpstr>Invarijantnost karakteristikama</vt:lpstr>
      <vt:lpstr>Vizualizacija procesa u NM</vt:lpstr>
      <vt:lpstr>Hinton dijagram</vt:lpstr>
      <vt:lpstr>primer Hinton dijagrama</vt:lpstr>
      <vt:lpstr>Ograničenja Hinton dijagrama</vt:lpstr>
      <vt:lpstr>Dijagram veza</vt:lpstr>
      <vt:lpstr>primer dijagrama veza</vt:lpstr>
      <vt:lpstr>Inteligentni sistemi i NM</vt:lpstr>
      <vt:lpstr>Reprezentacija znanja</vt:lpstr>
      <vt:lpstr>Zaključivanje</vt:lpstr>
      <vt:lpstr>Učenje</vt:lpstr>
      <vt:lpstr>Učenje</vt:lpstr>
      <vt:lpstr>Upoređenje AI i NN</vt:lpstr>
      <vt:lpstr>Nivo delovanja</vt:lpstr>
      <vt:lpstr>Način obrade</vt:lpstr>
      <vt:lpstr>Strukture za reprezentaciju</vt:lpstr>
      <vt:lpstr>Istorijat</vt:lpstr>
      <vt:lpstr>Istorijat</vt:lpstr>
      <vt:lpstr>Istorijat</vt:lpstr>
      <vt:lpstr>Istorijat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- 01-Uvod.ppt</dc:title>
  <dc:creator>Sven</dc:creator>
  <cp:lastModifiedBy>mtodorovic</cp:lastModifiedBy>
  <cp:revision>7</cp:revision>
  <dcterms:created xsi:type="dcterms:W3CDTF">2020-03-26T12:41:51Z</dcterms:created>
  <dcterms:modified xsi:type="dcterms:W3CDTF">2020-03-28T08:04:43Z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2008-09-10T00:00:00Z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2020-03-26T00:00:00Z</vt:filetime>
  </property>
</Properties>
</file>