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5" r:id="rId1"/>
    <p:sldMasterId id="214748389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6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23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0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89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438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65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40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038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085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21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78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65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426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72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783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802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155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63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09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424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948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29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092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074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551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4154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747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487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086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988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492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92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906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860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2063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743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154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729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477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820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2712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26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652"/>
            <a:ext cx="9223058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2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3797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1928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937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405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771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70" y="270728"/>
            <a:ext cx="8910858" cy="137223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03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2159" y="993974"/>
            <a:ext cx="890908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45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12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0057" y="1781021"/>
            <a:ext cx="424815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2938" y="1766276"/>
            <a:ext cx="445008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38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4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73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364474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6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  <p:sldLayoutId id="2147483872" r:id="rId37"/>
    <p:sldLayoutId id="2147483874" r:id="rId38"/>
    <p:sldLayoutId id="2147483875" r:id="rId39"/>
    <p:sldLayoutId id="2147483876" r:id="rId40"/>
    <p:sldLayoutId id="2147483877" r:id="rId41"/>
    <p:sldLayoutId id="2147483878" r:id="rId42"/>
    <p:sldLayoutId id="2147483879" r:id="rId43"/>
    <p:sldLayoutId id="2147483880" r:id="rId44"/>
    <p:sldLayoutId id="2147483881" r:id="rId45"/>
    <p:sldLayoutId id="2147483882" r:id="rId46"/>
    <p:sldLayoutId id="2147483883" r:id="rId47"/>
    <p:sldLayoutId id="2147483884" r:id="rId48"/>
    <p:sldLayoutId id="2147483885" r:id="rId49"/>
    <p:sldLayoutId id="2147483886" r:id="rId50"/>
    <p:sldLayoutId id="2147483887" r:id="rId51"/>
    <p:sldLayoutId id="2147483888" r:id="rId52"/>
    <p:sldLayoutId id="2147483889" r:id="rId53"/>
    <p:sldLayoutId id="2147483890" r:id="rId54"/>
    <p:sldLayoutId id="2147483666" r:id="rId55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6206" y="0"/>
            <a:ext cx="10082783" cy="75623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777" y="344205"/>
            <a:ext cx="8909844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358" y="1781020"/>
            <a:ext cx="886523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1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1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1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3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12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0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jpg"/><Relationship Id="rId7" Type="http://schemas.openxmlformats.org/officeDocument/2006/relationships/image" Target="../media/image58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rmed.com/" TargetMode="External"/><Relationship Id="rId2" Type="http://schemas.openxmlformats.org/officeDocument/2006/relationships/hyperlink" Target="http://www.foundersworkbench.com/" TargetMode="Externa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6.jpg"/><Relationship Id="rId7" Type="http://schemas.openxmlformats.org/officeDocument/2006/relationships/hyperlink" Target="http://www.xpertrule.com/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www.exsys.com/cessnatop" TargetMode="External"/><Relationship Id="rId5" Type="http://schemas.openxmlformats.org/officeDocument/2006/relationships/image" Target="../media/image62.jpg"/><Relationship Id="rId4" Type="http://schemas.openxmlformats.org/officeDocument/2006/relationships/image" Target="../media/image61.jpg"/><Relationship Id="rId9" Type="http://schemas.openxmlformats.org/officeDocument/2006/relationships/image" Target="../media/image64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ertsystem.com/discover-cogito-demo" TargetMode="External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miner.com/" TargetMode="External"/><Relationship Id="rId2" Type="http://schemas.openxmlformats.org/officeDocument/2006/relationships/hyperlink" Target="http://www.xpertrule.com/" TargetMode="Externa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://www.kdnuggets.com/software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27772" y="1934866"/>
            <a:ext cx="8237855" cy="1372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9235" marR="5080" indent="-2757170">
              <a:lnSpc>
                <a:spcPct val="100499"/>
              </a:lnSpc>
              <a:spcBef>
                <a:spcPts val="90"/>
              </a:spcBef>
            </a:pPr>
            <a:r>
              <a:rPr b="1" spc="5" dirty="0" err="1" smtClean="0">
                <a:solidFill>
                  <a:srgbClr val="808080"/>
                </a:solidFill>
                <a:latin typeface="Calibri"/>
                <a:cs typeface="Calibri"/>
              </a:rPr>
              <a:t>Ekspertni</a:t>
            </a:r>
            <a:r>
              <a:rPr b="1" spc="5" dirty="0" smtClean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b="1" spc="5" dirty="0">
                <a:solidFill>
                  <a:srgbClr val="808080"/>
                </a:solidFill>
                <a:latin typeface="Calibri"/>
                <a:cs typeface="Calibri"/>
              </a:rPr>
              <a:t>sistemi </a:t>
            </a:r>
            <a:r>
              <a:rPr b="1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b="1" spc="-1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b="1" spc="5" dirty="0">
                <a:solidFill>
                  <a:srgbClr val="808080"/>
                </a:solidFill>
                <a:latin typeface="Calibri"/>
                <a:cs typeface="Calibri"/>
              </a:rPr>
              <a:t>podrška  </a:t>
            </a:r>
            <a:r>
              <a:rPr b="1" dirty="0">
                <a:solidFill>
                  <a:srgbClr val="808080"/>
                </a:solidFill>
                <a:latin typeface="Calibri"/>
                <a:cs typeface="Calibri"/>
              </a:rPr>
              <a:t>odlučivanju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72"/>
            <a:ext cx="5963482" cy="885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823" y="644209"/>
            <a:ext cx="267271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Zaključivanje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897064" y="1697133"/>
            <a:ext cx="5725795" cy="20923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Zaključivanje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inference</a:t>
            </a:r>
            <a:r>
              <a:rPr sz="2650" dirty="0">
                <a:latin typeface="Calibri"/>
                <a:cs typeface="Calibri"/>
              </a:rPr>
              <a:t>) </a:t>
            </a:r>
            <a:r>
              <a:rPr sz="2650" spc="-5" dirty="0">
                <a:latin typeface="Calibri"/>
                <a:cs typeface="Calibri"/>
              </a:rPr>
              <a:t>može</a:t>
            </a:r>
            <a:r>
              <a:rPr sz="2650" spc="-7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biti</a:t>
            </a:r>
            <a:endParaRPr sz="26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Induktivno (od pojedinačnog </a:t>
            </a:r>
            <a:r>
              <a:rPr sz="2200" spc="5" dirty="0">
                <a:latin typeface="Calibri"/>
                <a:cs typeface="Calibri"/>
              </a:rPr>
              <a:t>ka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opštem)</a:t>
            </a:r>
            <a:endParaRPr sz="220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Deduktivno (od </a:t>
            </a:r>
            <a:r>
              <a:rPr sz="2200" spc="5" dirty="0">
                <a:latin typeface="Calibri"/>
                <a:cs typeface="Calibri"/>
              </a:rPr>
              <a:t>opšteg </a:t>
            </a:r>
            <a:r>
              <a:rPr sz="2200" spc="-5" dirty="0">
                <a:latin typeface="Calibri"/>
                <a:cs typeface="Calibri"/>
              </a:rPr>
              <a:t>ka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pojedinačnom)</a:t>
            </a:r>
            <a:endParaRPr sz="220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Abduktivno (od </a:t>
            </a:r>
            <a:r>
              <a:rPr sz="2200" spc="5" dirty="0">
                <a:latin typeface="Calibri"/>
                <a:cs typeface="Calibri"/>
              </a:rPr>
              <a:t>konkretnog ka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konkretnom)</a:t>
            </a:r>
            <a:endParaRPr sz="2200">
              <a:latin typeface="Calibri"/>
              <a:cs typeface="Calibri"/>
            </a:endParaRPr>
          </a:p>
          <a:p>
            <a:pPr marL="911860" lvl="2" indent="-203835">
              <a:lnSpc>
                <a:spcPct val="100000"/>
              </a:lnSpc>
              <a:spcBef>
                <a:spcPts val="525"/>
              </a:spcBef>
              <a:buClr>
                <a:srgbClr val="808080"/>
              </a:buClr>
              <a:buChar char="•"/>
              <a:tabLst>
                <a:tab pos="912494" algn="l"/>
              </a:tabLst>
            </a:pPr>
            <a:r>
              <a:rPr sz="1950" spc="10" dirty="0">
                <a:latin typeface="Calibri"/>
                <a:cs typeface="Calibri"/>
              </a:rPr>
              <a:t>Primer abdukcije: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4720" y="3773617"/>
            <a:ext cx="689610" cy="995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21100"/>
              </a:lnSpc>
              <a:spcBef>
                <a:spcPts val="95"/>
              </a:spcBef>
            </a:pPr>
            <a:r>
              <a:rPr sz="1750" dirty="0">
                <a:latin typeface="Cambria"/>
                <a:cs typeface="Cambria"/>
              </a:rPr>
              <a:t>if </a:t>
            </a:r>
            <a:r>
              <a:rPr sz="1750" spc="5" dirty="0">
                <a:solidFill>
                  <a:srgbClr val="333399"/>
                </a:solidFill>
                <a:latin typeface="Cambria"/>
                <a:cs typeface="Cambria"/>
              </a:rPr>
              <a:t>a </a:t>
            </a:r>
            <a:r>
              <a:rPr sz="1750" spc="5" dirty="0">
                <a:latin typeface="Cambria"/>
                <a:cs typeface="Cambria"/>
              </a:rPr>
              <a:t>&amp;</a:t>
            </a:r>
            <a:r>
              <a:rPr sz="1750" spc="-105" dirty="0">
                <a:latin typeface="Cambria"/>
                <a:cs typeface="Cambria"/>
              </a:rPr>
              <a:t> </a:t>
            </a:r>
            <a:r>
              <a:rPr sz="1750" spc="5" dirty="0">
                <a:latin typeface="Cambria"/>
                <a:cs typeface="Cambria"/>
              </a:rPr>
              <a:t>b  </a:t>
            </a:r>
            <a:r>
              <a:rPr sz="1750" spc="85" dirty="0">
                <a:latin typeface="Cambria"/>
                <a:cs typeface="Cambria"/>
              </a:rPr>
              <a:t> </a:t>
            </a:r>
            <a:r>
              <a:rPr sz="1750" u="sng" spc="-9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</a:t>
            </a:r>
            <a:r>
              <a:rPr sz="17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750" spc="5" dirty="0">
                <a:solidFill>
                  <a:srgbClr val="333399"/>
                </a:solidFill>
                <a:latin typeface="Cambria"/>
                <a:cs typeface="Cambria"/>
              </a:rPr>
              <a:t>a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0798" y="3773617"/>
            <a:ext cx="2976245" cy="995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769" marR="5080" indent="-52705">
              <a:lnSpc>
                <a:spcPct val="121100"/>
              </a:lnSpc>
              <a:spcBef>
                <a:spcPts val="95"/>
              </a:spcBef>
            </a:pPr>
            <a:r>
              <a:rPr sz="1750" dirty="0">
                <a:latin typeface="Cambria"/>
                <a:cs typeface="Cambria"/>
              </a:rPr>
              <a:t>if </a:t>
            </a:r>
            <a:r>
              <a:rPr sz="1750" dirty="0">
                <a:solidFill>
                  <a:srgbClr val="333399"/>
                </a:solidFill>
                <a:latin typeface="Cambria"/>
                <a:cs typeface="Cambria"/>
              </a:rPr>
              <a:t>pijan(x) </a:t>
            </a:r>
            <a:r>
              <a:rPr sz="1750" spc="5" dirty="0">
                <a:latin typeface="Cambria"/>
                <a:cs typeface="Cambria"/>
              </a:rPr>
              <a:t>&amp; not hoda-pravo(x)  </a:t>
            </a:r>
            <a:r>
              <a:rPr sz="1750" spc="10" dirty="0">
                <a:latin typeface="Cambria"/>
                <a:cs typeface="Cambria"/>
              </a:rPr>
              <a:t> </a:t>
            </a:r>
            <a:r>
              <a:rPr sz="1750" u="sng" spc="-98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</a:t>
            </a:r>
            <a:r>
              <a:rPr sz="1750" spc="600" dirty="0">
                <a:latin typeface="Cambria"/>
                <a:cs typeface="Cambria"/>
              </a:rPr>
              <a:t> 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ot hoda-pravo(</a:t>
            </a:r>
            <a:r>
              <a:rPr sz="1750" i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Petar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) </a:t>
            </a:r>
            <a:r>
              <a:rPr sz="1750" dirty="0">
                <a:latin typeface="Cambria"/>
                <a:cs typeface="Cambria"/>
              </a:rPr>
              <a:t> </a:t>
            </a:r>
            <a:r>
              <a:rPr sz="1750" dirty="0">
                <a:solidFill>
                  <a:srgbClr val="333399"/>
                </a:solidFill>
                <a:latin typeface="Cambria"/>
                <a:cs typeface="Cambria"/>
              </a:rPr>
              <a:t>pijan(</a:t>
            </a:r>
            <a:r>
              <a:rPr sz="1750" i="1" dirty="0">
                <a:solidFill>
                  <a:srgbClr val="333399"/>
                </a:solidFill>
                <a:latin typeface="Cambria"/>
                <a:cs typeface="Cambria"/>
              </a:rPr>
              <a:t>Petar</a:t>
            </a:r>
            <a:r>
              <a:rPr sz="1750" dirty="0">
                <a:solidFill>
                  <a:srgbClr val="333399"/>
                </a:solidFill>
                <a:latin typeface="Cambria"/>
                <a:cs typeface="Cambria"/>
              </a:rPr>
              <a:t>)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064" y="4807635"/>
            <a:ext cx="8067675" cy="17208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5080" indent="-378460">
              <a:lnSpc>
                <a:spcPts val="3170"/>
              </a:lnSpc>
              <a:spcBef>
                <a:spcPts val="2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Postoje </a:t>
            </a:r>
            <a:r>
              <a:rPr sz="2650" spc="-5" dirty="0">
                <a:latin typeface="Calibri"/>
                <a:cs typeface="Calibri"/>
              </a:rPr>
              <a:t>različite </a:t>
            </a:r>
            <a:r>
              <a:rPr sz="2650" dirty="0">
                <a:latin typeface="Calibri"/>
                <a:cs typeface="Calibri"/>
              </a:rPr>
              <a:t>forme </a:t>
            </a:r>
            <a:r>
              <a:rPr sz="2650" spc="-5" dirty="0">
                <a:latin typeface="Calibri"/>
                <a:cs typeface="Calibri"/>
              </a:rPr>
              <a:t>zaključivanja (logike), </a:t>
            </a:r>
            <a:r>
              <a:rPr sz="2650" dirty="0">
                <a:latin typeface="Calibri"/>
                <a:cs typeface="Calibri"/>
              </a:rPr>
              <a:t>osnovne</a:t>
            </a:r>
            <a:r>
              <a:rPr sz="2650" spc="-13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su  </a:t>
            </a:r>
            <a:r>
              <a:rPr sz="2650" dirty="0">
                <a:latin typeface="Calibri"/>
                <a:cs typeface="Calibri"/>
              </a:rPr>
              <a:t>propoziciona </a:t>
            </a:r>
            <a:r>
              <a:rPr sz="2650" spc="-5" dirty="0">
                <a:latin typeface="Calibri"/>
                <a:cs typeface="Calibri"/>
              </a:rPr>
              <a:t>logika (logika sudova) </a:t>
            </a:r>
            <a:r>
              <a:rPr sz="2650" dirty="0">
                <a:latin typeface="Calibri"/>
                <a:cs typeface="Calibri"/>
              </a:rPr>
              <a:t>i </a:t>
            </a:r>
            <a:r>
              <a:rPr sz="2650" spc="-5" dirty="0">
                <a:latin typeface="Calibri"/>
                <a:cs typeface="Calibri"/>
              </a:rPr>
              <a:t>predikatna</a:t>
            </a:r>
            <a:r>
              <a:rPr sz="2650" spc="-12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logika</a:t>
            </a:r>
            <a:endParaRPr sz="2650">
              <a:latin typeface="Calibri"/>
              <a:cs typeface="Calibri"/>
            </a:endParaRPr>
          </a:p>
          <a:p>
            <a:pPr marL="390525" marR="555625" indent="-378460">
              <a:lnSpc>
                <a:spcPct val="100000"/>
              </a:lnSpc>
              <a:spcBef>
                <a:spcPts val="53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Zaključivanje </a:t>
            </a:r>
            <a:r>
              <a:rPr sz="2650" dirty="0">
                <a:latin typeface="Calibri"/>
                <a:cs typeface="Calibri"/>
              </a:rPr>
              <a:t>u uslovima neizvesnosti - verovatnost</a:t>
            </a:r>
            <a:r>
              <a:rPr sz="2650" spc="-17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  </a:t>
            </a:r>
            <a:r>
              <a:rPr sz="2650" spc="-5" dirty="0">
                <a:latin typeface="Calibri"/>
                <a:cs typeface="Calibri"/>
              </a:rPr>
              <a:t>statistika, </a:t>
            </a:r>
            <a:r>
              <a:rPr sz="2650" dirty="0">
                <a:latin typeface="Calibri"/>
                <a:cs typeface="Calibri"/>
              </a:rPr>
              <a:t>alternativne</a:t>
            </a:r>
            <a:r>
              <a:rPr sz="2650" spc="-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teorije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0" rIns="0" bIns="0" rtlCol="0">
            <a:spAutoFit/>
          </a:bodyPr>
          <a:lstStyle/>
          <a:p>
            <a:pPr marL="1753870" marR="5080" algn="r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Zaključivanje i teorija</a:t>
            </a:r>
            <a:r>
              <a:rPr sz="3950" spc="-100" dirty="0"/>
              <a:t> </a:t>
            </a:r>
            <a:r>
              <a:rPr sz="3950" spc="10" dirty="0"/>
              <a:t>verovatnoće:</a:t>
            </a:r>
            <a:endParaRPr sz="3950" dirty="0"/>
          </a:p>
          <a:p>
            <a:pPr marL="1753870" marR="6985" algn="r">
              <a:lnSpc>
                <a:spcPct val="100000"/>
              </a:lnSpc>
              <a:spcBef>
                <a:spcPts val="25"/>
              </a:spcBef>
            </a:pPr>
            <a:r>
              <a:rPr sz="3950" spc="5" dirty="0">
                <a:solidFill>
                  <a:srgbClr val="808080"/>
                </a:solidFill>
              </a:rPr>
              <a:t>Bajesova</a:t>
            </a:r>
            <a:r>
              <a:rPr sz="3950" spc="-95" dirty="0">
                <a:solidFill>
                  <a:srgbClr val="808080"/>
                </a:solidFill>
              </a:rPr>
              <a:t> </a:t>
            </a:r>
            <a:r>
              <a:rPr sz="3950" spc="10" dirty="0">
                <a:solidFill>
                  <a:srgbClr val="808080"/>
                </a:solidFill>
              </a:rPr>
              <a:t>formula</a:t>
            </a:r>
            <a:endParaRPr sz="3950" dirty="0"/>
          </a:p>
        </p:txBody>
      </p:sp>
      <p:sp>
        <p:nvSpPr>
          <p:cNvPr id="7" name="object 7"/>
          <p:cNvSpPr txBox="1"/>
          <p:nvPr/>
        </p:nvSpPr>
        <p:spPr>
          <a:xfrm>
            <a:off x="871664" y="1781009"/>
            <a:ext cx="8804275" cy="4922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5925" marR="30480" indent="-378460" algn="just">
              <a:lnSpc>
                <a:spcPct val="100200"/>
              </a:lnSpc>
              <a:spcBef>
                <a:spcPts val="95"/>
              </a:spcBef>
              <a:buClr>
                <a:srgbClr val="BADFE2"/>
              </a:buClr>
              <a:buChar char="•"/>
              <a:tabLst>
                <a:tab pos="416559" algn="l"/>
              </a:tabLst>
            </a:pPr>
            <a:r>
              <a:rPr sz="2650" dirty="0">
                <a:latin typeface="Calibri"/>
                <a:cs typeface="Calibri"/>
              </a:rPr>
              <a:t>U </a:t>
            </a:r>
            <a:r>
              <a:rPr sz="2650" spc="-5" dirty="0">
                <a:latin typeface="Calibri"/>
                <a:cs typeface="Calibri"/>
              </a:rPr>
              <a:t>kontekstu sistema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spc="-5" dirty="0">
                <a:latin typeface="Calibri"/>
                <a:cs typeface="Calibri"/>
              </a:rPr>
              <a:t>podršku </a:t>
            </a:r>
            <a:r>
              <a:rPr sz="2650" dirty="0">
                <a:latin typeface="Calibri"/>
                <a:cs typeface="Calibri"/>
              </a:rPr>
              <a:t>odlučivanju </a:t>
            </a:r>
            <a:r>
              <a:rPr sz="2650" spc="-5" dirty="0">
                <a:latin typeface="Calibri"/>
                <a:cs typeface="Calibri"/>
              </a:rPr>
              <a:t>(DSS), konkretno  dijagnostičkih ekspertnih sistema, </a:t>
            </a:r>
            <a:r>
              <a:rPr sz="2650" spc="-10" dirty="0">
                <a:latin typeface="Calibri"/>
                <a:cs typeface="Calibri"/>
              </a:rPr>
              <a:t>traži </a:t>
            </a:r>
            <a:r>
              <a:rPr sz="2650" spc="-5" dirty="0">
                <a:latin typeface="Calibri"/>
                <a:cs typeface="Calibri"/>
              </a:rPr>
              <a:t>se </a:t>
            </a:r>
            <a:r>
              <a:rPr sz="2650" dirty="0">
                <a:latin typeface="Calibri"/>
                <a:cs typeface="Calibri"/>
              </a:rPr>
              <a:t>verovatnoća nekog  oboljenja </a:t>
            </a:r>
            <a:r>
              <a:rPr sz="2650" i="1" dirty="0">
                <a:solidFill>
                  <a:srgbClr val="333399"/>
                </a:solidFill>
                <a:latin typeface="Times New Roman"/>
                <a:cs typeface="Times New Roman"/>
              </a:rPr>
              <a:t>d </a:t>
            </a:r>
            <a:r>
              <a:rPr sz="2650" spc="-10" dirty="0">
                <a:latin typeface="Calibri"/>
                <a:cs typeface="Calibri"/>
              </a:rPr>
              <a:t>na </a:t>
            </a:r>
            <a:r>
              <a:rPr sz="2650" spc="-5" dirty="0">
                <a:latin typeface="Calibri"/>
                <a:cs typeface="Calibri"/>
              </a:rPr>
              <a:t>osnovu </a:t>
            </a:r>
            <a:r>
              <a:rPr sz="2650" dirty="0">
                <a:latin typeface="Calibri"/>
                <a:cs typeface="Calibri"/>
              </a:rPr>
              <a:t>simptoma</a:t>
            </a:r>
            <a:r>
              <a:rPr sz="2650" spc="-185" dirty="0">
                <a:latin typeface="Calibri"/>
                <a:cs typeface="Calibri"/>
              </a:rPr>
              <a:t> </a:t>
            </a:r>
            <a:r>
              <a:rPr sz="2650" i="1" dirty="0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endParaRPr sz="2650" dirty="0">
              <a:latin typeface="Times New Roman"/>
              <a:cs typeface="Times New Roman"/>
            </a:endParaRPr>
          </a:p>
          <a:p>
            <a:pPr marL="1276985">
              <a:lnSpc>
                <a:spcPct val="100000"/>
              </a:lnSpc>
              <a:spcBef>
                <a:spcPts val="1015"/>
              </a:spcBef>
            </a:pPr>
            <a:r>
              <a:rPr sz="3675" i="1" spc="15" baseline="-35147" dirty="0">
                <a:latin typeface="Cambria"/>
                <a:cs typeface="Cambria"/>
              </a:rPr>
              <a:t>P</a:t>
            </a:r>
            <a:r>
              <a:rPr sz="3675" spc="15" baseline="-35147" dirty="0">
                <a:latin typeface="Cambria"/>
                <a:cs typeface="Cambria"/>
              </a:rPr>
              <a:t>(</a:t>
            </a:r>
            <a:r>
              <a:rPr sz="3675" i="1" spc="15" baseline="-35147" dirty="0">
                <a:latin typeface="Cambria"/>
                <a:cs typeface="Cambria"/>
              </a:rPr>
              <a:t>d</a:t>
            </a:r>
            <a:r>
              <a:rPr sz="3675" i="1" spc="-277" baseline="-35147" dirty="0">
                <a:latin typeface="Cambria"/>
                <a:cs typeface="Cambria"/>
              </a:rPr>
              <a:t> </a:t>
            </a:r>
            <a:r>
              <a:rPr sz="3675" baseline="-35147" dirty="0">
                <a:latin typeface="Cambria"/>
                <a:cs typeface="Cambria"/>
              </a:rPr>
              <a:t>|</a:t>
            </a:r>
            <a:r>
              <a:rPr sz="3675" spc="-262" baseline="-35147" dirty="0">
                <a:latin typeface="Cambria"/>
                <a:cs typeface="Cambria"/>
              </a:rPr>
              <a:t> </a:t>
            </a:r>
            <a:r>
              <a:rPr sz="3675" i="1" spc="104" baseline="-35147" dirty="0">
                <a:latin typeface="Cambria"/>
                <a:cs typeface="Cambria"/>
              </a:rPr>
              <a:t>s</a:t>
            </a:r>
            <a:r>
              <a:rPr sz="3675" spc="104" baseline="-35147" dirty="0">
                <a:latin typeface="Cambria"/>
                <a:cs typeface="Cambria"/>
              </a:rPr>
              <a:t>)</a:t>
            </a:r>
            <a:r>
              <a:rPr sz="3675" spc="-270" baseline="-35147" dirty="0">
                <a:latin typeface="Cambria"/>
                <a:cs typeface="Cambria"/>
              </a:rPr>
              <a:t> </a:t>
            </a:r>
            <a:r>
              <a:rPr sz="3675" baseline="-35147" dirty="0">
                <a:latin typeface="Symbol"/>
                <a:cs typeface="Symbol"/>
              </a:rPr>
              <a:t></a:t>
            </a:r>
            <a:r>
              <a:rPr sz="3675" spc="232" baseline="-35147" dirty="0">
                <a:latin typeface="Times New Roman"/>
                <a:cs typeface="Times New Roman"/>
              </a:rPr>
              <a:t> </a:t>
            </a:r>
            <a:r>
              <a:rPr sz="2450" i="1" spc="50" dirty="0">
                <a:latin typeface="Cambria"/>
                <a:cs typeface="Cambria"/>
              </a:rPr>
              <a:t>P</a:t>
            </a:r>
            <a:r>
              <a:rPr sz="2450" spc="50" dirty="0">
                <a:latin typeface="Cambria"/>
                <a:cs typeface="Cambria"/>
              </a:rPr>
              <a:t>(</a:t>
            </a:r>
            <a:r>
              <a:rPr sz="2450" i="1" spc="50" dirty="0">
                <a:latin typeface="Cambria"/>
                <a:cs typeface="Cambria"/>
              </a:rPr>
              <a:t>s</a:t>
            </a:r>
            <a:r>
              <a:rPr sz="2450" i="1" spc="-215" dirty="0">
                <a:latin typeface="Cambria"/>
                <a:cs typeface="Cambria"/>
              </a:rPr>
              <a:t> </a:t>
            </a:r>
            <a:r>
              <a:rPr sz="2450" dirty="0">
                <a:latin typeface="Cambria"/>
                <a:cs typeface="Cambria"/>
              </a:rPr>
              <a:t>|</a:t>
            </a:r>
            <a:r>
              <a:rPr sz="2450" spc="-285" dirty="0">
                <a:latin typeface="Cambria"/>
                <a:cs typeface="Cambria"/>
              </a:rPr>
              <a:t> </a:t>
            </a:r>
            <a:r>
              <a:rPr sz="2450" i="1" spc="105" dirty="0">
                <a:latin typeface="Cambria"/>
                <a:cs typeface="Cambria"/>
              </a:rPr>
              <a:t>d</a:t>
            </a:r>
            <a:r>
              <a:rPr sz="2450" spc="105" dirty="0">
                <a:latin typeface="Cambria"/>
                <a:cs typeface="Cambria"/>
              </a:rPr>
              <a:t>)</a:t>
            </a:r>
            <a:r>
              <a:rPr sz="2450" spc="105" dirty="0">
                <a:latin typeface="Symbol"/>
                <a:cs typeface="Symbol"/>
              </a:rPr>
              <a:t></a:t>
            </a:r>
            <a:r>
              <a:rPr sz="2450" spc="-295" dirty="0">
                <a:latin typeface="Times New Roman"/>
                <a:cs typeface="Times New Roman"/>
              </a:rPr>
              <a:t> </a:t>
            </a:r>
            <a:r>
              <a:rPr sz="2450" i="1" spc="55" dirty="0">
                <a:latin typeface="Cambria"/>
                <a:cs typeface="Cambria"/>
              </a:rPr>
              <a:t>P</a:t>
            </a:r>
            <a:r>
              <a:rPr sz="2450" spc="55" dirty="0">
                <a:latin typeface="Cambria"/>
                <a:cs typeface="Cambria"/>
              </a:rPr>
              <a:t>(</a:t>
            </a:r>
            <a:r>
              <a:rPr sz="2450" i="1" spc="55" dirty="0">
                <a:latin typeface="Cambria"/>
                <a:cs typeface="Cambria"/>
              </a:rPr>
              <a:t>d</a:t>
            </a:r>
            <a:r>
              <a:rPr sz="2450" spc="55" dirty="0">
                <a:latin typeface="Cambria"/>
                <a:cs typeface="Cambria"/>
              </a:rPr>
              <a:t>)</a:t>
            </a:r>
            <a:endParaRPr sz="2450" dirty="0">
              <a:latin typeface="Cambria"/>
              <a:cs typeface="Cambria"/>
            </a:endParaRPr>
          </a:p>
          <a:p>
            <a:pPr marR="2151380" algn="ctr">
              <a:lnSpc>
                <a:spcPct val="100000"/>
              </a:lnSpc>
              <a:spcBef>
                <a:spcPts val="550"/>
              </a:spcBef>
            </a:pPr>
            <a:r>
              <a:rPr sz="2450" i="1" spc="70" dirty="0">
                <a:latin typeface="Cambria"/>
                <a:cs typeface="Cambria"/>
              </a:rPr>
              <a:t>P</a:t>
            </a:r>
            <a:r>
              <a:rPr sz="2450" spc="70" dirty="0">
                <a:latin typeface="Cambria"/>
                <a:cs typeface="Cambria"/>
              </a:rPr>
              <a:t>(</a:t>
            </a:r>
            <a:r>
              <a:rPr sz="2450" i="1" spc="70" dirty="0">
                <a:latin typeface="Cambria"/>
                <a:cs typeface="Cambria"/>
              </a:rPr>
              <a:t>s</a:t>
            </a:r>
            <a:r>
              <a:rPr sz="2450" spc="70" dirty="0">
                <a:latin typeface="Cambria"/>
                <a:cs typeface="Cambria"/>
              </a:rPr>
              <a:t>)</a:t>
            </a:r>
            <a:endParaRPr sz="2450" dirty="0">
              <a:latin typeface="Cambria"/>
              <a:cs typeface="Cambria"/>
            </a:endParaRPr>
          </a:p>
          <a:p>
            <a:pPr marL="857885" lvl="1" indent="-316230">
              <a:lnSpc>
                <a:spcPct val="100000"/>
              </a:lnSpc>
              <a:spcBef>
                <a:spcPts val="720"/>
              </a:spcBef>
              <a:buClr>
                <a:srgbClr val="333399"/>
              </a:buClr>
              <a:buFont typeface="Arial"/>
              <a:buChar char="–"/>
              <a:tabLst>
                <a:tab pos="857885" algn="l"/>
                <a:tab pos="858519" algn="l"/>
              </a:tabLst>
            </a:pPr>
            <a:r>
              <a:rPr sz="2200" dirty="0">
                <a:latin typeface="Calibri"/>
                <a:cs typeface="Calibri"/>
              </a:rPr>
              <a:t>izvrši se aproksimacija verovatnoća relativnim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frekvencijama</a:t>
            </a:r>
          </a:p>
          <a:p>
            <a:pPr marL="857885" lvl="1" indent="-31623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857885" algn="l"/>
                <a:tab pos="858519" algn="l"/>
              </a:tabLst>
            </a:pPr>
            <a:r>
              <a:rPr sz="2200" dirty="0">
                <a:latin typeface="Calibri"/>
                <a:cs typeface="Calibri"/>
              </a:rPr>
              <a:t>oboljenja </a:t>
            </a:r>
            <a:r>
              <a:rPr sz="2200" spc="-5" dirty="0">
                <a:latin typeface="Calibri"/>
                <a:cs typeface="Calibri"/>
              </a:rPr>
              <a:t>mogu </a:t>
            </a:r>
            <a:r>
              <a:rPr sz="2200" spc="5" dirty="0">
                <a:latin typeface="Calibri"/>
                <a:cs typeface="Calibri"/>
              </a:rPr>
              <a:t>da </a:t>
            </a:r>
            <a:r>
              <a:rPr sz="2200" spc="-5" dirty="0">
                <a:latin typeface="Calibri"/>
                <a:cs typeface="Calibri"/>
              </a:rPr>
              <a:t>imaju </a:t>
            </a:r>
            <a:r>
              <a:rPr sz="2200" dirty="0">
                <a:latin typeface="Calibri"/>
                <a:cs typeface="Calibri"/>
              </a:rPr>
              <a:t>više simptoma </a:t>
            </a:r>
            <a:r>
              <a:rPr sz="2200" i="1" spc="5" dirty="0">
                <a:latin typeface="Calibri"/>
                <a:cs typeface="Calibri"/>
              </a:rPr>
              <a:t>s</a:t>
            </a:r>
            <a:r>
              <a:rPr sz="2175" i="1" spc="7" baseline="-21072" dirty="0">
                <a:latin typeface="Calibri"/>
                <a:cs typeface="Calibri"/>
              </a:rPr>
              <a:t>1</a:t>
            </a:r>
            <a:r>
              <a:rPr sz="2200" spc="5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...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i="1" spc="5" dirty="0">
                <a:latin typeface="Calibri"/>
                <a:cs typeface="Calibri"/>
              </a:rPr>
              <a:t>s</a:t>
            </a:r>
            <a:r>
              <a:rPr sz="2175" i="1" spc="7" baseline="-21072" dirty="0">
                <a:latin typeface="Calibri"/>
                <a:cs typeface="Calibri"/>
              </a:rPr>
              <a:t>n</a:t>
            </a:r>
            <a:endParaRPr sz="2175" baseline="-21072" dirty="0">
              <a:latin typeface="Calibri"/>
              <a:cs typeface="Calibri"/>
            </a:endParaRPr>
          </a:p>
          <a:p>
            <a:pPr marL="1056005">
              <a:lnSpc>
                <a:spcPct val="100000"/>
              </a:lnSpc>
              <a:spcBef>
                <a:spcPts val="600"/>
              </a:spcBef>
            </a:pPr>
            <a:r>
              <a:rPr sz="1950" i="1" spc="5" dirty="0">
                <a:latin typeface="Cambria"/>
                <a:cs typeface="Cambria"/>
              </a:rPr>
              <a:t>P</a:t>
            </a:r>
            <a:r>
              <a:rPr sz="1950" spc="5" dirty="0">
                <a:latin typeface="Cambria"/>
                <a:cs typeface="Cambria"/>
              </a:rPr>
              <a:t>(</a:t>
            </a:r>
            <a:r>
              <a:rPr sz="1950" i="1" spc="5" dirty="0">
                <a:latin typeface="Cambria"/>
                <a:cs typeface="Cambria"/>
              </a:rPr>
              <a:t>d</a:t>
            </a:r>
            <a:r>
              <a:rPr sz="1950" spc="5" dirty="0">
                <a:latin typeface="Cambria"/>
                <a:cs typeface="Cambria"/>
              </a:rPr>
              <a:t>|</a:t>
            </a:r>
            <a:r>
              <a:rPr sz="1950" i="1" spc="5" dirty="0">
                <a:latin typeface="Cambria"/>
                <a:cs typeface="Cambria"/>
              </a:rPr>
              <a:t>s</a:t>
            </a:r>
            <a:r>
              <a:rPr sz="1950" i="1" spc="7" baseline="-21367" dirty="0">
                <a:latin typeface="Cambria"/>
                <a:cs typeface="Cambria"/>
              </a:rPr>
              <a:t>1</a:t>
            </a:r>
            <a:r>
              <a:rPr sz="1950" spc="5" dirty="0">
                <a:latin typeface="Cambria"/>
                <a:cs typeface="Cambria"/>
              </a:rPr>
              <a:t>&amp;..&amp;</a:t>
            </a:r>
            <a:r>
              <a:rPr sz="1950" i="1" spc="5" dirty="0">
                <a:latin typeface="Cambria"/>
                <a:cs typeface="Cambria"/>
              </a:rPr>
              <a:t>s</a:t>
            </a:r>
            <a:r>
              <a:rPr sz="1950" i="1" spc="7" baseline="-21367" dirty="0">
                <a:latin typeface="Cambria"/>
                <a:cs typeface="Cambria"/>
              </a:rPr>
              <a:t>n</a:t>
            </a:r>
            <a:r>
              <a:rPr sz="1950" spc="5" dirty="0">
                <a:latin typeface="Cambria"/>
                <a:cs typeface="Cambria"/>
              </a:rPr>
              <a:t>) </a:t>
            </a:r>
            <a:r>
              <a:rPr sz="1950" spc="15" dirty="0">
                <a:latin typeface="Cambria"/>
                <a:cs typeface="Cambria"/>
              </a:rPr>
              <a:t>= 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d</a:t>
            </a:r>
            <a:r>
              <a:rPr sz="1950" spc="10" dirty="0">
                <a:latin typeface="Cambria"/>
                <a:cs typeface="Cambria"/>
              </a:rPr>
              <a:t>) </a:t>
            </a:r>
            <a:r>
              <a:rPr sz="1950" spc="5" dirty="0">
                <a:latin typeface="Cambria"/>
                <a:cs typeface="Cambria"/>
              </a:rPr>
              <a:t>· </a:t>
            </a:r>
            <a:r>
              <a:rPr sz="1950" i="1" spc="10" dirty="0">
                <a:solidFill>
                  <a:srgbClr val="333399"/>
                </a:solidFill>
                <a:latin typeface="Cambria"/>
                <a:cs typeface="Cambria"/>
              </a:rPr>
              <a:t>P</a:t>
            </a:r>
            <a:r>
              <a:rPr sz="1950" spc="10" dirty="0">
                <a:solidFill>
                  <a:srgbClr val="333399"/>
                </a:solidFill>
                <a:latin typeface="Cambria"/>
                <a:cs typeface="Cambria"/>
              </a:rPr>
              <a:t>(</a:t>
            </a:r>
            <a:r>
              <a:rPr sz="1950" i="1" spc="10" dirty="0">
                <a:solidFill>
                  <a:srgbClr val="333399"/>
                </a:solidFill>
                <a:latin typeface="Cambria"/>
                <a:cs typeface="Cambria"/>
              </a:rPr>
              <a:t>s</a:t>
            </a:r>
            <a:r>
              <a:rPr sz="1950" i="1" spc="15" baseline="-21367" dirty="0">
                <a:solidFill>
                  <a:srgbClr val="333399"/>
                </a:solidFill>
                <a:latin typeface="Cambria"/>
                <a:cs typeface="Cambria"/>
              </a:rPr>
              <a:t>1</a:t>
            </a:r>
            <a:r>
              <a:rPr sz="1950" spc="10" dirty="0">
                <a:solidFill>
                  <a:srgbClr val="333399"/>
                </a:solidFill>
                <a:latin typeface="Cambria"/>
                <a:cs typeface="Cambria"/>
              </a:rPr>
              <a:t>&amp;..&amp;</a:t>
            </a:r>
            <a:r>
              <a:rPr sz="1950" i="1" spc="10" dirty="0">
                <a:solidFill>
                  <a:srgbClr val="333399"/>
                </a:solidFill>
                <a:latin typeface="Cambria"/>
                <a:cs typeface="Cambria"/>
              </a:rPr>
              <a:t>s</a:t>
            </a:r>
            <a:r>
              <a:rPr sz="1950" i="1" spc="15" baseline="-21367" dirty="0">
                <a:solidFill>
                  <a:srgbClr val="333399"/>
                </a:solidFill>
                <a:latin typeface="Cambria"/>
                <a:cs typeface="Cambria"/>
              </a:rPr>
              <a:t>n</a:t>
            </a:r>
            <a:r>
              <a:rPr sz="1950" spc="10" dirty="0">
                <a:solidFill>
                  <a:srgbClr val="333399"/>
                </a:solidFill>
                <a:latin typeface="Cambria"/>
                <a:cs typeface="Cambria"/>
              </a:rPr>
              <a:t>|d) /</a:t>
            </a:r>
            <a:r>
              <a:rPr sz="1950" spc="13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950" i="1" spc="5" dirty="0">
                <a:solidFill>
                  <a:srgbClr val="333399"/>
                </a:solidFill>
                <a:latin typeface="Cambria"/>
                <a:cs typeface="Cambria"/>
              </a:rPr>
              <a:t>P</a:t>
            </a:r>
            <a:r>
              <a:rPr sz="1950" spc="5" dirty="0">
                <a:solidFill>
                  <a:srgbClr val="333399"/>
                </a:solidFill>
                <a:latin typeface="Cambria"/>
                <a:cs typeface="Cambria"/>
              </a:rPr>
              <a:t>(</a:t>
            </a:r>
            <a:r>
              <a:rPr sz="1950" i="1" spc="5" dirty="0">
                <a:solidFill>
                  <a:srgbClr val="333399"/>
                </a:solidFill>
                <a:latin typeface="Cambria"/>
                <a:cs typeface="Cambria"/>
              </a:rPr>
              <a:t>s</a:t>
            </a:r>
            <a:r>
              <a:rPr sz="1950" i="1" spc="7" baseline="-21367" dirty="0">
                <a:solidFill>
                  <a:srgbClr val="333399"/>
                </a:solidFill>
                <a:latin typeface="Cambria"/>
                <a:cs typeface="Cambria"/>
              </a:rPr>
              <a:t>1</a:t>
            </a:r>
            <a:r>
              <a:rPr sz="1950" spc="5" dirty="0">
                <a:solidFill>
                  <a:srgbClr val="333399"/>
                </a:solidFill>
                <a:latin typeface="Cambria"/>
                <a:cs typeface="Cambria"/>
              </a:rPr>
              <a:t>&amp;..&amp;</a:t>
            </a:r>
            <a:r>
              <a:rPr sz="1950" i="1" spc="5" dirty="0" err="1" smtClean="0">
                <a:solidFill>
                  <a:srgbClr val="333399"/>
                </a:solidFill>
                <a:latin typeface="Cambria"/>
                <a:cs typeface="Cambria"/>
              </a:rPr>
              <a:t>s</a:t>
            </a:r>
            <a:r>
              <a:rPr sz="1950" i="1" spc="7" baseline="-21367" dirty="0" err="1" smtClean="0">
                <a:solidFill>
                  <a:srgbClr val="333399"/>
                </a:solidFill>
                <a:latin typeface="Cambria"/>
                <a:cs typeface="Cambria"/>
              </a:rPr>
              <a:t>n</a:t>
            </a:r>
            <a:r>
              <a:rPr sz="1950" spc="5" dirty="0" smtClean="0">
                <a:solidFill>
                  <a:srgbClr val="333399"/>
                </a:solidFill>
                <a:latin typeface="Cambria"/>
                <a:cs typeface="Cambria"/>
              </a:rPr>
              <a:t>)</a:t>
            </a:r>
            <a:endParaRPr sz="1950" dirty="0" smtClean="0">
              <a:latin typeface="Cambria"/>
              <a:cs typeface="Cambria"/>
            </a:endParaRPr>
          </a:p>
          <a:p>
            <a:pPr marL="857885" lvl="1" indent="-316230">
              <a:lnSpc>
                <a:spcPct val="100000"/>
              </a:lnSpc>
              <a:spcBef>
                <a:spcPts val="455"/>
              </a:spcBef>
              <a:buClr>
                <a:srgbClr val="333399"/>
              </a:buClr>
              <a:buFont typeface="Arial"/>
              <a:buChar char="–"/>
              <a:tabLst>
                <a:tab pos="857885" algn="l"/>
                <a:tab pos="858519" algn="l"/>
              </a:tabLst>
            </a:pPr>
            <a:r>
              <a:rPr sz="2200" dirty="0" err="1" smtClean="0">
                <a:latin typeface="Calibri"/>
                <a:cs typeface="Calibri"/>
              </a:rPr>
              <a:t>pretpostavlja</a:t>
            </a:r>
            <a:r>
              <a:rPr sz="2200" dirty="0" smtClean="0">
                <a:latin typeface="Calibri"/>
                <a:cs typeface="Calibri"/>
              </a:rPr>
              <a:t> se </a:t>
            </a:r>
            <a:r>
              <a:rPr sz="2200" spc="5" dirty="0" err="1" smtClean="0">
                <a:latin typeface="Calibri"/>
                <a:cs typeface="Calibri"/>
              </a:rPr>
              <a:t>međusobna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dirty="0" err="1" smtClean="0">
                <a:latin typeface="Calibri"/>
                <a:cs typeface="Calibri"/>
              </a:rPr>
              <a:t>nezavisnost</a:t>
            </a:r>
            <a:r>
              <a:rPr sz="2200" spc="-45" dirty="0" smtClean="0">
                <a:latin typeface="Calibri"/>
                <a:cs typeface="Calibri"/>
              </a:rPr>
              <a:t> </a:t>
            </a:r>
            <a:r>
              <a:rPr sz="2200" dirty="0" err="1" smtClean="0">
                <a:latin typeface="Calibri"/>
                <a:cs typeface="Calibri"/>
              </a:rPr>
              <a:t>simptoma</a:t>
            </a:r>
            <a:endParaRPr sz="2200" dirty="0" smtClean="0">
              <a:latin typeface="Calibri"/>
              <a:cs typeface="Calibri"/>
            </a:endParaRPr>
          </a:p>
          <a:p>
            <a:pPr marL="1056005">
              <a:lnSpc>
                <a:spcPct val="100000"/>
              </a:lnSpc>
              <a:spcBef>
                <a:spcPts val="600"/>
              </a:spcBef>
            </a:pPr>
            <a:r>
              <a:rPr sz="1950" i="1" spc="5" dirty="0" smtClean="0">
                <a:latin typeface="Cambria"/>
                <a:cs typeface="Cambria"/>
              </a:rPr>
              <a:t>P</a:t>
            </a:r>
            <a:r>
              <a:rPr sz="1950" spc="5" dirty="0" smtClean="0">
                <a:latin typeface="Cambria"/>
                <a:cs typeface="Cambria"/>
              </a:rPr>
              <a:t>(</a:t>
            </a:r>
            <a:r>
              <a:rPr sz="1950" i="1" spc="5" dirty="0" err="1" smtClean="0">
                <a:latin typeface="Cambria"/>
                <a:cs typeface="Cambria"/>
              </a:rPr>
              <a:t>s</a:t>
            </a:r>
            <a:r>
              <a:rPr sz="1950" i="1" spc="7" baseline="-21367" dirty="0" err="1" smtClean="0">
                <a:latin typeface="Cambria"/>
                <a:cs typeface="Cambria"/>
              </a:rPr>
              <a:t>i</a:t>
            </a:r>
            <a:r>
              <a:rPr sz="1950" spc="5" dirty="0" err="1" smtClean="0">
                <a:latin typeface="Cambria"/>
                <a:cs typeface="Cambria"/>
              </a:rPr>
              <a:t>|</a:t>
            </a:r>
            <a:r>
              <a:rPr sz="1950" i="1" spc="5" dirty="0" err="1" smtClean="0">
                <a:latin typeface="Cambria"/>
                <a:cs typeface="Cambria"/>
              </a:rPr>
              <a:t>s</a:t>
            </a:r>
            <a:r>
              <a:rPr sz="1950" i="1" spc="7" baseline="-21367" dirty="0" err="1" smtClean="0">
                <a:latin typeface="Cambria"/>
                <a:cs typeface="Cambria"/>
              </a:rPr>
              <a:t>j</a:t>
            </a:r>
            <a:r>
              <a:rPr sz="1950" spc="5" dirty="0">
                <a:latin typeface="Cambria"/>
                <a:cs typeface="Cambria"/>
              </a:rPr>
              <a:t>)= 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i</a:t>
            </a:r>
            <a:r>
              <a:rPr sz="1950" spc="10" dirty="0">
                <a:latin typeface="Cambria"/>
                <a:cs typeface="Cambria"/>
              </a:rPr>
              <a:t>) </a:t>
            </a:r>
            <a:r>
              <a:rPr sz="1950" spc="5" dirty="0">
                <a:latin typeface="Cambria"/>
                <a:cs typeface="Cambria"/>
              </a:rPr>
              <a:t>i 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i</a:t>
            </a:r>
            <a:r>
              <a:rPr sz="1950" spc="10" dirty="0">
                <a:latin typeface="Cambria"/>
                <a:cs typeface="Cambria"/>
              </a:rPr>
              <a:t>|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j</a:t>
            </a:r>
            <a:r>
              <a:rPr sz="1950" i="1" spc="10" dirty="0">
                <a:latin typeface="Cambria"/>
                <a:cs typeface="Cambria"/>
              </a:rPr>
              <a:t>&amp;d</a:t>
            </a:r>
            <a:r>
              <a:rPr sz="1950" spc="10" dirty="0">
                <a:latin typeface="Cambria"/>
                <a:cs typeface="Cambria"/>
              </a:rPr>
              <a:t>)= 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i</a:t>
            </a:r>
            <a:r>
              <a:rPr sz="1950" i="1" spc="127" baseline="-21367" dirty="0">
                <a:latin typeface="Cambria"/>
                <a:cs typeface="Cambria"/>
              </a:rPr>
              <a:t> </a:t>
            </a:r>
            <a:r>
              <a:rPr sz="1950" spc="5" dirty="0">
                <a:latin typeface="Cambria"/>
                <a:cs typeface="Cambria"/>
              </a:rPr>
              <a:t>|</a:t>
            </a:r>
            <a:r>
              <a:rPr sz="1950" i="1" spc="5" dirty="0">
                <a:latin typeface="Cambria"/>
                <a:cs typeface="Cambria"/>
              </a:rPr>
              <a:t>d</a:t>
            </a:r>
            <a:r>
              <a:rPr sz="1950" spc="5" dirty="0">
                <a:latin typeface="Cambria"/>
                <a:cs typeface="Cambria"/>
              </a:rPr>
              <a:t>)</a:t>
            </a:r>
            <a:endParaRPr sz="1950" dirty="0">
              <a:latin typeface="Cambria"/>
              <a:cs typeface="Cambria"/>
            </a:endParaRPr>
          </a:p>
          <a:p>
            <a:pPr marL="857885" lvl="1" indent="-316230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Font typeface="Arial"/>
              <a:buChar char="–"/>
              <a:tabLst>
                <a:tab pos="857885" algn="l"/>
                <a:tab pos="858519" algn="l"/>
              </a:tabLst>
            </a:pPr>
            <a:r>
              <a:rPr sz="2200" dirty="0">
                <a:latin typeface="Calibri"/>
                <a:cs typeface="Calibri"/>
              </a:rPr>
              <a:t>tada je verovatnoća dijagnoze </a:t>
            </a:r>
            <a:r>
              <a:rPr sz="2200" i="1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200" i="1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(odluke)</a:t>
            </a:r>
          </a:p>
          <a:p>
            <a:pPr marL="1056005">
              <a:lnSpc>
                <a:spcPct val="100000"/>
              </a:lnSpc>
              <a:spcBef>
                <a:spcPts val="585"/>
              </a:spcBef>
            </a:pP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d</a:t>
            </a:r>
            <a:r>
              <a:rPr sz="1950" spc="10" dirty="0">
                <a:latin typeface="Cambria"/>
                <a:cs typeface="Cambria"/>
              </a:rPr>
              <a:t>|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1</a:t>
            </a:r>
            <a:r>
              <a:rPr sz="1950" spc="10" dirty="0">
                <a:latin typeface="Cambria"/>
                <a:cs typeface="Cambria"/>
              </a:rPr>
              <a:t>&amp;..&amp;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n</a:t>
            </a:r>
            <a:r>
              <a:rPr sz="1950" spc="10" dirty="0">
                <a:latin typeface="Cambria"/>
                <a:cs typeface="Cambria"/>
              </a:rPr>
              <a:t>)= 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d</a:t>
            </a:r>
            <a:r>
              <a:rPr sz="1950" spc="10" dirty="0">
                <a:latin typeface="Cambria"/>
                <a:cs typeface="Cambria"/>
              </a:rPr>
              <a:t>) </a:t>
            </a:r>
            <a:r>
              <a:rPr sz="1950" spc="5" dirty="0">
                <a:latin typeface="Cambria"/>
                <a:cs typeface="Cambria"/>
              </a:rPr>
              <a:t>· 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1 </a:t>
            </a:r>
            <a:r>
              <a:rPr sz="1950" spc="5" dirty="0">
                <a:latin typeface="Cambria"/>
                <a:cs typeface="Cambria"/>
              </a:rPr>
              <a:t>|</a:t>
            </a:r>
            <a:r>
              <a:rPr sz="1950" i="1" spc="5" dirty="0">
                <a:latin typeface="Cambria"/>
                <a:cs typeface="Cambria"/>
              </a:rPr>
              <a:t>d</a:t>
            </a:r>
            <a:r>
              <a:rPr sz="1950" spc="5" dirty="0">
                <a:latin typeface="Cambria"/>
                <a:cs typeface="Cambria"/>
              </a:rPr>
              <a:t>) · .. · 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n </a:t>
            </a:r>
            <a:r>
              <a:rPr sz="1950" spc="5" dirty="0">
                <a:latin typeface="Cambria"/>
                <a:cs typeface="Cambria"/>
              </a:rPr>
              <a:t>|</a:t>
            </a:r>
            <a:r>
              <a:rPr sz="1950" i="1" spc="5" dirty="0">
                <a:latin typeface="Cambria"/>
                <a:cs typeface="Cambria"/>
              </a:rPr>
              <a:t>d</a:t>
            </a:r>
            <a:r>
              <a:rPr sz="1950" spc="5" dirty="0">
                <a:latin typeface="Cambria"/>
                <a:cs typeface="Cambria"/>
              </a:rPr>
              <a:t>)) </a:t>
            </a:r>
            <a:r>
              <a:rPr sz="1950" spc="10" dirty="0">
                <a:solidFill>
                  <a:srgbClr val="333399"/>
                </a:solidFill>
                <a:latin typeface="Cambria"/>
                <a:cs typeface="Cambria"/>
              </a:rPr>
              <a:t>/ 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1</a:t>
            </a:r>
            <a:r>
              <a:rPr sz="1950" spc="10" dirty="0">
                <a:latin typeface="Cambria"/>
                <a:cs typeface="Cambria"/>
              </a:rPr>
              <a:t>) </a:t>
            </a:r>
            <a:r>
              <a:rPr sz="1950" spc="5" dirty="0">
                <a:latin typeface="Cambria"/>
                <a:cs typeface="Cambria"/>
              </a:rPr>
              <a:t>· .. ·</a:t>
            </a:r>
            <a:r>
              <a:rPr sz="1950" spc="190" dirty="0">
                <a:latin typeface="Cambria"/>
                <a:cs typeface="Cambria"/>
              </a:rPr>
              <a:t> </a:t>
            </a:r>
            <a:r>
              <a:rPr sz="1950" i="1" spc="10" dirty="0">
                <a:latin typeface="Cambria"/>
                <a:cs typeface="Cambria"/>
              </a:rPr>
              <a:t>P</a:t>
            </a:r>
            <a:r>
              <a:rPr sz="1950" spc="10" dirty="0">
                <a:latin typeface="Cambria"/>
                <a:cs typeface="Cambria"/>
              </a:rPr>
              <a:t>(</a:t>
            </a:r>
            <a:r>
              <a:rPr sz="1950" i="1" spc="10" dirty="0">
                <a:latin typeface="Cambria"/>
                <a:cs typeface="Cambria"/>
              </a:rPr>
              <a:t>s</a:t>
            </a:r>
            <a:r>
              <a:rPr sz="1950" i="1" spc="15" baseline="-21367" dirty="0">
                <a:latin typeface="Cambria"/>
                <a:cs typeface="Cambria"/>
              </a:rPr>
              <a:t>n</a:t>
            </a:r>
            <a:r>
              <a:rPr sz="1950" spc="10" dirty="0">
                <a:latin typeface="Cambria"/>
                <a:cs typeface="Cambria"/>
              </a:rPr>
              <a:t>))</a:t>
            </a:r>
            <a:endParaRPr sz="195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6986" y="644209"/>
            <a:ext cx="3384550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dirty="0"/>
              <a:t>Ekspertni</a:t>
            </a:r>
            <a:r>
              <a:rPr sz="3950" spc="-30" dirty="0"/>
              <a:t> </a:t>
            </a:r>
            <a:r>
              <a:rPr sz="3950" spc="5" dirty="0"/>
              <a:t>sistem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5430011" y="1764792"/>
            <a:ext cx="4647185" cy="3188208"/>
            <a:chOff x="5430011" y="1764792"/>
            <a:chExt cx="4647185" cy="3188208"/>
          </a:xfrm>
        </p:grpSpPr>
        <p:sp>
          <p:nvSpPr>
            <p:cNvPr id="4" name="object 4"/>
            <p:cNvSpPr/>
            <p:nvPr/>
          </p:nvSpPr>
          <p:spPr>
            <a:xfrm>
              <a:off x="5430011" y="1764792"/>
              <a:ext cx="3206495" cy="75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0011" y="2519172"/>
              <a:ext cx="3206495" cy="2298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70700" y="3360420"/>
              <a:ext cx="3206496" cy="1592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7064" y="1697133"/>
            <a:ext cx="4218305" cy="50501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Ekspertni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sistem</a:t>
            </a:r>
            <a:endParaRPr sz="2650">
              <a:latin typeface="Calibri"/>
              <a:cs typeface="Calibri"/>
            </a:endParaRPr>
          </a:p>
          <a:p>
            <a:pPr marL="708660" marR="5080" lvl="1" indent="-299085">
              <a:lnSpc>
                <a:spcPct val="100299"/>
              </a:lnSpc>
              <a:spcBef>
                <a:spcPts val="550"/>
              </a:spcBef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računarski zasnovan </a:t>
            </a:r>
            <a:r>
              <a:rPr sz="2200" spc="-5" dirty="0">
                <a:solidFill>
                  <a:srgbClr val="333399"/>
                </a:solidFill>
                <a:latin typeface="Calibri"/>
                <a:cs typeface="Calibri"/>
              </a:rPr>
              <a:t>sistem  </a:t>
            </a:r>
            <a:r>
              <a:rPr sz="2200" spc="5" dirty="0">
                <a:solidFill>
                  <a:srgbClr val="333399"/>
                </a:solidFill>
                <a:latin typeface="Calibri"/>
                <a:cs typeface="Calibri"/>
              </a:rPr>
              <a:t>namenjen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rešavanju </a:t>
            </a:r>
            <a:r>
              <a:rPr sz="2200" spc="5" dirty="0">
                <a:solidFill>
                  <a:srgbClr val="333399"/>
                </a:solidFill>
                <a:latin typeface="Calibri"/>
                <a:cs typeface="Calibri"/>
              </a:rPr>
              <a:t>problema  za koje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je potrebno</a:t>
            </a:r>
            <a:r>
              <a:rPr sz="2200" spc="-1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333399"/>
                </a:solidFill>
                <a:latin typeface="Calibri"/>
                <a:cs typeface="Calibri"/>
              </a:rPr>
              <a:t>ekspertsko 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znanje i</a:t>
            </a:r>
            <a:r>
              <a:rPr sz="2200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rasuđivanje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Ekspertiza</a:t>
            </a:r>
            <a:endParaRPr sz="2650">
              <a:latin typeface="Calibri"/>
              <a:cs typeface="Calibri"/>
            </a:endParaRPr>
          </a:p>
          <a:p>
            <a:pPr marL="708660" marR="287655" lvl="1" indent="-299085">
              <a:lnSpc>
                <a:spcPct val="100200"/>
              </a:lnSpc>
              <a:spcBef>
                <a:spcPts val="565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specifično znanje eksperata,  </a:t>
            </a:r>
            <a:r>
              <a:rPr sz="2200" spc="5" dirty="0">
                <a:latin typeface="Calibri"/>
                <a:cs typeface="Calibri"/>
              </a:rPr>
              <a:t>stečeno na osnovu učenja,  obuke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prakse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1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</a:t>
            </a:r>
            <a:endParaRPr sz="2650">
              <a:latin typeface="Calibri"/>
              <a:cs typeface="Calibri"/>
            </a:endParaRPr>
          </a:p>
          <a:p>
            <a:pPr marL="708660" marR="55244" lvl="1" indent="-299085">
              <a:lnSpc>
                <a:spcPct val="100200"/>
              </a:lnSpc>
              <a:spcBef>
                <a:spcPts val="565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osoba koja </a:t>
            </a:r>
            <a:r>
              <a:rPr sz="2200" spc="5" dirty="0">
                <a:latin typeface="Calibri"/>
                <a:cs typeface="Calibri"/>
              </a:rPr>
              <a:t>poseduje  </a:t>
            </a:r>
            <a:r>
              <a:rPr sz="2200" dirty="0">
                <a:latin typeface="Calibri"/>
                <a:cs typeface="Calibri"/>
              </a:rPr>
              <a:t>specijalističko </a:t>
            </a:r>
            <a:r>
              <a:rPr sz="2200" spc="5" dirty="0">
                <a:latin typeface="Calibri"/>
                <a:cs typeface="Calibri"/>
              </a:rPr>
              <a:t>znanje,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iskustvo   i sposobnost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rasuđivanja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90359" y="5038344"/>
            <a:ext cx="3206496" cy="1459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8212" y="605914"/>
            <a:ext cx="6490970" cy="698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0" dirty="0"/>
              <a:t>2. </a:t>
            </a:r>
            <a:r>
              <a:rPr spc="5" dirty="0"/>
              <a:t>Uvod u </a:t>
            </a:r>
            <a:r>
              <a:rPr dirty="0"/>
              <a:t>ekspertne</a:t>
            </a:r>
            <a:r>
              <a:rPr spc="-110" dirty="0"/>
              <a:t> </a:t>
            </a:r>
            <a:r>
              <a:rPr dirty="0"/>
              <a:t>sisteme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7046" y="1682407"/>
            <a:ext cx="5724525" cy="228600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408940" indent="-396875">
              <a:lnSpc>
                <a:spcPct val="100000"/>
              </a:lnSpc>
              <a:spcBef>
                <a:spcPts val="885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0" dirty="0">
                <a:latin typeface="Calibri"/>
                <a:cs typeface="Calibri"/>
              </a:rPr>
              <a:t>Nastanak ekspertnih</a:t>
            </a:r>
            <a:r>
              <a:rPr sz="3050" spc="2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sistema</a:t>
            </a:r>
            <a:endParaRPr sz="305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790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0" dirty="0">
                <a:latin typeface="Calibri"/>
                <a:cs typeface="Calibri"/>
              </a:rPr>
              <a:t>Struktura ekspertnih</a:t>
            </a:r>
            <a:r>
              <a:rPr sz="3050" spc="-5" dirty="0">
                <a:latin typeface="Calibri"/>
                <a:cs typeface="Calibri"/>
              </a:rPr>
              <a:t> </a:t>
            </a:r>
            <a:r>
              <a:rPr sz="3050" spc="15" dirty="0">
                <a:latin typeface="Calibri"/>
                <a:cs typeface="Calibri"/>
              </a:rPr>
              <a:t>sistema</a:t>
            </a:r>
            <a:endParaRPr sz="305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780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5" dirty="0">
                <a:latin typeface="Calibri"/>
                <a:cs typeface="Calibri"/>
              </a:rPr>
              <a:t>Vrste </a:t>
            </a:r>
            <a:r>
              <a:rPr sz="3050" spc="10" dirty="0">
                <a:latin typeface="Calibri"/>
                <a:cs typeface="Calibri"/>
              </a:rPr>
              <a:t>ekspertnih</a:t>
            </a:r>
            <a:r>
              <a:rPr sz="3050" spc="-25" dirty="0">
                <a:latin typeface="Calibri"/>
                <a:cs typeface="Calibri"/>
              </a:rPr>
              <a:t> </a:t>
            </a:r>
            <a:r>
              <a:rPr sz="3050" spc="15" dirty="0">
                <a:latin typeface="Calibri"/>
                <a:cs typeface="Calibri"/>
              </a:rPr>
              <a:t>sistema</a:t>
            </a:r>
            <a:endParaRPr sz="305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795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5" dirty="0">
                <a:latin typeface="Calibri"/>
                <a:cs typeface="Calibri"/>
              </a:rPr>
              <a:t>Alati </a:t>
            </a:r>
            <a:r>
              <a:rPr sz="3050" spc="20" dirty="0">
                <a:latin typeface="Calibri"/>
                <a:cs typeface="Calibri"/>
              </a:rPr>
              <a:t>za </a:t>
            </a:r>
            <a:r>
              <a:rPr sz="3050" spc="10" dirty="0">
                <a:latin typeface="Calibri"/>
                <a:cs typeface="Calibri"/>
              </a:rPr>
              <a:t>razvoj ekspertnih</a:t>
            </a:r>
            <a:r>
              <a:rPr sz="3050" spc="-30" dirty="0">
                <a:latin typeface="Calibri"/>
                <a:cs typeface="Calibri"/>
              </a:rPr>
              <a:t> </a:t>
            </a:r>
            <a:r>
              <a:rPr sz="3050" spc="15" dirty="0">
                <a:latin typeface="Calibri"/>
                <a:cs typeface="Calibri"/>
              </a:rPr>
              <a:t>sistema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9728" y="644209"/>
            <a:ext cx="6668770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2.1 </a:t>
            </a:r>
            <a:r>
              <a:rPr sz="3950" spc="10" dirty="0"/>
              <a:t>Nastanak </a:t>
            </a:r>
            <a:r>
              <a:rPr sz="3950" spc="5" dirty="0"/>
              <a:t>ekspertnih</a:t>
            </a:r>
            <a:r>
              <a:rPr sz="3950" spc="-130" dirty="0"/>
              <a:t> </a:t>
            </a:r>
            <a:r>
              <a:rPr sz="3950" spc="5" dirty="0"/>
              <a:t>sistema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46" y="1680976"/>
            <a:ext cx="9021654" cy="495969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94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Prvi uspešni ekspertni sistemi</a:t>
            </a:r>
            <a:endParaRPr sz="3050" dirty="0">
              <a:latin typeface="Calibri"/>
              <a:cs typeface="Calibri"/>
            </a:endParaRPr>
          </a:p>
          <a:p>
            <a:pPr marL="708660" lvl="1" indent="-299085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09295" algn="l"/>
              </a:tabLst>
            </a:pP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DENDRAL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ekspertni sistem (Stanford,</a:t>
            </a:r>
            <a:r>
              <a:rPr sz="2650" spc="-8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1965)</a:t>
            </a:r>
            <a:endParaRPr sz="2650" dirty="0">
              <a:latin typeface="Calibri"/>
              <a:cs typeface="Calibri"/>
            </a:endParaRPr>
          </a:p>
          <a:p>
            <a:pPr marL="1007744" marR="792480" lvl="2" indent="-299085">
              <a:lnSpc>
                <a:spcPct val="100499"/>
              </a:lnSpc>
              <a:spcBef>
                <a:spcPts val="555"/>
              </a:spcBef>
              <a:buClr>
                <a:srgbClr val="808080"/>
              </a:buClr>
              <a:buChar char="•"/>
              <a:tabLst>
                <a:tab pos="1007744" algn="l"/>
                <a:tab pos="1008380" algn="l"/>
              </a:tabLst>
            </a:pPr>
            <a:r>
              <a:rPr sz="2200" dirty="0">
                <a:latin typeface="Calibri"/>
                <a:cs typeface="Calibri"/>
              </a:rPr>
              <a:t>pomoć u identifikaciji molekula u organskoj hemiji </a:t>
            </a:r>
            <a:r>
              <a:rPr sz="2200" spc="5" dirty="0">
                <a:latin typeface="Calibri"/>
                <a:cs typeface="Calibri"/>
              </a:rPr>
              <a:t>na </a:t>
            </a:r>
            <a:r>
              <a:rPr sz="2200" dirty="0">
                <a:latin typeface="Calibri"/>
                <a:cs typeface="Calibri"/>
              </a:rPr>
              <a:t>osnovu  masenih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spektrograma</a:t>
            </a:r>
          </a:p>
          <a:p>
            <a:pPr marL="1007744" lvl="2" indent="-299720">
              <a:lnSpc>
                <a:spcPct val="100000"/>
              </a:lnSpc>
              <a:spcBef>
                <a:spcPts val="530"/>
              </a:spcBef>
              <a:buClr>
                <a:srgbClr val="808080"/>
              </a:buClr>
              <a:buChar char="•"/>
              <a:tabLst>
                <a:tab pos="1007744" algn="l"/>
                <a:tab pos="1008380" algn="l"/>
              </a:tabLst>
            </a:pPr>
            <a:r>
              <a:rPr sz="2200" spc="5" dirty="0">
                <a:latin typeface="Calibri"/>
                <a:cs typeface="Calibri"/>
              </a:rPr>
              <a:t>preteča </a:t>
            </a:r>
            <a:r>
              <a:rPr sz="2200" dirty="0">
                <a:latin typeface="Calibri"/>
                <a:cs typeface="Calibri"/>
              </a:rPr>
              <a:t>ekspertnih sistema MYCIN, MACSYMA, PROSPECTOR,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XCON</a:t>
            </a:r>
            <a:endParaRPr sz="2200" dirty="0">
              <a:latin typeface="Calibri"/>
              <a:cs typeface="Calibri"/>
            </a:endParaRPr>
          </a:p>
          <a:p>
            <a:pPr marL="708660" lvl="1" indent="-2990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09295" algn="l"/>
              </a:tabLst>
            </a:pP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MYCIN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dijagnostički ekspertni </a:t>
            </a:r>
            <a:r>
              <a:rPr sz="2650" dirty="0">
                <a:latin typeface="Calibri"/>
                <a:cs typeface="Calibri"/>
              </a:rPr>
              <a:t>sistem </a:t>
            </a:r>
            <a:r>
              <a:rPr sz="2650" spc="-5" dirty="0">
                <a:latin typeface="Calibri"/>
                <a:cs typeface="Calibri"/>
              </a:rPr>
              <a:t>(Stanford,</a:t>
            </a:r>
            <a:r>
              <a:rPr sz="2650" spc="-13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1970)</a:t>
            </a:r>
            <a:endParaRPr sz="2650" dirty="0">
              <a:latin typeface="Calibri"/>
              <a:cs typeface="Calibri"/>
            </a:endParaRPr>
          </a:p>
          <a:p>
            <a:pPr marL="1007744" marR="447040" lvl="2" indent="-299085">
              <a:lnSpc>
                <a:spcPct val="100400"/>
              </a:lnSpc>
              <a:spcBef>
                <a:spcPts val="560"/>
              </a:spcBef>
              <a:buClr>
                <a:srgbClr val="808080"/>
              </a:buClr>
              <a:buChar char="•"/>
              <a:tabLst>
                <a:tab pos="1007744" algn="l"/>
                <a:tab pos="1008380" algn="l"/>
              </a:tabLst>
            </a:pPr>
            <a:r>
              <a:rPr sz="2200" dirty="0">
                <a:latin typeface="Calibri"/>
                <a:cs typeface="Calibri"/>
              </a:rPr>
              <a:t>dijagnostika bakterijskih infekcija i propisivanje doza </a:t>
            </a:r>
            <a:r>
              <a:rPr sz="2200" dirty="0" err="1">
                <a:latin typeface="Calibri"/>
                <a:cs typeface="Calibri"/>
              </a:rPr>
              <a:t>antibiotske</a:t>
            </a:r>
            <a:r>
              <a:rPr sz="2200" dirty="0">
                <a:latin typeface="Calibri"/>
                <a:cs typeface="Calibri"/>
              </a:rPr>
              <a:t>  </a:t>
            </a:r>
            <a:r>
              <a:rPr sz="2200" dirty="0" err="1" smtClean="0">
                <a:latin typeface="Calibri"/>
                <a:cs typeface="Calibri"/>
              </a:rPr>
              <a:t>terapije</a:t>
            </a:r>
            <a:endParaRPr sz="2200" dirty="0" smtClean="0">
              <a:latin typeface="Calibri"/>
              <a:cs typeface="Calibri"/>
            </a:endParaRPr>
          </a:p>
          <a:p>
            <a:pPr marL="1007744" marR="266065" lvl="2" indent="-299085">
              <a:lnSpc>
                <a:spcPct val="100499"/>
              </a:lnSpc>
              <a:spcBef>
                <a:spcPts val="515"/>
              </a:spcBef>
              <a:buClr>
                <a:srgbClr val="808080"/>
              </a:buClr>
              <a:buChar char="•"/>
              <a:tabLst>
                <a:tab pos="1007744" algn="l"/>
                <a:tab pos="1008380" algn="l"/>
              </a:tabLst>
            </a:pPr>
            <a:r>
              <a:rPr sz="2200" dirty="0" err="1" smtClean="0">
                <a:latin typeface="Calibri"/>
                <a:cs typeface="Calibri"/>
              </a:rPr>
              <a:t>oko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solidFill>
                  <a:srgbClr val="333399"/>
                </a:solidFill>
                <a:latin typeface="Calibri"/>
                <a:cs typeface="Calibri"/>
              </a:rPr>
              <a:t>600 </a:t>
            </a:r>
            <a:r>
              <a:rPr sz="2200" dirty="0" err="1" smtClean="0">
                <a:solidFill>
                  <a:srgbClr val="333399"/>
                </a:solidFill>
                <a:latin typeface="Calibri"/>
                <a:cs typeface="Calibri"/>
              </a:rPr>
              <a:t>pravila</a:t>
            </a:r>
            <a:r>
              <a:rPr sz="2200" dirty="0" smtClean="0">
                <a:latin typeface="Calibri"/>
                <a:cs typeface="Calibri"/>
              </a:rPr>
              <a:t>, </a:t>
            </a:r>
            <a:r>
              <a:rPr sz="2200" spc="5" dirty="0" err="1" smtClean="0">
                <a:latin typeface="Calibri"/>
                <a:cs typeface="Calibri"/>
              </a:rPr>
              <a:t>oko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solidFill>
                  <a:srgbClr val="333399"/>
                </a:solidFill>
                <a:latin typeface="Calibri"/>
                <a:cs typeface="Calibri"/>
              </a:rPr>
              <a:t>69% </a:t>
            </a:r>
            <a:r>
              <a:rPr sz="2200" dirty="0" err="1" smtClean="0">
                <a:latin typeface="Calibri"/>
                <a:cs typeface="Calibri"/>
              </a:rPr>
              <a:t>ispravnih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dirty="0" err="1" smtClean="0">
                <a:latin typeface="Calibri"/>
                <a:cs typeface="Calibri"/>
              </a:rPr>
              <a:t>terapija</a:t>
            </a:r>
            <a:r>
              <a:rPr sz="2200" dirty="0" smtClean="0">
                <a:latin typeface="Calibri"/>
                <a:cs typeface="Calibri"/>
              </a:rPr>
              <a:t> (</a:t>
            </a:r>
            <a:r>
              <a:rPr sz="2200" dirty="0" err="1" smtClean="0">
                <a:latin typeface="Calibri"/>
                <a:cs typeface="Calibri"/>
              </a:rPr>
              <a:t>prevazišao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5" dirty="0" err="1" smtClean="0">
                <a:latin typeface="Calibri"/>
                <a:cs typeface="Calibri"/>
              </a:rPr>
              <a:t>uspešnost</a:t>
            </a:r>
            <a:r>
              <a:rPr sz="2200" spc="5" dirty="0" smtClean="0">
                <a:latin typeface="Calibri"/>
                <a:cs typeface="Calibri"/>
              </a:rPr>
              <a:t>  </a:t>
            </a:r>
            <a:r>
              <a:rPr sz="2200" dirty="0" err="1" smtClean="0">
                <a:latin typeface="Calibri"/>
                <a:cs typeface="Calibri"/>
              </a:rPr>
              <a:t>ekara</a:t>
            </a:r>
            <a:r>
              <a:rPr sz="2200" dirty="0" smtClean="0">
                <a:latin typeface="Calibri"/>
                <a:cs typeface="Calibri"/>
              </a:rPr>
              <a:t>)</a:t>
            </a:r>
          </a:p>
          <a:p>
            <a:pPr marL="1007744" marR="929005" lvl="2" indent="-299085">
              <a:lnSpc>
                <a:spcPct val="100499"/>
              </a:lnSpc>
              <a:spcBef>
                <a:spcPts val="530"/>
              </a:spcBef>
              <a:buClr>
                <a:srgbClr val="808080"/>
              </a:buClr>
              <a:buChar char="•"/>
              <a:tabLst>
                <a:tab pos="1007744" algn="l"/>
                <a:tab pos="1008380" algn="l"/>
              </a:tabLst>
            </a:pPr>
            <a:r>
              <a:rPr sz="2200" dirty="0" err="1" smtClean="0">
                <a:latin typeface="Calibri"/>
                <a:cs typeface="Calibri"/>
              </a:rPr>
              <a:t>prerastao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 </a:t>
            </a:r>
            <a:r>
              <a:rPr sz="2200" spc="5" dirty="0">
                <a:latin typeface="Calibri"/>
                <a:cs typeface="Calibri"/>
              </a:rPr>
              <a:t>ljusku ekspertnih </a:t>
            </a:r>
            <a:r>
              <a:rPr sz="2200" dirty="0">
                <a:latin typeface="Calibri"/>
                <a:cs typeface="Calibri"/>
              </a:rPr>
              <a:t>sistema KEE i </a:t>
            </a:r>
            <a:r>
              <a:rPr sz="2200" spc="5" dirty="0">
                <a:latin typeface="Calibri"/>
                <a:cs typeface="Calibri"/>
              </a:rPr>
              <a:t>ekspertni </a:t>
            </a:r>
            <a:r>
              <a:rPr sz="2200" dirty="0">
                <a:latin typeface="Calibri"/>
                <a:cs typeface="Calibri"/>
              </a:rPr>
              <a:t>sistem  CADUCEUS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7245" y="342479"/>
            <a:ext cx="7624445" cy="1235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20"/>
              </a:spcBef>
            </a:pPr>
            <a:r>
              <a:rPr sz="3950" spc="25" dirty="0"/>
              <a:t>D</a:t>
            </a:r>
            <a:r>
              <a:rPr sz="3950" spc="15" dirty="0"/>
              <a:t>E</a:t>
            </a:r>
            <a:r>
              <a:rPr sz="3950" spc="-15" dirty="0"/>
              <a:t>N</a:t>
            </a:r>
            <a:r>
              <a:rPr sz="3950" spc="25" dirty="0"/>
              <a:t>D</a:t>
            </a:r>
            <a:r>
              <a:rPr sz="3950" spc="-5" dirty="0"/>
              <a:t>R</a:t>
            </a:r>
            <a:r>
              <a:rPr sz="3950" spc="15" dirty="0"/>
              <a:t>A</a:t>
            </a:r>
            <a:r>
              <a:rPr sz="3950" dirty="0"/>
              <a:t>L</a:t>
            </a:r>
            <a:r>
              <a:rPr sz="3950" spc="5" dirty="0"/>
              <a:t>:</a:t>
            </a:r>
            <a:endParaRPr sz="395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950" spc="10" dirty="0"/>
              <a:t>prvi </a:t>
            </a:r>
            <a:r>
              <a:rPr sz="3950" spc="5" dirty="0"/>
              <a:t>ekspertni sistem</a:t>
            </a:r>
            <a:r>
              <a:rPr sz="3950" spc="-75" dirty="0"/>
              <a:t> </a:t>
            </a:r>
            <a:r>
              <a:rPr sz="3950" spc="5" dirty="0"/>
              <a:t>(Stanford,1965)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5430011" y="1764792"/>
            <a:ext cx="4453255" cy="754380"/>
          </a:xfrm>
          <a:custGeom>
            <a:avLst/>
            <a:gdLst/>
            <a:ahLst/>
            <a:cxnLst/>
            <a:rect l="l" t="t" r="r" b="b"/>
            <a:pathLst>
              <a:path w="4453255" h="754380">
                <a:moveTo>
                  <a:pt x="4453127" y="754380"/>
                </a:moveTo>
                <a:lnTo>
                  <a:pt x="0" y="754380"/>
                </a:lnTo>
                <a:lnTo>
                  <a:pt x="0" y="0"/>
                </a:lnTo>
                <a:lnTo>
                  <a:pt x="4453127" y="0"/>
                </a:lnTo>
                <a:lnTo>
                  <a:pt x="4453127" y="75438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9818" y="1722870"/>
            <a:ext cx="3792854" cy="67818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46405" indent="-396240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Char char="•"/>
              <a:tabLst>
                <a:tab pos="446405" algn="l"/>
                <a:tab pos="447040" algn="l"/>
              </a:tabLst>
            </a:pPr>
            <a:r>
              <a:rPr sz="1950" spc="10" dirty="0">
                <a:latin typeface="Calibri"/>
                <a:cs typeface="Calibri"/>
              </a:rPr>
              <a:t>Toluen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C</a:t>
            </a:r>
            <a:r>
              <a:rPr sz="1950" spc="15" baseline="-21367" dirty="0">
                <a:latin typeface="Calibri"/>
                <a:cs typeface="Calibri"/>
              </a:rPr>
              <a:t>7</a:t>
            </a:r>
            <a:r>
              <a:rPr sz="1950" spc="10" dirty="0">
                <a:latin typeface="Calibri"/>
                <a:cs typeface="Calibri"/>
              </a:rPr>
              <a:t>H</a:t>
            </a:r>
            <a:r>
              <a:rPr sz="1950" spc="15" baseline="-21367" dirty="0">
                <a:latin typeface="Calibri"/>
                <a:cs typeface="Calibri"/>
              </a:rPr>
              <a:t>8</a:t>
            </a:r>
            <a:endParaRPr sz="1950" baseline="-21367">
              <a:latin typeface="Calibri"/>
              <a:cs typeface="Calibri"/>
            </a:endParaRPr>
          </a:p>
          <a:p>
            <a:pPr marL="446405">
              <a:lnSpc>
                <a:spcPct val="100000"/>
              </a:lnSpc>
              <a:spcBef>
                <a:spcPts val="400"/>
              </a:spcBef>
              <a:tabLst>
                <a:tab pos="746760" algn="l"/>
              </a:tabLst>
            </a:pPr>
            <a:r>
              <a:rPr sz="1550" spc="-5" dirty="0">
                <a:solidFill>
                  <a:srgbClr val="333399"/>
                </a:solidFill>
                <a:latin typeface="Arial"/>
                <a:cs typeface="Arial"/>
              </a:rPr>
              <a:t>–	</a:t>
            </a:r>
            <a:r>
              <a:rPr sz="1550" spc="-5" dirty="0">
                <a:latin typeface="Calibri"/>
                <a:cs typeface="Calibri"/>
              </a:rPr>
              <a:t>sastojak nafte/ulja, dodatak gorivu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F1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800" y="2519172"/>
            <a:ext cx="10081260" cy="2519680"/>
            <a:chOff x="304800" y="2519172"/>
            <a:chExt cx="10081260" cy="2519680"/>
          </a:xfrm>
        </p:grpSpPr>
        <p:sp>
          <p:nvSpPr>
            <p:cNvPr id="6" name="object 6"/>
            <p:cNvSpPr/>
            <p:nvPr/>
          </p:nvSpPr>
          <p:spPr>
            <a:xfrm>
              <a:off x="304800" y="2519172"/>
              <a:ext cx="10081260" cy="2519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0011" y="2519172"/>
              <a:ext cx="4453255" cy="2519680"/>
            </a:xfrm>
            <a:custGeom>
              <a:avLst/>
              <a:gdLst/>
              <a:ahLst/>
              <a:cxnLst/>
              <a:rect l="l" t="t" r="r" b="b"/>
              <a:pathLst>
                <a:path w="4453255" h="2519679">
                  <a:moveTo>
                    <a:pt x="4453127" y="2519172"/>
                  </a:moveTo>
                  <a:lnTo>
                    <a:pt x="0" y="2519172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251917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30011" y="2519172"/>
            <a:ext cx="4453255" cy="423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8195">
              <a:lnSpc>
                <a:spcPts val="815"/>
              </a:lnSpc>
            </a:pPr>
            <a:r>
              <a:rPr sz="1550" spc="-5" dirty="0">
                <a:latin typeface="Calibri"/>
                <a:cs typeface="Calibri"/>
              </a:rPr>
              <a:t>(</a:t>
            </a:r>
            <a:r>
              <a:rPr sz="1550" i="1" spc="-5" dirty="0">
                <a:latin typeface="Calibri"/>
                <a:cs typeface="Calibri"/>
              </a:rPr>
              <a:t>octan booster</a:t>
            </a:r>
            <a:r>
              <a:rPr sz="1550" spc="-5" dirty="0">
                <a:latin typeface="Calibri"/>
                <a:cs typeface="Calibri"/>
              </a:rPr>
              <a:t>), hlađenje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nuklearnih</a:t>
            </a:r>
            <a:endParaRPr sz="1550">
              <a:latin typeface="Calibri"/>
              <a:cs typeface="Calibri"/>
            </a:endParaRPr>
          </a:p>
          <a:p>
            <a:pPr marL="798195">
              <a:lnSpc>
                <a:spcPct val="100000"/>
              </a:lnSpc>
            </a:pPr>
            <a:r>
              <a:rPr sz="1550" spc="-5" dirty="0">
                <a:latin typeface="Calibri"/>
                <a:cs typeface="Calibri"/>
              </a:rPr>
              <a:t>reaktora, proizvodnja sirupa Koka-kole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3703" y="2855976"/>
            <a:ext cx="3200400" cy="2182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7064" y="1697133"/>
            <a:ext cx="4272915" cy="489013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Problem </a:t>
            </a:r>
            <a:r>
              <a:rPr sz="2650" spc="-5" dirty="0">
                <a:latin typeface="Calibri"/>
                <a:cs typeface="Calibri"/>
              </a:rPr>
              <a:t>organske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hemije</a:t>
            </a:r>
            <a:endParaRPr sz="2650">
              <a:latin typeface="Calibri"/>
              <a:cs typeface="Calibri"/>
            </a:endParaRPr>
          </a:p>
          <a:p>
            <a:pPr marL="710565" marR="5080" lvl="1" indent="-302260">
              <a:lnSpc>
                <a:spcPct val="100299"/>
              </a:lnSpc>
              <a:spcBef>
                <a:spcPts val="55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5" dirty="0">
                <a:latin typeface="Calibri"/>
                <a:cs typeface="Calibri"/>
              </a:rPr>
              <a:t>na osnovu znanja </a:t>
            </a:r>
            <a:r>
              <a:rPr sz="2200" dirty="0">
                <a:latin typeface="Calibri"/>
                <a:cs typeface="Calibri"/>
              </a:rPr>
              <a:t>iz hemije,  masenih spektrograma i </a:t>
            </a:r>
            <a:r>
              <a:rPr sz="2200" spc="5" dirty="0">
                <a:latin typeface="Calibri"/>
                <a:cs typeface="Calibri"/>
              </a:rPr>
              <a:t>drugih  </a:t>
            </a:r>
            <a:r>
              <a:rPr sz="2200" dirty="0">
                <a:latin typeface="Calibri"/>
                <a:cs typeface="Calibri"/>
              </a:rPr>
              <a:t>podataka o konkretnim  materijalima, prepoznati  organski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molekul</a:t>
            </a:r>
            <a:endParaRPr sz="2200">
              <a:latin typeface="Calibri"/>
              <a:cs typeface="Calibri"/>
            </a:endParaRPr>
          </a:p>
          <a:p>
            <a:pPr marL="39179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1795" algn="l"/>
                <a:tab pos="392430" algn="l"/>
              </a:tabLst>
            </a:pPr>
            <a:r>
              <a:rPr sz="2650" spc="-5" dirty="0">
                <a:latin typeface="Calibri"/>
                <a:cs typeface="Calibri"/>
              </a:rPr>
              <a:t>Rešenje</a:t>
            </a:r>
            <a:endParaRPr sz="2650">
              <a:latin typeface="Calibri"/>
              <a:cs typeface="Calibri"/>
            </a:endParaRPr>
          </a:p>
          <a:p>
            <a:pPr marL="710565" lvl="1" indent="-30099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latin typeface="Calibri"/>
                <a:cs typeface="Calibri"/>
              </a:rPr>
              <a:t>Heuristic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Dendral</a:t>
            </a:r>
            <a:endParaRPr sz="2200">
              <a:latin typeface="Calibri"/>
              <a:cs typeface="Calibri"/>
            </a:endParaRPr>
          </a:p>
          <a:p>
            <a:pPr marL="1009015" lvl="2" indent="-300990">
              <a:lnSpc>
                <a:spcPct val="100000"/>
              </a:lnSpc>
              <a:spcBef>
                <a:spcPts val="525"/>
              </a:spcBef>
              <a:buClr>
                <a:srgbClr val="808080"/>
              </a:buClr>
              <a:buChar char="•"/>
              <a:tabLst>
                <a:tab pos="1009015" algn="l"/>
                <a:tab pos="1009650" algn="l"/>
              </a:tabLst>
            </a:pPr>
            <a:r>
              <a:rPr sz="1950" spc="10" dirty="0">
                <a:latin typeface="Calibri"/>
                <a:cs typeface="Calibri"/>
              </a:rPr>
              <a:t>ekspertni sistem </a:t>
            </a:r>
            <a:r>
              <a:rPr sz="1950" spc="5" dirty="0">
                <a:latin typeface="Calibri"/>
                <a:cs typeface="Calibri"/>
              </a:rPr>
              <a:t>(jezik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LISP)</a:t>
            </a:r>
            <a:endParaRPr sz="1950">
              <a:latin typeface="Calibri"/>
              <a:cs typeface="Calibri"/>
            </a:endParaRPr>
          </a:p>
          <a:p>
            <a:pPr marL="710565" lvl="1" indent="-300990">
              <a:lnSpc>
                <a:spcPct val="100000"/>
              </a:lnSpc>
              <a:spcBef>
                <a:spcPts val="530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latin typeface="Calibri"/>
                <a:cs typeface="Calibri"/>
              </a:rPr>
              <a:t>Meta-Dendral</a:t>
            </a:r>
            <a:endParaRPr sz="2200">
              <a:latin typeface="Calibri"/>
              <a:cs typeface="Calibri"/>
            </a:endParaRPr>
          </a:p>
          <a:p>
            <a:pPr marL="1009015" marR="169545" lvl="2" indent="-300355" algn="just">
              <a:lnSpc>
                <a:spcPct val="101800"/>
              </a:lnSpc>
              <a:spcBef>
                <a:spcPts val="495"/>
              </a:spcBef>
              <a:buClr>
                <a:srgbClr val="808080"/>
              </a:buClr>
              <a:buChar char="•"/>
              <a:tabLst>
                <a:tab pos="1009650" algn="l"/>
              </a:tabLst>
            </a:pPr>
            <a:r>
              <a:rPr sz="1950" spc="15" dirty="0">
                <a:latin typeface="Calibri"/>
                <a:cs typeface="Calibri"/>
              </a:rPr>
              <a:t>program mašinskog </a:t>
            </a:r>
            <a:r>
              <a:rPr sz="1950" spc="10" dirty="0">
                <a:latin typeface="Calibri"/>
                <a:cs typeface="Calibri"/>
              </a:rPr>
              <a:t>učenja </a:t>
            </a:r>
            <a:r>
              <a:rPr sz="1950" spc="5" dirty="0">
                <a:latin typeface="Calibri"/>
                <a:cs typeface="Calibri"/>
              </a:rPr>
              <a:t>za  </a:t>
            </a:r>
            <a:r>
              <a:rPr sz="1950" spc="10" dirty="0">
                <a:latin typeface="Calibri"/>
                <a:cs typeface="Calibri"/>
              </a:rPr>
              <a:t>induktivno generisanje pravila  </a:t>
            </a:r>
            <a:r>
              <a:rPr sz="1950" spc="15" dirty="0">
                <a:latin typeface="Calibri"/>
                <a:cs typeface="Calibri"/>
              </a:rPr>
              <a:t>na osnovu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primera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30011" y="5038344"/>
            <a:ext cx="4453255" cy="1716405"/>
            <a:chOff x="5430011" y="5038344"/>
            <a:chExt cx="4453255" cy="1716405"/>
          </a:xfrm>
        </p:grpSpPr>
        <p:sp>
          <p:nvSpPr>
            <p:cNvPr id="14" name="object 14"/>
            <p:cNvSpPr/>
            <p:nvPr/>
          </p:nvSpPr>
          <p:spPr>
            <a:xfrm>
              <a:off x="5430011" y="5038344"/>
              <a:ext cx="4453255" cy="1716405"/>
            </a:xfrm>
            <a:custGeom>
              <a:avLst/>
              <a:gdLst/>
              <a:ahLst/>
              <a:cxnLst/>
              <a:rect l="l" t="t" r="r" b="b"/>
              <a:pathLst>
                <a:path w="4453255" h="1716404">
                  <a:moveTo>
                    <a:pt x="4453127" y="1716023"/>
                  </a:moveTo>
                  <a:lnTo>
                    <a:pt x="0" y="1716023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171602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3703" y="5038344"/>
              <a:ext cx="3200400" cy="2164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2411" y="5291328"/>
              <a:ext cx="4160520" cy="1408430"/>
            </a:xfrm>
            <a:custGeom>
              <a:avLst/>
              <a:gdLst/>
              <a:ahLst/>
              <a:cxnLst/>
              <a:rect l="l" t="t" r="r" b="b"/>
              <a:pathLst>
                <a:path w="4160520" h="1408429">
                  <a:moveTo>
                    <a:pt x="4160519" y="1408175"/>
                  </a:moveTo>
                  <a:lnTo>
                    <a:pt x="0" y="1408175"/>
                  </a:lnTo>
                  <a:lnTo>
                    <a:pt x="0" y="0"/>
                  </a:lnTo>
                  <a:lnTo>
                    <a:pt x="4160519" y="0"/>
                  </a:lnTo>
                  <a:lnTo>
                    <a:pt x="4160519" y="1408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68695" y="5277612"/>
              <a:ext cx="4188460" cy="1435735"/>
            </a:xfrm>
            <a:custGeom>
              <a:avLst/>
              <a:gdLst/>
              <a:ahLst/>
              <a:cxnLst/>
              <a:rect l="l" t="t" r="r" b="b"/>
              <a:pathLst>
                <a:path w="4188459" h="1435734">
                  <a:moveTo>
                    <a:pt x="4181856" y="1435608"/>
                  </a:moveTo>
                  <a:lnTo>
                    <a:pt x="6096" y="1435608"/>
                  </a:lnTo>
                  <a:lnTo>
                    <a:pt x="0" y="14295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4181856" y="0"/>
                  </a:lnTo>
                  <a:lnTo>
                    <a:pt x="4187952" y="6096"/>
                  </a:lnTo>
                  <a:lnTo>
                    <a:pt x="4187952" y="13716"/>
                  </a:lnTo>
                  <a:lnTo>
                    <a:pt x="27432" y="13716"/>
                  </a:lnTo>
                  <a:lnTo>
                    <a:pt x="13716" y="27432"/>
                  </a:lnTo>
                  <a:lnTo>
                    <a:pt x="27432" y="27432"/>
                  </a:lnTo>
                  <a:lnTo>
                    <a:pt x="27432" y="1408175"/>
                  </a:lnTo>
                  <a:lnTo>
                    <a:pt x="13716" y="1408175"/>
                  </a:lnTo>
                  <a:lnTo>
                    <a:pt x="27432" y="1421892"/>
                  </a:lnTo>
                  <a:lnTo>
                    <a:pt x="4187952" y="1421892"/>
                  </a:lnTo>
                  <a:lnTo>
                    <a:pt x="4187952" y="1429512"/>
                  </a:lnTo>
                  <a:lnTo>
                    <a:pt x="4181856" y="1435608"/>
                  </a:lnTo>
                  <a:close/>
                </a:path>
                <a:path w="4188459" h="1435734">
                  <a:moveTo>
                    <a:pt x="27432" y="27432"/>
                  </a:moveTo>
                  <a:lnTo>
                    <a:pt x="13716" y="27432"/>
                  </a:lnTo>
                  <a:lnTo>
                    <a:pt x="27432" y="13716"/>
                  </a:lnTo>
                  <a:lnTo>
                    <a:pt x="27432" y="27432"/>
                  </a:lnTo>
                  <a:close/>
                </a:path>
                <a:path w="4188459" h="1435734">
                  <a:moveTo>
                    <a:pt x="4158996" y="27432"/>
                  </a:moveTo>
                  <a:lnTo>
                    <a:pt x="27432" y="27432"/>
                  </a:lnTo>
                  <a:lnTo>
                    <a:pt x="27432" y="13716"/>
                  </a:lnTo>
                  <a:lnTo>
                    <a:pt x="4158996" y="13716"/>
                  </a:lnTo>
                  <a:lnTo>
                    <a:pt x="4158996" y="27432"/>
                  </a:lnTo>
                  <a:close/>
                </a:path>
                <a:path w="4188459" h="1435734">
                  <a:moveTo>
                    <a:pt x="4158996" y="1421892"/>
                  </a:moveTo>
                  <a:lnTo>
                    <a:pt x="4158996" y="13716"/>
                  </a:lnTo>
                  <a:lnTo>
                    <a:pt x="4174236" y="27432"/>
                  </a:lnTo>
                  <a:lnTo>
                    <a:pt x="4187952" y="27432"/>
                  </a:lnTo>
                  <a:lnTo>
                    <a:pt x="4187952" y="1408175"/>
                  </a:lnTo>
                  <a:lnTo>
                    <a:pt x="4174236" y="1408175"/>
                  </a:lnTo>
                  <a:lnTo>
                    <a:pt x="4158996" y="1421892"/>
                  </a:lnTo>
                  <a:close/>
                </a:path>
                <a:path w="4188459" h="1435734">
                  <a:moveTo>
                    <a:pt x="4187952" y="27432"/>
                  </a:moveTo>
                  <a:lnTo>
                    <a:pt x="4174236" y="27432"/>
                  </a:lnTo>
                  <a:lnTo>
                    <a:pt x="4158996" y="13716"/>
                  </a:lnTo>
                  <a:lnTo>
                    <a:pt x="4187952" y="13716"/>
                  </a:lnTo>
                  <a:lnTo>
                    <a:pt x="4187952" y="27432"/>
                  </a:lnTo>
                  <a:close/>
                </a:path>
                <a:path w="4188459" h="1435734">
                  <a:moveTo>
                    <a:pt x="27432" y="1421892"/>
                  </a:moveTo>
                  <a:lnTo>
                    <a:pt x="13716" y="1408175"/>
                  </a:lnTo>
                  <a:lnTo>
                    <a:pt x="27432" y="1408175"/>
                  </a:lnTo>
                  <a:lnTo>
                    <a:pt x="27432" y="1421892"/>
                  </a:lnTo>
                  <a:close/>
                </a:path>
                <a:path w="4188459" h="1435734">
                  <a:moveTo>
                    <a:pt x="4158996" y="1421892"/>
                  </a:moveTo>
                  <a:lnTo>
                    <a:pt x="27432" y="1421892"/>
                  </a:lnTo>
                  <a:lnTo>
                    <a:pt x="27432" y="1408175"/>
                  </a:lnTo>
                  <a:lnTo>
                    <a:pt x="4158996" y="1408175"/>
                  </a:lnTo>
                  <a:lnTo>
                    <a:pt x="4158996" y="1421892"/>
                  </a:lnTo>
                  <a:close/>
                </a:path>
                <a:path w="4188459" h="1435734">
                  <a:moveTo>
                    <a:pt x="4187952" y="1421892"/>
                  </a:moveTo>
                  <a:lnTo>
                    <a:pt x="4158996" y="1421892"/>
                  </a:lnTo>
                  <a:lnTo>
                    <a:pt x="4174236" y="1408175"/>
                  </a:lnTo>
                  <a:lnTo>
                    <a:pt x="4187952" y="1408175"/>
                  </a:lnTo>
                  <a:lnTo>
                    <a:pt x="4187952" y="1421892"/>
                  </a:lnTo>
                  <a:close/>
                </a:path>
              </a:pathLst>
            </a:custGeom>
            <a:solidFill>
              <a:srgbClr val="DAE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550373" y="69184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1</a:t>
            </a:r>
            <a:r>
              <a:rPr sz="1550" spc="-5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2411" y="5291328"/>
            <a:ext cx="4160520" cy="1408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67005" marR="113030" indent="-66040">
              <a:lnSpc>
                <a:spcPct val="101699"/>
              </a:lnSpc>
              <a:spcBef>
                <a:spcPts val="345"/>
              </a:spcBef>
            </a:pPr>
            <a:r>
              <a:rPr sz="1200" b="1" spc="5" dirty="0">
                <a:latin typeface="Cambria"/>
                <a:cs typeface="Cambria"/>
              </a:rPr>
              <a:t>IF </a:t>
            </a:r>
            <a:r>
              <a:rPr sz="1200" dirty="0">
                <a:latin typeface="Cambria"/>
                <a:cs typeface="Cambria"/>
              </a:rPr>
              <a:t>the molecule spectrum has two peeks at masses </a:t>
            </a:r>
            <a:r>
              <a:rPr sz="1200" spc="5" dirty="0">
                <a:latin typeface="Cambria"/>
                <a:cs typeface="Cambria"/>
              </a:rPr>
              <a:t>xl </a:t>
            </a:r>
            <a:r>
              <a:rPr sz="1200" dirty="0">
                <a:latin typeface="Cambria"/>
                <a:cs typeface="Cambria"/>
              </a:rPr>
              <a:t>and x2  </a:t>
            </a:r>
            <a:r>
              <a:rPr sz="1200" spc="5" dirty="0">
                <a:latin typeface="Cambria"/>
                <a:cs typeface="Cambria"/>
              </a:rPr>
              <a:t>such </a:t>
            </a:r>
            <a:r>
              <a:rPr sz="1200" dirty="0">
                <a:latin typeface="Cambria"/>
                <a:cs typeface="Cambria"/>
              </a:rPr>
              <a:t>that</a:t>
            </a:r>
            <a:endParaRPr sz="1200">
              <a:latin typeface="Cambria"/>
              <a:cs typeface="Cambria"/>
            </a:endParaRPr>
          </a:p>
          <a:p>
            <a:pPr marL="233045">
              <a:lnSpc>
                <a:spcPct val="100000"/>
              </a:lnSpc>
              <a:spcBef>
                <a:spcPts val="10"/>
              </a:spcBef>
              <a:tabLst>
                <a:tab pos="1683385" algn="l"/>
              </a:tabLst>
            </a:pPr>
            <a:r>
              <a:rPr sz="1200" dirty="0">
                <a:latin typeface="Cambria"/>
                <a:cs typeface="Cambria"/>
              </a:rPr>
              <a:t>xl+x2</a:t>
            </a:r>
            <a:r>
              <a:rPr sz="1200" spc="2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=</a:t>
            </a:r>
            <a:r>
              <a:rPr sz="1200" spc="2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M+28	</a:t>
            </a:r>
            <a:r>
              <a:rPr sz="1200" b="1" spc="5" dirty="0">
                <a:latin typeface="Cambria"/>
                <a:cs typeface="Cambria"/>
              </a:rPr>
              <a:t>AND</a:t>
            </a:r>
            <a:endParaRPr sz="1200">
              <a:latin typeface="Cambria"/>
              <a:cs typeface="Cambria"/>
            </a:endParaRPr>
          </a:p>
          <a:p>
            <a:pPr marL="233045">
              <a:lnSpc>
                <a:spcPct val="100000"/>
              </a:lnSpc>
              <a:spcBef>
                <a:spcPts val="15"/>
              </a:spcBef>
            </a:pPr>
            <a:r>
              <a:rPr sz="1200" dirty="0">
                <a:latin typeface="Cambria"/>
                <a:cs typeface="Cambria"/>
              </a:rPr>
              <a:t>xl-28 </a:t>
            </a:r>
            <a:r>
              <a:rPr sz="1200" spc="-5" dirty="0">
                <a:latin typeface="Cambria"/>
                <a:cs typeface="Cambria"/>
              </a:rPr>
              <a:t>is </a:t>
            </a:r>
            <a:r>
              <a:rPr sz="1200" spc="5" dirty="0">
                <a:latin typeface="Cambria"/>
                <a:cs typeface="Cambria"/>
              </a:rPr>
              <a:t>a "high" </a:t>
            </a:r>
            <a:r>
              <a:rPr sz="1200" dirty="0">
                <a:latin typeface="Cambria"/>
                <a:cs typeface="Cambria"/>
              </a:rPr>
              <a:t>peak</a:t>
            </a:r>
            <a:r>
              <a:rPr sz="1200" spc="215" dirty="0">
                <a:latin typeface="Cambria"/>
                <a:cs typeface="Cambria"/>
              </a:rPr>
              <a:t> </a:t>
            </a:r>
            <a:r>
              <a:rPr sz="1200" b="1" spc="5" dirty="0">
                <a:latin typeface="Cambria"/>
                <a:cs typeface="Cambria"/>
              </a:rPr>
              <a:t>AND</a:t>
            </a:r>
            <a:endParaRPr sz="1200">
              <a:latin typeface="Cambria"/>
              <a:cs typeface="Cambria"/>
            </a:endParaRPr>
          </a:p>
          <a:p>
            <a:pPr marL="233045">
              <a:lnSpc>
                <a:spcPct val="100000"/>
              </a:lnSpc>
              <a:spcBef>
                <a:spcPts val="25"/>
              </a:spcBef>
            </a:pPr>
            <a:r>
              <a:rPr sz="1200" spc="5" dirty="0">
                <a:latin typeface="Cambria"/>
                <a:cs typeface="Cambria"/>
              </a:rPr>
              <a:t>x2-28 </a:t>
            </a:r>
            <a:r>
              <a:rPr sz="1200" dirty="0">
                <a:latin typeface="Cambria"/>
                <a:cs typeface="Cambria"/>
              </a:rPr>
              <a:t>is </a:t>
            </a:r>
            <a:r>
              <a:rPr sz="1200" spc="5" dirty="0">
                <a:latin typeface="Cambria"/>
                <a:cs typeface="Cambria"/>
              </a:rPr>
              <a:t>a </a:t>
            </a:r>
            <a:r>
              <a:rPr sz="1200" dirty="0">
                <a:latin typeface="Cambria"/>
                <a:cs typeface="Cambria"/>
              </a:rPr>
              <a:t>"high" peak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b="1" spc="5" dirty="0">
                <a:latin typeface="Cambria"/>
                <a:cs typeface="Cambria"/>
              </a:rPr>
              <a:t>AND</a:t>
            </a:r>
            <a:endParaRPr sz="1200">
              <a:latin typeface="Cambria"/>
              <a:cs typeface="Cambria"/>
            </a:endParaRPr>
          </a:p>
          <a:p>
            <a:pPr marL="233045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Cambria"/>
                <a:cs typeface="Cambria"/>
              </a:rPr>
              <a:t>at </a:t>
            </a:r>
            <a:r>
              <a:rPr sz="1200" spc="-5" dirty="0">
                <a:latin typeface="Cambria"/>
                <a:cs typeface="Cambria"/>
              </a:rPr>
              <a:t>least </a:t>
            </a:r>
            <a:r>
              <a:rPr sz="1200" dirty="0">
                <a:latin typeface="Cambria"/>
                <a:cs typeface="Cambria"/>
              </a:rPr>
              <a:t>one of the </a:t>
            </a:r>
            <a:r>
              <a:rPr sz="1200" spc="5" dirty="0">
                <a:latin typeface="Cambria"/>
                <a:cs typeface="Cambria"/>
              </a:rPr>
              <a:t>xl </a:t>
            </a:r>
            <a:r>
              <a:rPr sz="1200" spc="10" dirty="0">
                <a:latin typeface="Cambria"/>
                <a:cs typeface="Cambria"/>
              </a:rPr>
              <a:t>or </a:t>
            </a:r>
            <a:r>
              <a:rPr sz="1200" spc="5" dirty="0">
                <a:latin typeface="Cambria"/>
                <a:cs typeface="Cambria"/>
              </a:rPr>
              <a:t>x2 </a:t>
            </a:r>
            <a:r>
              <a:rPr sz="1200" dirty="0">
                <a:latin typeface="Cambria"/>
                <a:cs typeface="Cambria"/>
              </a:rPr>
              <a:t>is</a:t>
            </a:r>
            <a:r>
              <a:rPr sz="1200" spc="2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high</a:t>
            </a:r>
            <a:endParaRPr sz="1200">
              <a:latin typeface="Cambria"/>
              <a:cs typeface="Cambria"/>
            </a:endParaRPr>
          </a:p>
          <a:p>
            <a:pPr marL="101600">
              <a:lnSpc>
                <a:spcPct val="100000"/>
              </a:lnSpc>
              <a:spcBef>
                <a:spcPts val="25"/>
              </a:spcBef>
            </a:pPr>
            <a:r>
              <a:rPr sz="1200" b="1" spc="5" dirty="0">
                <a:latin typeface="Cambria"/>
                <a:cs typeface="Cambria"/>
              </a:rPr>
              <a:t>THEN </a:t>
            </a:r>
            <a:r>
              <a:rPr sz="1200" spc="5" dirty="0">
                <a:latin typeface="Cambria"/>
                <a:cs typeface="Cambria"/>
              </a:rPr>
              <a:t>The </a:t>
            </a:r>
            <a:r>
              <a:rPr sz="1200" dirty="0">
                <a:latin typeface="Cambria"/>
                <a:cs typeface="Cambria"/>
              </a:rPr>
              <a:t>molcule contains </a:t>
            </a:r>
            <a:r>
              <a:rPr sz="1200" spc="5" dirty="0">
                <a:latin typeface="Cambria"/>
                <a:cs typeface="Cambria"/>
              </a:rPr>
              <a:t>a </a:t>
            </a:r>
            <a:r>
              <a:rPr sz="1200" dirty="0">
                <a:latin typeface="Cambria"/>
                <a:cs typeface="Cambria"/>
              </a:rPr>
              <a:t>ketone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group.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15" rIns="0" bIns="0" rtlCol="0">
            <a:spAutoFit/>
          </a:bodyPr>
          <a:lstStyle/>
          <a:p>
            <a:pPr marL="5027930" marR="5080" indent="1194435">
              <a:lnSpc>
                <a:spcPct val="100499"/>
              </a:lnSpc>
              <a:spcBef>
                <a:spcPts val="95"/>
              </a:spcBef>
            </a:pPr>
            <a:r>
              <a:rPr sz="3950" spc="5" dirty="0"/>
              <a:t>3.2</a:t>
            </a:r>
            <a:r>
              <a:rPr sz="3950" spc="-80" dirty="0"/>
              <a:t> </a:t>
            </a:r>
            <a:r>
              <a:rPr sz="3950" spc="5" dirty="0"/>
              <a:t>Struktura  ekspertnih</a:t>
            </a:r>
            <a:r>
              <a:rPr sz="3950" spc="-90" dirty="0"/>
              <a:t> </a:t>
            </a:r>
            <a:r>
              <a:rPr sz="3950" spc="5" dirty="0"/>
              <a:t>sistema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897148" y="1784130"/>
            <a:ext cx="22663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Calibri"/>
                <a:cs typeface="Calibri"/>
              </a:rPr>
              <a:t>Osnovni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podsistemi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0011" y="1764792"/>
            <a:ext cx="4467225" cy="754380"/>
            <a:chOff x="5430011" y="1764792"/>
            <a:chExt cx="4467225" cy="754380"/>
          </a:xfrm>
        </p:grpSpPr>
        <p:sp>
          <p:nvSpPr>
            <p:cNvPr id="5" name="object 5"/>
            <p:cNvSpPr/>
            <p:nvPr/>
          </p:nvSpPr>
          <p:spPr>
            <a:xfrm>
              <a:off x="5430011" y="1764792"/>
              <a:ext cx="2190115" cy="754380"/>
            </a:xfrm>
            <a:custGeom>
              <a:avLst/>
              <a:gdLst/>
              <a:ahLst/>
              <a:cxnLst/>
              <a:rect l="l" t="t" r="r" b="b"/>
              <a:pathLst>
                <a:path w="2190115" h="754380">
                  <a:moveTo>
                    <a:pt x="2189987" y="754380"/>
                  </a:moveTo>
                  <a:lnTo>
                    <a:pt x="0" y="754380"/>
                  </a:lnTo>
                  <a:lnTo>
                    <a:pt x="0" y="0"/>
                  </a:lnTo>
                  <a:lnTo>
                    <a:pt x="2189987" y="0"/>
                  </a:lnTo>
                  <a:lnTo>
                    <a:pt x="2189987" y="75438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23147" y="1845564"/>
              <a:ext cx="1460500" cy="673735"/>
            </a:xfrm>
            <a:custGeom>
              <a:avLst/>
              <a:gdLst/>
              <a:ahLst/>
              <a:cxnLst/>
              <a:rect l="l" t="t" r="r" b="b"/>
              <a:pathLst>
                <a:path w="1460500" h="673735">
                  <a:moveTo>
                    <a:pt x="1459991" y="673608"/>
                  </a:moveTo>
                  <a:lnTo>
                    <a:pt x="0" y="673608"/>
                  </a:lnTo>
                  <a:lnTo>
                    <a:pt x="0" y="0"/>
                  </a:lnTo>
                  <a:lnTo>
                    <a:pt x="1459991" y="0"/>
                  </a:lnTo>
                  <a:lnTo>
                    <a:pt x="1459991" y="673608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09431" y="1831848"/>
              <a:ext cx="1487805" cy="687705"/>
            </a:xfrm>
            <a:custGeom>
              <a:avLst/>
              <a:gdLst/>
              <a:ahLst/>
              <a:cxnLst/>
              <a:rect l="l" t="t" r="r" b="b"/>
              <a:pathLst>
                <a:path w="1487804" h="687705">
                  <a:moveTo>
                    <a:pt x="27432" y="687323"/>
                  </a:moveTo>
                  <a:lnTo>
                    <a:pt x="0" y="687323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81328" y="0"/>
                  </a:lnTo>
                  <a:lnTo>
                    <a:pt x="1487424" y="6096"/>
                  </a:lnTo>
                  <a:lnTo>
                    <a:pt x="1487424" y="13716"/>
                  </a:lnTo>
                  <a:lnTo>
                    <a:pt x="27432" y="13716"/>
                  </a:lnTo>
                  <a:lnTo>
                    <a:pt x="13716" y="28956"/>
                  </a:lnTo>
                  <a:lnTo>
                    <a:pt x="27432" y="28956"/>
                  </a:lnTo>
                  <a:lnTo>
                    <a:pt x="27432" y="687323"/>
                  </a:lnTo>
                  <a:close/>
                </a:path>
                <a:path w="1487804" h="687705">
                  <a:moveTo>
                    <a:pt x="27432" y="28956"/>
                  </a:moveTo>
                  <a:lnTo>
                    <a:pt x="13716" y="28956"/>
                  </a:lnTo>
                  <a:lnTo>
                    <a:pt x="27432" y="13716"/>
                  </a:lnTo>
                  <a:lnTo>
                    <a:pt x="27432" y="28956"/>
                  </a:lnTo>
                  <a:close/>
                </a:path>
                <a:path w="1487804" h="687705">
                  <a:moveTo>
                    <a:pt x="1459992" y="28956"/>
                  </a:moveTo>
                  <a:lnTo>
                    <a:pt x="27432" y="28956"/>
                  </a:lnTo>
                  <a:lnTo>
                    <a:pt x="27432" y="13716"/>
                  </a:lnTo>
                  <a:lnTo>
                    <a:pt x="1459992" y="13716"/>
                  </a:lnTo>
                  <a:lnTo>
                    <a:pt x="1459992" y="28956"/>
                  </a:lnTo>
                  <a:close/>
                </a:path>
                <a:path w="1487804" h="687705">
                  <a:moveTo>
                    <a:pt x="1487424" y="687323"/>
                  </a:moveTo>
                  <a:lnTo>
                    <a:pt x="1459992" y="687323"/>
                  </a:lnTo>
                  <a:lnTo>
                    <a:pt x="1459992" y="13716"/>
                  </a:lnTo>
                  <a:lnTo>
                    <a:pt x="1473708" y="28956"/>
                  </a:lnTo>
                  <a:lnTo>
                    <a:pt x="1487424" y="28956"/>
                  </a:lnTo>
                  <a:lnTo>
                    <a:pt x="1487424" y="687323"/>
                  </a:lnTo>
                  <a:close/>
                </a:path>
                <a:path w="1487804" h="687705">
                  <a:moveTo>
                    <a:pt x="1487424" y="28956"/>
                  </a:moveTo>
                  <a:lnTo>
                    <a:pt x="1473708" y="28956"/>
                  </a:lnTo>
                  <a:lnTo>
                    <a:pt x="1459992" y="13716"/>
                  </a:lnTo>
                  <a:lnTo>
                    <a:pt x="1487424" y="13716"/>
                  </a:lnTo>
                  <a:lnTo>
                    <a:pt x="1487424" y="28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11016" y="1872515"/>
            <a:ext cx="1214120" cy="597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Calibri"/>
                <a:cs typeface="Calibri"/>
              </a:rPr>
              <a:t>Radna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memorija</a:t>
            </a:r>
            <a:endParaRPr sz="130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07314" algn="l"/>
              </a:tabLst>
            </a:pPr>
            <a:r>
              <a:rPr sz="1200" dirty="0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07314" algn="l"/>
              </a:tabLst>
            </a:pPr>
            <a:r>
              <a:rPr sz="1200" dirty="0">
                <a:latin typeface="Calibri"/>
                <a:cs typeface="Calibri"/>
              </a:rPr>
              <a:t>opis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rešenja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98919" y="1845563"/>
            <a:ext cx="1605280" cy="673735"/>
          </a:xfrm>
          <a:custGeom>
            <a:avLst/>
            <a:gdLst/>
            <a:ahLst/>
            <a:cxnLst/>
            <a:rect l="l" t="t" r="r" b="b"/>
            <a:pathLst>
              <a:path w="1605279" h="673735">
                <a:moveTo>
                  <a:pt x="1604772" y="673608"/>
                </a:moveTo>
                <a:lnTo>
                  <a:pt x="0" y="673608"/>
                </a:lnTo>
                <a:lnTo>
                  <a:pt x="0" y="0"/>
                </a:lnTo>
                <a:lnTo>
                  <a:pt x="1604772" y="0"/>
                </a:lnTo>
                <a:lnTo>
                  <a:pt x="1604772" y="673608"/>
                </a:lnTo>
                <a:close/>
              </a:path>
            </a:pathLst>
          </a:custGeom>
          <a:solidFill>
            <a:srgbClr val="9ED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79760" y="2075177"/>
            <a:ext cx="111188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latin typeface="Calibri"/>
                <a:cs typeface="Calibri"/>
              </a:rPr>
              <a:t>činjenice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i="1" dirty="0">
                <a:latin typeface="Calibri"/>
                <a:cs typeface="Calibri"/>
              </a:rPr>
              <a:t>facts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9760" y="2259539"/>
            <a:ext cx="98044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latin typeface="Calibri"/>
                <a:cs typeface="Calibri"/>
              </a:rPr>
              <a:t>pravila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i="1" dirty="0">
                <a:latin typeface="Calibri"/>
                <a:cs typeface="Calibri"/>
              </a:rPr>
              <a:t>rules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13652" y="1872515"/>
            <a:ext cx="11969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87350" algn="l"/>
              </a:tabLst>
            </a:pPr>
            <a:r>
              <a:rPr sz="1100" spc="5" dirty="0">
                <a:solidFill>
                  <a:srgbClr val="DAEDEF"/>
                </a:solidFill>
                <a:latin typeface="Calibri"/>
                <a:cs typeface="Calibri"/>
              </a:rPr>
              <a:t>❶	</a:t>
            </a:r>
            <a:r>
              <a:rPr sz="1300" dirty="0">
                <a:latin typeface="Calibri"/>
                <a:cs typeface="Calibri"/>
              </a:rPr>
              <a:t>Baza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znanja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148" y="2120493"/>
            <a:ext cx="3823335" cy="15728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11480" indent="-399415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AutoNum type="arabicPeriod"/>
              <a:tabLst>
                <a:tab pos="411480" algn="l"/>
                <a:tab pos="412115" algn="l"/>
              </a:tabLst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Baza znanja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i="1" dirty="0">
                <a:latin typeface="Calibri"/>
                <a:cs typeface="Calibri"/>
              </a:rPr>
              <a:t>knowledge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base</a:t>
            </a:r>
            <a:r>
              <a:rPr sz="220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11480" marR="554355" indent="-399415">
              <a:lnSpc>
                <a:spcPct val="100000"/>
              </a:lnSpc>
              <a:spcBef>
                <a:spcPts val="545"/>
              </a:spcBef>
              <a:buClr>
                <a:srgbClr val="BADFE2"/>
              </a:buClr>
              <a:buAutoNum type="arabicPeriod"/>
              <a:tabLst>
                <a:tab pos="411480" algn="l"/>
                <a:tab pos="412115" algn="l"/>
              </a:tabLst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Mehanizam</a:t>
            </a:r>
            <a:r>
              <a:rPr sz="2200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zaključivanja </a:t>
            </a:r>
            <a:r>
              <a:rPr sz="2200" dirty="0">
                <a:latin typeface="Calibri"/>
                <a:cs typeface="Calibri"/>
              </a:rPr>
              <a:t> (</a:t>
            </a:r>
            <a:r>
              <a:rPr sz="2200" i="1" dirty="0">
                <a:latin typeface="Calibri"/>
                <a:cs typeface="Calibri"/>
              </a:rPr>
              <a:t>inference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engine</a:t>
            </a:r>
            <a:r>
              <a:rPr sz="220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spcBef>
                <a:spcPts val="540"/>
              </a:spcBef>
              <a:buClr>
                <a:srgbClr val="BADFE2"/>
              </a:buClr>
              <a:buAutoNum type="arabicPeriod"/>
              <a:tabLst>
                <a:tab pos="411480" algn="l"/>
                <a:tab pos="412115" algn="l"/>
              </a:tabLst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Korisnički</a:t>
            </a:r>
            <a:r>
              <a:rPr sz="2200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333399"/>
                </a:solidFill>
                <a:latin typeface="Calibri"/>
                <a:cs typeface="Calibri"/>
              </a:rPr>
              <a:t>interfejs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7148" y="3734862"/>
            <a:ext cx="23304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Pomoćni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podsistemi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30011" y="2519171"/>
            <a:ext cx="4467225" cy="2519680"/>
            <a:chOff x="5430011" y="2519171"/>
            <a:chExt cx="4467225" cy="2519680"/>
          </a:xfrm>
        </p:grpSpPr>
        <p:sp>
          <p:nvSpPr>
            <p:cNvPr id="19" name="object 19"/>
            <p:cNvSpPr/>
            <p:nvPr/>
          </p:nvSpPr>
          <p:spPr>
            <a:xfrm>
              <a:off x="5430011" y="2519172"/>
              <a:ext cx="2190115" cy="2519680"/>
            </a:xfrm>
            <a:custGeom>
              <a:avLst/>
              <a:gdLst/>
              <a:ahLst/>
              <a:cxnLst/>
              <a:rect l="l" t="t" r="r" b="b"/>
              <a:pathLst>
                <a:path w="2190115" h="2519679">
                  <a:moveTo>
                    <a:pt x="2189987" y="2519172"/>
                  </a:moveTo>
                  <a:lnTo>
                    <a:pt x="0" y="2519172"/>
                  </a:lnTo>
                  <a:lnTo>
                    <a:pt x="0" y="0"/>
                  </a:lnTo>
                  <a:lnTo>
                    <a:pt x="2189987" y="0"/>
                  </a:lnTo>
                  <a:lnTo>
                    <a:pt x="2189987" y="251917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3147" y="2519172"/>
              <a:ext cx="1460500" cy="62865"/>
            </a:xfrm>
            <a:custGeom>
              <a:avLst/>
              <a:gdLst/>
              <a:ahLst/>
              <a:cxnLst/>
              <a:rect l="l" t="t" r="r" b="b"/>
              <a:pathLst>
                <a:path w="1460500" h="62864">
                  <a:moveTo>
                    <a:pt x="1459991" y="62483"/>
                  </a:moveTo>
                  <a:lnTo>
                    <a:pt x="0" y="62483"/>
                  </a:lnTo>
                  <a:lnTo>
                    <a:pt x="0" y="0"/>
                  </a:lnTo>
                  <a:lnTo>
                    <a:pt x="1459991" y="0"/>
                  </a:lnTo>
                  <a:lnTo>
                    <a:pt x="1459991" y="62483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9431" y="2519171"/>
              <a:ext cx="1487805" cy="76200"/>
            </a:xfrm>
            <a:custGeom>
              <a:avLst/>
              <a:gdLst/>
              <a:ahLst/>
              <a:cxnLst/>
              <a:rect l="l" t="t" r="r" b="b"/>
              <a:pathLst>
                <a:path w="1487804" h="76200">
                  <a:moveTo>
                    <a:pt x="1481328" y="76200"/>
                  </a:moveTo>
                  <a:lnTo>
                    <a:pt x="6096" y="76200"/>
                  </a:lnTo>
                  <a:lnTo>
                    <a:pt x="0" y="70104"/>
                  </a:lnTo>
                  <a:lnTo>
                    <a:pt x="0" y="0"/>
                  </a:lnTo>
                  <a:lnTo>
                    <a:pt x="27432" y="0"/>
                  </a:lnTo>
                  <a:lnTo>
                    <a:pt x="27432" y="48768"/>
                  </a:lnTo>
                  <a:lnTo>
                    <a:pt x="13716" y="48768"/>
                  </a:lnTo>
                  <a:lnTo>
                    <a:pt x="27432" y="62484"/>
                  </a:lnTo>
                  <a:lnTo>
                    <a:pt x="1487424" y="62484"/>
                  </a:lnTo>
                  <a:lnTo>
                    <a:pt x="1487424" y="70104"/>
                  </a:lnTo>
                  <a:lnTo>
                    <a:pt x="1481328" y="76200"/>
                  </a:lnTo>
                  <a:close/>
                </a:path>
                <a:path w="1487804" h="76200">
                  <a:moveTo>
                    <a:pt x="1459992" y="62484"/>
                  </a:moveTo>
                  <a:lnTo>
                    <a:pt x="1459992" y="0"/>
                  </a:lnTo>
                  <a:lnTo>
                    <a:pt x="1487424" y="0"/>
                  </a:lnTo>
                  <a:lnTo>
                    <a:pt x="1487424" y="48768"/>
                  </a:lnTo>
                  <a:lnTo>
                    <a:pt x="1473708" y="48768"/>
                  </a:lnTo>
                  <a:lnTo>
                    <a:pt x="1459992" y="62484"/>
                  </a:lnTo>
                  <a:close/>
                </a:path>
                <a:path w="1487804" h="76200">
                  <a:moveTo>
                    <a:pt x="27432" y="62484"/>
                  </a:moveTo>
                  <a:lnTo>
                    <a:pt x="13716" y="48768"/>
                  </a:lnTo>
                  <a:lnTo>
                    <a:pt x="27432" y="48768"/>
                  </a:lnTo>
                  <a:lnTo>
                    <a:pt x="27432" y="62484"/>
                  </a:lnTo>
                  <a:close/>
                </a:path>
                <a:path w="1487804" h="76200">
                  <a:moveTo>
                    <a:pt x="1459992" y="62484"/>
                  </a:moveTo>
                  <a:lnTo>
                    <a:pt x="27432" y="62484"/>
                  </a:lnTo>
                  <a:lnTo>
                    <a:pt x="27432" y="48768"/>
                  </a:lnTo>
                  <a:lnTo>
                    <a:pt x="1459992" y="48768"/>
                  </a:lnTo>
                  <a:lnTo>
                    <a:pt x="1459992" y="62484"/>
                  </a:lnTo>
                  <a:close/>
                </a:path>
                <a:path w="1487804" h="76200">
                  <a:moveTo>
                    <a:pt x="1487424" y="62484"/>
                  </a:moveTo>
                  <a:lnTo>
                    <a:pt x="1459992" y="62484"/>
                  </a:lnTo>
                  <a:lnTo>
                    <a:pt x="1473708" y="48768"/>
                  </a:lnTo>
                  <a:lnTo>
                    <a:pt x="1487424" y="48768"/>
                  </a:lnTo>
                  <a:lnTo>
                    <a:pt x="1487424" y="624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98920" y="2519184"/>
              <a:ext cx="2463165" cy="1722120"/>
            </a:xfrm>
            <a:custGeom>
              <a:avLst/>
              <a:gdLst/>
              <a:ahLst/>
              <a:cxnLst/>
              <a:rect l="l" t="t" r="r" b="b"/>
              <a:pathLst>
                <a:path w="2463165" h="1722120">
                  <a:moveTo>
                    <a:pt x="1604772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1604772" y="62484"/>
                  </a:lnTo>
                  <a:lnTo>
                    <a:pt x="1604772" y="0"/>
                  </a:lnTo>
                  <a:close/>
                </a:path>
                <a:path w="2463165" h="1722120">
                  <a:moveTo>
                    <a:pt x="2462784" y="563867"/>
                  </a:moveTo>
                  <a:lnTo>
                    <a:pt x="929640" y="563867"/>
                  </a:lnTo>
                  <a:lnTo>
                    <a:pt x="929640" y="1722120"/>
                  </a:lnTo>
                  <a:lnTo>
                    <a:pt x="2462784" y="1722120"/>
                  </a:lnTo>
                  <a:lnTo>
                    <a:pt x="2462784" y="563867"/>
                  </a:lnTo>
                  <a:close/>
                </a:path>
              </a:pathLst>
            </a:custGeom>
            <a:solidFill>
              <a:srgbClr val="9E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16405" y="3110007"/>
            <a:ext cx="1120140" cy="9842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8920" marR="5080" indent="28575">
              <a:lnSpc>
                <a:spcPct val="102299"/>
              </a:lnSpc>
              <a:spcBef>
                <a:spcPts val="85"/>
              </a:spcBef>
            </a:pPr>
            <a:r>
              <a:rPr sz="1300" spc="5" dirty="0">
                <a:latin typeface="Calibri"/>
                <a:cs typeface="Calibri"/>
              </a:rPr>
              <a:t>Mehanizam  </a:t>
            </a:r>
            <a:r>
              <a:rPr sz="1300" spc="-30" dirty="0">
                <a:latin typeface="Calibri"/>
                <a:cs typeface="Calibri"/>
              </a:rPr>
              <a:t>z</a:t>
            </a:r>
            <a:r>
              <a:rPr sz="1300" spc="5" dirty="0">
                <a:latin typeface="Calibri"/>
                <a:cs typeface="Calibri"/>
              </a:rPr>
              <a:t>a</a:t>
            </a:r>
            <a:r>
              <a:rPr sz="1300" spc="10" dirty="0">
                <a:latin typeface="Calibri"/>
                <a:cs typeface="Calibri"/>
              </a:rPr>
              <a:t>k</a:t>
            </a:r>
            <a:r>
              <a:rPr sz="1300" dirty="0">
                <a:latin typeface="Calibri"/>
                <a:cs typeface="Calibri"/>
              </a:rPr>
              <a:t>l</a:t>
            </a:r>
            <a:r>
              <a:rPr sz="1300" spc="-15" dirty="0">
                <a:latin typeface="Calibri"/>
                <a:cs typeface="Calibri"/>
              </a:rPr>
              <a:t>j</a:t>
            </a:r>
            <a:r>
              <a:rPr sz="1300" spc="10" dirty="0">
                <a:latin typeface="Calibri"/>
                <a:cs typeface="Calibri"/>
              </a:rPr>
              <a:t>uč</a:t>
            </a:r>
            <a:r>
              <a:rPr sz="1300" spc="-15" dirty="0">
                <a:latin typeface="Calibri"/>
                <a:cs typeface="Calibri"/>
              </a:rPr>
              <a:t>iv</a:t>
            </a:r>
            <a:r>
              <a:rPr sz="1300" spc="5" dirty="0">
                <a:latin typeface="Calibri"/>
                <a:cs typeface="Calibri"/>
              </a:rPr>
              <a:t>a</a:t>
            </a:r>
            <a:r>
              <a:rPr sz="1300" spc="15" dirty="0">
                <a:latin typeface="Calibri"/>
                <a:cs typeface="Calibri"/>
              </a:rPr>
              <a:t>n</a:t>
            </a:r>
            <a:r>
              <a:rPr sz="1300" spc="5" dirty="0">
                <a:latin typeface="Calibri"/>
                <a:cs typeface="Calibri"/>
              </a:rPr>
              <a:t>ja</a:t>
            </a:r>
            <a:endParaRPr sz="130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07314" algn="l"/>
              </a:tabLst>
            </a:pPr>
            <a:r>
              <a:rPr sz="1200" dirty="0">
                <a:latin typeface="Calibri"/>
                <a:cs typeface="Calibri"/>
              </a:rPr>
              <a:t>interpreter</a:t>
            </a:r>
            <a:endParaRPr sz="120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07314" algn="l"/>
              </a:tabLst>
            </a:pPr>
            <a:r>
              <a:rPr sz="1200" dirty="0">
                <a:latin typeface="Calibri"/>
                <a:cs typeface="Calibri"/>
              </a:rPr>
              <a:t>planer</a:t>
            </a:r>
            <a:endParaRPr sz="120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07314" algn="l"/>
              </a:tabLst>
            </a:pPr>
            <a:r>
              <a:rPr sz="1200" dirty="0">
                <a:latin typeface="Calibri"/>
                <a:cs typeface="Calibri"/>
              </a:rPr>
              <a:t>konzistentnost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94832" y="2519171"/>
            <a:ext cx="2944495" cy="2519680"/>
            <a:chOff x="5894832" y="2519171"/>
            <a:chExt cx="2944495" cy="2519680"/>
          </a:xfrm>
        </p:grpSpPr>
        <p:sp>
          <p:nvSpPr>
            <p:cNvPr id="25" name="object 25"/>
            <p:cNvSpPr/>
            <p:nvPr/>
          </p:nvSpPr>
          <p:spPr>
            <a:xfrm>
              <a:off x="7783067" y="4864608"/>
              <a:ext cx="1056640" cy="173990"/>
            </a:xfrm>
            <a:custGeom>
              <a:avLst/>
              <a:gdLst/>
              <a:ahLst/>
              <a:cxnLst/>
              <a:rect l="l" t="t" r="r" b="b"/>
              <a:pathLst>
                <a:path w="1056640" h="173989">
                  <a:moveTo>
                    <a:pt x="1056132" y="173736"/>
                  </a:moveTo>
                  <a:lnTo>
                    <a:pt x="0" y="173736"/>
                  </a:lnTo>
                  <a:lnTo>
                    <a:pt x="0" y="0"/>
                  </a:lnTo>
                  <a:lnTo>
                    <a:pt x="1056132" y="0"/>
                  </a:lnTo>
                  <a:lnTo>
                    <a:pt x="1056132" y="173736"/>
                  </a:lnTo>
                  <a:close/>
                </a:path>
              </a:pathLst>
            </a:custGeom>
            <a:solidFill>
              <a:srgbClr val="9E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94832" y="2519171"/>
              <a:ext cx="2461260" cy="2334895"/>
            </a:xfrm>
            <a:custGeom>
              <a:avLst/>
              <a:gdLst/>
              <a:ahLst/>
              <a:cxnLst/>
              <a:rect l="l" t="t" r="r" b="b"/>
              <a:pathLst>
                <a:path w="2461259" h="2334895">
                  <a:moveTo>
                    <a:pt x="94488" y="2002536"/>
                  </a:moveTo>
                  <a:lnTo>
                    <a:pt x="86106" y="1985772"/>
                  </a:lnTo>
                  <a:lnTo>
                    <a:pt x="47244" y="1908048"/>
                  </a:lnTo>
                  <a:lnTo>
                    <a:pt x="0" y="2002536"/>
                  </a:lnTo>
                  <a:lnTo>
                    <a:pt x="30480" y="2002536"/>
                  </a:lnTo>
                  <a:lnTo>
                    <a:pt x="30480" y="2334768"/>
                  </a:lnTo>
                  <a:lnTo>
                    <a:pt x="62484" y="2334768"/>
                  </a:lnTo>
                  <a:lnTo>
                    <a:pt x="62484" y="2002536"/>
                  </a:lnTo>
                  <a:lnTo>
                    <a:pt x="94488" y="2002536"/>
                  </a:lnTo>
                  <a:close/>
                </a:path>
                <a:path w="2461259" h="2334895">
                  <a:moveTo>
                    <a:pt x="459638" y="0"/>
                  </a:moveTo>
                  <a:lnTo>
                    <a:pt x="418160" y="0"/>
                  </a:lnTo>
                  <a:lnTo>
                    <a:pt x="96608" y="372516"/>
                  </a:lnTo>
                  <a:lnTo>
                    <a:pt x="73152" y="352044"/>
                  </a:lnTo>
                  <a:lnTo>
                    <a:pt x="47244" y="454152"/>
                  </a:lnTo>
                  <a:lnTo>
                    <a:pt x="144780" y="414528"/>
                  </a:lnTo>
                  <a:lnTo>
                    <a:pt x="134289" y="405384"/>
                  </a:lnTo>
                  <a:lnTo>
                    <a:pt x="120281" y="393166"/>
                  </a:lnTo>
                  <a:lnTo>
                    <a:pt x="459638" y="0"/>
                  </a:lnTo>
                  <a:close/>
                </a:path>
                <a:path w="2461259" h="2334895">
                  <a:moveTo>
                    <a:pt x="2164067" y="545592"/>
                  </a:moveTo>
                  <a:lnTo>
                    <a:pt x="2150478" y="498348"/>
                  </a:lnTo>
                  <a:lnTo>
                    <a:pt x="2135111" y="445008"/>
                  </a:lnTo>
                  <a:lnTo>
                    <a:pt x="2112365" y="465302"/>
                  </a:lnTo>
                  <a:lnTo>
                    <a:pt x="1800212" y="118935"/>
                  </a:lnTo>
                  <a:lnTo>
                    <a:pt x="1813966" y="106680"/>
                  </a:lnTo>
                  <a:lnTo>
                    <a:pt x="1824215" y="97536"/>
                  </a:lnTo>
                  <a:lnTo>
                    <a:pt x="1725155" y="57912"/>
                  </a:lnTo>
                  <a:lnTo>
                    <a:pt x="1754111" y="160020"/>
                  </a:lnTo>
                  <a:lnTo>
                    <a:pt x="1776844" y="139763"/>
                  </a:lnTo>
                  <a:lnTo>
                    <a:pt x="2088197" y="486829"/>
                  </a:lnTo>
                  <a:lnTo>
                    <a:pt x="2065007" y="507492"/>
                  </a:lnTo>
                  <a:lnTo>
                    <a:pt x="2164067" y="545592"/>
                  </a:lnTo>
                  <a:close/>
                </a:path>
                <a:path w="2461259" h="2334895">
                  <a:moveTo>
                    <a:pt x="2461260" y="1828800"/>
                  </a:moveTo>
                  <a:lnTo>
                    <a:pt x="2453640" y="1813560"/>
                  </a:lnTo>
                  <a:lnTo>
                    <a:pt x="2414016" y="1734312"/>
                  </a:lnTo>
                  <a:lnTo>
                    <a:pt x="2366772" y="1828800"/>
                  </a:lnTo>
                  <a:lnTo>
                    <a:pt x="2398776" y="1828800"/>
                  </a:lnTo>
                  <a:lnTo>
                    <a:pt x="2398776" y="2240280"/>
                  </a:lnTo>
                  <a:lnTo>
                    <a:pt x="2366772" y="2240280"/>
                  </a:lnTo>
                  <a:lnTo>
                    <a:pt x="2414016" y="2334768"/>
                  </a:lnTo>
                  <a:lnTo>
                    <a:pt x="2453640" y="2255520"/>
                  </a:lnTo>
                  <a:lnTo>
                    <a:pt x="2461260" y="2240280"/>
                  </a:lnTo>
                  <a:lnTo>
                    <a:pt x="2430780" y="2240280"/>
                  </a:lnTo>
                  <a:lnTo>
                    <a:pt x="2430780" y="1828800"/>
                  </a:lnTo>
                  <a:lnTo>
                    <a:pt x="2461260" y="1828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21903" y="3977115"/>
            <a:ext cx="525780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indent="-66040">
              <a:lnSpc>
                <a:spcPct val="1008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5" dirty="0">
                <a:latin typeface="Calibri"/>
                <a:cs typeface="Calibri"/>
              </a:rPr>
              <a:t>ž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j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  znanja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5920" y="2983992"/>
            <a:ext cx="1009015" cy="51562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40640" rIns="0" bIns="0" rtlCol="0">
            <a:spAutoFit/>
          </a:bodyPr>
          <a:lstStyle/>
          <a:p>
            <a:pPr marL="287655" marR="140335" indent="-166370">
              <a:lnSpc>
                <a:spcPct val="100899"/>
              </a:lnSpc>
              <a:spcBef>
                <a:spcPts val="320"/>
              </a:spcBef>
            </a:pPr>
            <a:r>
              <a:rPr sz="1200" spc="-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ri</a:t>
            </a:r>
            <a:r>
              <a:rPr sz="1200" spc="-5" dirty="0">
                <a:latin typeface="Calibri"/>
                <a:cs typeface="Calibri"/>
              </a:rPr>
              <a:t>k</a:t>
            </a:r>
            <a:r>
              <a:rPr sz="1200" spc="1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lj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je  znanja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32517" y="3137405"/>
            <a:ext cx="193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DAEDEF"/>
                </a:solidFill>
                <a:latin typeface="Calibri"/>
                <a:cs typeface="Calibri"/>
              </a:rPr>
              <a:t>❷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33688" y="4396740"/>
            <a:ext cx="949960" cy="31242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4064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latin typeface="Calibri"/>
                <a:cs typeface="Calibri"/>
              </a:rPr>
              <a:t>Objašnjenja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4807" y="2983992"/>
            <a:ext cx="948055" cy="51562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40640" rIns="0" bIns="0" rtlCol="0">
            <a:spAutoFit/>
          </a:bodyPr>
          <a:lstStyle/>
          <a:p>
            <a:pPr marL="107950" marR="99060" indent="4445">
              <a:lnSpc>
                <a:spcPct val="100899"/>
              </a:lnSpc>
              <a:spcBef>
                <a:spcPts val="320"/>
              </a:spcBef>
            </a:pP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j</a:t>
            </a:r>
            <a:r>
              <a:rPr sz="1200" spc="10" dirty="0">
                <a:latin typeface="Calibri"/>
                <a:cs typeface="Calibri"/>
              </a:rPr>
              <a:t>š</a:t>
            </a:r>
            <a:r>
              <a:rPr sz="1200" spc="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je  baze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znanja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501638" y="2577083"/>
            <a:ext cx="3954779" cy="2461895"/>
            <a:chOff x="5501638" y="2577083"/>
            <a:chExt cx="3954779" cy="2461895"/>
          </a:xfrm>
        </p:grpSpPr>
        <p:sp>
          <p:nvSpPr>
            <p:cNvPr id="33" name="object 33"/>
            <p:cNvSpPr/>
            <p:nvPr/>
          </p:nvSpPr>
          <p:spPr>
            <a:xfrm>
              <a:off x="5894832" y="2577083"/>
              <a:ext cx="3561715" cy="2461260"/>
            </a:xfrm>
            <a:custGeom>
              <a:avLst/>
              <a:gdLst/>
              <a:ahLst/>
              <a:cxnLst/>
              <a:rect l="l" t="t" r="r" b="b"/>
              <a:pathLst>
                <a:path w="3561715" h="2461260">
                  <a:moveTo>
                    <a:pt x="94488" y="989076"/>
                  </a:moveTo>
                  <a:lnTo>
                    <a:pt x="86868" y="973836"/>
                  </a:lnTo>
                  <a:lnTo>
                    <a:pt x="47244" y="894588"/>
                  </a:lnTo>
                  <a:lnTo>
                    <a:pt x="0" y="989076"/>
                  </a:lnTo>
                  <a:lnTo>
                    <a:pt x="30480" y="989076"/>
                  </a:lnTo>
                  <a:lnTo>
                    <a:pt x="30480" y="1321308"/>
                  </a:lnTo>
                  <a:lnTo>
                    <a:pt x="62484" y="1321308"/>
                  </a:lnTo>
                  <a:lnTo>
                    <a:pt x="62484" y="989076"/>
                  </a:lnTo>
                  <a:lnTo>
                    <a:pt x="94488" y="989076"/>
                  </a:lnTo>
                  <a:close/>
                </a:path>
                <a:path w="3561715" h="2461260">
                  <a:moveTo>
                    <a:pt x="1078979" y="94488"/>
                  </a:moveTo>
                  <a:lnTo>
                    <a:pt x="1071359" y="79248"/>
                  </a:lnTo>
                  <a:lnTo>
                    <a:pt x="1031735" y="0"/>
                  </a:lnTo>
                  <a:lnTo>
                    <a:pt x="984491" y="94488"/>
                  </a:lnTo>
                  <a:lnTo>
                    <a:pt x="1016495" y="94488"/>
                  </a:lnTo>
                  <a:lnTo>
                    <a:pt x="1016495" y="312420"/>
                  </a:lnTo>
                  <a:lnTo>
                    <a:pt x="984491" y="312420"/>
                  </a:lnTo>
                  <a:lnTo>
                    <a:pt x="1031735" y="406908"/>
                  </a:lnTo>
                  <a:lnTo>
                    <a:pt x="1071359" y="327660"/>
                  </a:lnTo>
                  <a:lnTo>
                    <a:pt x="1078979" y="312420"/>
                  </a:lnTo>
                  <a:lnTo>
                    <a:pt x="1046975" y="312420"/>
                  </a:lnTo>
                  <a:lnTo>
                    <a:pt x="1046975" y="94488"/>
                  </a:lnTo>
                  <a:lnTo>
                    <a:pt x="1078979" y="94488"/>
                  </a:lnTo>
                  <a:close/>
                </a:path>
                <a:path w="3561715" h="2461260">
                  <a:moveTo>
                    <a:pt x="1633728" y="1085088"/>
                  </a:moveTo>
                  <a:lnTo>
                    <a:pt x="1603248" y="1069848"/>
                  </a:lnTo>
                  <a:lnTo>
                    <a:pt x="1539240" y="1037844"/>
                  </a:lnTo>
                  <a:lnTo>
                    <a:pt x="1539240" y="1069848"/>
                  </a:lnTo>
                  <a:lnTo>
                    <a:pt x="1059180" y="1069848"/>
                  </a:lnTo>
                  <a:lnTo>
                    <a:pt x="1059180" y="922020"/>
                  </a:lnTo>
                  <a:lnTo>
                    <a:pt x="1028700" y="922020"/>
                  </a:lnTo>
                  <a:lnTo>
                    <a:pt x="1028700" y="1100328"/>
                  </a:lnTo>
                  <a:lnTo>
                    <a:pt x="1539240" y="1100328"/>
                  </a:lnTo>
                  <a:lnTo>
                    <a:pt x="1539240" y="1132332"/>
                  </a:lnTo>
                  <a:lnTo>
                    <a:pt x="1603248" y="1100328"/>
                  </a:lnTo>
                  <a:lnTo>
                    <a:pt x="1633728" y="1085088"/>
                  </a:lnTo>
                  <a:close/>
                </a:path>
                <a:path w="3561715" h="2461260">
                  <a:moveTo>
                    <a:pt x="3084576" y="12"/>
                  </a:moveTo>
                  <a:lnTo>
                    <a:pt x="2987040" y="39636"/>
                  </a:lnTo>
                  <a:lnTo>
                    <a:pt x="3010217" y="60299"/>
                  </a:lnTo>
                  <a:lnTo>
                    <a:pt x="2698191" y="408114"/>
                  </a:lnTo>
                  <a:lnTo>
                    <a:pt x="2674620" y="387108"/>
                  </a:lnTo>
                  <a:lnTo>
                    <a:pt x="2647188" y="487692"/>
                  </a:lnTo>
                  <a:lnTo>
                    <a:pt x="2744724" y="449592"/>
                  </a:lnTo>
                  <a:lnTo>
                    <a:pt x="2734462" y="440448"/>
                  </a:lnTo>
                  <a:lnTo>
                    <a:pt x="2721533" y="428917"/>
                  </a:lnTo>
                  <a:lnTo>
                    <a:pt x="3033560" y="81102"/>
                  </a:lnTo>
                  <a:lnTo>
                    <a:pt x="3057144" y="102120"/>
                  </a:lnTo>
                  <a:lnTo>
                    <a:pt x="3071469" y="48780"/>
                  </a:lnTo>
                  <a:lnTo>
                    <a:pt x="3084576" y="12"/>
                  </a:lnTo>
                  <a:close/>
                </a:path>
                <a:path w="3561715" h="2461260">
                  <a:moveTo>
                    <a:pt x="3529584" y="2132076"/>
                  </a:moveTo>
                  <a:lnTo>
                    <a:pt x="3497580" y="2132076"/>
                  </a:lnTo>
                  <a:lnTo>
                    <a:pt x="3497580" y="2461260"/>
                  </a:lnTo>
                  <a:lnTo>
                    <a:pt x="3529584" y="2461260"/>
                  </a:lnTo>
                  <a:lnTo>
                    <a:pt x="3529584" y="2132076"/>
                  </a:lnTo>
                  <a:close/>
                </a:path>
                <a:path w="3561715" h="2461260">
                  <a:moveTo>
                    <a:pt x="3561588" y="1725168"/>
                  </a:moveTo>
                  <a:lnTo>
                    <a:pt x="3529584" y="1725168"/>
                  </a:lnTo>
                  <a:lnTo>
                    <a:pt x="3529584" y="1100328"/>
                  </a:lnTo>
                  <a:lnTo>
                    <a:pt x="3529584" y="1085088"/>
                  </a:lnTo>
                  <a:lnTo>
                    <a:pt x="3529584" y="1069848"/>
                  </a:lnTo>
                  <a:lnTo>
                    <a:pt x="3261360" y="1069848"/>
                  </a:lnTo>
                  <a:lnTo>
                    <a:pt x="3261360" y="1037844"/>
                  </a:lnTo>
                  <a:lnTo>
                    <a:pt x="3166872" y="1085088"/>
                  </a:lnTo>
                  <a:lnTo>
                    <a:pt x="3261360" y="1132332"/>
                  </a:lnTo>
                  <a:lnTo>
                    <a:pt x="3261360" y="1100328"/>
                  </a:lnTo>
                  <a:lnTo>
                    <a:pt x="3497580" y="1100328"/>
                  </a:lnTo>
                  <a:lnTo>
                    <a:pt x="3497580" y="1725168"/>
                  </a:lnTo>
                  <a:lnTo>
                    <a:pt x="3467100" y="1725168"/>
                  </a:lnTo>
                  <a:lnTo>
                    <a:pt x="3514344" y="1819656"/>
                  </a:lnTo>
                  <a:lnTo>
                    <a:pt x="3553968" y="1740408"/>
                  </a:lnTo>
                  <a:lnTo>
                    <a:pt x="3561588" y="1725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03164" y="4884419"/>
              <a:ext cx="1187450" cy="154305"/>
            </a:xfrm>
            <a:custGeom>
              <a:avLst/>
              <a:gdLst/>
              <a:ahLst/>
              <a:cxnLst/>
              <a:rect l="l" t="t" r="r" b="b"/>
              <a:pathLst>
                <a:path w="1187450" h="154304">
                  <a:moveTo>
                    <a:pt x="0" y="0"/>
                  </a:moveTo>
                  <a:lnTo>
                    <a:pt x="1187196" y="0"/>
                  </a:lnTo>
                  <a:lnTo>
                    <a:pt x="1187196" y="153923"/>
                  </a:lnTo>
                  <a:lnTo>
                    <a:pt x="0" y="153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1627" y="4882654"/>
              <a:ext cx="1190625" cy="156210"/>
            </a:xfrm>
            <a:custGeom>
              <a:avLst/>
              <a:gdLst/>
              <a:ahLst/>
              <a:cxnLst/>
              <a:rect l="l" t="t" r="r" b="b"/>
              <a:pathLst>
                <a:path w="1190625" h="156210">
                  <a:moveTo>
                    <a:pt x="1190244" y="1257"/>
                  </a:moveTo>
                  <a:lnTo>
                    <a:pt x="1189113" y="1257"/>
                  </a:lnTo>
                  <a:lnTo>
                    <a:pt x="1189113" y="0"/>
                  </a:lnTo>
                  <a:lnTo>
                    <a:pt x="1155" y="0"/>
                  </a:lnTo>
                  <a:lnTo>
                    <a:pt x="1155" y="1257"/>
                  </a:lnTo>
                  <a:lnTo>
                    <a:pt x="0" y="1257"/>
                  </a:lnTo>
                  <a:lnTo>
                    <a:pt x="0" y="156197"/>
                  </a:lnTo>
                  <a:lnTo>
                    <a:pt x="3048" y="156197"/>
                  </a:lnTo>
                  <a:lnTo>
                    <a:pt x="3048" y="1270"/>
                  </a:lnTo>
                  <a:lnTo>
                    <a:pt x="1187196" y="1270"/>
                  </a:lnTo>
                  <a:lnTo>
                    <a:pt x="1187196" y="1778"/>
                  </a:lnTo>
                  <a:lnTo>
                    <a:pt x="3060" y="1778"/>
                  </a:lnTo>
                  <a:lnTo>
                    <a:pt x="3060" y="3302"/>
                  </a:lnTo>
                  <a:lnTo>
                    <a:pt x="1187196" y="3302"/>
                  </a:lnTo>
                  <a:lnTo>
                    <a:pt x="1187196" y="156197"/>
                  </a:lnTo>
                  <a:lnTo>
                    <a:pt x="1190244" y="156197"/>
                  </a:lnTo>
                  <a:lnTo>
                    <a:pt x="1190244" y="12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591080" y="4911361"/>
            <a:ext cx="66103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i="1" spc="-5" dirty="0">
                <a:latin typeface="Calibri"/>
                <a:cs typeface="Calibri"/>
              </a:rPr>
              <a:t>ekspertsko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99369" y="3897953"/>
            <a:ext cx="44640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25" dirty="0">
                <a:solidFill>
                  <a:srgbClr val="702FA0"/>
                </a:solidFill>
                <a:latin typeface="Wingdings"/>
                <a:cs typeface="Wingdings"/>
              </a:rPr>
              <a:t></a:t>
            </a:r>
            <a:endParaRPr sz="3500">
              <a:latin typeface="Wingdings"/>
              <a:cs typeface="Wingding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93338" y="4134036"/>
            <a:ext cx="3662679" cy="20224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2420" marR="5080" indent="-300355">
              <a:lnSpc>
                <a:spcPct val="102099"/>
              </a:lnSpc>
              <a:spcBef>
                <a:spcPts val="80"/>
              </a:spcBef>
              <a:buClr>
                <a:srgbClr val="333399"/>
              </a:buClr>
              <a:buFont typeface="Arial"/>
              <a:buChar char="–"/>
              <a:tabLst>
                <a:tab pos="312420" algn="l"/>
                <a:tab pos="313055" algn="l"/>
              </a:tabLst>
            </a:pPr>
            <a:r>
              <a:rPr sz="1950" spc="10" dirty="0">
                <a:latin typeface="Calibri"/>
                <a:cs typeface="Calibri"/>
              </a:rPr>
              <a:t>podsistem </a:t>
            </a:r>
            <a:r>
              <a:rPr sz="1950" spc="5" dirty="0">
                <a:latin typeface="Calibri"/>
                <a:cs typeface="Calibri"/>
              </a:rPr>
              <a:t>za </a:t>
            </a:r>
            <a:r>
              <a:rPr sz="1950" spc="10" dirty="0">
                <a:latin typeface="Calibri"/>
                <a:cs typeface="Calibri"/>
              </a:rPr>
              <a:t>prikupljanje </a:t>
            </a:r>
            <a:r>
              <a:rPr sz="1950" spc="5" dirty="0">
                <a:latin typeface="Calibri"/>
                <a:cs typeface="Calibri"/>
              </a:rPr>
              <a:t>znanja  </a:t>
            </a:r>
            <a:r>
              <a:rPr sz="1950" spc="10" dirty="0">
                <a:latin typeface="Calibri"/>
                <a:cs typeface="Calibri"/>
              </a:rPr>
              <a:t>(</a:t>
            </a:r>
            <a:r>
              <a:rPr sz="1950" i="1" spc="10" dirty="0">
                <a:latin typeface="Calibri"/>
                <a:cs typeface="Calibri"/>
              </a:rPr>
              <a:t>knowlege acquisition</a:t>
            </a:r>
            <a:r>
              <a:rPr sz="1950" spc="10" dirty="0">
                <a:latin typeface="Calibri"/>
                <a:cs typeface="Calibri"/>
              </a:rPr>
              <a:t>)</a:t>
            </a:r>
            <a:endParaRPr sz="19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515"/>
              </a:spcBef>
              <a:buClr>
                <a:srgbClr val="333399"/>
              </a:buClr>
              <a:buFont typeface="Arial"/>
              <a:buChar char="–"/>
              <a:tabLst>
                <a:tab pos="312420" algn="l"/>
                <a:tab pos="313055" algn="l"/>
              </a:tabLst>
            </a:pPr>
            <a:r>
              <a:rPr sz="1950" spc="10" dirty="0">
                <a:latin typeface="Calibri"/>
                <a:cs typeface="Calibri"/>
              </a:rPr>
              <a:t>podsistem </a:t>
            </a:r>
            <a:r>
              <a:rPr sz="1950" spc="5" dirty="0">
                <a:latin typeface="Calibri"/>
                <a:cs typeface="Calibri"/>
              </a:rPr>
              <a:t>za</a:t>
            </a:r>
            <a:r>
              <a:rPr sz="1950" spc="10" dirty="0">
                <a:latin typeface="Calibri"/>
                <a:cs typeface="Calibri"/>
              </a:rPr>
              <a:t> objašnjenja</a:t>
            </a:r>
            <a:endParaRPr sz="1950">
              <a:latin typeface="Calibri"/>
              <a:cs typeface="Calibri"/>
            </a:endParaRPr>
          </a:p>
          <a:p>
            <a:pPr marL="312420" marR="219075" indent="-300355">
              <a:lnSpc>
                <a:spcPct val="102099"/>
              </a:lnSpc>
              <a:spcBef>
                <a:spcPts val="470"/>
              </a:spcBef>
              <a:buClr>
                <a:srgbClr val="333399"/>
              </a:buClr>
              <a:buFont typeface="Arial"/>
              <a:buChar char="–"/>
              <a:tabLst>
                <a:tab pos="312420" algn="l"/>
                <a:tab pos="313055" algn="l"/>
              </a:tabLst>
            </a:pPr>
            <a:r>
              <a:rPr sz="1950" spc="10" dirty="0">
                <a:latin typeface="Calibri"/>
                <a:cs typeface="Calibri"/>
              </a:rPr>
              <a:t>podsistem </a:t>
            </a:r>
            <a:r>
              <a:rPr sz="1950" spc="5" dirty="0">
                <a:latin typeface="Calibri"/>
                <a:cs typeface="Calibri"/>
              </a:rPr>
              <a:t>za </a:t>
            </a:r>
            <a:r>
              <a:rPr sz="1950" spc="10" dirty="0">
                <a:latin typeface="Calibri"/>
                <a:cs typeface="Calibri"/>
              </a:rPr>
              <a:t>poboljšanje baze  </a:t>
            </a:r>
            <a:r>
              <a:rPr sz="1950" spc="5" dirty="0">
                <a:latin typeface="Calibri"/>
                <a:cs typeface="Calibri"/>
              </a:rPr>
              <a:t>znanja</a:t>
            </a:r>
            <a:endParaRPr sz="19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515"/>
              </a:spcBef>
              <a:buFont typeface="Arial"/>
              <a:buChar char="–"/>
              <a:tabLst>
                <a:tab pos="312420" algn="l"/>
                <a:tab pos="313055" algn="l"/>
              </a:tabLst>
            </a:pPr>
            <a:r>
              <a:rPr sz="1950" spc="10" dirty="0">
                <a:solidFill>
                  <a:srgbClr val="333399"/>
                </a:solidFill>
                <a:latin typeface="Calibri"/>
                <a:cs typeface="Calibri"/>
              </a:rPr>
              <a:t>radni prostor</a:t>
            </a:r>
            <a:r>
              <a:rPr sz="1950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333399"/>
                </a:solidFill>
                <a:latin typeface="Calibri"/>
                <a:cs typeface="Calibri"/>
              </a:rPr>
              <a:t>(</a:t>
            </a:r>
            <a:r>
              <a:rPr sz="1950" i="1" spc="10" dirty="0">
                <a:solidFill>
                  <a:srgbClr val="333399"/>
                </a:solidFill>
                <a:latin typeface="Calibri"/>
                <a:cs typeface="Calibri"/>
              </a:rPr>
              <a:t>workplace</a:t>
            </a:r>
            <a:r>
              <a:rPr sz="1950" spc="10" dirty="0">
                <a:solidFill>
                  <a:srgbClr val="333399"/>
                </a:solidFill>
                <a:latin typeface="Calibri"/>
                <a:cs typeface="Calibri"/>
              </a:rPr>
              <a:t>)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430011" y="5038344"/>
            <a:ext cx="3409315" cy="1684020"/>
            <a:chOff x="5430011" y="5038344"/>
            <a:chExt cx="3409315" cy="1684020"/>
          </a:xfrm>
        </p:grpSpPr>
        <p:sp>
          <p:nvSpPr>
            <p:cNvPr id="41" name="object 41"/>
            <p:cNvSpPr/>
            <p:nvPr/>
          </p:nvSpPr>
          <p:spPr>
            <a:xfrm>
              <a:off x="5430011" y="5038344"/>
              <a:ext cx="2190115" cy="1684020"/>
            </a:xfrm>
            <a:custGeom>
              <a:avLst/>
              <a:gdLst/>
              <a:ahLst/>
              <a:cxnLst/>
              <a:rect l="l" t="t" r="r" b="b"/>
              <a:pathLst>
                <a:path w="2190115" h="1684020">
                  <a:moveTo>
                    <a:pt x="2189987" y="1684019"/>
                  </a:moveTo>
                  <a:lnTo>
                    <a:pt x="0" y="1684019"/>
                  </a:lnTo>
                  <a:lnTo>
                    <a:pt x="0" y="0"/>
                  </a:lnTo>
                  <a:lnTo>
                    <a:pt x="2189987" y="0"/>
                  </a:lnTo>
                  <a:lnTo>
                    <a:pt x="2189987" y="168401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83067" y="5038344"/>
              <a:ext cx="1056640" cy="335280"/>
            </a:xfrm>
            <a:custGeom>
              <a:avLst/>
              <a:gdLst/>
              <a:ahLst/>
              <a:cxnLst/>
              <a:rect l="l" t="t" r="r" b="b"/>
              <a:pathLst>
                <a:path w="1056640" h="335279">
                  <a:moveTo>
                    <a:pt x="1056132" y="335279"/>
                  </a:moveTo>
                  <a:lnTo>
                    <a:pt x="0" y="335279"/>
                  </a:lnTo>
                  <a:lnTo>
                    <a:pt x="0" y="0"/>
                  </a:lnTo>
                  <a:lnTo>
                    <a:pt x="1056132" y="0"/>
                  </a:lnTo>
                  <a:lnTo>
                    <a:pt x="1056132" y="335279"/>
                  </a:lnTo>
                  <a:close/>
                </a:path>
              </a:pathLst>
            </a:custGeom>
            <a:solidFill>
              <a:srgbClr val="9E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02751" y="5367528"/>
              <a:ext cx="94615" cy="487680"/>
            </a:xfrm>
            <a:custGeom>
              <a:avLst/>
              <a:gdLst/>
              <a:ahLst/>
              <a:cxnLst/>
              <a:rect l="l" t="t" r="r" b="b"/>
              <a:pathLst>
                <a:path w="94615" h="487679">
                  <a:moveTo>
                    <a:pt x="32004" y="94488"/>
                  </a:moveTo>
                  <a:lnTo>
                    <a:pt x="0" y="94488"/>
                  </a:lnTo>
                  <a:lnTo>
                    <a:pt x="47244" y="0"/>
                  </a:lnTo>
                  <a:lnTo>
                    <a:pt x="86868" y="79248"/>
                  </a:lnTo>
                  <a:lnTo>
                    <a:pt x="32004" y="79248"/>
                  </a:lnTo>
                  <a:lnTo>
                    <a:pt x="32004" y="94488"/>
                  </a:lnTo>
                  <a:close/>
                </a:path>
                <a:path w="94615" h="487679">
                  <a:moveTo>
                    <a:pt x="62484" y="409956"/>
                  </a:moveTo>
                  <a:lnTo>
                    <a:pt x="32004" y="409956"/>
                  </a:lnTo>
                  <a:lnTo>
                    <a:pt x="32004" y="79248"/>
                  </a:lnTo>
                  <a:lnTo>
                    <a:pt x="62484" y="79248"/>
                  </a:lnTo>
                  <a:lnTo>
                    <a:pt x="62484" y="409956"/>
                  </a:lnTo>
                  <a:close/>
                </a:path>
                <a:path w="94615" h="487679">
                  <a:moveTo>
                    <a:pt x="94488" y="94488"/>
                  </a:moveTo>
                  <a:lnTo>
                    <a:pt x="62484" y="94488"/>
                  </a:lnTo>
                  <a:lnTo>
                    <a:pt x="62484" y="79248"/>
                  </a:lnTo>
                  <a:lnTo>
                    <a:pt x="86868" y="79248"/>
                  </a:lnTo>
                  <a:lnTo>
                    <a:pt x="94488" y="94488"/>
                  </a:lnTo>
                  <a:close/>
                </a:path>
                <a:path w="94615" h="487679">
                  <a:moveTo>
                    <a:pt x="47244" y="487680"/>
                  </a:moveTo>
                  <a:lnTo>
                    <a:pt x="0" y="393192"/>
                  </a:lnTo>
                  <a:lnTo>
                    <a:pt x="32004" y="393192"/>
                  </a:lnTo>
                  <a:lnTo>
                    <a:pt x="32004" y="409956"/>
                  </a:lnTo>
                  <a:lnTo>
                    <a:pt x="86105" y="409956"/>
                  </a:lnTo>
                  <a:lnTo>
                    <a:pt x="47244" y="487680"/>
                  </a:lnTo>
                  <a:close/>
                </a:path>
                <a:path w="94615" h="487679">
                  <a:moveTo>
                    <a:pt x="86105" y="409956"/>
                  </a:moveTo>
                  <a:lnTo>
                    <a:pt x="62484" y="409956"/>
                  </a:lnTo>
                  <a:lnTo>
                    <a:pt x="62484" y="393192"/>
                  </a:lnTo>
                  <a:lnTo>
                    <a:pt x="94488" y="393192"/>
                  </a:lnTo>
                  <a:lnTo>
                    <a:pt x="86105" y="40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22619" y="5372100"/>
              <a:ext cx="1221105" cy="546100"/>
            </a:xfrm>
            <a:custGeom>
              <a:avLst/>
              <a:gdLst/>
              <a:ahLst/>
              <a:cxnLst/>
              <a:rect l="l" t="t" r="r" b="b"/>
              <a:pathLst>
                <a:path w="1221104" h="546100">
                  <a:moveTo>
                    <a:pt x="1129283" y="545592"/>
                  </a:moveTo>
                  <a:lnTo>
                    <a:pt x="0" y="545592"/>
                  </a:lnTo>
                  <a:lnTo>
                    <a:pt x="0" y="0"/>
                  </a:lnTo>
                  <a:lnTo>
                    <a:pt x="1220724" y="0"/>
                  </a:lnTo>
                  <a:lnTo>
                    <a:pt x="1220724" y="455676"/>
                  </a:lnTo>
                  <a:lnTo>
                    <a:pt x="1129283" y="54559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51903" y="5827776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40" h="90170">
                  <a:moveTo>
                    <a:pt x="0" y="89916"/>
                  </a:moveTo>
                  <a:lnTo>
                    <a:pt x="18288" y="18287"/>
                  </a:lnTo>
                  <a:lnTo>
                    <a:pt x="91440" y="0"/>
                  </a:lnTo>
                  <a:lnTo>
                    <a:pt x="0" y="89916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21095" y="5370576"/>
              <a:ext cx="1224280" cy="550545"/>
            </a:xfrm>
            <a:custGeom>
              <a:avLst/>
              <a:gdLst/>
              <a:ahLst/>
              <a:cxnLst/>
              <a:rect l="l" t="t" r="r" b="b"/>
              <a:pathLst>
                <a:path w="1224279" h="550545">
                  <a:moveTo>
                    <a:pt x="1130808" y="550164"/>
                  </a:moveTo>
                  <a:lnTo>
                    <a:pt x="1523" y="550164"/>
                  </a:lnTo>
                  <a:lnTo>
                    <a:pt x="0" y="547116"/>
                  </a:lnTo>
                  <a:lnTo>
                    <a:pt x="0" y="1524"/>
                  </a:lnTo>
                  <a:lnTo>
                    <a:pt x="1523" y="0"/>
                  </a:lnTo>
                  <a:lnTo>
                    <a:pt x="1222248" y="0"/>
                  </a:lnTo>
                  <a:lnTo>
                    <a:pt x="1223772" y="1524"/>
                  </a:lnTo>
                  <a:lnTo>
                    <a:pt x="3048" y="1524"/>
                  </a:lnTo>
                  <a:lnTo>
                    <a:pt x="1523" y="3048"/>
                  </a:lnTo>
                  <a:lnTo>
                    <a:pt x="3048" y="3048"/>
                  </a:lnTo>
                  <a:lnTo>
                    <a:pt x="3048" y="545592"/>
                  </a:lnTo>
                  <a:lnTo>
                    <a:pt x="1523" y="545592"/>
                  </a:lnTo>
                  <a:lnTo>
                    <a:pt x="3048" y="547116"/>
                  </a:lnTo>
                  <a:lnTo>
                    <a:pt x="1129284" y="547116"/>
                  </a:lnTo>
                  <a:lnTo>
                    <a:pt x="1132332" y="548640"/>
                  </a:lnTo>
                  <a:lnTo>
                    <a:pt x="1130808" y="550164"/>
                  </a:lnTo>
                  <a:close/>
                </a:path>
                <a:path w="1224279" h="550545">
                  <a:moveTo>
                    <a:pt x="3048" y="3048"/>
                  </a:moveTo>
                  <a:lnTo>
                    <a:pt x="1523" y="3048"/>
                  </a:lnTo>
                  <a:lnTo>
                    <a:pt x="3048" y="1524"/>
                  </a:lnTo>
                  <a:lnTo>
                    <a:pt x="3048" y="3048"/>
                  </a:lnTo>
                  <a:close/>
                </a:path>
                <a:path w="1224279" h="550545">
                  <a:moveTo>
                    <a:pt x="1219200" y="3048"/>
                  </a:moveTo>
                  <a:lnTo>
                    <a:pt x="3048" y="3048"/>
                  </a:lnTo>
                  <a:lnTo>
                    <a:pt x="3048" y="1524"/>
                  </a:lnTo>
                  <a:lnTo>
                    <a:pt x="1219200" y="1524"/>
                  </a:lnTo>
                  <a:lnTo>
                    <a:pt x="1219200" y="3048"/>
                  </a:lnTo>
                  <a:close/>
                </a:path>
                <a:path w="1224279" h="550545">
                  <a:moveTo>
                    <a:pt x="1219200" y="456057"/>
                  </a:moveTo>
                  <a:lnTo>
                    <a:pt x="1219200" y="1524"/>
                  </a:lnTo>
                  <a:lnTo>
                    <a:pt x="1222248" y="3048"/>
                  </a:lnTo>
                  <a:lnTo>
                    <a:pt x="1223772" y="3048"/>
                  </a:lnTo>
                  <a:lnTo>
                    <a:pt x="1223772" y="455676"/>
                  </a:lnTo>
                  <a:lnTo>
                    <a:pt x="1220724" y="455676"/>
                  </a:lnTo>
                  <a:lnTo>
                    <a:pt x="1219200" y="456057"/>
                  </a:lnTo>
                  <a:close/>
                </a:path>
                <a:path w="1224279" h="550545">
                  <a:moveTo>
                    <a:pt x="1223772" y="3048"/>
                  </a:moveTo>
                  <a:lnTo>
                    <a:pt x="1222248" y="3048"/>
                  </a:lnTo>
                  <a:lnTo>
                    <a:pt x="1219200" y="1524"/>
                  </a:lnTo>
                  <a:lnTo>
                    <a:pt x="1223772" y="1524"/>
                  </a:lnTo>
                  <a:lnTo>
                    <a:pt x="1223772" y="3048"/>
                  </a:lnTo>
                  <a:close/>
                </a:path>
                <a:path w="1224279" h="550545">
                  <a:moveTo>
                    <a:pt x="1219200" y="457200"/>
                  </a:moveTo>
                  <a:lnTo>
                    <a:pt x="1219200" y="456057"/>
                  </a:lnTo>
                  <a:lnTo>
                    <a:pt x="1220724" y="455676"/>
                  </a:lnTo>
                  <a:lnTo>
                    <a:pt x="1219200" y="457200"/>
                  </a:lnTo>
                  <a:close/>
                </a:path>
                <a:path w="1224279" h="550545">
                  <a:moveTo>
                    <a:pt x="1216152" y="460248"/>
                  </a:moveTo>
                  <a:lnTo>
                    <a:pt x="1220724" y="455676"/>
                  </a:lnTo>
                  <a:lnTo>
                    <a:pt x="1222248" y="458724"/>
                  </a:lnTo>
                  <a:lnTo>
                    <a:pt x="1216152" y="460248"/>
                  </a:lnTo>
                  <a:close/>
                </a:path>
                <a:path w="1224279" h="550545">
                  <a:moveTo>
                    <a:pt x="1222248" y="458724"/>
                  </a:moveTo>
                  <a:lnTo>
                    <a:pt x="1220724" y="455676"/>
                  </a:lnTo>
                  <a:lnTo>
                    <a:pt x="1223772" y="455676"/>
                  </a:lnTo>
                  <a:lnTo>
                    <a:pt x="1222248" y="458724"/>
                  </a:lnTo>
                  <a:close/>
                </a:path>
                <a:path w="1224279" h="550545">
                  <a:moveTo>
                    <a:pt x="1223772" y="457200"/>
                  </a:moveTo>
                  <a:lnTo>
                    <a:pt x="1223010" y="457200"/>
                  </a:lnTo>
                  <a:lnTo>
                    <a:pt x="1223772" y="455676"/>
                  </a:lnTo>
                  <a:lnTo>
                    <a:pt x="1223772" y="457200"/>
                  </a:lnTo>
                  <a:close/>
                </a:path>
                <a:path w="1224279" h="550545">
                  <a:moveTo>
                    <a:pt x="1129284" y="547116"/>
                  </a:moveTo>
                  <a:lnTo>
                    <a:pt x="1147572" y="473964"/>
                  </a:lnTo>
                  <a:lnTo>
                    <a:pt x="1219200" y="456057"/>
                  </a:lnTo>
                  <a:lnTo>
                    <a:pt x="1219200" y="457200"/>
                  </a:lnTo>
                  <a:lnTo>
                    <a:pt x="1216152" y="460248"/>
                  </a:lnTo>
                  <a:lnTo>
                    <a:pt x="1155192" y="475488"/>
                  </a:lnTo>
                  <a:lnTo>
                    <a:pt x="1150620" y="475488"/>
                  </a:lnTo>
                  <a:lnTo>
                    <a:pt x="1149096" y="477012"/>
                  </a:lnTo>
                  <a:lnTo>
                    <a:pt x="1150239" y="477012"/>
                  </a:lnTo>
                  <a:lnTo>
                    <a:pt x="1133856" y="542544"/>
                  </a:lnTo>
                  <a:lnTo>
                    <a:pt x="1129284" y="547116"/>
                  </a:lnTo>
                  <a:close/>
                </a:path>
                <a:path w="1224279" h="550545">
                  <a:moveTo>
                    <a:pt x="1132332" y="548640"/>
                  </a:moveTo>
                  <a:lnTo>
                    <a:pt x="1133856" y="542544"/>
                  </a:lnTo>
                  <a:lnTo>
                    <a:pt x="1216152" y="460248"/>
                  </a:lnTo>
                  <a:lnTo>
                    <a:pt x="1222248" y="458724"/>
                  </a:lnTo>
                  <a:lnTo>
                    <a:pt x="1132332" y="548640"/>
                  </a:lnTo>
                  <a:close/>
                </a:path>
                <a:path w="1224279" h="550545">
                  <a:moveTo>
                    <a:pt x="1149096" y="477012"/>
                  </a:moveTo>
                  <a:lnTo>
                    <a:pt x="1150620" y="475488"/>
                  </a:lnTo>
                  <a:lnTo>
                    <a:pt x="1150315" y="476707"/>
                  </a:lnTo>
                  <a:lnTo>
                    <a:pt x="1149096" y="477012"/>
                  </a:lnTo>
                  <a:close/>
                </a:path>
                <a:path w="1224279" h="550545">
                  <a:moveTo>
                    <a:pt x="1150315" y="476707"/>
                  </a:moveTo>
                  <a:lnTo>
                    <a:pt x="1150620" y="475488"/>
                  </a:lnTo>
                  <a:lnTo>
                    <a:pt x="1155192" y="475488"/>
                  </a:lnTo>
                  <a:lnTo>
                    <a:pt x="1150315" y="476707"/>
                  </a:lnTo>
                  <a:close/>
                </a:path>
                <a:path w="1224279" h="550545">
                  <a:moveTo>
                    <a:pt x="1150239" y="477012"/>
                  </a:moveTo>
                  <a:lnTo>
                    <a:pt x="1149096" y="477012"/>
                  </a:lnTo>
                  <a:lnTo>
                    <a:pt x="1150315" y="476707"/>
                  </a:lnTo>
                  <a:lnTo>
                    <a:pt x="1150239" y="477012"/>
                  </a:lnTo>
                  <a:close/>
                </a:path>
                <a:path w="1224279" h="550545">
                  <a:moveTo>
                    <a:pt x="1132332" y="548640"/>
                  </a:moveTo>
                  <a:lnTo>
                    <a:pt x="1129284" y="547116"/>
                  </a:lnTo>
                  <a:lnTo>
                    <a:pt x="1133856" y="542544"/>
                  </a:lnTo>
                  <a:lnTo>
                    <a:pt x="1132332" y="548640"/>
                  </a:lnTo>
                  <a:close/>
                </a:path>
                <a:path w="1224279" h="550545">
                  <a:moveTo>
                    <a:pt x="3048" y="547116"/>
                  </a:moveTo>
                  <a:lnTo>
                    <a:pt x="1523" y="545592"/>
                  </a:lnTo>
                  <a:lnTo>
                    <a:pt x="3048" y="545592"/>
                  </a:lnTo>
                  <a:lnTo>
                    <a:pt x="3048" y="547116"/>
                  </a:lnTo>
                  <a:close/>
                </a:path>
                <a:path w="1224279" h="550545">
                  <a:moveTo>
                    <a:pt x="1129284" y="547116"/>
                  </a:moveTo>
                  <a:lnTo>
                    <a:pt x="3048" y="547116"/>
                  </a:lnTo>
                  <a:lnTo>
                    <a:pt x="3048" y="545592"/>
                  </a:lnTo>
                  <a:lnTo>
                    <a:pt x="1129665" y="545592"/>
                  </a:lnTo>
                  <a:lnTo>
                    <a:pt x="1129284" y="54711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810527" y="5399056"/>
            <a:ext cx="990600" cy="377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1150" i="1" spc="-5" dirty="0">
                <a:latin typeface="Calibri"/>
                <a:cs typeface="Calibri"/>
              </a:rPr>
              <a:t>do</a:t>
            </a:r>
            <a:r>
              <a:rPr sz="1150" i="1" spc="5" dirty="0">
                <a:latin typeface="Calibri"/>
                <a:cs typeface="Calibri"/>
              </a:rPr>
              <a:t>k</a:t>
            </a:r>
            <a:r>
              <a:rPr sz="1150" i="1" spc="-5" dirty="0">
                <a:latin typeface="Calibri"/>
                <a:cs typeface="Calibri"/>
              </a:rPr>
              <a:t>um</a:t>
            </a:r>
            <a:r>
              <a:rPr sz="1150" i="1" dirty="0">
                <a:latin typeface="Calibri"/>
                <a:cs typeface="Calibri"/>
              </a:rPr>
              <a:t>e</a:t>
            </a:r>
            <a:r>
              <a:rPr sz="1150" i="1" spc="-5" dirty="0">
                <a:latin typeface="Calibri"/>
                <a:cs typeface="Calibri"/>
              </a:rPr>
              <a:t>n</a:t>
            </a:r>
            <a:r>
              <a:rPr sz="1150" i="1" spc="-10" dirty="0">
                <a:latin typeface="Calibri"/>
                <a:cs typeface="Calibri"/>
              </a:rPr>
              <a:t>t</a:t>
            </a:r>
            <a:r>
              <a:rPr sz="1150" i="1" spc="-5" dirty="0">
                <a:latin typeface="Calibri"/>
                <a:cs typeface="Calibri"/>
              </a:rPr>
              <a:t>o</a:t>
            </a:r>
            <a:r>
              <a:rPr sz="1150" i="1" dirty="0">
                <a:latin typeface="Calibri"/>
                <a:cs typeface="Calibri"/>
              </a:rPr>
              <a:t>v</a:t>
            </a:r>
            <a:r>
              <a:rPr sz="1150" i="1" spc="-5" dirty="0">
                <a:latin typeface="Calibri"/>
                <a:cs typeface="Calibri"/>
              </a:rPr>
              <a:t>an</a:t>
            </a:r>
            <a:r>
              <a:rPr sz="1150" i="1" dirty="0">
                <a:latin typeface="Calibri"/>
                <a:cs typeface="Calibri"/>
              </a:rPr>
              <a:t>o  </a:t>
            </a:r>
            <a:r>
              <a:rPr sz="1150" i="1" spc="-5" dirty="0">
                <a:latin typeface="Calibri"/>
                <a:cs typeface="Calibri"/>
              </a:rPr>
              <a:t>znanje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90320" y="6235675"/>
            <a:ext cx="5111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10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10" dirty="0">
                <a:latin typeface="Calibri"/>
                <a:cs typeface="Calibri"/>
              </a:rPr>
              <a:t>sn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83067" y="4864608"/>
            <a:ext cx="1056640" cy="5092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196850" algn="r">
              <a:lnSpc>
                <a:spcPct val="100000"/>
              </a:lnSpc>
              <a:spcBef>
                <a:spcPts val="330"/>
              </a:spcBef>
            </a:pPr>
            <a:r>
              <a:rPr sz="1000" spc="-85" dirty="0">
                <a:solidFill>
                  <a:srgbClr val="DAEDEF"/>
                </a:solidFill>
                <a:latin typeface="Calibri"/>
                <a:cs typeface="Calibri"/>
              </a:rPr>
              <a:t>❸</a:t>
            </a:r>
            <a:r>
              <a:rPr sz="1300" spc="-20" dirty="0">
                <a:latin typeface="Calibri"/>
                <a:cs typeface="Calibri"/>
              </a:rPr>
              <a:t>K</a:t>
            </a:r>
            <a:r>
              <a:rPr sz="1300" spc="10" dirty="0">
                <a:latin typeface="Calibri"/>
                <a:cs typeface="Calibri"/>
              </a:rPr>
              <a:t>o</a:t>
            </a:r>
            <a:r>
              <a:rPr sz="1300" spc="-10" dirty="0">
                <a:latin typeface="Calibri"/>
                <a:cs typeface="Calibri"/>
              </a:rPr>
              <a:t>r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1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ič</a:t>
            </a:r>
            <a:r>
              <a:rPr sz="1300" spc="10" dirty="0">
                <a:latin typeface="Calibri"/>
                <a:cs typeface="Calibri"/>
              </a:rPr>
              <a:t>k</a:t>
            </a:r>
            <a:r>
              <a:rPr sz="1300" dirty="0">
                <a:latin typeface="Calibri"/>
                <a:cs typeface="Calibri"/>
              </a:rPr>
              <a:t>i</a:t>
            </a:r>
            <a:endParaRPr sz="1300">
              <a:latin typeface="Calibri"/>
              <a:cs typeface="Calibri"/>
            </a:endParaRPr>
          </a:p>
          <a:p>
            <a:pPr marR="241300" algn="r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in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5" dirty="0">
                <a:latin typeface="Calibri"/>
                <a:cs typeface="Calibri"/>
              </a:rPr>
              <a:t>er</a:t>
            </a:r>
            <a:r>
              <a:rPr sz="1300" spc="-30" dirty="0">
                <a:latin typeface="Calibri"/>
                <a:cs typeface="Calibri"/>
              </a:rPr>
              <a:t>f</a:t>
            </a:r>
            <a:r>
              <a:rPr sz="1300" spc="5" dirty="0">
                <a:latin typeface="Calibri"/>
                <a:cs typeface="Calibri"/>
              </a:rPr>
              <a:t>ejs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501640" y="5038343"/>
            <a:ext cx="3923029" cy="394970"/>
            <a:chOff x="5501640" y="5038343"/>
            <a:chExt cx="3923029" cy="394970"/>
          </a:xfrm>
        </p:grpSpPr>
        <p:sp>
          <p:nvSpPr>
            <p:cNvPr id="51" name="object 51"/>
            <p:cNvSpPr/>
            <p:nvPr/>
          </p:nvSpPr>
          <p:spPr>
            <a:xfrm>
              <a:off x="8839200" y="5038343"/>
              <a:ext cx="585470" cy="128270"/>
            </a:xfrm>
            <a:custGeom>
              <a:avLst/>
              <a:gdLst/>
              <a:ahLst/>
              <a:cxnLst/>
              <a:rect l="l" t="t" r="r" b="b"/>
              <a:pathLst>
                <a:path w="585470" h="128270">
                  <a:moveTo>
                    <a:pt x="553211" y="80772"/>
                  </a:moveTo>
                  <a:lnTo>
                    <a:pt x="553211" y="0"/>
                  </a:lnTo>
                  <a:lnTo>
                    <a:pt x="585215" y="0"/>
                  </a:lnTo>
                  <a:lnTo>
                    <a:pt x="585215" y="65532"/>
                  </a:lnTo>
                  <a:lnTo>
                    <a:pt x="569975" y="65532"/>
                  </a:lnTo>
                  <a:lnTo>
                    <a:pt x="553211" y="80772"/>
                  </a:lnTo>
                  <a:close/>
                </a:path>
                <a:path w="585470" h="128270">
                  <a:moveTo>
                    <a:pt x="94487" y="128016"/>
                  </a:moveTo>
                  <a:lnTo>
                    <a:pt x="0" y="80772"/>
                  </a:lnTo>
                  <a:lnTo>
                    <a:pt x="94487" y="33528"/>
                  </a:lnTo>
                  <a:lnTo>
                    <a:pt x="94487" y="65532"/>
                  </a:lnTo>
                  <a:lnTo>
                    <a:pt x="77723" y="65532"/>
                  </a:lnTo>
                  <a:lnTo>
                    <a:pt x="77723" y="96012"/>
                  </a:lnTo>
                  <a:lnTo>
                    <a:pt x="94487" y="96012"/>
                  </a:lnTo>
                  <a:lnTo>
                    <a:pt x="94487" y="128016"/>
                  </a:lnTo>
                  <a:close/>
                </a:path>
                <a:path w="585470" h="128270">
                  <a:moveTo>
                    <a:pt x="94487" y="96012"/>
                  </a:moveTo>
                  <a:lnTo>
                    <a:pt x="77723" y="96012"/>
                  </a:lnTo>
                  <a:lnTo>
                    <a:pt x="77723" y="65532"/>
                  </a:lnTo>
                  <a:lnTo>
                    <a:pt x="94487" y="65532"/>
                  </a:lnTo>
                  <a:lnTo>
                    <a:pt x="94487" y="96012"/>
                  </a:lnTo>
                  <a:close/>
                </a:path>
                <a:path w="585470" h="128270">
                  <a:moveTo>
                    <a:pt x="585215" y="96012"/>
                  </a:moveTo>
                  <a:lnTo>
                    <a:pt x="94487" y="96012"/>
                  </a:lnTo>
                  <a:lnTo>
                    <a:pt x="94487" y="65532"/>
                  </a:lnTo>
                  <a:lnTo>
                    <a:pt x="553211" y="65532"/>
                  </a:lnTo>
                  <a:lnTo>
                    <a:pt x="553211" y="80772"/>
                  </a:lnTo>
                  <a:lnTo>
                    <a:pt x="585215" y="80772"/>
                  </a:lnTo>
                  <a:lnTo>
                    <a:pt x="585215" y="96012"/>
                  </a:lnTo>
                  <a:close/>
                </a:path>
                <a:path w="585470" h="128270">
                  <a:moveTo>
                    <a:pt x="585215" y="80772"/>
                  </a:moveTo>
                  <a:lnTo>
                    <a:pt x="553211" y="80772"/>
                  </a:lnTo>
                  <a:lnTo>
                    <a:pt x="569975" y="65532"/>
                  </a:lnTo>
                  <a:lnTo>
                    <a:pt x="585215" y="65532"/>
                  </a:lnTo>
                  <a:lnTo>
                    <a:pt x="585215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03164" y="5038343"/>
              <a:ext cx="1187450" cy="391795"/>
            </a:xfrm>
            <a:custGeom>
              <a:avLst/>
              <a:gdLst/>
              <a:ahLst/>
              <a:cxnLst/>
              <a:rect l="l" t="t" r="r" b="b"/>
              <a:pathLst>
                <a:path w="1187450" h="391795">
                  <a:moveTo>
                    <a:pt x="1095755" y="391668"/>
                  </a:moveTo>
                  <a:lnTo>
                    <a:pt x="0" y="391668"/>
                  </a:lnTo>
                  <a:lnTo>
                    <a:pt x="0" y="0"/>
                  </a:lnTo>
                  <a:lnTo>
                    <a:pt x="1187196" y="0"/>
                  </a:lnTo>
                  <a:lnTo>
                    <a:pt x="1187196" y="301752"/>
                  </a:lnTo>
                  <a:lnTo>
                    <a:pt x="1095755" y="391668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98919" y="5340096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40" h="90170">
                  <a:moveTo>
                    <a:pt x="0" y="89916"/>
                  </a:moveTo>
                  <a:lnTo>
                    <a:pt x="18287" y="18287"/>
                  </a:lnTo>
                  <a:lnTo>
                    <a:pt x="91440" y="0"/>
                  </a:lnTo>
                  <a:lnTo>
                    <a:pt x="0" y="89916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01640" y="5038343"/>
              <a:ext cx="1190625" cy="394970"/>
            </a:xfrm>
            <a:custGeom>
              <a:avLst/>
              <a:gdLst/>
              <a:ahLst/>
              <a:cxnLst/>
              <a:rect l="l" t="t" r="r" b="b"/>
              <a:pathLst>
                <a:path w="1190625" h="394970">
                  <a:moveTo>
                    <a:pt x="1097280" y="394716"/>
                  </a:moveTo>
                  <a:lnTo>
                    <a:pt x="1524" y="394716"/>
                  </a:lnTo>
                  <a:lnTo>
                    <a:pt x="0" y="391668"/>
                  </a:lnTo>
                  <a:lnTo>
                    <a:pt x="0" y="0"/>
                  </a:lnTo>
                  <a:lnTo>
                    <a:pt x="3048" y="0"/>
                  </a:lnTo>
                  <a:lnTo>
                    <a:pt x="3048" y="390144"/>
                  </a:lnTo>
                  <a:lnTo>
                    <a:pt x="1524" y="390144"/>
                  </a:lnTo>
                  <a:lnTo>
                    <a:pt x="3048" y="391668"/>
                  </a:lnTo>
                  <a:lnTo>
                    <a:pt x="1095756" y="391668"/>
                  </a:lnTo>
                  <a:lnTo>
                    <a:pt x="1098804" y="393192"/>
                  </a:lnTo>
                  <a:lnTo>
                    <a:pt x="1097280" y="394716"/>
                  </a:lnTo>
                  <a:close/>
                </a:path>
                <a:path w="1190625" h="394970">
                  <a:moveTo>
                    <a:pt x="1098804" y="393192"/>
                  </a:moveTo>
                  <a:lnTo>
                    <a:pt x="1099834" y="389070"/>
                  </a:lnTo>
                  <a:lnTo>
                    <a:pt x="1182683" y="304817"/>
                  </a:lnTo>
                  <a:lnTo>
                    <a:pt x="1188720" y="303276"/>
                  </a:lnTo>
                  <a:lnTo>
                    <a:pt x="1187365" y="300566"/>
                  </a:lnTo>
                  <a:lnTo>
                    <a:pt x="1188720" y="300228"/>
                  </a:lnTo>
                  <a:lnTo>
                    <a:pt x="1187196" y="300228"/>
                  </a:lnTo>
                  <a:lnTo>
                    <a:pt x="1187196" y="0"/>
                  </a:lnTo>
                  <a:lnTo>
                    <a:pt x="1190244" y="0"/>
                  </a:lnTo>
                  <a:lnTo>
                    <a:pt x="1190244" y="300228"/>
                  </a:lnTo>
                  <a:lnTo>
                    <a:pt x="1188720" y="300228"/>
                  </a:lnTo>
                  <a:lnTo>
                    <a:pt x="1187365" y="300566"/>
                  </a:lnTo>
                  <a:lnTo>
                    <a:pt x="1190244" y="300566"/>
                  </a:lnTo>
                  <a:lnTo>
                    <a:pt x="1190244" y="303276"/>
                  </a:lnTo>
                  <a:lnTo>
                    <a:pt x="1098804" y="393192"/>
                  </a:lnTo>
                  <a:close/>
                </a:path>
                <a:path w="1190625" h="394970">
                  <a:moveTo>
                    <a:pt x="1186699" y="300733"/>
                  </a:moveTo>
                  <a:lnTo>
                    <a:pt x="1187196" y="300228"/>
                  </a:lnTo>
                  <a:lnTo>
                    <a:pt x="1187196" y="300609"/>
                  </a:lnTo>
                  <a:lnTo>
                    <a:pt x="1186699" y="300733"/>
                  </a:lnTo>
                  <a:close/>
                </a:path>
                <a:path w="1190625" h="394970">
                  <a:moveTo>
                    <a:pt x="1187196" y="300609"/>
                  </a:moveTo>
                  <a:lnTo>
                    <a:pt x="1187196" y="300228"/>
                  </a:lnTo>
                  <a:lnTo>
                    <a:pt x="1187365" y="300566"/>
                  </a:lnTo>
                  <a:lnTo>
                    <a:pt x="1187196" y="300609"/>
                  </a:lnTo>
                  <a:close/>
                </a:path>
                <a:path w="1190625" h="394970">
                  <a:moveTo>
                    <a:pt x="1187958" y="301752"/>
                  </a:moveTo>
                  <a:lnTo>
                    <a:pt x="1187196" y="301752"/>
                  </a:lnTo>
                  <a:lnTo>
                    <a:pt x="1187196" y="300609"/>
                  </a:lnTo>
                  <a:lnTo>
                    <a:pt x="1187365" y="300566"/>
                  </a:lnTo>
                  <a:lnTo>
                    <a:pt x="1187958" y="301752"/>
                  </a:lnTo>
                  <a:close/>
                </a:path>
                <a:path w="1190625" h="394970">
                  <a:moveTo>
                    <a:pt x="1182683" y="304817"/>
                  </a:moveTo>
                  <a:lnTo>
                    <a:pt x="1186699" y="300733"/>
                  </a:lnTo>
                  <a:lnTo>
                    <a:pt x="1187196" y="300609"/>
                  </a:lnTo>
                  <a:lnTo>
                    <a:pt x="1187196" y="301752"/>
                  </a:lnTo>
                  <a:lnTo>
                    <a:pt x="1187958" y="301752"/>
                  </a:lnTo>
                  <a:lnTo>
                    <a:pt x="1188720" y="303276"/>
                  </a:lnTo>
                  <a:lnTo>
                    <a:pt x="1182683" y="304817"/>
                  </a:lnTo>
                  <a:close/>
                </a:path>
                <a:path w="1190625" h="394970">
                  <a:moveTo>
                    <a:pt x="1098804" y="393192"/>
                  </a:moveTo>
                  <a:lnTo>
                    <a:pt x="1095756" y="391668"/>
                  </a:lnTo>
                  <a:lnTo>
                    <a:pt x="1114044" y="318516"/>
                  </a:lnTo>
                  <a:lnTo>
                    <a:pt x="1115568" y="318516"/>
                  </a:lnTo>
                  <a:lnTo>
                    <a:pt x="1186699" y="300733"/>
                  </a:lnTo>
                  <a:lnTo>
                    <a:pt x="1182683" y="304817"/>
                  </a:lnTo>
                  <a:lnTo>
                    <a:pt x="1123061" y="320040"/>
                  </a:lnTo>
                  <a:lnTo>
                    <a:pt x="1117092" y="320040"/>
                  </a:lnTo>
                  <a:lnTo>
                    <a:pt x="1099834" y="389070"/>
                  </a:lnTo>
                  <a:lnTo>
                    <a:pt x="1098778" y="390144"/>
                  </a:lnTo>
                  <a:lnTo>
                    <a:pt x="1097280" y="390144"/>
                  </a:lnTo>
                  <a:lnTo>
                    <a:pt x="1097280" y="391668"/>
                  </a:lnTo>
                  <a:lnTo>
                    <a:pt x="1099185" y="391668"/>
                  </a:lnTo>
                  <a:lnTo>
                    <a:pt x="1098804" y="393192"/>
                  </a:lnTo>
                  <a:close/>
                </a:path>
                <a:path w="1190625" h="394970">
                  <a:moveTo>
                    <a:pt x="1117092" y="321564"/>
                  </a:moveTo>
                  <a:lnTo>
                    <a:pt x="1117092" y="320040"/>
                  </a:lnTo>
                  <a:lnTo>
                    <a:pt x="1123061" y="320040"/>
                  </a:lnTo>
                  <a:lnTo>
                    <a:pt x="1117092" y="321564"/>
                  </a:lnTo>
                  <a:close/>
                </a:path>
                <a:path w="1190625" h="394970">
                  <a:moveTo>
                    <a:pt x="1099185" y="391668"/>
                  </a:moveTo>
                  <a:lnTo>
                    <a:pt x="1097280" y="391668"/>
                  </a:lnTo>
                  <a:lnTo>
                    <a:pt x="1099834" y="389070"/>
                  </a:lnTo>
                  <a:lnTo>
                    <a:pt x="1099185" y="391668"/>
                  </a:lnTo>
                  <a:close/>
                </a:path>
                <a:path w="1190625" h="394970">
                  <a:moveTo>
                    <a:pt x="3048" y="391668"/>
                  </a:moveTo>
                  <a:lnTo>
                    <a:pt x="1524" y="390144"/>
                  </a:lnTo>
                  <a:lnTo>
                    <a:pt x="3048" y="390144"/>
                  </a:lnTo>
                  <a:lnTo>
                    <a:pt x="3048" y="391668"/>
                  </a:lnTo>
                  <a:close/>
                </a:path>
                <a:path w="1190625" h="394970">
                  <a:moveTo>
                    <a:pt x="1095756" y="391668"/>
                  </a:moveTo>
                  <a:lnTo>
                    <a:pt x="3048" y="391668"/>
                  </a:lnTo>
                  <a:lnTo>
                    <a:pt x="3048" y="390144"/>
                  </a:lnTo>
                  <a:lnTo>
                    <a:pt x="1096137" y="390144"/>
                  </a:lnTo>
                  <a:lnTo>
                    <a:pt x="1095756" y="391668"/>
                  </a:lnTo>
                  <a:close/>
                </a:path>
                <a:path w="1190625" h="394970">
                  <a:moveTo>
                    <a:pt x="1097280" y="391668"/>
                  </a:moveTo>
                  <a:lnTo>
                    <a:pt x="1097280" y="390144"/>
                  </a:lnTo>
                  <a:lnTo>
                    <a:pt x="1098778" y="390144"/>
                  </a:lnTo>
                  <a:lnTo>
                    <a:pt x="1097280" y="39166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521585" y="5459955"/>
            <a:ext cx="50355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i="1" dirty="0">
                <a:latin typeface="Calibri"/>
                <a:cs typeface="Calibri"/>
              </a:rPr>
              <a:t>predlog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33844" y="5644326"/>
            <a:ext cx="48069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i="1" dirty="0">
                <a:latin typeface="Calibri"/>
                <a:cs typeface="Calibri"/>
              </a:rPr>
              <a:t>rešenja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17908" y="5481234"/>
            <a:ext cx="6788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i="1" dirty="0">
                <a:latin typeface="Calibri"/>
                <a:cs typeface="Calibri"/>
              </a:rPr>
              <a:t>činjenice</a:t>
            </a:r>
            <a:r>
              <a:rPr sz="1200" i="1" spc="-65" dirty="0">
                <a:latin typeface="Calibri"/>
                <a:cs typeface="Calibri"/>
              </a:rPr>
              <a:t> </a:t>
            </a:r>
            <a:r>
              <a:rPr sz="1200" i="1" spc="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45341" y="5665699"/>
            <a:ext cx="62674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i="1" dirty="0">
                <a:latin typeface="Calibri"/>
                <a:cs typeface="Calibri"/>
              </a:rPr>
              <a:t>p</a:t>
            </a:r>
            <a:r>
              <a:rPr sz="1200" i="1" spc="10" dirty="0">
                <a:latin typeface="Calibri"/>
                <a:cs typeface="Calibri"/>
              </a:rPr>
              <a:t>ro</a:t>
            </a:r>
            <a:r>
              <a:rPr sz="1200" i="1" dirty="0">
                <a:latin typeface="Calibri"/>
                <a:cs typeface="Calibri"/>
              </a:rPr>
              <a:t>bl</a:t>
            </a:r>
            <a:r>
              <a:rPr sz="1200" i="1" spc="-5" dirty="0">
                <a:latin typeface="Calibri"/>
                <a:cs typeface="Calibri"/>
              </a:rPr>
              <a:t>e</a:t>
            </a:r>
            <a:r>
              <a:rPr sz="1200" i="1" spc="15" dirty="0">
                <a:latin typeface="Calibri"/>
                <a:cs typeface="Calibri"/>
              </a:rPr>
              <a:t>m</a:t>
            </a:r>
            <a:r>
              <a:rPr sz="1200" i="1" spc="5" dirty="0">
                <a:latin typeface="Calibri"/>
                <a:cs typeface="Calibri"/>
              </a:rPr>
              <a:t>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91080" y="5088169"/>
            <a:ext cx="41275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i="1" spc="5" dirty="0">
                <a:latin typeface="Calibri"/>
                <a:cs typeface="Calibri"/>
              </a:rPr>
              <a:t>z</a:t>
            </a:r>
            <a:r>
              <a:rPr sz="1150" i="1" spc="-5" dirty="0">
                <a:latin typeface="Calibri"/>
                <a:cs typeface="Calibri"/>
              </a:rPr>
              <a:t>nan</a:t>
            </a:r>
            <a:r>
              <a:rPr sz="1150" i="1" dirty="0">
                <a:latin typeface="Calibri"/>
                <a:cs typeface="Calibri"/>
              </a:rPr>
              <a:t>je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44440" y="6098544"/>
            <a:ext cx="624205" cy="4292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7465">
              <a:lnSpc>
                <a:spcPct val="102299"/>
              </a:lnSpc>
              <a:spcBef>
                <a:spcPts val="85"/>
              </a:spcBef>
            </a:pPr>
            <a:r>
              <a:rPr sz="1300" i="1" spc="5" dirty="0">
                <a:solidFill>
                  <a:srgbClr val="333399"/>
                </a:solidFill>
                <a:latin typeface="Calibri"/>
                <a:cs typeface="Calibri"/>
              </a:rPr>
              <a:t>RAZVOJ  </a:t>
            </a:r>
            <a:r>
              <a:rPr sz="1300" i="1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1300" i="1" spc="1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1300" i="1" spc="-15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1300" i="1" spc="20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1300" i="1" spc="5" dirty="0">
                <a:solidFill>
                  <a:srgbClr val="333399"/>
                </a:solidFill>
                <a:latin typeface="Calibri"/>
                <a:cs typeface="Calibri"/>
              </a:rPr>
              <a:t>EM</a:t>
            </a:r>
            <a:r>
              <a:rPr sz="1300" i="1" spc="10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895077" y="6098544"/>
            <a:ext cx="768350" cy="4292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3820" marR="5080" indent="-71755">
              <a:lnSpc>
                <a:spcPct val="102299"/>
              </a:lnSpc>
              <a:spcBef>
                <a:spcPts val="85"/>
              </a:spcBef>
            </a:pPr>
            <a:r>
              <a:rPr sz="1300" i="1" spc="20" dirty="0">
                <a:solidFill>
                  <a:srgbClr val="333399"/>
                </a:solidFill>
                <a:latin typeface="Calibri"/>
                <a:cs typeface="Calibri"/>
              </a:rPr>
              <a:t>U</a:t>
            </a:r>
            <a:r>
              <a:rPr sz="1300" i="1" dirty="0">
                <a:solidFill>
                  <a:srgbClr val="333399"/>
                </a:solidFill>
                <a:latin typeface="Calibri"/>
                <a:cs typeface="Calibri"/>
              </a:rPr>
              <a:t>P</a:t>
            </a:r>
            <a:r>
              <a:rPr sz="1300" i="1" spc="-2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300" i="1" spc="5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1300" i="1" spc="1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1300" i="1" spc="5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1300" i="1" spc="-10" dirty="0">
                <a:solidFill>
                  <a:srgbClr val="333399"/>
                </a:solidFill>
                <a:latin typeface="Calibri"/>
                <a:cs typeface="Calibri"/>
              </a:rPr>
              <a:t>B</a:t>
            </a:r>
            <a:r>
              <a:rPr sz="1300" i="1" spc="5" dirty="0">
                <a:solidFill>
                  <a:srgbClr val="333399"/>
                </a:solidFill>
                <a:latin typeface="Calibri"/>
                <a:cs typeface="Calibri"/>
              </a:rPr>
              <a:t>A </a:t>
            </a:r>
            <a:r>
              <a:rPr sz="1300" i="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300" i="1" spc="5" dirty="0">
                <a:solidFill>
                  <a:srgbClr val="333399"/>
                </a:solidFill>
                <a:latin typeface="Calibri"/>
                <a:cs typeface="Calibri"/>
              </a:rPr>
              <a:t>SISTEMA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22334" y="5764784"/>
            <a:ext cx="44640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25" dirty="0">
                <a:solidFill>
                  <a:srgbClr val="333399"/>
                </a:solidFill>
                <a:latin typeface="Wingdings"/>
                <a:cs typeface="Wingdings"/>
              </a:rPr>
              <a:t></a:t>
            </a:r>
            <a:endParaRPr sz="3500">
              <a:latin typeface="Wingdings"/>
              <a:cs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9657" y="644209"/>
            <a:ext cx="528129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Razvoj i </a:t>
            </a:r>
            <a:r>
              <a:rPr sz="3950" spc="10" dirty="0"/>
              <a:t>upotreba</a:t>
            </a:r>
            <a:r>
              <a:rPr sz="3950" spc="-125" dirty="0"/>
              <a:t> </a:t>
            </a:r>
            <a:r>
              <a:rPr sz="3950" spc="5" dirty="0"/>
              <a:t>sistema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897064" y="1781009"/>
            <a:ext cx="131381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indent="-399415">
              <a:lnSpc>
                <a:spcPct val="100000"/>
              </a:lnSpc>
              <a:spcBef>
                <a:spcPts val="100"/>
              </a:spcBef>
              <a:buClr>
                <a:srgbClr val="BADFE2"/>
              </a:buClr>
              <a:buChar char="•"/>
              <a:tabLst>
                <a:tab pos="411480" algn="l"/>
                <a:tab pos="412115" algn="l"/>
              </a:tabLst>
            </a:pPr>
            <a:r>
              <a:rPr sz="2650" spc="-10" dirty="0">
                <a:latin typeface="Calibri"/>
                <a:cs typeface="Calibri"/>
              </a:rPr>
              <a:t>R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10" dirty="0">
                <a:latin typeface="Calibri"/>
                <a:cs typeface="Calibri"/>
              </a:rPr>
              <a:t>z</a:t>
            </a:r>
            <a:r>
              <a:rPr sz="2650" spc="-5" dirty="0">
                <a:latin typeface="Calibri"/>
                <a:cs typeface="Calibri"/>
              </a:rPr>
              <a:t>v</a:t>
            </a:r>
            <a:r>
              <a:rPr sz="2650" spc="5" dirty="0">
                <a:latin typeface="Calibri"/>
                <a:cs typeface="Calibri"/>
              </a:rPr>
              <a:t>o</a:t>
            </a:r>
            <a:r>
              <a:rPr sz="2650" dirty="0">
                <a:latin typeface="Calibri"/>
                <a:cs typeface="Calibri"/>
              </a:rPr>
              <a:t>j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6999" y="2468794"/>
            <a:ext cx="760095" cy="4806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8905">
              <a:lnSpc>
                <a:spcPct val="103499"/>
              </a:lnSpc>
              <a:spcBef>
                <a:spcPts val="70"/>
              </a:spcBef>
            </a:pPr>
            <a:r>
              <a:rPr sz="1450" spc="10" dirty="0">
                <a:latin typeface="Calibri"/>
                <a:cs typeface="Calibri"/>
              </a:rPr>
              <a:t>Radna  m</a:t>
            </a:r>
            <a:r>
              <a:rPr sz="1450" spc="-30" dirty="0">
                <a:latin typeface="Calibri"/>
                <a:cs typeface="Calibri"/>
              </a:rPr>
              <a:t>e</a:t>
            </a:r>
            <a:r>
              <a:rPr sz="1450" spc="10" dirty="0">
                <a:latin typeface="Calibri"/>
                <a:cs typeface="Calibri"/>
              </a:rPr>
              <a:t>m</a:t>
            </a:r>
            <a:r>
              <a:rPr sz="1450" spc="15" dirty="0">
                <a:latin typeface="Calibri"/>
                <a:cs typeface="Calibri"/>
              </a:rPr>
              <a:t>o</a:t>
            </a:r>
            <a:r>
              <a:rPr sz="1450" spc="40" dirty="0">
                <a:latin typeface="Calibri"/>
                <a:cs typeface="Calibri"/>
              </a:rPr>
              <a:t>r</a:t>
            </a:r>
            <a:r>
              <a:rPr sz="1450" spc="-25" dirty="0">
                <a:latin typeface="Calibri"/>
                <a:cs typeface="Calibri"/>
              </a:rPr>
              <a:t>i</a:t>
            </a:r>
            <a:r>
              <a:rPr sz="1450" spc="35" dirty="0">
                <a:latin typeface="Calibri"/>
                <a:cs typeface="Calibri"/>
              </a:rPr>
              <a:t>j</a:t>
            </a:r>
            <a:r>
              <a:rPr sz="1450" spc="15" dirty="0">
                <a:latin typeface="Calibri"/>
                <a:cs typeface="Calibri"/>
              </a:rPr>
              <a:t>a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78296" y="2519171"/>
            <a:ext cx="1280160" cy="495300"/>
            <a:chOff x="6178296" y="2519171"/>
            <a:chExt cx="1280160" cy="495300"/>
          </a:xfrm>
        </p:grpSpPr>
        <p:sp>
          <p:nvSpPr>
            <p:cNvPr id="14" name="object 14"/>
            <p:cNvSpPr/>
            <p:nvPr/>
          </p:nvSpPr>
          <p:spPr>
            <a:xfrm>
              <a:off x="6193535" y="2519172"/>
              <a:ext cx="1249680" cy="480059"/>
            </a:xfrm>
            <a:custGeom>
              <a:avLst/>
              <a:gdLst/>
              <a:ahLst/>
              <a:cxnLst/>
              <a:rect l="l" t="t" r="r" b="b"/>
              <a:pathLst>
                <a:path w="1249679" h="480060">
                  <a:moveTo>
                    <a:pt x="1249680" y="480059"/>
                  </a:moveTo>
                  <a:lnTo>
                    <a:pt x="0" y="480059"/>
                  </a:lnTo>
                  <a:lnTo>
                    <a:pt x="0" y="0"/>
                  </a:lnTo>
                  <a:lnTo>
                    <a:pt x="1249680" y="0"/>
                  </a:lnTo>
                  <a:lnTo>
                    <a:pt x="1249680" y="480059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78296" y="2519171"/>
              <a:ext cx="1280160" cy="495300"/>
            </a:xfrm>
            <a:custGeom>
              <a:avLst/>
              <a:gdLst/>
              <a:ahLst/>
              <a:cxnLst/>
              <a:rect l="l" t="t" r="r" b="b"/>
              <a:pathLst>
                <a:path w="1280159" h="495300">
                  <a:moveTo>
                    <a:pt x="1272540" y="495300"/>
                  </a:moveTo>
                  <a:lnTo>
                    <a:pt x="7619" y="495300"/>
                  </a:lnTo>
                  <a:lnTo>
                    <a:pt x="0" y="487680"/>
                  </a:lnTo>
                  <a:lnTo>
                    <a:pt x="0" y="0"/>
                  </a:lnTo>
                  <a:lnTo>
                    <a:pt x="30479" y="0"/>
                  </a:lnTo>
                  <a:lnTo>
                    <a:pt x="30479" y="464820"/>
                  </a:lnTo>
                  <a:lnTo>
                    <a:pt x="15239" y="464820"/>
                  </a:lnTo>
                  <a:lnTo>
                    <a:pt x="30479" y="480060"/>
                  </a:lnTo>
                  <a:lnTo>
                    <a:pt x="1280159" y="480060"/>
                  </a:lnTo>
                  <a:lnTo>
                    <a:pt x="1280159" y="487680"/>
                  </a:lnTo>
                  <a:lnTo>
                    <a:pt x="1272540" y="495300"/>
                  </a:lnTo>
                  <a:close/>
                </a:path>
                <a:path w="1280159" h="495300">
                  <a:moveTo>
                    <a:pt x="1249679" y="480060"/>
                  </a:moveTo>
                  <a:lnTo>
                    <a:pt x="1249679" y="0"/>
                  </a:lnTo>
                  <a:lnTo>
                    <a:pt x="1280159" y="0"/>
                  </a:lnTo>
                  <a:lnTo>
                    <a:pt x="1280159" y="464820"/>
                  </a:lnTo>
                  <a:lnTo>
                    <a:pt x="1264920" y="464820"/>
                  </a:lnTo>
                  <a:lnTo>
                    <a:pt x="1249679" y="480060"/>
                  </a:lnTo>
                  <a:close/>
                </a:path>
                <a:path w="1280159" h="495300">
                  <a:moveTo>
                    <a:pt x="30479" y="480060"/>
                  </a:moveTo>
                  <a:lnTo>
                    <a:pt x="15239" y="464820"/>
                  </a:lnTo>
                  <a:lnTo>
                    <a:pt x="30479" y="464820"/>
                  </a:lnTo>
                  <a:lnTo>
                    <a:pt x="30479" y="480060"/>
                  </a:lnTo>
                  <a:close/>
                </a:path>
                <a:path w="1280159" h="495300">
                  <a:moveTo>
                    <a:pt x="1249679" y="480060"/>
                  </a:moveTo>
                  <a:lnTo>
                    <a:pt x="30479" y="480060"/>
                  </a:lnTo>
                  <a:lnTo>
                    <a:pt x="30479" y="464820"/>
                  </a:lnTo>
                  <a:lnTo>
                    <a:pt x="1249679" y="464820"/>
                  </a:lnTo>
                  <a:lnTo>
                    <a:pt x="1249679" y="480060"/>
                  </a:lnTo>
                  <a:close/>
                </a:path>
                <a:path w="1280159" h="495300">
                  <a:moveTo>
                    <a:pt x="1280159" y="480060"/>
                  </a:moveTo>
                  <a:lnTo>
                    <a:pt x="1249679" y="480060"/>
                  </a:lnTo>
                  <a:lnTo>
                    <a:pt x="1264920" y="464820"/>
                  </a:lnTo>
                  <a:lnTo>
                    <a:pt x="1280159" y="464820"/>
                  </a:lnTo>
                  <a:lnTo>
                    <a:pt x="1280159" y="480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48082" y="2468794"/>
            <a:ext cx="532130" cy="4806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78740">
              <a:lnSpc>
                <a:spcPct val="103499"/>
              </a:lnSpc>
              <a:spcBef>
                <a:spcPts val="70"/>
              </a:spcBef>
            </a:pPr>
            <a:r>
              <a:rPr sz="1450" spc="10" dirty="0">
                <a:latin typeface="Calibri"/>
                <a:cs typeface="Calibri"/>
              </a:rPr>
              <a:t>Baza  </a:t>
            </a:r>
            <a:r>
              <a:rPr sz="1450" spc="45" dirty="0">
                <a:latin typeface="Calibri"/>
                <a:cs typeface="Calibri"/>
              </a:rPr>
              <a:t>z</a:t>
            </a:r>
            <a:r>
              <a:rPr sz="1450" spc="20" dirty="0">
                <a:latin typeface="Calibri"/>
                <a:cs typeface="Calibri"/>
              </a:rPr>
              <a:t>n</a:t>
            </a:r>
            <a:r>
              <a:rPr sz="1450" dirty="0">
                <a:latin typeface="Calibri"/>
                <a:cs typeface="Calibri"/>
              </a:rPr>
              <a:t>a</a:t>
            </a:r>
            <a:r>
              <a:rPr sz="1450" spc="20" dirty="0">
                <a:latin typeface="Calibri"/>
                <a:cs typeface="Calibri"/>
              </a:rPr>
              <a:t>n</a:t>
            </a:r>
            <a:r>
              <a:rPr sz="1450" spc="35" dirty="0">
                <a:latin typeface="Calibri"/>
                <a:cs typeface="Calibri"/>
              </a:rPr>
              <a:t>j</a:t>
            </a:r>
            <a:r>
              <a:rPr sz="1450" spc="15" dirty="0">
                <a:latin typeface="Calibri"/>
                <a:cs typeface="Calibri"/>
              </a:rPr>
              <a:t>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19188" y="3500627"/>
            <a:ext cx="1300480" cy="54610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34925" rIns="0" bIns="0" rtlCol="0">
            <a:spAutoFit/>
          </a:bodyPr>
          <a:lstStyle/>
          <a:p>
            <a:pPr marL="164465" marR="146050" indent="48260">
              <a:lnSpc>
                <a:spcPct val="102800"/>
              </a:lnSpc>
              <a:spcBef>
                <a:spcPts val="275"/>
              </a:spcBef>
            </a:pPr>
            <a:r>
              <a:rPr sz="1450" spc="5" dirty="0">
                <a:latin typeface="Calibri"/>
                <a:cs typeface="Calibri"/>
              </a:rPr>
              <a:t>Mehanizam  </a:t>
            </a:r>
            <a:r>
              <a:rPr sz="1450" spc="45" dirty="0">
                <a:latin typeface="Calibri"/>
                <a:cs typeface="Calibri"/>
              </a:rPr>
              <a:t>z</a:t>
            </a:r>
            <a:r>
              <a:rPr sz="1450" dirty="0">
                <a:latin typeface="Calibri"/>
                <a:cs typeface="Calibri"/>
              </a:rPr>
              <a:t>a</a:t>
            </a:r>
            <a:r>
              <a:rPr sz="1450" spc="50" dirty="0">
                <a:latin typeface="Calibri"/>
                <a:cs typeface="Calibri"/>
              </a:rPr>
              <a:t>k</a:t>
            </a:r>
            <a:r>
              <a:rPr sz="1450" spc="-25" dirty="0">
                <a:latin typeface="Calibri"/>
                <a:cs typeface="Calibri"/>
              </a:rPr>
              <a:t>l</a:t>
            </a:r>
            <a:r>
              <a:rPr sz="1450" spc="35" dirty="0">
                <a:latin typeface="Calibri"/>
                <a:cs typeface="Calibri"/>
              </a:rPr>
              <a:t>j</a:t>
            </a:r>
            <a:r>
              <a:rPr sz="1450" spc="20" dirty="0">
                <a:latin typeface="Calibri"/>
                <a:cs typeface="Calibri"/>
              </a:rPr>
              <a:t>u</a:t>
            </a:r>
            <a:r>
              <a:rPr sz="1450" spc="5" dirty="0">
                <a:latin typeface="Calibri"/>
                <a:cs typeface="Calibri"/>
              </a:rPr>
              <a:t>č</a:t>
            </a:r>
            <a:r>
              <a:rPr sz="1450" spc="-25" dirty="0">
                <a:latin typeface="Calibri"/>
                <a:cs typeface="Calibri"/>
              </a:rPr>
              <a:t>i</a:t>
            </a:r>
            <a:r>
              <a:rPr sz="1450" spc="40" dirty="0">
                <a:latin typeface="Calibri"/>
                <a:cs typeface="Calibri"/>
              </a:rPr>
              <a:t>v</a:t>
            </a:r>
            <a:r>
              <a:rPr sz="1450" spc="15" dirty="0">
                <a:latin typeface="Calibri"/>
                <a:cs typeface="Calibri"/>
              </a:rPr>
              <a:t>a</a:t>
            </a:r>
            <a:r>
              <a:rPr sz="1450" spc="5" dirty="0">
                <a:latin typeface="Calibri"/>
                <a:cs typeface="Calibri"/>
              </a:rPr>
              <a:t>n</a:t>
            </a:r>
            <a:r>
              <a:rPr sz="1450" spc="35" dirty="0">
                <a:latin typeface="Calibri"/>
                <a:cs typeface="Calibri"/>
              </a:rPr>
              <a:t>j</a:t>
            </a:r>
            <a:r>
              <a:rPr sz="1450" spc="15" dirty="0">
                <a:latin typeface="Calibri"/>
                <a:cs typeface="Calibri"/>
              </a:rPr>
              <a:t>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8811" y="4462272"/>
            <a:ext cx="1249680" cy="54610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30480" rIns="0" bIns="0" rtlCol="0">
            <a:spAutoFit/>
          </a:bodyPr>
          <a:lstStyle/>
          <a:p>
            <a:pPr marL="311785" marR="252729" indent="-50800">
              <a:lnSpc>
                <a:spcPct val="103400"/>
              </a:lnSpc>
              <a:spcBef>
                <a:spcPts val="240"/>
              </a:spcBef>
            </a:pPr>
            <a:r>
              <a:rPr sz="1450" spc="30" dirty="0">
                <a:latin typeface="Calibri"/>
                <a:cs typeface="Calibri"/>
              </a:rPr>
              <a:t>K</a:t>
            </a:r>
            <a:r>
              <a:rPr sz="1450" dirty="0">
                <a:latin typeface="Calibri"/>
                <a:cs typeface="Calibri"/>
              </a:rPr>
              <a:t>o</a:t>
            </a:r>
            <a:r>
              <a:rPr sz="1450" spc="40" dirty="0">
                <a:latin typeface="Calibri"/>
                <a:cs typeface="Calibri"/>
              </a:rPr>
              <a:t>r</a:t>
            </a:r>
            <a:r>
              <a:rPr sz="1450" spc="-25" dirty="0">
                <a:latin typeface="Calibri"/>
                <a:cs typeface="Calibri"/>
              </a:rPr>
              <a:t>i</a:t>
            </a:r>
            <a:r>
              <a:rPr sz="1450" spc="-10" dirty="0">
                <a:latin typeface="Calibri"/>
                <a:cs typeface="Calibri"/>
              </a:rPr>
              <a:t>s</a:t>
            </a:r>
            <a:r>
              <a:rPr sz="1450" spc="5" dirty="0">
                <a:latin typeface="Calibri"/>
                <a:cs typeface="Calibri"/>
              </a:rPr>
              <a:t>n</a:t>
            </a:r>
            <a:r>
              <a:rPr sz="1450" spc="-25" dirty="0">
                <a:latin typeface="Calibri"/>
                <a:cs typeface="Calibri"/>
              </a:rPr>
              <a:t>i</a:t>
            </a:r>
            <a:r>
              <a:rPr sz="1450" spc="5" dirty="0">
                <a:latin typeface="Calibri"/>
                <a:cs typeface="Calibri"/>
              </a:rPr>
              <a:t>č</a:t>
            </a:r>
            <a:r>
              <a:rPr sz="1450" spc="35" dirty="0">
                <a:latin typeface="Calibri"/>
                <a:cs typeface="Calibri"/>
              </a:rPr>
              <a:t>k</a:t>
            </a:r>
            <a:r>
              <a:rPr sz="1450" spc="5" dirty="0">
                <a:latin typeface="Calibri"/>
                <a:cs typeface="Calibri"/>
              </a:rPr>
              <a:t>i  </a:t>
            </a:r>
            <a:r>
              <a:rPr sz="1450" dirty="0">
                <a:latin typeface="Calibri"/>
                <a:cs typeface="Calibri"/>
              </a:rPr>
              <a:t>interfejs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71971" y="2988563"/>
            <a:ext cx="3305810" cy="2049780"/>
            <a:chOff x="5871971" y="2988563"/>
            <a:chExt cx="3305810" cy="2049780"/>
          </a:xfrm>
        </p:grpSpPr>
        <p:sp>
          <p:nvSpPr>
            <p:cNvPr id="20" name="object 20"/>
            <p:cNvSpPr/>
            <p:nvPr/>
          </p:nvSpPr>
          <p:spPr>
            <a:xfrm>
              <a:off x="7135368" y="2988563"/>
              <a:ext cx="475615" cy="477520"/>
            </a:xfrm>
            <a:custGeom>
              <a:avLst/>
              <a:gdLst/>
              <a:ahLst/>
              <a:cxnLst/>
              <a:rect l="l" t="t" r="r" b="b"/>
              <a:pathLst>
                <a:path w="475615" h="477520">
                  <a:moveTo>
                    <a:pt x="32004" y="96012"/>
                  </a:moveTo>
                  <a:lnTo>
                    <a:pt x="0" y="0"/>
                  </a:lnTo>
                  <a:lnTo>
                    <a:pt x="94488" y="32004"/>
                  </a:lnTo>
                  <a:lnTo>
                    <a:pt x="84074" y="42672"/>
                  </a:lnTo>
                  <a:lnTo>
                    <a:pt x="62484" y="42672"/>
                  </a:lnTo>
                  <a:lnTo>
                    <a:pt x="42672" y="64008"/>
                  </a:lnTo>
                  <a:lnTo>
                    <a:pt x="53082" y="74418"/>
                  </a:lnTo>
                  <a:lnTo>
                    <a:pt x="32004" y="96012"/>
                  </a:lnTo>
                  <a:close/>
                </a:path>
                <a:path w="475615" h="477520">
                  <a:moveTo>
                    <a:pt x="53082" y="74418"/>
                  </a:moveTo>
                  <a:lnTo>
                    <a:pt x="42672" y="64008"/>
                  </a:lnTo>
                  <a:lnTo>
                    <a:pt x="62484" y="42672"/>
                  </a:lnTo>
                  <a:lnTo>
                    <a:pt x="73409" y="53597"/>
                  </a:lnTo>
                  <a:lnTo>
                    <a:pt x="53082" y="74418"/>
                  </a:lnTo>
                  <a:close/>
                </a:path>
                <a:path w="475615" h="477520">
                  <a:moveTo>
                    <a:pt x="73409" y="53597"/>
                  </a:moveTo>
                  <a:lnTo>
                    <a:pt x="62484" y="42672"/>
                  </a:lnTo>
                  <a:lnTo>
                    <a:pt x="84074" y="42672"/>
                  </a:lnTo>
                  <a:lnTo>
                    <a:pt x="73409" y="53597"/>
                  </a:lnTo>
                  <a:close/>
                </a:path>
                <a:path w="475615" h="477520">
                  <a:moveTo>
                    <a:pt x="402593" y="423929"/>
                  </a:moveTo>
                  <a:lnTo>
                    <a:pt x="53082" y="74418"/>
                  </a:lnTo>
                  <a:lnTo>
                    <a:pt x="73409" y="53597"/>
                  </a:lnTo>
                  <a:lnTo>
                    <a:pt x="423414" y="403602"/>
                  </a:lnTo>
                  <a:lnTo>
                    <a:pt x="402593" y="423929"/>
                  </a:lnTo>
                  <a:close/>
                </a:path>
                <a:path w="475615" h="477520">
                  <a:moveTo>
                    <a:pt x="461722" y="434340"/>
                  </a:moveTo>
                  <a:lnTo>
                    <a:pt x="413004" y="434340"/>
                  </a:lnTo>
                  <a:lnTo>
                    <a:pt x="434340" y="414528"/>
                  </a:lnTo>
                  <a:lnTo>
                    <a:pt x="423414" y="403602"/>
                  </a:lnTo>
                  <a:lnTo>
                    <a:pt x="445008" y="382524"/>
                  </a:lnTo>
                  <a:lnTo>
                    <a:pt x="461722" y="434340"/>
                  </a:lnTo>
                  <a:close/>
                </a:path>
                <a:path w="475615" h="477520">
                  <a:moveTo>
                    <a:pt x="413004" y="434340"/>
                  </a:moveTo>
                  <a:lnTo>
                    <a:pt x="402593" y="423929"/>
                  </a:lnTo>
                  <a:lnTo>
                    <a:pt x="423414" y="403602"/>
                  </a:lnTo>
                  <a:lnTo>
                    <a:pt x="434340" y="414528"/>
                  </a:lnTo>
                  <a:lnTo>
                    <a:pt x="413004" y="434340"/>
                  </a:lnTo>
                  <a:close/>
                </a:path>
                <a:path w="475615" h="477520">
                  <a:moveTo>
                    <a:pt x="475488" y="477011"/>
                  </a:moveTo>
                  <a:lnTo>
                    <a:pt x="381000" y="445008"/>
                  </a:lnTo>
                  <a:lnTo>
                    <a:pt x="402593" y="423929"/>
                  </a:lnTo>
                  <a:lnTo>
                    <a:pt x="413004" y="434340"/>
                  </a:lnTo>
                  <a:lnTo>
                    <a:pt x="461722" y="434340"/>
                  </a:lnTo>
                  <a:lnTo>
                    <a:pt x="475488" y="477011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15059" y="2999244"/>
              <a:ext cx="669290" cy="2039620"/>
            </a:xfrm>
            <a:custGeom>
              <a:avLst/>
              <a:gdLst/>
              <a:ahLst/>
              <a:cxnLst/>
              <a:rect l="l" t="t" r="r" b="b"/>
              <a:pathLst>
                <a:path w="669290" h="2039620">
                  <a:moveTo>
                    <a:pt x="56388" y="2039099"/>
                  </a:moveTo>
                  <a:lnTo>
                    <a:pt x="44196" y="2014728"/>
                  </a:lnTo>
                  <a:lnTo>
                    <a:pt x="32004" y="2039099"/>
                  </a:lnTo>
                  <a:lnTo>
                    <a:pt x="56388" y="2039099"/>
                  </a:lnTo>
                  <a:close/>
                </a:path>
                <a:path w="669290" h="2039620">
                  <a:moveTo>
                    <a:pt x="88392" y="1150607"/>
                  </a:moveTo>
                  <a:lnTo>
                    <a:pt x="80772" y="1135367"/>
                  </a:lnTo>
                  <a:lnTo>
                    <a:pt x="44196" y="1062215"/>
                  </a:lnTo>
                  <a:lnTo>
                    <a:pt x="0" y="1150607"/>
                  </a:lnTo>
                  <a:lnTo>
                    <a:pt x="28956" y="1150607"/>
                  </a:lnTo>
                  <a:lnTo>
                    <a:pt x="28956" y="1348727"/>
                  </a:lnTo>
                  <a:lnTo>
                    <a:pt x="0" y="1348727"/>
                  </a:lnTo>
                  <a:lnTo>
                    <a:pt x="44196" y="1438643"/>
                  </a:lnTo>
                  <a:lnTo>
                    <a:pt x="80911" y="1363967"/>
                  </a:lnTo>
                  <a:lnTo>
                    <a:pt x="88392" y="1348727"/>
                  </a:lnTo>
                  <a:lnTo>
                    <a:pt x="59436" y="1348727"/>
                  </a:lnTo>
                  <a:lnTo>
                    <a:pt x="59436" y="1150607"/>
                  </a:lnTo>
                  <a:lnTo>
                    <a:pt x="88392" y="1150607"/>
                  </a:lnTo>
                  <a:close/>
                </a:path>
                <a:path w="669290" h="2039620">
                  <a:moveTo>
                    <a:pt x="669036" y="0"/>
                  </a:moveTo>
                  <a:lnTo>
                    <a:pt x="577596" y="41148"/>
                  </a:lnTo>
                  <a:lnTo>
                    <a:pt x="600697" y="59715"/>
                  </a:lnTo>
                  <a:lnTo>
                    <a:pt x="326059" y="397294"/>
                  </a:lnTo>
                  <a:lnTo>
                    <a:pt x="303276" y="379476"/>
                  </a:lnTo>
                  <a:lnTo>
                    <a:pt x="281940" y="475488"/>
                  </a:lnTo>
                  <a:lnTo>
                    <a:pt x="373380" y="434340"/>
                  </a:lnTo>
                  <a:lnTo>
                    <a:pt x="365594" y="428244"/>
                  </a:lnTo>
                  <a:lnTo>
                    <a:pt x="349872" y="415937"/>
                  </a:lnTo>
                  <a:lnTo>
                    <a:pt x="624420" y="78803"/>
                  </a:lnTo>
                  <a:lnTo>
                    <a:pt x="647700" y="97536"/>
                  </a:lnTo>
                  <a:lnTo>
                    <a:pt x="658368" y="48768"/>
                  </a:lnTo>
                  <a:lnTo>
                    <a:pt x="669036" y="0"/>
                  </a:lnTo>
                  <a:close/>
                </a:path>
              </a:pathLst>
            </a:custGeom>
            <a:solidFill>
              <a:srgbClr val="9E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71959" y="2999231"/>
              <a:ext cx="619125" cy="1865630"/>
            </a:xfrm>
            <a:custGeom>
              <a:avLst/>
              <a:gdLst/>
              <a:ahLst/>
              <a:cxnLst/>
              <a:rect l="l" t="t" r="r" b="b"/>
              <a:pathLst>
                <a:path w="619125" h="1865629">
                  <a:moveTo>
                    <a:pt x="88392" y="922020"/>
                  </a:moveTo>
                  <a:lnTo>
                    <a:pt x="81534" y="908304"/>
                  </a:lnTo>
                  <a:lnTo>
                    <a:pt x="44196" y="833628"/>
                  </a:lnTo>
                  <a:lnTo>
                    <a:pt x="0" y="922020"/>
                  </a:lnTo>
                  <a:lnTo>
                    <a:pt x="28956" y="922020"/>
                  </a:lnTo>
                  <a:lnTo>
                    <a:pt x="28956" y="1865376"/>
                  </a:lnTo>
                  <a:lnTo>
                    <a:pt x="59436" y="1865376"/>
                  </a:lnTo>
                  <a:lnTo>
                    <a:pt x="59436" y="922020"/>
                  </a:lnTo>
                  <a:lnTo>
                    <a:pt x="88392" y="922020"/>
                  </a:lnTo>
                  <a:close/>
                </a:path>
                <a:path w="619125" h="1865629">
                  <a:moveTo>
                    <a:pt x="618756" y="0"/>
                  </a:moveTo>
                  <a:lnTo>
                    <a:pt x="527316" y="38100"/>
                  </a:lnTo>
                  <a:lnTo>
                    <a:pt x="549313" y="57111"/>
                  </a:lnTo>
                  <a:lnTo>
                    <a:pt x="240093" y="409282"/>
                  </a:lnTo>
                  <a:lnTo>
                    <a:pt x="217944" y="390144"/>
                  </a:lnTo>
                  <a:lnTo>
                    <a:pt x="193560" y="486156"/>
                  </a:lnTo>
                  <a:lnTo>
                    <a:pt x="285000" y="448056"/>
                  </a:lnTo>
                  <a:lnTo>
                    <a:pt x="276174" y="440436"/>
                  </a:lnTo>
                  <a:lnTo>
                    <a:pt x="262966" y="429031"/>
                  </a:lnTo>
                  <a:lnTo>
                    <a:pt x="571373" y="76161"/>
                  </a:lnTo>
                  <a:lnTo>
                    <a:pt x="594372" y="96012"/>
                  </a:lnTo>
                  <a:lnTo>
                    <a:pt x="607136" y="45720"/>
                  </a:lnTo>
                  <a:lnTo>
                    <a:pt x="618756" y="0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30983" y="3494531"/>
              <a:ext cx="447040" cy="626745"/>
            </a:xfrm>
            <a:custGeom>
              <a:avLst/>
              <a:gdLst/>
              <a:ahLst/>
              <a:cxnLst/>
              <a:rect l="l" t="t" r="r" b="b"/>
              <a:pathLst>
                <a:path w="447040" h="626745">
                  <a:moveTo>
                    <a:pt x="446544" y="318516"/>
                  </a:moveTo>
                  <a:lnTo>
                    <a:pt x="437388" y="308660"/>
                  </a:lnTo>
                  <a:lnTo>
                    <a:pt x="437388" y="297903"/>
                  </a:lnTo>
                  <a:lnTo>
                    <a:pt x="446532" y="288048"/>
                  </a:lnTo>
                  <a:lnTo>
                    <a:pt x="186131" y="49580"/>
                  </a:lnTo>
                  <a:lnTo>
                    <a:pt x="194945" y="39624"/>
                  </a:lnTo>
                  <a:lnTo>
                    <a:pt x="205740" y="27432"/>
                  </a:lnTo>
                  <a:lnTo>
                    <a:pt x="109728" y="0"/>
                  </a:lnTo>
                  <a:lnTo>
                    <a:pt x="146304" y="94488"/>
                  </a:lnTo>
                  <a:lnTo>
                    <a:pt x="165442" y="72910"/>
                  </a:lnTo>
                  <a:lnTo>
                    <a:pt x="409879" y="294144"/>
                  </a:lnTo>
                  <a:lnTo>
                    <a:pt x="89916" y="294144"/>
                  </a:lnTo>
                  <a:lnTo>
                    <a:pt x="89916" y="263664"/>
                  </a:lnTo>
                  <a:lnTo>
                    <a:pt x="0" y="307860"/>
                  </a:lnTo>
                  <a:lnTo>
                    <a:pt x="89916" y="353580"/>
                  </a:lnTo>
                  <a:lnTo>
                    <a:pt x="89916" y="323100"/>
                  </a:lnTo>
                  <a:lnTo>
                    <a:pt x="400062" y="323100"/>
                  </a:lnTo>
                  <a:lnTo>
                    <a:pt x="163487" y="553110"/>
                  </a:lnTo>
                  <a:lnTo>
                    <a:pt x="143268" y="531876"/>
                  </a:lnTo>
                  <a:lnTo>
                    <a:pt x="109740" y="626364"/>
                  </a:lnTo>
                  <a:lnTo>
                    <a:pt x="204228" y="595884"/>
                  </a:lnTo>
                  <a:lnTo>
                    <a:pt x="194068" y="585216"/>
                  </a:lnTo>
                  <a:lnTo>
                    <a:pt x="184264" y="574929"/>
                  </a:lnTo>
                  <a:lnTo>
                    <a:pt x="446544" y="318516"/>
                  </a:lnTo>
                  <a:close/>
                </a:path>
              </a:pathLst>
            </a:custGeom>
            <a:solidFill>
              <a:srgbClr val="9E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166473" y="3500094"/>
            <a:ext cx="536575" cy="921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10"/>
              </a:spcBef>
            </a:pPr>
            <a:r>
              <a:rPr sz="3350" spc="5" dirty="0">
                <a:solidFill>
                  <a:srgbClr val="333399"/>
                </a:solidFill>
                <a:latin typeface="Wingdings"/>
                <a:cs typeface="Wingdings"/>
              </a:rPr>
              <a:t></a:t>
            </a:r>
            <a:endParaRPr sz="3350">
              <a:latin typeface="Wingdings"/>
              <a:cs typeface="Wingdings"/>
            </a:endParaRPr>
          </a:p>
          <a:p>
            <a:pPr marL="12700" marR="5080" indent="39370">
              <a:lnSpc>
                <a:spcPts val="1490"/>
              </a:lnSpc>
              <a:spcBef>
                <a:spcPts val="95"/>
              </a:spcBef>
            </a:pPr>
            <a:r>
              <a:rPr sz="1250" spc="-10" dirty="0">
                <a:latin typeface="Calibri"/>
                <a:cs typeface="Calibri"/>
              </a:rPr>
              <a:t>sistem  </a:t>
            </a:r>
            <a:r>
              <a:rPr sz="1250" spc="20" dirty="0">
                <a:latin typeface="Calibri"/>
                <a:cs typeface="Calibri"/>
              </a:rPr>
              <a:t>i</a:t>
            </a:r>
            <a:r>
              <a:rPr sz="1250" spc="-40" dirty="0">
                <a:latin typeface="Calibri"/>
                <a:cs typeface="Calibri"/>
              </a:rPr>
              <a:t>nž</a:t>
            </a:r>
            <a:r>
              <a:rPr sz="1250" spc="-5" dirty="0">
                <a:latin typeface="Calibri"/>
                <a:cs typeface="Calibri"/>
              </a:rPr>
              <a:t>e</a:t>
            </a:r>
            <a:r>
              <a:rPr sz="1250" spc="-40" dirty="0">
                <a:latin typeface="Calibri"/>
                <a:cs typeface="Calibri"/>
              </a:rPr>
              <a:t>n</a:t>
            </a:r>
            <a:r>
              <a:rPr sz="1250" spc="5" dirty="0">
                <a:latin typeface="Calibri"/>
                <a:cs typeface="Calibri"/>
              </a:rPr>
              <a:t>j</a:t>
            </a:r>
            <a:r>
              <a:rPr sz="1250" spc="-5" dirty="0">
                <a:latin typeface="Calibri"/>
                <a:cs typeface="Calibri"/>
              </a:rPr>
              <a:t>er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6191" y="3013731"/>
            <a:ext cx="536575" cy="9055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80645" marR="5080" indent="-68580">
              <a:lnSpc>
                <a:spcPts val="1490"/>
              </a:lnSpc>
              <a:spcBef>
                <a:spcPts val="155"/>
              </a:spcBef>
            </a:pPr>
            <a:r>
              <a:rPr sz="1250" spc="20" dirty="0">
                <a:latin typeface="Calibri"/>
                <a:cs typeface="Calibri"/>
              </a:rPr>
              <a:t>i</a:t>
            </a:r>
            <a:r>
              <a:rPr sz="1250" spc="-40" dirty="0">
                <a:latin typeface="Calibri"/>
                <a:cs typeface="Calibri"/>
              </a:rPr>
              <a:t>nž</a:t>
            </a:r>
            <a:r>
              <a:rPr sz="1250" spc="-5" dirty="0">
                <a:latin typeface="Calibri"/>
                <a:cs typeface="Calibri"/>
              </a:rPr>
              <a:t>e</a:t>
            </a:r>
            <a:r>
              <a:rPr sz="1250" spc="-40" dirty="0">
                <a:latin typeface="Calibri"/>
                <a:cs typeface="Calibri"/>
              </a:rPr>
              <a:t>n</a:t>
            </a:r>
            <a:r>
              <a:rPr sz="1250" spc="5" dirty="0">
                <a:latin typeface="Calibri"/>
                <a:cs typeface="Calibri"/>
              </a:rPr>
              <a:t>j</a:t>
            </a:r>
            <a:r>
              <a:rPr sz="1250" spc="-5" dirty="0">
                <a:latin typeface="Calibri"/>
                <a:cs typeface="Calibri"/>
              </a:rPr>
              <a:t>er  </a:t>
            </a:r>
            <a:r>
              <a:rPr sz="1250" spc="-15" dirty="0">
                <a:latin typeface="Calibri"/>
                <a:cs typeface="Calibri"/>
              </a:rPr>
              <a:t>znanja</a:t>
            </a:r>
            <a:endParaRPr sz="1250">
              <a:latin typeface="Calibri"/>
              <a:cs typeface="Calibri"/>
            </a:endParaRPr>
          </a:p>
          <a:p>
            <a:pPr marL="91440">
              <a:lnSpc>
                <a:spcPts val="3885"/>
              </a:lnSpc>
            </a:pPr>
            <a:r>
              <a:rPr sz="3350" spc="5" dirty="0">
                <a:solidFill>
                  <a:srgbClr val="33CC33"/>
                </a:solidFill>
                <a:latin typeface="Wingdings"/>
                <a:cs typeface="Wingdings"/>
              </a:rPr>
              <a:t></a:t>
            </a:r>
            <a:endParaRPr sz="335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45427" y="3113552"/>
            <a:ext cx="638810" cy="3733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30480">
              <a:lnSpc>
                <a:spcPts val="1330"/>
              </a:lnSpc>
              <a:spcBef>
                <a:spcPts val="204"/>
              </a:spcBef>
            </a:pPr>
            <a:r>
              <a:rPr sz="1150" i="1" spc="15" dirty="0">
                <a:latin typeface="Calibri"/>
                <a:cs typeface="Calibri"/>
              </a:rPr>
              <a:t>kodirana  </a:t>
            </a:r>
            <a:r>
              <a:rPr sz="1150" i="1" dirty="0">
                <a:latin typeface="Calibri"/>
                <a:cs typeface="Calibri"/>
              </a:rPr>
              <a:t>e</a:t>
            </a:r>
            <a:r>
              <a:rPr sz="1150" i="1" spc="10" dirty="0">
                <a:latin typeface="Calibri"/>
                <a:cs typeface="Calibri"/>
              </a:rPr>
              <a:t>k</a:t>
            </a:r>
            <a:r>
              <a:rPr sz="1150" i="1" spc="15" dirty="0">
                <a:latin typeface="Calibri"/>
                <a:cs typeface="Calibri"/>
              </a:rPr>
              <a:t>s</a:t>
            </a:r>
            <a:r>
              <a:rPr sz="1150" i="1" spc="25" dirty="0">
                <a:latin typeface="Calibri"/>
                <a:cs typeface="Calibri"/>
              </a:rPr>
              <a:t>p</a:t>
            </a:r>
            <a:r>
              <a:rPr sz="1150" i="1" spc="10" dirty="0">
                <a:latin typeface="Calibri"/>
                <a:cs typeface="Calibri"/>
              </a:rPr>
              <a:t>e</a:t>
            </a:r>
            <a:r>
              <a:rPr sz="1150" i="1" spc="-10" dirty="0">
                <a:latin typeface="Calibri"/>
                <a:cs typeface="Calibri"/>
              </a:rPr>
              <a:t>r</a:t>
            </a:r>
            <a:r>
              <a:rPr sz="1150" i="1" spc="-5" dirty="0">
                <a:latin typeface="Calibri"/>
                <a:cs typeface="Calibri"/>
              </a:rPr>
              <a:t>t</a:t>
            </a:r>
            <a:r>
              <a:rPr sz="1150" i="1" spc="-25" dirty="0">
                <a:latin typeface="Calibri"/>
                <a:cs typeface="Calibri"/>
              </a:rPr>
              <a:t>i</a:t>
            </a:r>
            <a:r>
              <a:rPr sz="1150" i="1" spc="10" dirty="0">
                <a:latin typeface="Calibri"/>
                <a:cs typeface="Calibri"/>
              </a:rPr>
              <a:t>za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93422" y="4265693"/>
            <a:ext cx="63754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i="1" dirty="0">
                <a:latin typeface="Calibri"/>
                <a:cs typeface="Calibri"/>
              </a:rPr>
              <a:t>ekspertiza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7064" y="2255006"/>
            <a:ext cx="3645535" cy="420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8660" marR="93345" indent="-300355">
              <a:lnSpc>
                <a:spcPct val="100499"/>
              </a:lnSpc>
              <a:spcBef>
                <a:spcPts val="95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Ekspert, sistem </a:t>
            </a:r>
            <a:r>
              <a:rPr sz="2200" spc="5" dirty="0">
                <a:latin typeface="Calibri"/>
                <a:cs typeface="Calibri"/>
              </a:rPr>
              <a:t>inženjer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  </a:t>
            </a:r>
            <a:r>
              <a:rPr sz="2200" spc="5" dirty="0">
                <a:latin typeface="Calibri"/>
                <a:cs typeface="Calibri"/>
              </a:rPr>
              <a:t>inženjer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znanja</a:t>
            </a:r>
            <a:endParaRPr sz="2200">
              <a:latin typeface="Calibri"/>
              <a:cs typeface="Calibri"/>
            </a:endParaRPr>
          </a:p>
          <a:p>
            <a:pPr marL="708660" marR="114300" indent="-30035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Inženjering znanja  (</a:t>
            </a:r>
            <a:r>
              <a:rPr sz="2200" i="1" dirty="0">
                <a:latin typeface="Calibri"/>
                <a:cs typeface="Calibri"/>
              </a:rPr>
              <a:t>knowledge</a:t>
            </a:r>
            <a:r>
              <a:rPr sz="2200" i="1" spc="-9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engineering</a:t>
            </a:r>
            <a:r>
              <a:rPr sz="220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899160" lvl="1" indent="-192405">
              <a:lnSpc>
                <a:spcPct val="100000"/>
              </a:lnSpc>
              <a:spcBef>
                <a:spcPts val="470"/>
              </a:spcBef>
              <a:buClr>
                <a:srgbClr val="808080"/>
              </a:buClr>
              <a:buChar char="•"/>
              <a:tabLst>
                <a:tab pos="899794" algn="l"/>
              </a:tabLst>
            </a:pPr>
            <a:r>
              <a:rPr sz="1750" dirty="0">
                <a:latin typeface="Calibri"/>
                <a:cs typeface="Calibri"/>
              </a:rPr>
              <a:t>definisanje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problema</a:t>
            </a:r>
            <a:endParaRPr sz="1750">
              <a:latin typeface="Calibri"/>
              <a:cs typeface="Calibri"/>
            </a:endParaRPr>
          </a:p>
          <a:p>
            <a:pPr marL="899160" lvl="1" indent="-192405">
              <a:lnSpc>
                <a:spcPct val="100000"/>
              </a:lnSpc>
              <a:spcBef>
                <a:spcPts val="445"/>
              </a:spcBef>
              <a:buClr>
                <a:srgbClr val="808080"/>
              </a:buClr>
              <a:buChar char="•"/>
              <a:tabLst>
                <a:tab pos="899794" algn="l"/>
              </a:tabLst>
            </a:pPr>
            <a:r>
              <a:rPr sz="1750" dirty="0">
                <a:latin typeface="Calibri"/>
                <a:cs typeface="Calibri"/>
              </a:rPr>
              <a:t>prikupljanje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znanja</a:t>
            </a:r>
            <a:endParaRPr sz="1750">
              <a:latin typeface="Calibri"/>
              <a:cs typeface="Calibri"/>
            </a:endParaRPr>
          </a:p>
          <a:p>
            <a:pPr marL="899160" lvl="1" indent="-192405">
              <a:lnSpc>
                <a:spcPct val="100000"/>
              </a:lnSpc>
              <a:spcBef>
                <a:spcPts val="434"/>
              </a:spcBef>
              <a:buClr>
                <a:srgbClr val="808080"/>
              </a:buClr>
              <a:buChar char="•"/>
              <a:tabLst>
                <a:tab pos="899794" algn="l"/>
              </a:tabLst>
            </a:pPr>
            <a:r>
              <a:rPr sz="1750" dirty="0">
                <a:latin typeface="Calibri"/>
                <a:cs typeface="Calibri"/>
              </a:rPr>
              <a:t>predstavljanje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znanja</a:t>
            </a:r>
            <a:endParaRPr sz="1750">
              <a:latin typeface="Calibri"/>
              <a:cs typeface="Calibri"/>
            </a:endParaRPr>
          </a:p>
          <a:p>
            <a:pPr marL="899160" lvl="1" indent="-192405">
              <a:lnSpc>
                <a:spcPct val="100000"/>
              </a:lnSpc>
              <a:spcBef>
                <a:spcPts val="440"/>
              </a:spcBef>
              <a:buClr>
                <a:srgbClr val="808080"/>
              </a:buClr>
              <a:buChar char="•"/>
              <a:tabLst>
                <a:tab pos="899794" algn="l"/>
              </a:tabLst>
            </a:pPr>
            <a:r>
              <a:rPr sz="1750" dirty="0">
                <a:latin typeface="Calibri"/>
                <a:cs typeface="Calibri"/>
              </a:rPr>
              <a:t>implementacija </a:t>
            </a:r>
            <a:r>
              <a:rPr sz="1750" spc="5" dirty="0">
                <a:latin typeface="Calibri"/>
                <a:cs typeface="Calibri"/>
              </a:rPr>
              <a:t>u </a:t>
            </a:r>
            <a:r>
              <a:rPr sz="1750" dirty="0">
                <a:latin typeface="Calibri"/>
                <a:cs typeface="Calibri"/>
              </a:rPr>
              <a:t>bazi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znanja</a:t>
            </a:r>
            <a:endParaRPr sz="1750">
              <a:latin typeface="Calibri"/>
              <a:cs typeface="Calibri"/>
            </a:endParaRPr>
          </a:p>
          <a:p>
            <a:pPr marL="899160" marR="5080" lvl="1" indent="-192405">
              <a:lnSpc>
                <a:spcPct val="101099"/>
              </a:lnSpc>
              <a:spcBef>
                <a:spcPts val="425"/>
              </a:spcBef>
              <a:buClr>
                <a:srgbClr val="808080"/>
              </a:buClr>
              <a:buChar char="•"/>
              <a:tabLst>
                <a:tab pos="899794" algn="l"/>
              </a:tabLst>
            </a:pPr>
            <a:r>
              <a:rPr sz="1750" dirty="0">
                <a:latin typeface="Calibri"/>
                <a:cs typeface="Calibri"/>
              </a:rPr>
              <a:t>testiranje, </a:t>
            </a:r>
            <a:r>
              <a:rPr sz="1750" spc="5" dirty="0">
                <a:latin typeface="Calibri"/>
                <a:cs typeface="Calibri"/>
              </a:rPr>
              <a:t>ocena </a:t>
            </a:r>
            <a:r>
              <a:rPr sz="1750" dirty="0">
                <a:latin typeface="Calibri"/>
                <a:cs typeface="Calibri"/>
              </a:rPr>
              <a:t>i poboljšanje  znanja</a:t>
            </a:r>
            <a:endParaRPr sz="175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spcBef>
                <a:spcPts val="575"/>
              </a:spcBef>
              <a:buClr>
                <a:srgbClr val="BADFE2"/>
              </a:buClr>
              <a:buChar char="•"/>
              <a:tabLst>
                <a:tab pos="411480" algn="l"/>
                <a:tab pos="412115" algn="l"/>
              </a:tabLst>
            </a:pPr>
            <a:r>
              <a:rPr sz="2650" spc="-5" dirty="0">
                <a:latin typeface="Calibri"/>
                <a:cs typeface="Calibri"/>
              </a:rPr>
              <a:t>Upotreba</a:t>
            </a:r>
            <a:endParaRPr sz="26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60"/>
              </a:spcBef>
              <a:tabLst>
                <a:tab pos="708660" algn="l"/>
              </a:tabLst>
            </a:pPr>
            <a:r>
              <a:rPr sz="2200" dirty="0">
                <a:solidFill>
                  <a:srgbClr val="333399"/>
                </a:solidFill>
                <a:latin typeface="Arial"/>
                <a:cs typeface="Arial"/>
              </a:rPr>
              <a:t>–	</a:t>
            </a:r>
            <a:r>
              <a:rPr sz="2200" dirty="0">
                <a:latin typeface="Calibri"/>
                <a:cs typeface="Calibri"/>
              </a:rPr>
              <a:t>krajnji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korisnici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79491" y="4803251"/>
            <a:ext cx="505459" cy="732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sz="3350" spc="5" dirty="0">
                <a:solidFill>
                  <a:srgbClr val="33CC33"/>
                </a:solidFill>
                <a:latin typeface="Wingdings"/>
                <a:cs typeface="Wingdings"/>
              </a:rPr>
              <a:t></a:t>
            </a:r>
            <a:endParaRPr sz="33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50" spc="-5" dirty="0">
                <a:latin typeface="Calibri"/>
                <a:cs typeface="Calibri"/>
              </a:rPr>
              <a:t>e</a:t>
            </a:r>
            <a:r>
              <a:rPr sz="1250" spc="-25" dirty="0">
                <a:latin typeface="Calibri"/>
                <a:cs typeface="Calibri"/>
              </a:rPr>
              <a:t>k</a:t>
            </a:r>
            <a:r>
              <a:rPr sz="1250" spc="-20" dirty="0">
                <a:latin typeface="Calibri"/>
                <a:cs typeface="Calibri"/>
              </a:rPr>
              <a:t>s</a:t>
            </a:r>
            <a:r>
              <a:rPr sz="1250" spc="-40" dirty="0">
                <a:latin typeface="Calibri"/>
                <a:cs typeface="Calibri"/>
              </a:rPr>
              <a:t>p</a:t>
            </a:r>
            <a:r>
              <a:rPr sz="1250" spc="-5" dirty="0">
                <a:latin typeface="Calibri"/>
                <a:cs typeface="Calibri"/>
              </a:rPr>
              <a:t>e</a:t>
            </a:r>
            <a:r>
              <a:rPr sz="1250" spc="20" dirty="0">
                <a:latin typeface="Calibri"/>
                <a:cs typeface="Calibri"/>
              </a:rPr>
              <a:t>r</a:t>
            </a:r>
            <a:r>
              <a:rPr sz="1250" spc="-5" dirty="0">
                <a:latin typeface="Calibri"/>
                <a:cs typeface="Calibri"/>
              </a:rPr>
              <a:t>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19555" y="5299929"/>
            <a:ext cx="513715" cy="732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10"/>
              </a:spcBef>
            </a:pPr>
            <a:r>
              <a:rPr sz="3350" spc="5" dirty="0">
                <a:solidFill>
                  <a:srgbClr val="333399"/>
                </a:solidFill>
                <a:latin typeface="Wingdings"/>
                <a:cs typeface="Wingdings"/>
              </a:rPr>
              <a:t></a:t>
            </a:r>
            <a:endParaRPr sz="33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50" spc="-20" dirty="0">
                <a:latin typeface="Calibri"/>
                <a:cs typeface="Calibri"/>
              </a:rPr>
              <a:t>korisnik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3290" y="644209"/>
            <a:ext cx="5905500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10" dirty="0"/>
              <a:t>Problem </a:t>
            </a:r>
            <a:r>
              <a:rPr sz="3950" spc="5" dirty="0"/>
              <a:t>prikupljanja</a:t>
            </a:r>
            <a:r>
              <a:rPr sz="3950" spc="-120" dirty="0"/>
              <a:t> </a:t>
            </a:r>
            <a:r>
              <a:rPr sz="3950" spc="5" dirty="0"/>
              <a:t>znanja!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781009"/>
            <a:ext cx="8636000" cy="51098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642620" indent="-378460">
              <a:lnSpc>
                <a:spcPts val="3170"/>
              </a:lnSpc>
              <a:spcBef>
                <a:spcPts val="2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Kritičan element procesa </a:t>
            </a:r>
            <a:r>
              <a:rPr sz="2650" spc="-5" dirty="0">
                <a:latin typeface="Calibri"/>
                <a:cs typeface="Calibri"/>
              </a:rPr>
              <a:t>razvoja sistema zasnovanih</a:t>
            </a:r>
            <a:r>
              <a:rPr sz="2650" spc="-12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na  </a:t>
            </a:r>
            <a:r>
              <a:rPr sz="2650" spc="-5" dirty="0">
                <a:latin typeface="Calibri"/>
                <a:cs typeface="Calibri"/>
              </a:rPr>
              <a:t>znanju </a:t>
            </a:r>
            <a:r>
              <a:rPr sz="2650" dirty="0">
                <a:latin typeface="Calibri"/>
                <a:cs typeface="Calibri"/>
              </a:rPr>
              <a:t>je </a:t>
            </a:r>
            <a:r>
              <a:rPr sz="2650" spc="-5" dirty="0">
                <a:latin typeface="Calibri"/>
                <a:cs typeface="Calibri"/>
              </a:rPr>
              <a:t>prikupljanje znanja </a:t>
            </a:r>
            <a:r>
              <a:rPr sz="2650" dirty="0">
                <a:latin typeface="Calibri"/>
                <a:cs typeface="Calibri"/>
              </a:rPr>
              <a:t>(tzv. </a:t>
            </a:r>
            <a:r>
              <a:rPr sz="2650" spc="-5" dirty="0">
                <a:latin typeface="Calibri"/>
                <a:cs typeface="Calibri"/>
              </a:rPr>
              <a:t>"usko </a:t>
            </a:r>
            <a:r>
              <a:rPr sz="2650" dirty="0">
                <a:latin typeface="Calibri"/>
                <a:cs typeface="Calibri"/>
              </a:rPr>
              <a:t>grlo"</a:t>
            </a:r>
            <a:r>
              <a:rPr sz="2650" spc="-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znanja)</a:t>
            </a:r>
          </a:p>
          <a:p>
            <a:pPr marL="390525" marR="1131570" indent="-378460">
              <a:lnSpc>
                <a:spcPct val="100000"/>
              </a:lnSpc>
              <a:spcBef>
                <a:spcPts val="53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Automatizacija </a:t>
            </a:r>
            <a:r>
              <a:rPr sz="2650" spc="-5" dirty="0">
                <a:latin typeface="Calibri"/>
                <a:cs typeface="Calibri"/>
              </a:rPr>
              <a:t>prikupljanja znanja vrši se </a:t>
            </a:r>
            <a:r>
              <a:rPr sz="2650" dirty="0">
                <a:latin typeface="Calibri"/>
                <a:cs typeface="Calibri"/>
              </a:rPr>
              <a:t>metodima  </a:t>
            </a:r>
            <a:r>
              <a:rPr sz="2650" spc="-5" dirty="0">
                <a:latin typeface="Calibri"/>
                <a:cs typeface="Calibri"/>
              </a:rPr>
              <a:t>mašinskog učenja </a:t>
            </a:r>
            <a:r>
              <a:rPr sz="2650" dirty="0">
                <a:latin typeface="Calibri"/>
                <a:cs typeface="Calibri"/>
              </a:rPr>
              <a:t>i </a:t>
            </a:r>
            <a:r>
              <a:rPr sz="2650" spc="-5" dirty="0">
                <a:latin typeface="Calibri"/>
                <a:cs typeface="Calibri"/>
              </a:rPr>
              <a:t>istraživanja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podataka</a:t>
            </a:r>
            <a:endParaRPr sz="2650" dirty="0">
              <a:latin typeface="Calibri"/>
              <a:cs typeface="Calibri"/>
            </a:endParaRPr>
          </a:p>
          <a:p>
            <a:pPr marL="702945" lvl="1" indent="-29337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2945" algn="l"/>
                <a:tab pos="703580" algn="l"/>
              </a:tabLst>
            </a:pPr>
            <a:r>
              <a:rPr sz="2200" spc="5" dirty="0">
                <a:latin typeface="Calibri"/>
                <a:cs typeface="Calibri"/>
              </a:rPr>
              <a:t>na osnovu </a:t>
            </a:r>
            <a:r>
              <a:rPr sz="2200" dirty="0">
                <a:latin typeface="Calibri"/>
                <a:cs typeface="Calibri"/>
              </a:rPr>
              <a:t>formalnog (strukture, pravila) i empirijskog znanja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(podaci)</a:t>
            </a:r>
          </a:p>
          <a:p>
            <a:pPr marL="410209" indent="-398145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410209" algn="l"/>
                <a:tab pos="410845" algn="l"/>
              </a:tabLst>
            </a:pPr>
            <a:r>
              <a:rPr sz="2650" spc="-5" dirty="0">
                <a:latin typeface="Calibri"/>
                <a:cs typeface="Calibri"/>
              </a:rPr>
              <a:t>Metodi mašinskog učenja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machine</a:t>
            </a:r>
            <a:r>
              <a:rPr sz="2650" i="1" spc="-100" dirty="0">
                <a:latin typeface="Calibri"/>
                <a:cs typeface="Calibri"/>
              </a:rPr>
              <a:t> </a:t>
            </a:r>
            <a:r>
              <a:rPr sz="2650" i="1" dirty="0">
                <a:latin typeface="Calibri"/>
                <a:cs typeface="Calibri"/>
              </a:rPr>
              <a:t>learning</a:t>
            </a:r>
            <a:r>
              <a:rPr sz="2650" dirty="0">
                <a:latin typeface="Calibri"/>
                <a:cs typeface="Calibri"/>
              </a:rPr>
              <a:t>)</a:t>
            </a:r>
          </a:p>
          <a:p>
            <a:pPr marL="702945" lvl="1" indent="-29337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702945" algn="l"/>
                <a:tab pos="703580" algn="l"/>
              </a:tabLst>
            </a:pPr>
            <a:r>
              <a:rPr sz="2200" dirty="0">
                <a:latin typeface="Calibri"/>
                <a:cs typeface="Calibri"/>
              </a:rPr>
              <a:t>empirijsko učenje novog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znanja</a:t>
            </a:r>
          </a:p>
          <a:p>
            <a:pPr marL="702945" lvl="1" indent="-29337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2945" algn="l"/>
                <a:tab pos="703580" algn="l"/>
              </a:tabLst>
            </a:pPr>
            <a:r>
              <a:rPr sz="2200" dirty="0">
                <a:latin typeface="Calibri"/>
                <a:cs typeface="Calibri"/>
              </a:rPr>
              <a:t>integracija </a:t>
            </a:r>
            <a:r>
              <a:rPr sz="2200" spc="5" dirty="0">
                <a:latin typeface="Calibri"/>
                <a:cs typeface="Calibri"/>
              </a:rPr>
              <a:t>novog </a:t>
            </a:r>
            <a:r>
              <a:rPr sz="2200" dirty="0">
                <a:latin typeface="Calibri"/>
                <a:cs typeface="Calibri"/>
              </a:rPr>
              <a:t>i postojećeg znanja </a:t>
            </a:r>
            <a:r>
              <a:rPr sz="2200" spc="5" dirty="0">
                <a:latin typeface="Calibri"/>
                <a:cs typeface="Calibri"/>
              </a:rPr>
              <a:t>(</a:t>
            </a:r>
            <a:r>
              <a:rPr sz="2200" i="1" spc="5" dirty="0">
                <a:latin typeface="Calibri"/>
                <a:cs typeface="Calibri"/>
              </a:rPr>
              <a:t>knowledge</a:t>
            </a:r>
            <a:r>
              <a:rPr sz="2200" i="1" spc="-12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integration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702945" lvl="1" indent="-29337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2945" algn="l"/>
                <a:tab pos="703580" algn="l"/>
              </a:tabLst>
            </a:pPr>
            <a:r>
              <a:rPr sz="2200" dirty="0">
                <a:latin typeface="Calibri"/>
                <a:cs typeface="Calibri"/>
              </a:rPr>
              <a:t>poboljšanje </a:t>
            </a:r>
            <a:r>
              <a:rPr sz="2200" spc="5" dirty="0">
                <a:latin typeface="Calibri"/>
                <a:cs typeface="Calibri"/>
              </a:rPr>
              <a:t>postojećeg znanja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i="1" dirty="0">
                <a:latin typeface="Calibri"/>
                <a:cs typeface="Calibri"/>
              </a:rPr>
              <a:t>knowledge</a:t>
            </a:r>
            <a:r>
              <a:rPr sz="2200" i="1" spc="-12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refinment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410209" marR="481330" indent="-398145">
              <a:lnSpc>
                <a:spcPct val="99800"/>
              </a:lnSpc>
              <a:spcBef>
                <a:spcPts val="610"/>
              </a:spcBef>
              <a:buClr>
                <a:srgbClr val="BADFE2"/>
              </a:buClr>
              <a:buChar char="•"/>
              <a:tabLst>
                <a:tab pos="410209" algn="l"/>
                <a:tab pos="410845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Istraživanje podataka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data mining</a:t>
            </a:r>
            <a:r>
              <a:rPr sz="2650" dirty="0">
                <a:latin typeface="Calibri"/>
                <a:cs typeface="Calibri"/>
              </a:rPr>
              <a:t>) je </a:t>
            </a:r>
            <a:r>
              <a:rPr sz="2650" spc="-5" dirty="0">
                <a:latin typeface="Calibri"/>
                <a:cs typeface="Calibri"/>
              </a:rPr>
              <a:t>praktična </a:t>
            </a:r>
            <a:r>
              <a:rPr sz="2650" dirty="0">
                <a:latin typeface="Calibri"/>
                <a:cs typeface="Calibri"/>
              </a:rPr>
              <a:t>primena  </a:t>
            </a:r>
            <a:r>
              <a:rPr sz="2650" spc="-5" dirty="0">
                <a:latin typeface="Calibri"/>
                <a:cs typeface="Calibri"/>
              </a:rPr>
              <a:t>statističkih </a:t>
            </a:r>
            <a:r>
              <a:rPr sz="2650" dirty="0">
                <a:latin typeface="Calibri"/>
                <a:cs typeface="Calibri"/>
              </a:rPr>
              <a:t>metoda i metoda </a:t>
            </a:r>
            <a:r>
              <a:rPr sz="2650" spc="-5" dirty="0">
                <a:latin typeface="Calibri"/>
                <a:cs typeface="Calibri"/>
              </a:rPr>
              <a:t>mašinskog učenja </a:t>
            </a:r>
            <a:r>
              <a:rPr sz="2650" dirty="0">
                <a:latin typeface="Calibri"/>
                <a:cs typeface="Calibri"/>
              </a:rPr>
              <a:t>u analizi  velikih </a:t>
            </a:r>
            <a:r>
              <a:rPr sz="2650" spc="-5" dirty="0">
                <a:latin typeface="Calibri"/>
                <a:cs typeface="Calibri"/>
              </a:rPr>
              <a:t>skupova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podataka</a:t>
            </a:r>
            <a:endParaRPr sz="26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15" rIns="0" bIns="0" rtlCol="0">
            <a:spAutoFit/>
          </a:bodyPr>
          <a:lstStyle/>
          <a:p>
            <a:pPr marL="5230495" marR="5080" indent="1259840">
              <a:lnSpc>
                <a:spcPct val="100499"/>
              </a:lnSpc>
              <a:spcBef>
                <a:spcPts val="95"/>
              </a:spcBef>
            </a:pPr>
            <a:r>
              <a:rPr sz="3950" spc="5" dirty="0"/>
              <a:t>Baza</a:t>
            </a:r>
            <a:r>
              <a:rPr sz="3950" spc="-100" dirty="0"/>
              <a:t> </a:t>
            </a:r>
            <a:r>
              <a:rPr sz="3950" spc="10" dirty="0"/>
              <a:t>znanja  </a:t>
            </a:r>
            <a:r>
              <a:rPr sz="3950" spc="5" dirty="0"/>
              <a:t>(</a:t>
            </a:r>
            <a:r>
              <a:rPr sz="3950" i="1" spc="5" dirty="0">
                <a:latin typeface="Calibri"/>
                <a:cs typeface="Calibri"/>
              </a:rPr>
              <a:t>Knowledga</a:t>
            </a:r>
            <a:r>
              <a:rPr sz="3950" i="1" spc="-35" dirty="0">
                <a:latin typeface="Calibri"/>
                <a:cs typeface="Calibri"/>
              </a:rPr>
              <a:t> </a:t>
            </a:r>
            <a:r>
              <a:rPr sz="3950" i="1" dirty="0">
                <a:latin typeface="Calibri"/>
                <a:cs typeface="Calibri"/>
              </a:rPr>
              <a:t>Base</a:t>
            </a:r>
            <a:r>
              <a:rPr sz="3950" dirty="0"/>
              <a:t>)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4364" y="1781009"/>
            <a:ext cx="8869045" cy="33489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03225" marR="1332230" indent="-378460">
              <a:lnSpc>
                <a:spcPts val="3170"/>
              </a:lnSpc>
              <a:spcBef>
                <a:spcPts val="215"/>
              </a:spcBef>
              <a:buClr>
                <a:srgbClr val="BADFE2"/>
              </a:buClr>
              <a:buChar char="•"/>
              <a:tabLst>
                <a:tab pos="403225" algn="l"/>
                <a:tab pos="403860" algn="l"/>
              </a:tabLst>
            </a:pPr>
            <a:r>
              <a:rPr sz="2650" spc="-5" dirty="0">
                <a:latin typeface="Calibri"/>
                <a:cs typeface="Calibri"/>
              </a:rPr>
              <a:t>Najčešći </a:t>
            </a:r>
            <a:r>
              <a:rPr sz="2650" dirty="0">
                <a:latin typeface="Calibri"/>
                <a:cs typeface="Calibri"/>
              </a:rPr>
              <a:t>način </a:t>
            </a:r>
            <a:r>
              <a:rPr sz="2650" spc="-5" dirty="0">
                <a:latin typeface="Calibri"/>
                <a:cs typeface="Calibri"/>
              </a:rPr>
              <a:t>predstavljanja znanja </a:t>
            </a:r>
            <a:r>
              <a:rPr sz="2650" dirty="0">
                <a:latin typeface="Calibri"/>
                <a:cs typeface="Calibri"/>
              </a:rPr>
              <a:t>u </a:t>
            </a:r>
            <a:r>
              <a:rPr sz="2650" spc="-5" dirty="0">
                <a:latin typeface="Calibri"/>
                <a:cs typeface="Calibri"/>
              </a:rPr>
              <a:t>bazi znanja su  produkciona </a:t>
            </a:r>
            <a:r>
              <a:rPr sz="2650" dirty="0">
                <a:latin typeface="Calibri"/>
                <a:cs typeface="Calibri"/>
              </a:rPr>
              <a:t>pravila (</a:t>
            </a:r>
            <a:r>
              <a:rPr sz="2650" i="1" dirty="0">
                <a:latin typeface="Calibri"/>
                <a:cs typeface="Calibri"/>
              </a:rPr>
              <a:t>production</a:t>
            </a:r>
            <a:r>
              <a:rPr sz="2650" i="1" spc="-110" dirty="0">
                <a:latin typeface="Calibri"/>
                <a:cs typeface="Calibri"/>
              </a:rPr>
              <a:t> </a:t>
            </a:r>
            <a:r>
              <a:rPr sz="2650" i="1" dirty="0">
                <a:latin typeface="Calibri"/>
                <a:cs typeface="Calibri"/>
              </a:rPr>
              <a:t>rules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550"/>
              </a:spcBef>
            </a:pPr>
            <a:r>
              <a:rPr sz="2200" spc="5" dirty="0">
                <a:solidFill>
                  <a:srgbClr val="333399"/>
                </a:solidFill>
                <a:latin typeface="Cambria"/>
                <a:cs typeface="Cambria"/>
              </a:rPr>
              <a:t>IF </a:t>
            </a:r>
            <a:r>
              <a:rPr sz="2200" i="1" spc="-5" dirty="0">
                <a:solidFill>
                  <a:srgbClr val="333399"/>
                </a:solidFill>
                <a:latin typeface="Cambria"/>
                <a:cs typeface="Cambria"/>
              </a:rPr>
              <a:t>uslov 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THEN</a:t>
            </a:r>
            <a:r>
              <a:rPr sz="2200" spc="2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200" i="1" dirty="0">
                <a:solidFill>
                  <a:srgbClr val="333399"/>
                </a:solidFill>
                <a:latin typeface="Cambria"/>
                <a:cs typeface="Cambria"/>
              </a:rPr>
              <a:t>zaključak</a:t>
            </a:r>
            <a:endParaRPr sz="2200">
              <a:latin typeface="Cambria"/>
              <a:cs typeface="Cambria"/>
            </a:endParaRPr>
          </a:p>
          <a:p>
            <a:pPr marL="721360" lvl="1" indent="-299085">
              <a:lnSpc>
                <a:spcPct val="100000"/>
              </a:lnSpc>
              <a:spcBef>
                <a:spcPts val="455"/>
              </a:spcBef>
              <a:buClr>
                <a:srgbClr val="333399"/>
              </a:buClr>
              <a:buFont typeface="Arial"/>
              <a:buChar char="–"/>
              <a:tabLst>
                <a:tab pos="721360" algn="l"/>
                <a:tab pos="721995" algn="l"/>
              </a:tabLst>
            </a:pPr>
            <a:r>
              <a:rPr sz="2200" dirty="0">
                <a:latin typeface="Calibri"/>
                <a:cs typeface="Calibri"/>
              </a:rPr>
              <a:t>razumljiva su ljudima (ako </a:t>
            </a:r>
            <a:r>
              <a:rPr sz="2200" spc="-5" dirty="0">
                <a:latin typeface="Calibri"/>
                <a:cs typeface="Calibri"/>
              </a:rPr>
              <a:t>... </a:t>
            </a:r>
            <a:r>
              <a:rPr sz="2200" dirty="0">
                <a:latin typeface="Calibri"/>
                <a:cs typeface="Calibri"/>
              </a:rPr>
              <a:t>onda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..)</a:t>
            </a:r>
            <a:endParaRPr sz="2200">
              <a:latin typeface="Calibri"/>
              <a:cs typeface="Calibri"/>
            </a:endParaRPr>
          </a:p>
          <a:p>
            <a:pPr marL="721360" lvl="1" indent="-299085">
              <a:lnSpc>
                <a:spcPct val="100000"/>
              </a:lnSpc>
              <a:spcBef>
                <a:spcPts val="525"/>
              </a:spcBef>
              <a:buClr>
                <a:srgbClr val="333399"/>
              </a:buClr>
              <a:buFont typeface="Arial"/>
              <a:buChar char="–"/>
              <a:tabLst>
                <a:tab pos="721360" algn="l"/>
                <a:tab pos="721995" algn="l"/>
              </a:tabLst>
            </a:pPr>
            <a:r>
              <a:rPr sz="2200" dirty="0">
                <a:latin typeface="Calibri"/>
                <a:cs typeface="Calibri"/>
              </a:rPr>
              <a:t>dodavanje novih pravila je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jednostavno</a:t>
            </a:r>
            <a:endParaRPr sz="2200">
              <a:latin typeface="Calibri"/>
              <a:cs typeface="Calibri"/>
            </a:endParaRPr>
          </a:p>
          <a:p>
            <a:pPr marL="721360" lvl="1" indent="-29908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21360" algn="l"/>
                <a:tab pos="721995" algn="l"/>
              </a:tabLst>
            </a:pPr>
            <a:r>
              <a:rPr sz="2200" dirty="0">
                <a:latin typeface="Calibri"/>
                <a:cs typeface="Calibri"/>
              </a:rPr>
              <a:t>omogućeno je predstavljanje </a:t>
            </a:r>
            <a:r>
              <a:rPr sz="2200" i="1" dirty="0">
                <a:latin typeface="Calibri"/>
                <a:cs typeface="Calibri"/>
              </a:rPr>
              <a:t>neizvesnosti </a:t>
            </a:r>
            <a:r>
              <a:rPr sz="2200" dirty="0">
                <a:latin typeface="Calibri"/>
                <a:cs typeface="Calibri"/>
              </a:rPr>
              <a:t>i probabilističko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zaključivanje</a:t>
            </a:r>
            <a:endParaRPr sz="2200">
              <a:latin typeface="Calibri"/>
              <a:cs typeface="Calibri"/>
            </a:endParaRPr>
          </a:p>
          <a:p>
            <a:pPr marL="4032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403225" algn="l"/>
                <a:tab pos="403860" algn="l"/>
              </a:tabLst>
            </a:pPr>
            <a:r>
              <a:rPr sz="2650" spc="-5" dirty="0">
                <a:latin typeface="Calibri"/>
                <a:cs typeface="Calibri"/>
              </a:rPr>
              <a:t>Logički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izrazi</a:t>
            </a:r>
            <a:endParaRPr sz="265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655"/>
              </a:spcBef>
            </a:pPr>
            <a:r>
              <a:rPr sz="2200" spc="5" dirty="0">
                <a:solidFill>
                  <a:srgbClr val="333399"/>
                </a:solidFill>
                <a:latin typeface="Cambria"/>
                <a:cs typeface="Cambria"/>
              </a:rPr>
              <a:t>H 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:- B</a:t>
            </a:r>
            <a:r>
              <a:rPr sz="2175" baseline="-21072" dirty="0">
                <a:solidFill>
                  <a:srgbClr val="333399"/>
                </a:solidFill>
                <a:latin typeface="Cambria"/>
                <a:cs typeface="Cambria"/>
              </a:rPr>
              <a:t>1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, …,</a:t>
            </a:r>
            <a:r>
              <a:rPr sz="2200" spc="-3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200" spc="5" dirty="0">
                <a:solidFill>
                  <a:srgbClr val="333399"/>
                </a:solidFill>
                <a:latin typeface="Cambria"/>
                <a:cs typeface="Cambria"/>
              </a:rPr>
              <a:t>B</a:t>
            </a:r>
            <a:r>
              <a:rPr sz="2175" spc="7" baseline="-21072" dirty="0">
                <a:solidFill>
                  <a:srgbClr val="333399"/>
                </a:solidFill>
                <a:latin typeface="Cambria"/>
                <a:cs typeface="Cambria"/>
              </a:rPr>
              <a:t>n</a:t>
            </a:r>
            <a:r>
              <a:rPr sz="2200" spc="5" dirty="0">
                <a:solidFill>
                  <a:srgbClr val="333399"/>
                </a:solidFill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064" y="5086596"/>
            <a:ext cx="4633595" cy="13239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Semantičke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mreže</a:t>
            </a:r>
            <a:endParaRPr sz="2650">
              <a:latin typeface="Calibri"/>
              <a:cs typeface="Calibri"/>
            </a:endParaRPr>
          </a:p>
          <a:p>
            <a:pPr marL="708660" lvl="1" indent="-299085">
              <a:lnSpc>
                <a:spcPct val="100000"/>
              </a:lnSpc>
              <a:spcBef>
                <a:spcPts val="560"/>
              </a:spcBef>
              <a:buClr>
                <a:srgbClr val="BADFE2"/>
              </a:buClr>
              <a:buChar char="•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deklarativno predstavljanje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znanja</a:t>
            </a:r>
            <a:endParaRPr sz="2200">
              <a:latin typeface="Calibri"/>
              <a:cs typeface="Calibri"/>
            </a:endParaRPr>
          </a:p>
          <a:p>
            <a:pPr marL="708660" lvl="1" indent="-299085">
              <a:lnSpc>
                <a:spcPct val="100000"/>
              </a:lnSpc>
              <a:spcBef>
                <a:spcPts val="540"/>
              </a:spcBef>
              <a:buClr>
                <a:srgbClr val="BADFE2"/>
              </a:buClr>
              <a:buChar char="•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XML, različiti jezici 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standardi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4907" y="6452084"/>
            <a:ext cx="55391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105"/>
              </a:spcBef>
              <a:buClr>
                <a:srgbClr val="BADFE2"/>
              </a:buClr>
              <a:buChar char="•"/>
              <a:tabLst>
                <a:tab pos="311150" algn="l"/>
                <a:tab pos="311785" algn="l"/>
              </a:tabLst>
            </a:pPr>
            <a:r>
              <a:rPr sz="2200" dirty="0">
                <a:latin typeface="Calibri"/>
                <a:cs typeface="Calibri"/>
              </a:rPr>
              <a:t>računarska </a:t>
            </a:r>
            <a:r>
              <a:rPr sz="2200" spc="-5" dirty="0">
                <a:latin typeface="Calibri"/>
                <a:cs typeface="Calibri"/>
              </a:rPr>
              <a:t>lingvistika, </a:t>
            </a:r>
            <a:r>
              <a:rPr sz="2200" dirty="0">
                <a:latin typeface="Calibri"/>
                <a:cs typeface="Calibri"/>
              </a:rPr>
              <a:t>ANN, </a:t>
            </a:r>
            <a:r>
              <a:rPr sz="2200" i="1" dirty="0">
                <a:latin typeface="Calibri"/>
                <a:cs typeface="Calibri"/>
              </a:rPr>
              <a:t>Semantic </a:t>
            </a:r>
            <a:r>
              <a:rPr sz="2200" i="1" spc="5" dirty="0">
                <a:latin typeface="Calibri"/>
                <a:cs typeface="Calibri"/>
              </a:rPr>
              <a:t>Web</a:t>
            </a:r>
            <a:r>
              <a:rPr sz="2200" spc="5" dirty="0">
                <a:latin typeface="Calibri"/>
                <a:cs typeface="Calibri"/>
              </a:rPr>
              <a:t>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...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46264" y="5545835"/>
            <a:ext cx="672465" cy="421005"/>
          </a:xfrm>
          <a:custGeom>
            <a:avLst/>
            <a:gdLst/>
            <a:ahLst/>
            <a:cxnLst/>
            <a:rect l="l" t="t" r="r" b="b"/>
            <a:pathLst>
              <a:path w="672465" h="421004">
                <a:moveTo>
                  <a:pt x="336804" y="420624"/>
                </a:moveTo>
                <a:lnTo>
                  <a:pt x="276285" y="417224"/>
                </a:lnTo>
                <a:lnTo>
                  <a:pt x="219315" y="407428"/>
                </a:lnTo>
                <a:lnTo>
                  <a:pt x="166849" y="391837"/>
                </a:lnTo>
                <a:lnTo>
                  <a:pt x="119839" y="371053"/>
                </a:lnTo>
                <a:lnTo>
                  <a:pt x="79239" y="345678"/>
                </a:lnTo>
                <a:lnTo>
                  <a:pt x="46002" y="316314"/>
                </a:lnTo>
                <a:lnTo>
                  <a:pt x="21080" y="283564"/>
                </a:lnTo>
                <a:lnTo>
                  <a:pt x="5429" y="248029"/>
                </a:lnTo>
                <a:lnTo>
                  <a:pt x="0" y="210312"/>
                </a:lnTo>
                <a:lnTo>
                  <a:pt x="5429" y="172594"/>
                </a:lnTo>
                <a:lnTo>
                  <a:pt x="21080" y="137059"/>
                </a:lnTo>
                <a:lnTo>
                  <a:pt x="46002" y="104309"/>
                </a:lnTo>
                <a:lnTo>
                  <a:pt x="79239" y="74945"/>
                </a:lnTo>
                <a:lnTo>
                  <a:pt x="119839" y="49570"/>
                </a:lnTo>
                <a:lnTo>
                  <a:pt x="166849" y="28786"/>
                </a:lnTo>
                <a:lnTo>
                  <a:pt x="219315" y="13195"/>
                </a:lnTo>
                <a:lnTo>
                  <a:pt x="276285" y="3399"/>
                </a:lnTo>
                <a:lnTo>
                  <a:pt x="336804" y="0"/>
                </a:lnTo>
                <a:lnTo>
                  <a:pt x="397270" y="3399"/>
                </a:lnTo>
                <a:lnTo>
                  <a:pt x="454099" y="13195"/>
                </a:lnTo>
                <a:lnTo>
                  <a:pt x="506363" y="28786"/>
                </a:lnTo>
                <a:lnTo>
                  <a:pt x="553132" y="49570"/>
                </a:lnTo>
                <a:lnTo>
                  <a:pt x="593479" y="74945"/>
                </a:lnTo>
                <a:lnTo>
                  <a:pt x="626476" y="104309"/>
                </a:lnTo>
                <a:lnTo>
                  <a:pt x="651195" y="137059"/>
                </a:lnTo>
                <a:lnTo>
                  <a:pt x="666707" y="172594"/>
                </a:lnTo>
                <a:lnTo>
                  <a:pt x="672084" y="210312"/>
                </a:lnTo>
                <a:lnTo>
                  <a:pt x="666707" y="248029"/>
                </a:lnTo>
                <a:lnTo>
                  <a:pt x="651195" y="283564"/>
                </a:lnTo>
                <a:lnTo>
                  <a:pt x="626476" y="316314"/>
                </a:lnTo>
                <a:lnTo>
                  <a:pt x="593479" y="345678"/>
                </a:lnTo>
                <a:lnTo>
                  <a:pt x="553132" y="371053"/>
                </a:lnTo>
                <a:lnTo>
                  <a:pt x="506363" y="391837"/>
                </a:lnTo>
                <a:lnTo>
                  <a:pt x="454099" y="407428"/>
                </a:lnTo>
                <a:lnTo>
                  <a:pt x="397270" y="417224"/>
                </a:lnTo>
                <a:lnTo>
                  <a:pt x="336804" y="420624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04266" y="5623065"/>
            <a:ext cx="35750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" dirty="0">
                <a:latin typeface="Calibri"/>
                <a:cs typeface="Calibri"/>
              </a:rPr>
              <a:t>pt</a:t>
            </a:r>
            <a:r>
              <a:rPr sz="1300" dirty="0">
                <a:latin typeface="Calibri"/>
                <a:cs typeface="Calibri"/>
              </a:rPr>
              <a:t>ic</a:t>
            </a:r>
            <a:r>
              <a:rPr sz="1300" spc="5" dirty="0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6540" y="5966460"/>
            <a:ext cx="672465" cy="419100"/>
          </a:xfrm>
          <a:custGeom>
            <a:avLst/>
            <a:gdLst/>
            <a:ahLst/>
            <a:cxnLst/>
            <a:rect l="l" t="t" r="r" b="b"/>
            <a:pathLst>
              <a:path w="672465" h="419100">
                <a:moveTo>
                  <a:pt x="336804" y="419100"/>
                </a:moveTo>
                <a:lnTo>
                  <a:pt x="276285" y="415700"/>
                </a:lnTo>
                <a:lnTo>
                  <a:pt x="219315" y="405904"/>
                </a:lnTo>
                <a:lnTo>
                  <a:pt x="166849" y="390313"/>
                </a:lnTo>
                <a:lnTo>
                  <a:pt x="119839" y="369529"/>
                </a:lnTo>
                <a:lnTo>
                  <a:pt x="79239" y="344154"/>
                </a:lnTo>
                <a:lnTo>
                  <a:pt x="46002" y="314790"/>
                </a:lnTo>
                <a:lnTo>
                  <a:pt x="21080" y="282040"/>
                </a:lnTo>
                <a:lnTo>
                  <a:pt x="5429" y="246505"/>
                </a:lnTo>
                <a:lnTo>
                  <a:pt x="0" y="208788"/>
                </a:lnTo>
                <a:lnTo>
                  <a:pt x="5429" y="171122"/>
                </a:lnTo>
                <a:lnTo>
                  <a:pt x="21080" y="135727"/>
                </a:lnTo>
                <a:lnTo>
                  <a:pt x="46002" y="103180"/>
                </a:lnTo>
                <a:lnTo>
                  <a:pt x="79239" y="74057"/>
                </a:lnTo>
                <a:lnTo>
                  <a:pt x="119839" y="48935"/>
                </a:lnTo>
                <a:lnTo>
                  <a:pt x="166849" y="28391"/>
                </a:lnTo>
                <a:lnTo>
                  <a:pt x="219315" y="13003"/>
                </a:lnTo>
                <a:lnTo>
                  <a:pt x="276285" y="3346"/>
                </a:lnTo>
                <a:lnTo>
                  <a:pt x="336804" y="0"/>
                </a:lnTo>
                <a:lnTo>
                  <a:pt x="396869" y="3346"/>
                </a:lnTo>
                <a:lnTo>
                  <a:pt x="453485" y="13003"/>
                </a:lnTo>
                <a:lnTo>
                  <a:pt x="505685" y="28391"/>
                </a:lnTo>
                <a:lnTo>
                  <a:pt x="552505" y="48935"/>
                </a:lnTo>
                <a:lnTo>
                  <a:pt x="592978" y="74057"/>
                </a:lnTo>
                <a:lnTo>
                  <a:pt x="626138" y="103180"/>
                </a:lnTo>
                <a:lnTo>
                  <a:pt x="651019" y="135727"/>
                </a:lnTo>
                <a:lnTo>
                  <a:pt x="666656" y="171122"/>
                </a:lnTo>
                <a:lnTo>
                  <a:pt x="672084" y="208788"/>
                </a:lnTo>
                <a:lnTo>
                  <a:pt x="666656" y="246505"/>
                </a:lnTo>
                <a:lnTo>
                  <a:pt x="651019" y="282040"/>
                </a:lnTo>
                <a:lnTo>
                  <a:pt x="626138" y="314790"/>
                </a:lnTo>
                <a:lnTo>
                  <a:pt x="592978" y="344154"/>
                </a:lnTo>
                <a:lnTo>
                  <a:pt x="552505" y="369529"/>
                </a:lnTo>
                <a:lnTo>
                  <a:pt x="505685" y="390313"/>
                </a:lnTo>
                <a:lnTo>
                  <a:pt x="453485" y="405904"/>
                </a:lnTo>
                <a:lnTo>
                  <a:pt x="396869" y="415700"/>
                </a:lnTo>
                <a:lnTo>
                  <a:pt x="336804" y="4191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82795" y="6042166"/>
            <a:ext cx="31559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" dirty="0">
                <a:latin typeface="Calibri"/>
                <a:cs typeface="Calibri"/>
              </a:rPr>
              <a:t>k</a:t>
            </a:r>
            <a:r>
              <a:rPr sz="1300" spc="5" dirty="0">
                <a:latin typeface="Calibri"/>
                <a:cs typeface="Calibri"/>
              </a:rPr>
              <a:t>ri</a:t>
            </a:r>
            <a:r>
              <a:rPr sz="1300" spc="-15" dirty="0">
                <a:latin typeface="Calibri"/>
                <a:cs typeface="Calibri"/>
              </a:rPr>
              <a:t>l</a:t>
            </a:r>
            <a:r>
              <a:rPr sz="1300" spc="5" dirty="0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02167" y="5966460"/>
            <a:ext cx="672465" cy="419100"/>
          </a:xfrm>
          <a:custGeom>
            <a:avLst/>
            <a:gdLst/>
            <a:ahLst/>
            <a:cxnLst/>
            <a:rect l="l" t="t" r="r" b="b"/>
            <a:pathLst>
              <a:path w="672465" h="419100">
                <a:moveTo>
                  <a:pt x="336804" y="419100"/>
                </a:moveTo>
                <a:lnTo>
                  <a:pt x="276285" y="415700"/>
                </a:lnTo>
                <a:lnTo>
                  <a:pt x="219315" y="405904"/>
                </a:lnTo>
                <a:lnTo>
                  <a:pt x="166849" y="390313"/>
                </a:lnTo>
                <a:lnTo>
                  <a:pt x="119839" y="369529"/>
                </a:lnTo>
                <a:lnTo>
                  <a:pt x="79239" y="344154"/>
                </a:lnTo>
                <a:lnTo>
                  <a:pt x="46002" y="314790"/>
                </a:lnTo>
                <a:lnTo>
                  <a:pt x="21080" y="282040"/>
                </a:lnTo>
                <a:lnTo>
                  <a:pt x="5429" y="246505"/>
                </a:lnTo>
                <a:lnTo>
                  <a:pt x="0" y="208788"/>
                </a:lnTo>
                <a:lnTo>
                  <a:pt x="5429" y="171122"/>
                </a:lnTo>
                <a:lnTo>
                  <a:pt x="21080" y="135727"/>
                </a:lnTo>
                <a:lnTo>
                  <a:pt x="46002" y="103180"/>
                </a:lnTo>
                <a:lnTo>
                  <a:pt x="79239" y="74057"/>
                </a:lnTo>
                <a:lnTo>
                  <a:pt x="119839" y="48935"/>
                </a:lnTo>
                <a:lnTo>
                  <a:pt x="166849" y="28391"/>
                </a:lnTo>
                <a:lnTo>
                  <a:pt x="219315" y="13003"/>
                </a:lnTo>
                <a:lnTo>
                  <a:pt x="276285" y="3346"/>
                </a:lnTo>
                <a:lnTo>
                  <a:pt x="336804" y="0"/>
                </a:lnTo>
                <a:lnTo>
                  <a:pt x="397270" y="3346"/>
                </a:lnTo>
                <a:lnTo>
                  <a:pt x="454099" y="13003"/>
                </a:lnTo>
                <a:lnTo>
                  <a:pt x="506363" y="28391"/>
                </a:lnTo>
                <a:lnTo>
                  <a:pt x="553132" y="48935"/>
                </a:lnTo>
                <a:lnTo>
                  <a:pt x="593479" y="74057"/>
                </a:lnTo>
                <a:lnTo>
                  <a:pt x="626476" y="103180"/>
                </a:lnTo>
                <a:lnTo>
                  <a:pt x="651195" y="135727"/>
                </a:lnTo>
                <a:lnTo>
                  <a:pt x="666707" y="171122"/>
                </a:lnTo>
                <a:lnTo>
                  <a:pt x="672084" y="208788"/>
                </a:lnTo>
                <a:lnTo>
                  <a:pt x="666707" y="246505"/>
                </a:lnTo>
                <a:lnTo>
                  <a:pt x="651195" y="282040"/>
                </a:lnTo>
                <a:lnTo>
                  <a:pt x="626476" y="314790"/>
                </a:lnTo>
                <a:lnTo>
                  <a:pt x="593479" y="344154"/>
                </a:lnTo>
                <a:lnTo>
                  <a:pt x="553132" y="369529"/>
                </a:lnTo>
                <a:lnTo>
                  <a:pt x="506363" y="390313"/>
                </a:lnTo>
                <a:lnTo>
                  <a:pt x="454099" y="405904"/>
                </a:lnTo>
                <a:lnTo>
                  <a:pt x="397270" y="415700"/>
                </a:lnTo>
                <a:lnTo>
                  <a:pt x="336804" y="4191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75346" y="6042166"/>
            <a:ext cx="3257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45" dirty="0">
                <a:latin typeface="Calibri"/>
                <a:cs typeface="Calibri"/>
              </a:rPr>
              <a:t>k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30" dirty="0">
                <a:latin typeface="Calibri"/>
                <a:cs typeface="Calibri"/>
              </a:rPr>
              <a:t>ž</a:t>
            </a:r>
            <a:r>
              <a:rPr sz="1300" spc="5" dirty="0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43416" y="5966460"/>
            <a:ext cx="672465" cy="419100"/>
          </a:xfrm>
          <a:custGeom>
            <a:avLst/>
            <a:gdLst/>
            <a:ahLst/>
            <a:cxnLst/>
            <a:rect l="l" t="t" r="r" b="b"/>
            <a:pathLst>
              <a:path w="672465" h="419100">
                <a:moveTo>
                  <a:pt x="335280" y="419100"/>
                </a:moveTo>
                <a:lnTo>
                  <a:pt x="274813" y="415700"/>
                </a:lnTo>
                <a:lnTo>
                  <a:pt x="217984" y="405904"/>
                </a:lnTo>
                <a:lnTo>
                  <a:pt x="165720" y="390313"/>
                </a:lnTo>
                <a:lnTo>
                  <a:pt x="118951" y="369529"/>
                </a:lnTo>
                <a:lnTo>
                  <a:pt x="78604" y="344154"/>
                </a:lnTo>
                <a:lnTo>
                  <a:pt x="45607" y="314790"/>
                </a:lnTo>
                <a:lnTo>
                  <a:pt x="20888" y="282040"/>
                </a:lnTo>
                <a:lnTo>
                  <a:pt x="5376" y="246505"/>
                </a:lnTo>
                <a:lnTo>
                  <a:pt x="0" y="208788"/>
                </a:lnTo>
                <a:lnTo>
                  <a:pt x="5376" y="171122"/>
                </a:lnTo>
                <a:lnTo>
                  <a:pt x="20888" y="135727"/>
                </a:lnTo>
                <a:lnTo>
                  <a:pt x="45607" y="103180"/>
                </a:lnTo>
                <a:lnTo>
                  <a:pt x="78604" y="74057"/>
                </a:lnTo>
                <a:lnTo>
                  <a:pt x="118951" y="48935"/>
                </a:lnTo>
                <a:lnTo>
                  <a:pt x="165720" y="28391"/>
                </a:lnTo>
                <a:lnTo>
                  <a:pt x="217984" y="13003"/>
                </a:lnTo>
                <a:lnTo>
                  <a:pt x="274813" y="3346"/>
                </a:lnTo>
                <a:lnTo>
                  <a:pt x="335280" y="0"/>
                </a:lnTo>
                <a:lnTo>
                  <a:pt x="395798" y="3346"/>
                </a:lnTo>
                <a:lnTo>
                  <a:pt x="452768" y="13003"/>
                </a:lnTo>
                <a:lnTo>
                  <a:pt x="505234" y="28391"/>
                </a:lnTo>
                <a:lnTo>
                  <a:pt x="552244" y="48935"/>
                </a:lnTo>
                <a:lnTo>
                  <a:pt x="592844" y="74057"/>
                </a:lnTo>
                <a:lnTo>
                  <a:pt x="626081" y="103180"/>
                </a:lnTo>
                <a:lnTo>
                  <a:pt x="651003" y="135727"/>
                </a:lnTo>
                <a:lnTo>
                  <a:pt x="666654" y="171122"/>
                </a:lnTo>
                <a:lnTo>
                  <a:pt x="672084" y="208788"/>
                </a:lnTo>
                <a:lnTo>
                  <a:pt x="666654" y="246505"/>
                </a:lnTo>
                <a:lnTo>
                  <a:pt x="651003" y="282040"/>
                </a:lnTo>
                <a:lnTo>
                  <a:pt x="626081" y="314790"/>
                </a:lnTo>
                <a:lnTo>
                  <a:pt x="592844" y="344154"/>
                </a:lnTo>
                <a:lnTo>
                  <a:pt x="552244" y="369529"/>
                </a:lnTo>
                <a:lnTo>
                  <a:pt x="505234" y="390313"/>
                </a:lnTo>
                <a:lnTo>
                  <a:pt x="452768" y="405904"/>
                </a:lnTo>
                <a:lnTo>
                  <a:pt x="395798" y="415700"/>
                </a:lnTo>
                <a:lnTo>
                  <a:pt x="335280" y="4191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280669" y="6042166"/>
            <a:ext cx="1949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5" dirty="0">
                <a:latin typeface="Calibri"/>
                <a:cs typeface="Calibri"/>
              </a:rPr>
              <a:t>d</a:t>
            </a:r>
            <a:r>
              <a:rPr sz="1300" spc="5" dirty="0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46264" y="6385559"/>
            <a:ext cx="672465" cy="421005"/>
          </a:xfrm>
          <a:custGeom>
            <a:avLst/>
            <a:gdLst/>
            <a:ahLst/>
            <a:cxnLst/>
            <a:rect l="l" t="t" r="r" b="b"/>
            <a:pathLst>
              <a:path w="672465" h="421004">
                <a:moveTo>
                  <a:pt x="336804" y="420624"/>
                </a:moveTo>
                <a:lnTo>
                  <a:pt x="276285" y="417224"/>
                </a:lnTo>
                <a:lnTo>
                  <a:pt x="219315" y="407428"/>
                </a:lnTo>
                <a:lnTo>
                  <a:pt x="166849" y="391837"/>
                </a:lnTo>
                <a:lnTo>
                  <a:pt x="119839" y="371053"/>
                </a:lnTo>
                <a:lnTo>
                  <a:pt x="79239" y="345678"/>
                </a:lnTo>
                <a:lnTo>
                  <a:pt x="46002" y="316314"/>
                </a:lnTo>
                <a:lnTo>
                  <a:pt x="21080" y="283564"/>
                </a:lnTo>
                <a:lnTo>
                  <a:pt x="5429" y="248029"/>
                </a:lnTo>
                <a:lnTo>
                  <a:pt x="0" y="210312"/>
                </a:lnTo>
                <a:lnTo>
                  <a:pt x="5429" y="172594"/>
                </a:lnTo>
                <a:lnTo>
                  <a:pt x="21080" y="137059"/>
                </a:lnTo>
                <a:lnTo>
                  <a:pt x="46002" y="104309"/>
                </a:lnTo>
                <a:lnTo>
                  <a:pt x="79239" y="74945"/>
                </a:lnTo>
                <a:lnTo>
                  <a:pt x="119839" y="49570"/>
                </a:lnTo>
                <a:lnTo>
                  <a:pt x="166849" y="28786"/>
                </a:lnTo>
                <a:lnTo>
                  <a:pt x="219315" y="13195"/>
                </a:lnTo>
                <a:lnTo>
                  <a:pt x="276285" y="3399"/>
                </a:lnTo>
                <a:lnTo>
                  <a:pt x="336804" y="0"/>
                </a:lnTo>
                <a:lnTo>
                  <a:pt x="397270" y="3399"/>
                </a:lnTo>
                <a:lnTo>
                  <a:pt x="454099" y="13195"/>
                </a:lnTo>
                <a:lnTo>
                  <a:pt x="506363" y="28786"/>
                </a:lnTo>
                <a:lnTo>
                  <a:pt x="553132" y="49570"/>
                </a:lnTo>
                <a:lnTo>
                  <a:pt x="593479" y="74945"/>
                </a:lnTo>
                <a:lnTo>
                  <a:pt x="626476" y="104309"/>
                </a:lnTo>
                <a:lnTo>
                  <a:pt x="651195" y="137059"/>
                </a:lnTo>
                <a:lnTo>
                  <a:pt x="666707" y="172594"/>
                </a:lnTo>
                <a:lnTo>
                  <a:pt x="672084" y="210312"/>
                </a:lnTo>
                <a:lnTo>
                  <a:pt x="666707" y="248029"/>
                </a:lnTo>
                <a:lnTo>
                  <a:pt x="651195" y="283564"/>
                </a:lnTo>
                <a:lnTo>
                  <a:pt x="626476" y="316314"/>
                </a:lnTo>
                <a:lnTo>
                  <a:pt x="593479" y="345678"/>
                </a:lnTo>
                <a:lnTo>
                  <a:pt x="553132" y="371053"/>
                </a:lnTo>
                <a:lnTo>
                  <a:pt x="506363" y="391837"/>
                </a:lnTo>
                <a:lnTo>
                  <a:pt x="454099" y="407428"/>
                </a:lnTo>
                <a:lnTo>
                  <a:pt x="397270" y="417224"/>
                </a:lnTo>
                <a:lnTo>
                  <a:pt x="336804" y="420624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44870" y="6462801"/>
            <a:ext cx="476884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vrabac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78027" y="5750052"/>
            <a:ext cx="1964689" cy="635635"/>
          </a:xfrm>
          <a:custGeom>
            <a:avLst/>
            <a:gdLst/>
            <a:ahLst/>
            <a:cxnLst/>
            <a:rect l="l" t="t" r="r" b="b"/>
            <a:pathLst>
              <a:path w="1964690" h="635635">
                <a:moveTo>
                  <a:pt x="368820" y="158496"/>
                </a:moveTo>
                <a:lnTo>
                  <a:pt x="365772" y="149352"/>
                </a:lnTo>
                <a:lnTo>
                  <a:pt x="0" y="272796"/>
                </a:lnTo>
                <a:lnTo>
                  <a:pt x="4584" y="281952"/>
                </a:lnTo>
                <a:lnTo>
                  <a:pt x="368820" y="158496"/>
                </a:lnTo>
                <a:close/>
              </a:path>
              <a:path w="1964690" h="635635">
                <a:moveTo>
                  <a:pt x="609600" y="216420"/>
                </a:moveTo>
                <a:lnTo>
                  <a:pt x="598932" y="216420"/>
                </a:lnTo>
                <a:lnTo>
                  <a:pt x="598932" y="635520"/>
                </a:lnTo>
                <a:lnTo>
                  <a:pt x="609600" y="635520"/>
                </a:lnTo>
                <a:lnTo>
                  <a:pt x="609600" y="216420"/>
                </a:lnTo>
                <a:close/>
              </a:path>
              <a:path w="1964690" h="635635">
                <a:moveTo>
                  <a:pt x="1124712" y="272796"/>
                </a:moveTo>
                <a:lnTo>
                  <a:pt x="844296" y="149352"/>
                </a:lnTo>
                <a:lnTo>
                  <a:pt x="839736" y="158496"/>
                </a:lnTo>
                <a:lnTo>
                  <a:pt x="1121664" y="281952"/>
                </a:lnTo>
                <a:lnTo>
                  <a:pt x="1124712" y="272796"/>
                </a:lnTo>
                <a:close/>
              </a:path>
              <a:path w="1964690" h="635635">
                <a:moveTo>
                  <a:pt x="1964448" y="272796"/>
                </a:moveTo>
                <a:lnTo>
                  <a:pt x="941832" y="0"/>
                </a:lnTo>
                <a:lnTo>
                  <a:pt x="938784" y="10668"/>
                </a:lnTo>
                <a:lnTo>
                  <a:pt x="1961400" y="281952"/>
                </a:lnTo>
                <a:lnTo>
                  <a:pt x="1964448" y="272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11985" y="5780041"/>
            <a:ext cx="25272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5" dirty="0">
                <a:latin typeface="Calibri"/>
                <a:cs typeface="Calibri"/>
              </a:rPr>
              <a:t>i</a:t>
            </a:r>
            <a:r>
              <a:rPr sz="1150" b="1" spc="-5" dirty="0">
                <a:latin typeface="Calibri"/>
                <a:cs typeface="Calibri"/>
              </a:rPr>
              <a:t>m</a:t>
            </a:r>
            <a:r>
              <a:rPr sz="1150" b="1" dirty="0">
                <a:latin typeface="Calibri"/>
                <a:cs typeface="Calibri"/>
              </a:rPr>
              <a:t>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9328" y="6077222"/>
            <a:ext cx="1371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5" dirty="0">
                <a:latin typeface="Calibri"/>
                <a:cs typeface="Calibri"/>
              </a:rPr>
              <a:t>j</a:t>
            </a:r>
            <a:r>
              <a:rPr sz="1150" b="1" dirty="0"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89485" y="5789150"/>
            <a:ext cx="25272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5" dirty="0">
                <a:latin typeface="Calibri"/>
                <a:cs typeface="Calibri"/>
              </a:rPr>
              <a:t>i</a:t>
            </a:r>
            <a:r>
              <a:rPr sz="1150" b="1" spc="-5" dirty="0">
                <a:latin typeface="Calibri"/>
                <a:cs typeface="Calibri"/>
              </a:rPr>
              <a:t>m</a:t>
            </a:r>
            <a:r>
              <a:rPr sz="1150" b="1" dirty="0">
                <a:latin typeface="Calibri"/>
                <a:cs typeface="Calibri"/>
              </a:rPr>
              <a:t>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26861" y="5658062"/>
            <a:ext cx="22097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5" dirty="0">
                <a:latin typeface="Calibri"/>
                <a:cs typeface="Calibri"/>
              </a:rPr>
              <a:t>l</a:t>
            </a:r>
            <a:r>
              <a:rPr sz="1150" b="1" spc="-5" dirty="0">
                <a:latin typeface="Calibri"/>
                <a:cs typeface="Calibri"/>
              </a:rPr>
              <a:t>e</a:t>
            </a:r>
            <a:r>
              <a:rPr sz="1150" b="1" spc="-10" dirty="0">
                <a:latin typeface="Calibri"/>
                <a:cs typeface="Calibri"/>
              </a:rPr>
              <a:t>t</a:t>
            </a:r>
            <a:r>
              <a:rPr sz="1150" b="1" dirty="0">
                <a:latin typeface="Calibri"/>
                <a:cs typeface="Calibri"/>
              </a:rPr>
              <a:t>i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23759" y="4706124"/>
            <a:ext cx="3203575" cy="509905"/>
          </a:xfrm>
          <a:custGeom>
            <a:avLst/>
            <a:gdLst/>
            <a:ahLst/>
            <a:cxnLst/>
            <a:rect l="l" t="t" r="r" b="b"/>
            <a:pathLst>
              <a:path w="3203575" h="509904">
                <a:moveTo>
                  <a:pt x="3203460" y="0"/>
                </a:moveTo>
                <a:lnTo>
                  <a:pt x="3192792" y="0"/>
                </a:lnTo>
                <a:lnTo>
                  <a:pt x="3192792" y="502920"/>
                </a:lnTo>
                <a:lnTo>
                  <a:pt x="3192792" y="503161"/>
                </a:lnTo>
                <a:lnTo>
                  <a:pt x="10668" y="503161"/>
                </a:lnTo>
                <a:lnTo>
                  <a:pt x="10668" y="502907"/>
                </a:lnTo>
                <a:lnTo>
                  <a:pt x="3192780" y="502907"/>
                </a:lnTo>
                <a:lnTo>
                  <a:pt x="3192792" y="0"/>
                </a:lnTo>
                <a:lnTo>
                  <a:pt x="3192780" y="498335"/>
                </a:lnTo>
                <a:lnTo>
                  <a:pt x="10668" y="498335"/>
                </a:lnTo>
                <a:lnTo>
                  <a:pt x="10668" y="254"/>
                </a:lnTo>
                <a:lnTo>
                  <a:pt x="0" y="254"/>
                </a:lnTo>
                <a:lnTo>
                  <a:pt x="0" y="503161"/>
                </a:lnTo>
                <a:lnTo>
                  <a:pt x="0" y="509511"/>
                </a:lnTo>
                <a:lnTo>
                  <a:pt x="3203460" y="509511"/>
                </a:lnTo>
                <a:lnTo>
                  <a:pt x="3203460" y="503161"/>
                </a:lnTo>
                <a:lnTo>
                  <a:pt x="3195840" y="503161"/>
                </a:lnTo>
                <a:lnTo>
                  <a:pt x="3195840" y="502920"/>
                </a:lnTo>
                <a:lnTo>
                  <a:pt x="3203460" y="502920"/>
                </a:lnTo>
                <a:lnTo>
                  <a:pt x="320346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270" y="443314"/>
            <a:ext cx="8910858" cy="1027062"/>
          </a:xfrm>
          <a:prstGeom prst="rect">
            <a:avLst/>
          </a:prstGeom>
        </p:spPr>
        <p:txBody>
          <a:bodyPr vert="horz" wrap="square" lIns="0" tIns="483729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25"/>
              </a:spcBef>
            </a:pPr>
            <a:r>
              <a:rPr sz="3500" spc="5" dirty="0" err="1" smtClean="0"/>
              <a:t>Ekspertni</a:t>
            </a:r>
            <a:r>
              <a:rPr sz="3500" spc="5" dirty="0" smtClean="0"/>
              <a:t> </a:t>
            </a:r>
            <a:r>
              <a:rPr sz="3500" spc="5" dirty="0"/>
              <a:t>sistemi i podrška</a:t>
            </a:r>
            <a:r>
              <a:rPr sz="3500" spc="-385" dirty="0"/>
              <a:t> </a:t>
            </a:r>
            <a:r>
              <a:rPr sz="3500" spc="10" dirty="0"/>
              <a:t>odlučivanju</a:t>
            </a:r>
            <a:endParaRPr sz="3500" dirty="0"/>
          </a:p>
        </p:txBody>
      </p:sp>
      <p:sp>
        <p:nvSpPr>
          <p:cNvPr id="4" name="object 4"/>
          <p:cNvSpPr txBox="1"/>
          <p:nvPr/>
        </p:nvSpPr>
        <p:spPr>
          <a:xfrm>
            <a:off x="927100" y="2257425"/>
            <a:ext cx="8425815" cy="303847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408940" indent="-396875">
              <a:lnSpc>
                <a:spcPct val="100000"/>
              </a:lnSpc>
              <a:spcBef>
                <a:spcPts val="515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5" dirty="0">
                <a:latin typeface="Calibri"/>
                <a:cs typeface="Calibri"/>
              </a:rPr>
              <a:t>Osnovni </a:t>
            </a:r>
            <a:r>
              <a:rPr sz="3050" spc="10" dirty="0">
                <a:latin typeface="Calibri"/>
                <a:cs typeface="Calibri"/>
              </a:rPr>
              <a:t>pojmovi </a:t>
            </a:r>
            <a:r>
              <a:rPr sz="3050" spc="15" dirty="0">
                <a:latin typeface="Calibri"/>
                <a:cs typeface="Calibri"/>
              </a:rPr>
              <a:t>veštačke</a:t>
            </a:r>
            <a:r>
              <a:rPr sz="305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inteligencije</a:t>
            </a:r>
            <a:endParaRPr sz="3050" dirty="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420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5" dirty="0">
                <a:latin typeface="Calibri"/>
                <a:cs typeface="Calibri"/>
              </a:rPr>
              <a:t>Uvod u </a:t>
            </a:r>
            <a:r>
              <a:rPr sz="3050" spc="10" dirty="0">
                <a:latin typeface="Calibri"/>
                <a:cs typeface="Calibri"/>
              </a:rPr>
              <a:t>ekspertne</a:t>
            </a:r>
            <a:r>
              <a:rPr sz="3050" spc="2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sisteme</a:t>
            </a:r>
            <a:endParaRPr sz="3050" dirty="0">
              <a:latin typeface="Calibri"/>
              <a:cs typeface="Calibri"/>
            </a:endParaRPr>
          </a:p>
          <a:p>
            <a:pPr marL="408940" marR="823594" indent="-396875">
              <a:lnSpc>
                <a:spcPts val="3340"/>
              </a:lnSpc>
              <a:spcBef>
                <a:spcPts val="795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5" dirty="0">
                <a:latin typeface="Calibri"/>
                <a:cs typeface="Calibri"/>
              </a:rPr>
              <a:t>Alati </a:t>
            </a:r>
            <a:r>
              <a:rPr sz="3050" spc="20" dirty="0">
                <a:latin typeface="Calibri"/>
                <a:cs typeface="Calibri"/>
              </a:rPr>
              <a:t>za </a:t>
            </a:r>
            <a:r>
              <a:rPr sz="3050" spc="5" dirty="0">
                <a:latin typeface="Calibri"/>
                <a:cs typeface="Calibri"/>
              </a:rPr>
              <a:t>istraživanje </a:t>
            </a:r>
            <a:r>
              <a:rPr sz="3050" spc="15" dirty="0">
                <a:latin typeface="Calibri"/>
                <a:cs typeface="Calibri"/>
              </a:rPr>
              <a:t>znanja </a:t>
            </a:r>
            <a:r>
              <a:rPr sz="3050" spc="5" dirty="0">
                <a:latin typeface="Calibri"/>
                <a:cs typeface="Calibri"/>
              </a:rPr>
              <a:t>i </a:t>
            </a:r>
            <a:r>
              <a:rPr sz="3050" spc="10" dirty="0">
                <a:latin typeface="Calibri"/>
                <a:cs typeface="Calibri"/>
              </a:rPr>
              <a:t>razvoj ekspertnih  </a:t>
            </a:r>
            <a:r>
              <a:rPr sz="3050" spc="15" dirty="0">
                <a:latin typeface="Calibri"/>
                <a:cs typeface="Calibri"/>
              </a:rPr>
              <a:t>sistema</a:t>
            </a:r>
            <a:endParaRPr sz="3050" dirty="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360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0" dirty="0">
                <a:latin typeface="Calibri"/>
                <a:cs typeface="Calibri"/>
              </a:rPr>
              <a:t>Primeri ekspertnih sistema </a:t>
            </a:r>
            <a:r>
              <a:rPr sz="3050" spc="20" dirty="0">
                <a:latin typeface="Calibri"/>
                <a:cs typeface="Calibri"/>
              </a:rPr>
              <a:t>za </a:t>
            </a:r>
            <a:r>
              <a:rPr sz="3050" spc="15" dirty="0">
                <a:latin typeface="Calibri"/>
                <a:cs typeface="Calibri"/>
              </a:rPr>
              <a:t>podršku</a:t>
            </a:r>
            <a:r>
              <a:rPr sz="3050" spc="35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odlučivanju</a:t>
            </a:r>
            <a:endParaRPr sz="3050" dirty="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405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0" dirty="0">
                <a:latin typeface="Calibri"/>
                <a:cs typeface="Calibri"/>
              </a:rPr>
              <a:t>Ekspertni sistemi </a:t>
            </a:r>
            <a:r>
              <a:rPr sz="3050" spc="5" dirty="0">
                <a:latin typeface="Calibri"/>
                <a:cs typeface="Calibri"/>
              </a:rPr>
              <a:t>na</a:t>
            </a:r>
            <a:r>
              <a:rPr sz="3050" spc="35" dirty="0">
                <a:latin typeface="Calibri"/>
                <a:cs typeface="Calibri"/>
              </a:rPr>
              <a:t> </a:t>
            </a:r>
            <a:r>
              <a:rPr sz="3050" spc="15" dirty="0">
                <a:latin typeface="Calibri"/>
                <a:cs typeface="Calibri"/>
              </a:rPr>
              <a:t>Vebu</a:t>
            </a:r>
            <a:endParaRPr sz="30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069" y="644209"/>
            <a:ext cx="804481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>
                <a:solidFill>
                  <a:srgbClr val="7E7E7E"/>
                </a:solidFill>
              </a:rPr>
              <a:t>Napomena: </a:t>
            </a:r>
            <a:r>
              <a:rPr sz="3950" spc="5" dirty="0"/>
              <a:t>Baza </a:t>
            </a:r>
            <a:r>
              <a:rPr sz="3950" spc="10" dirty="0"/>
              <a:t>znanja u </a:t>
            </a:r>
            <a:r>
              <a:rPr sz="3950" spc="5" dirty="0"/>
              <a:t>jeziku</a:t>
            </a:r>
            <a:r>
              <a:rPr sz="3950" spc="-105" dirty="0"/>
              <a:t> </a:t>
            </a:r>
            <a:r>
              <a:rPr sz="3950" spc="5" dirty="0"/>
              <a:t>Prolog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684306"/>
            <a:ext cx="8620760" cy="41744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Standardna forma </a:t>
            </a:r>
            <a:r>
              <a:rPr sz="2650" dirty="0">
                <a:latin typeface="Calibri"/>
                <a:cs typeface="Calibri"/>
              </a:rPr>
              <a:t>pravila u </a:t>
            </a:r>
            <a:r>
              <a:rPr sz="2650" spc="-5" dirty="0">
                <a:latin typeface="Calibri"/>
                <a:cs typeface="Calibri"/>
              </a:rPr>
              <a:t>bazi znanja ekspertnog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sistema:</a:t>
            </a:r>
            <a:endParaRPr sz="265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  <a:spcBef>
                <a:spcPts val="645"/>
              </a:spcBef>
              <a:tabLst>
                <a:tab pos="1021080" algn="l"/>
              </a:tabLst>
            </a:pPr>
            <a:r>
              <a:rPr sz="2200" spc="5" dirty="0">
                <a:solidFill>
                  <a:srgbClr val="333399"/>
                </a:solidFill>
                <a:latin typeface="Cambria"/>
                <a:cs typeface="Cambria"/>
              </a:rPr>
              <a:t>IF	</a:t>
            </a:r>
            <a:r>
              <a:rPr sz="2200" i="1" dirty="0">
                <a:solidFill>
                  <a:srgbClr val="333399"/>
                </a:solidFill>
                <a:latin typeface="Cambria"/>
                <a:cs typeface="Cambria"/>
              </a:rPr>
              <a:t>prva_premisa</a:t>
            </a:r>
            <a:r>
              <a:rPr sz="2200" i="1" spc="-6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AND</a:t>
            </a:r>
            <a:endParaRPr sz="2200">
              <a:latin typeface="Cambria"/>
              <a:cs typeface="Cambria"/>
            </a:endParaRPr>
          </a:p>
          <a:p>
            <a:pPr marL="1021080">
              <a:lnSpc>
                <a:spcPct val="100000"/>
              </a:lnSpc>
            </a:pPr>
            <a:r>
              <a:rPr sz="2200" i="1" dirty="0">
                <a:solidFill>
                  <a:srgbClr val="333399"/>
                </a:solidFill>
                <a:latin typeface="Cambria"/>
                <a:cs typeface="Cambria"/>
              </a:rPr>
              <a:t>druga_premisa</a:t>
            </a:r>
            <a:r>
              <a:rPr sz="2200" i="1" spc="-1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AND</a:t>
            </a:r>
            <a:endParaRPr sz="2200">
              <a:latin typeface="Cambria"/>
              <a:cs typeface="Cambria"/>
            </a:endParaRPr>
          </a:p>
          <a:p>
            <a:pPr marL="1080770">
              <a:lnSpc>
                <a:spcPct val="100000"/>
              </a:lnSpc>
              <a:spcBef>
                <a:spcPts val="10"/>
              </a:spcBef>
            </a:pP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. .</a:t>
            </a:r>
            <a:r>
              <a:rPr sz="2200" spc="-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  <a:p>
            <a:pPr marL="390525">
              <a:lnSpc>
                <a:spcPct val="100000"/>
              </a:lnSpc>
              <a:spcBef>
                <a:spcPts val="15"/>
              </a:spcBef>
            </a:pP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THEN</a:t>
            </a:r>
            <a:endParaRPr sz="2200">
              <a:latin typeface="Cambria"/>
              <a:cs typeface="Cambria"/>
            </a:endParaRPr>
          </a:p>
          <a:p>
            <a:pPr marL="1021080">
              <a:lnSpc>
                <a:spcPct val="100000"/>
              </a:lnSpc>
            </a:pPr>
            <a:r>
              <a:rPr sz="2200" i="1" dirty="0">
                <a:solidFill>
                  <a:srgbClr val="333399"/>
                </a:solidFill>
                <a:latin typeface="Cambria"/>
                <a:cs typeface="Cambria"/>
              </a:rPr>
              <a:t>zakljucak</a:t>
            </a:r>
            <a:endParaRPr sz="220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53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Semantički </a:t>
            </a:r>
            <a:r>
              <a:rPr sz="2650" dirty="0">
                <a:latin typeface="Calibri"/>
                <a:cs typeface="Calibri"/>
              </a:rPr>
              <a:t>ekvivalentna </a:t>
            </a:r>
            <a:r>
              <a:rPr sz="2650" spc="-5" dirty="0">
                <a:latin typeface="Calibri"/>
                <a:cs typeface="Calibri"/>
              </a:rPr>
              <a:t>pravila </a:t>
            </a:r>
            <a:r>
              <a:rPr sz="2650" dirty="0">
                <a:latin typeface="Calibri"/>
                <a:cs typeface="Calibri"/>
              </a:rPr>
              <a:t>u </a:t>
            </a:r>
            <a:r>
              <a:rPr sz="2650" spc="-5" dirty="0">
                <a:latin typeface="Calibri"/>
                <a:cs typeface="Calibri"/>
              </a:rPr>
              <a:t>jeziku </a:t>
            </a:r>
            <a:r>
              <a:rPr sz="2650" dirty="0">
                <a:latin typeface="Calibri"/>
                <a:cs typeface="Calibri"/>
              </a:rPr>
              <a:t>Prolog imaju</a:t>
            </a:r>
            <a:r>
              <a:rPr sz="2650" spc="-1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formu:</a:t>
            </a:r>
            <a:endParaRPr sz="265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  <a:spcBef>
                <a:spcPts val="645"/>
              </a:spcBef>
            </a:pPr>
            <a:r>
              <a:rPr sz="2200" i="1" dirty="0">
                <a:solidFill>
                  <a:srgbClr val="333399"/>
                </a:solidFill>
                <a:latin typeface="Cambria"/>
                <a:cs typeface="Cambria"/>
              </a:rPr>
              <a:t>zakljucak</a:t>
            </a:r>
            <a:r>
              <a:rPr sz="2200" i="1" spc="-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200" spc="5" dirty="0">
                <a:solidFill>
                  <a:srgbClr val="333399"/>
                </a:solidFill>
                <a:latin typeface="Cambria"/>
                <a:cs typeface="Cambria"/>
              </a:rPr>
              <a:t>:-</a:t>
            </a:r>
            <a:endParaRPr sz="2200">
              <a:latin typeface="Cambria"/>
              <a:cs typeface="Cambria"/>
            </a:endParaRPr>
          </a:p>
          <a:p>
            <a:pPr marL="1021080" marR="5781040">
              <a:lnSpc>
                <a:spcPct val="100000"/>
              </a:lnSpc>
              <a:spcBef>
                <a:spcPts val="10"/>
              </a:spcBef>
            </a:pPr>
            <a:r>
              <a:rPr sz="2200" i="1" dirty="0">
                <a:solidFill>
                  <a:srgbClr val="333399"/>
                </a:solidFill>
                <a:latin typeface="Cambria"/>
                <a:cs typeface="Cambria"/>
              </a:rPr>
              <a:t>prva_premisa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,  </a:t>
            </a:r>
            <a:r>
              <a:rPr sz="2200" i="1" spc="-10" dirty="0">
                <a:solidFill>
                  <a:srgbClr val="333399"/>
                </a:solidFill>
                <a:latin typeface="Cambria"/>
                <a:cs typeface="Cambria"/>
              </a:rPr>
              <a:t>d</a:t>
            </a:r>
            <a:r>
              <a:rPr sz="2200" i="1" spc="5" dirty="0">
                <a:solidFill>
                  <a:srgbClr val="333399"/>
                </a:solidFill>
                <a:latin typeface="Cambria"/>
                <a:cs typeface="Cambria"/>
              </a:rPr>
              <a:t>r</a:t>
            </a:r>
            <a:r>
              <a:rPr sz="2200" i="1" spc="-15" dirty="0">
                <a:solidFill>
                  <a:srgbClr val="333399"/>
                </a:solidFill>
                <a:latin typeface="Cambria"/>
                <a:cs typeface="Cambria"/>
              </a:rPr>
              <a:t>u</a:t>
            </a:r>
            <a:r>
              <a:rPr sz="2200" i="1" spc="-10" dirty="0">
                <a:solidFill>
                  <a:srgbClr val="333399"/>
                </a:solidFill>
                <a:latin typeface="Cambria"/>
                <a:cs typeface="Cambria"/>
              </a:rPr>
              <a:t>g</a:t>
            </a:r>
            <a:r>
              <a:rPr sz="2200" i="1" spc="5" dirty="0">
                <a:solidFill>
                  <a:srgbClr val="333399"/>
                </a:solidFill>
                <a:latin typeface="Cambria"/>
                <a:cs typeface="Cambria"/>
              </a:rPr>
              <a:t>a</a:t>
            </a:r>
            <a:r>
              <a:rPr sz="2200" i="1" spc="-5" dirty="0">
                <a:solidFill>
                  <a:srgbClr val="333399"/>
                </a:solidFill>
                <a:latin typeface="Cambria"/>
                <a:cs typeface="Cambria"/>
              </a:rPr>
              <a:t>_</a:t>
            </a:r>
            <a:r>
              <a:rPr sz="2200" i="1" spc="5" dirty="0">
                <a:solidFill>
                  <a:srgbClr val="333399"/>
                </a:solidFill>
                <a:latin typeface="Cambria"/>
                <a:cs typeface="Cambria"/>
              </a:rPr>
              <a:t>pr</a:t>
            </a:r>
            <a:r>
              <a:rPr sz="2200" i="1" spc="-20" dirty="0">
                <a:solidFill>
                  <a:srgbClr val="333399"/>
                </a:solidFill>
                <a:latin typeface="Cambria"/>
                <a:cs typeface="Cambria"/>
              </a:rPr>
              <a:t>e</a:t>
            </a:r>
            <a:r>
              <a:rPr sz="2200" i="1" spc="5" dirty="0">
                <a:solidFill>
                  <a:srgbClr val="333399"/>
                </a:solidFill>
                <a:latin typeface="Cambria"/>
                <a:cs typeface="Cambria"/>
              </a:rPr>
              <a:t>m</a:t>
            </a:r>
            <a:r>
              <a:rPr sz="2200" i="1" spc="-5" dirty="0">
                <a:solidFill>
                  <a:srgbClr val="333399"/>
                </a:solidFill>
                <a:latin typeface="Cambria"/>
                <a:cs typeface="Cambria"/>
              </a:rPr>
              <a:t>is</a:t>
            </a:r>
            <a:r>
              <a:rPr sz="2200" i="1" spc="5" dirty="0">
                <a:solidFill>
                  <a:srgbClr val="333399"/>
                </a:solidFill>
                <a:latin typeface="Cambria"/>
                <a:cs typeface="Cambria"/>
              </a:rPr>
              <a:t>a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,</a:t>
            </a:r>
            <a:endParaRPr sz="2200">
              <a:latin typeface="Cambria"/>
              <a:cs typeface="Cambria"/>
            </a:endParaRPr>
          </a:p>
          <a:p>
            <a:pPr marL="1021080">
              <a:lnSpc>
                <a:spcPts val="2570"/>
              </a:lnSpc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. .</a:t>
            </a:r>
            <a:r>
              <a:rPr sz="2200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82059" y="6082283"/>
            <a:ext cx="934085" cy="177165"/>
            <a:chOff x="4282059" y="6082283"/>
            <a:chExt cx="934085" cy="177165"/>
          </a:xfrm>
        </p:grpSpPr>
        <p:sp>
          <p:nvSpPr>
            <p:cNvPr id="8" name="object 8"/>
            <p:cNvSpPr/>
            <p:nvPr/>
          </p:nvSpPr>
          <p:spPr>
            <a:xfrm>
              <a:off x="4282059" y="6082283"/>
              <a:ext cx="166877" cy="176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5004" y="6092570"/>
              <a:ext cx="230886" cy="1565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5145" y="5909483"/>
            <a:ext cx="232854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50" i="1" dirty="0">
                <a:latin typeface="Calibri"/>
                <a:cs typeface="Calibri"/>
              </a:rPr>
              <a:t>npr. logički izraz  u jeziku </a:t>
            </a:r>
            <a:r>
              <a:rPr sz="2650" i="1" spc="-5" dirty="0">
                <a:latin typeface="Calibri"/>
                <a:cs typeface="Calibri"/>
              </a:rPr>
              <a:t>Prolog</a:t>
            </a:r>
            <a:r>
              <a:rPr sz="2650" i="1" spc="-125" dirty="0">
                <a:latin typeface="Calibri"/>
                <a:cs typeface="Calibri"/>
              </a:rPr>
              <a:t> </a:t>
            </a:r>
            <a:r>
              <a:rPr sz="2650" i="1" dirty="0">
                <a:latin typeface="Calibri"/>
                <a:cs typeface="Calibri"/>
              </a:rPr>
              <a:t>je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3793" y="5904005"/>
            <a:ext cx="1724660" cy="83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95"/>
              </a:spcBef>
              <a:tabLst>
                <a:tab pos="702945" algn="l"/>
                <a:tab pos="1478280" algn="l"/>
              </a:tabLst>
            </a:pPr>
            <a:r>
              <a:rPr sz="2400" spc="10" dirty="0">
                <a:solidFill>
                  <a:srgbClr val="333399"/>
                </a:solidFill>
                <a:latin typeface="Consolas"/>
                <a:cs typeface="Consolas"/>
              </a:rPr>
              <a:t>a	b	c  c :- a,</a:t>
            </a:r>
            <a:r>
              <a:rPr sz="2400" spc="-45" dirty="0">
                <a:solidFill>
                  <a:srgbClr val="333399"/>
                </a:solidFill>
                <a:latin typeface="Consolas"/>
                <a:cs typeface="Consolas"/>
              </a:rPr>
              <a:t> </a:t>
            </a:r>
            <a:r>
              <a:rPr sz="2400" spc="20" dirty="0">
                <a:solidFill>
                  <a:srgbClr val="333399"/>
                </a:solidFill>
                <a:latin typeface="Consolas"/>
                <a:cs typeface="Consolas"/>
              </a:rPr>
              <a:t>b.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48873" y="69169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2</a:t>
            </a:r>
            <a:r>
              <a:rPr sz="1550" spc="-5" dirty="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15" rIns="0" bIns="0" rtlCol="0">
            <a:spAutoFit/>
          </a:bodyPr>
          <a:lstStyle/>
          <a:p>
            <a:pPr marL="2453640" marR="5080" indent="325755">
              <a:lnSpc>
                <a:spcPct val="100499"/>
              </a:lnSpc>
              <a:spcBef>
                <a:spcPts val="95"/>
              </a:spcBef>
            </a:pPr>
            <a:r>
              <a:rPr sz="3950" spc="5" dirty="0">
                <a:solidFill>
                  <a:srgbClr val="7E7E7E"/>
                </a:solidFill>
              </a:rPr>
              <a:t>Primer: </a:t>
            </a:r>
            <a:r>
              <a:rPr sz="3950" spc="5" dirty="0"/>
              <a:t>Baza </a:t>
            </a:r>
            <a:r>
              <a:rPr sz="3950" spc="10" dirty="0"/>
              <a:t>znanja </a:t>
            </a:r>
            <a:r>
              <a:rPr sz="3950" spc="15" dirty="0"/>
              <a:t>za</a:t>
            </a:r>
            <a:r>
              <a:rPr sz="3950" spc="-160" dirty="0"/>
              <a:t> </a:t>
            </a:r>
            <a:r>
              <a:rPr sz="3950" spc="10" dirty="0"/>
              <a:t>pomoć  </a:t>
            </a:r>
            <a:r>
              <a:rPr sz="3950" dirty="0"/>
              <a:t>pri </a:t>
            </a:r>
            <a:r>
              <a:rPr sz="3950" spc="5" dirty="0"/>
              <a:t>kupovini </a:t>
            </a:r>
            <a:r>
              <a:rPr sz="3950" spc="10" dirty="0"/>
              <a:t>notebook</a:t>
            </a:r>
            <a:r>
              <a:rPr sz="3950" spc="-85" dirty="0"/>
              <a:t> </a:t>
            </a:r>
            <a:r>
              <a:rPr sz="3950" spc="5" dirty="0"/>
              <a:t>računara</a:t>
            </a:r>
            <a:endParaRPr sz="3950"/>
          </a:p>
        </p:txBody>
      </p:sp>
      <p:sp>
        <p:nvSpPr>
          <p:cNvPr id="12" name="object 12"/>
          <p:cNvSpPr txBox="1">
            <a:spLocks noGrp="1"/>
          </p:cNvSpPr>
          <p:nvPr>
            <p:ph sz="half" idx="1"/>
          </p:nvPr>
        </p:nvSpPr>
        <p:spPr>
          <a:xfrm>
            <a:off x="5651500" y="2333625"/>
            <a:ext cx="4544695" cy="479855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dirty="0"/>
              <a:t>Rule</a:t>
            </a:r>
            <a:r>
              <a:rPr spc="-45" dirty="0"/>
              <a:t> </a:t>
            </a:r>
            <a:r>
              <a:rPr dirty="0"/>
              <a:t>3:</a:t>
            </a:r>
          </a:p>
          <a:p>
            <a:pPr marL="660400" marR="1057275" indent="-245745" algn="just">
              <a:lnSpc>
                <a:spcPct val="120200"/>
              </a:lnSpc>
              <a:spcBef>
                <a:spcPts val="110"/>
              </a:spcBef>
            </a:pPr>
            <a:r>
              <a:rPr sz="2200" spc="5" dirty="0">
                <a:latin typeface="Cambria"/>
                <a:cs typeface="Cambria"/>
              </a:rPr>
              <a:t>IF </a:t>
            </a:r>
            <a:r>
              <a:rPr sz="2200" dirty="0">
                <a:latin typeface="Cambria"/>
                <a:cs typeface="Cambria"/>
              </a:rPr>
              <a:t>budžet≤2000</a:t>
            </a:r>
            <a:r>
              <a:rPr sz="2200" spc="-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AND  budžet&gt;1000 AND  težina=lagan</a:t>
            </a:r>
          </a:p>
          <a:p>
            <a:pPr marL="414655" algn="just">
              <a:lnSpc>
                <a:spcPct val="100000"/>
              </a:lnSpc>
              <a:spcBef>
                <a:spcPts val="540"/>
              </a:spcBef>
            </a:pPr>
            <a:r>
              <a:rPr sz="2200" dirty="0">
                <a:latin typeface="Cambria"/>
                <a:cs typeface="Cambria"/>
              </a:rPr>
              <a:t>THEN model=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Najnoviji</a:t>
            </a:r>
            <a:r>
              <a:rPr sz="2200" spc="-8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model</a:t>
            </a:r>
            <a:endParaRPr sz="2200" dirty="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53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dirty="0"/>
              <a:t>Rule</a:t>
            </a:r>
            <a:r>
              <a:rPr spc="-45" dirty="0"/>
              <a:t> </a:t>
            </a:r>
            <a:r>
              <a:rPr dirty="0"/>
              <a:t>4:</a:t>
            </a:r>
          </a:p>
          <a:p>
            <a:pPr marL="660400" marR="1057275" indent="-245745">
              <a:lnSpc>
                <a:spcPct val="120400"/>
              </a:lnSpc>
              <a:spcBef>
                <a:spcPts val="105"/>
              </a:spcBef>
            </a:pPr>
            <a:r>
              <a:rPr sz="2200" spc="5" dirty="0">
                <a:latin typeface="Cambria"/>
                <a:cs typeface="Cambria"/>
              </a:rPr>
              <a:t>IF </a:t>
            </a:r>
            <a:r>
              <a:rPr sz="2200" dirty="0">
                <a:latin typeface="Cambria"/>
                <a:cs typeface="Cambria"/>
              </a:rPr>
              <a:t>budžet&lt;1000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AND  težina=nije</a:t>
            </a:r>
            <a:r>
              <a:rPr sz="2200" spc="-8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bitna</a:t>
            </a:r>
          </a:p>
          <a:p>
            <a:pPr marL="414655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Cambria"/>
                <a:cs typeface="Cambria"/>
              </a:rPr>
              <a:t>THEN model=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Stariji</a:t>
            </a:r>
            <a:r>
              <a:rPr sz="2200" spc="-6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333399"/>
                </a:solidFill>
                <a:latin typeface="Cambria"/>
                <a:cs typeface="Cambria"/>
              </a:rPr>
              <a:t>model</a:t>
            </a:r>
            <a:endParaRPr sz="22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171" y="2105025"/>
            <a:ext cx="4830636" cy="344614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Rule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1:</a:t>
            </a:r>
          </a:p>
          <a:p>
            <a:pPr marL="660400" marR="5080" indent="-245745">
              <a:lnSpc>
                <a:spcPct val="120500"/>
              </a:lnSpc>
              <a:spcBef>
                <a:spcPts val="105"/>
              </a:spcBef>
            </a:pPr>
            <a:r>
              <a:rPr sz="2200" spc="5" dirty="0">
                <a:latin typeface="Cambria"/>
                <a:cs typeface="Cambria"/>
              </a:rPr>
              <a:t>IF </a:t>
            </a:r>
            <a:r>
              <a:rPr sz="2200" dirty="0">
                <a:latin typeface="Cambria"/>
                <a:cs typeface="Cambria"/>
              </a:rPr>
              <a:t>namena=obrada teksta </a:t>
            </a:r>
            <a:r>
              <a:rPr sz="2200" spc="5" dirty="0">
                <a:latin typeface="Cambria"/>
                <a:cs typeface="Cambria"/>
              </a:rPr>
              <a:t>AND  </a:t>
            </a:r>
            <a:r>
              <a:rPr sz="2200" dirty="0">
                <a:latin typeface="Cambria"/>
                <a:cs typeface="Cambria"/>
              </a:rPr>
              <a:t>način upotrebe=na</a:t>
            </a:r>
            <a:r>
              <a:rPr sz="2200" spc="-114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putovanju</a:t>
            </a:r>
          </a:p>
          <a:p>
            <a:pPr marL="414655">
              <a:lnSpc>
                <a:spcPct val="100000"/>
              </a:lnSpc>
              <a:spcBef>
                <a:spcPts val="525"/>
              </a:spcBef>
            </a:pPr>
            <a:r>
              <a:rPr sz="2200" dirty="0">
                <a:latin typeface="Cambria"/>
                <a:cs typeface="Cambria"/>
              </a:rPr>
              <a:t>THEN</a:t>
            </a:r>
            <a:r>
              <a:rPr sz="2200" spc="-1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težina=lagan</a:t>
            </a:r>
          </a:p>
          <a:p>
            <a:pPr marL="390525" indent="-378460">
              <a:lnSpc>
                <a:spcPct val="100000"/>
              </a:lnSpc>
              <a:spcBef>
                <a:spcPts val="53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Rule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2:</a:t>
            </a:r>
          </a:p>
          <a:p>
            <a:pPr marL="660400" marR="98425" indent="-245745">
              <a:lnSpc>
                <a:spcPct val="120500"/>
              </a:lnSpc>
              <a:spcBef>
                <a:spcPts val="100"/>
              </a:spcBef>
            </a:pPr>
            <a:r>
              <a:rPr sz="2200" spc="5" dirty="0">
                <a:latin typeface="Cambria"/>
                <a:cs typeface="Cambria"/>
              </a:rPr>
              <a:t>IF </a:t>
            </a:r>
            <a:r>
              <a:rPr sz="2200" dirty="0">
                <a:latin typeface="Cambria"/>
                <a:cs typeface="Cambria"/>
              </a:rPr>
              <a:t>namena=obrada teksta AND  način upotrebe=u</a:t>
            </a:r>
            <a:r>
              <a:rPr sz="2200" spc="-10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kancelariji</a:t>
            </a:r>
          </a:p>
          <a:p>
            <a:pPr marL="414655">
              <a:lnSpc>
                <a:spcPct val="100000"/>
              </a:lnSpc>
              <a:spcBef>
                <a:spcPts val="540"/>
              </a:spcBef>
            </a:pPr>
            <a:r>
              <a:rPr sz="2200" dirty="0">
                <a:latin typeface="Cambria"/>
                <a:cs typeface="Cambria"/>
              </a:rPr>
              <a:t>THEN težina=nije</a:t>
            </a:r>
            <a:r>
              <a:rPr sz="2200" spc="-5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bitna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15" rIns="0" bIns="0" rtlCol="0">
            <a:spAutoFit/>
          </a:bodyPr>
          <a:lstStyle/>
          <a:p>
            <a:pPr marL="5188585" marR="5080" indent="-1417320">
              <a:lnSpc>
                <a:spcPct val="100499"/>
              </a:lnSpc>
              <a:spcBef>
                <a:spcPts val="95"/>
              </a:spcBef>
            </a:pPr>
            <a:r>
              <a:rPr sz="3950" spc="10" dirty="0"/>
              <a:t>Mehanizam</a:t>
            </a:r>
            <a:r>
              <a:rPr sz="3950" spc="-100" dirty="0"/>
              <a:t> </a:t>
            </a:r>
            <a:r>
              <a:rPr sz="3950" spc="5" dirty="0"/>
              <a:t>zaključivanja  (</a:t>
            </a:r>
            <a:r>
              <a:rPr sz="3950" i="1" spc="5" dirty="0">
                <a:latin typeface="Calibri"/>
                <a:cs typeface="Calibri"/>
              </a:rPr>
              <a:t>Inference</a:t>
            </a:r>
            <a:r>
              <a:rPr sz="3950" i="1" spc="-25" dirty="0">
                <a:latin typeface="Calibri"/>
                <a:cs typeface="Calibri"/>
              </a:rPr>
              <a:t> </a:t>
            </a:r>
            <a:r>
              <a:rPr sz="3950" i="1" dirty="0">
                <a:latin typeface="Calibri"/>
                <a:cs typeface="Calibri"/>
              </a:rPr>
              <a:t>Engine</a:t>
            </a:r>
            <a:r>
              <a:rPr sz="3950" dirty="0"/>
              <a:t>)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06439" y="1932432"/>
            <a:ext cx="3697604" cy="586740"/>
          </a:xfrm>
          <a:custGeom>
            <a:avLst/>
            <a:gdLst/>
            <a:ahLst/>
            <a:cxnLst/>
            <a:rect l="l" t="t" r="r" b="b"/>
            <a:pathLst>
              <a:path w="3697604" h="586739">
                <a:moveTo>
                  <a:pt x="3697224" y="586740"/>
                </a:moveTo>
                <a:lnTo>
                  <a:pt x="0" y="586740"/>
                </a:lnTo>
                <a:lnTo>
                  <a:pt x="0" y="0"/>
                </a:lnTo>
                <a:lnTo>
                  <a:pt x="3697224" y="0"/>
                </a:lnTo>
                <a:lnTo>
                  <a:pt x="3697224" y="586740"/>
                </a:lnTo>
                <a:close/>
              </a:path>
            </a:pathLst>
          </a:custGeom>
          <a:solidFill>
            <a:srgbClr val="DBE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4895" y="1909350"/>
            <a:ext cx="10744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Calibri"/>
                <a:cs typeface="Calibri"/>
              </a:rPr>
              <a:t>BAZA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PODATAKA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41135" y="2132076"/>
            <a:ext cx="1272540" cy="387350"/>
            <a:chOff x="6041135" y="2132076"/>
            <a:chExt cx="1272540" cy="387350"/>
          </a:xfrm>
        </p:grpSpPr>
        <p:sp>
          <p:nvSpPr>
            <p:cNvPr id="6" name="object 6"/>
            <p:cNvSpPr/>
            <p:nvPr/>
          </p:nvSpPr>
          <p:spPr>
            <a:xfrm>
              <a:off x="6160007" y="2249424"/>
              <a:ext cx="1153668" cy="269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4287" y="2193036"/>
              <a:ext cx="1152144" cy="326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1135" y="2132076"/>
              <a:ext cx="1153667" cy="387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25947" y="2246137"/>
            <a:ext cx="9893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Calibri"/>
                <a:cs typeface="Calibri"/>
              </a:rPr>
              <a:t>Činjenica: </a:t>
            </a:r>
            <a:r>
              <a:rPr sz="1200" i="1" spc="-5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je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93964" y="2142744"/>
            <a:ext cx="1152143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77289" y="2256761"/>
            <a:ext cx="9880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Calibri"/>
                <a:cs typeface="Calibri"/>
              </a:rPr>
              <a:t>Činjenica: </a:t>
            </a:r>
            <a:r>
              <a:rPr sz="1200" i="1" spc="-5" dirty="0">
                <a:latin typeface="Calibri"/>
                <a:cs typeface="Calibri"/>
              </a:rPr>
              <a:t>B </a:t>
            </a:r>
            <a:r>
              <a:rPr sz="1200" spc="-5" dirty="0">
                <a:latin typeface="Calibri"/>
                <a:cs typeface="Calibri"/>
              </a:rPr>
              <a:t>je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3720" y="3091928"/>
            <a:ext cx="8763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Calibri"/>
                <a:cs typeface="Calibri"/>
              </a:rPr>
              <a:t>BAZA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ZNANJA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41750" y="2519172"/>
            <a:ext cx="3204845" cy="1493520"/>
            <a:chOff x="6041750" y="2519172"/>
            <a:chExt cx="3204845" cy="1493520"/>
          </a:xfrm>
        </p:grpSpPr>
        <p:sp>
          <p:nvSpPr>
            <p:cNvPr id="21" name="object 21"/>
            <p:cNvSpPr/>
            <p:nvPr/>
          </p:nvSpPr>
          <p:spPr>
            <a:xfrm>
              <a:off x="6160007" y="2519172"/>
              <a:ext cx="1153668" cy="190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4287" y="2519172"/>
              <a:ext cx="1152144" cy="1341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41750" y="2519172"/>
              <a:ext cx="1152415" cy="73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93964" y="2519172"/>
              <a:ext cx="1152143" cy="822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2844" y="3381756"/>
              <a:ext cx="2017775" cy="4587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81216" y="3461003"/>
              <a:ext cx="2017776" cy="4602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08064" y="3518916"/>
              <a:ext cx="2034540" cy="4937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8064" y="3518916"/>
              <a:ext cx="2018030" cy="460375"/>
            </a:xfrm>
            <a:custGeom>
              <a:avLst/>
              <a:gdLst/>
              <a:ahLst/>
              <a:cxnLst/>
              <a:rect l="l" t="t" r="r" b="b"/>
              <a:pathLst>
                <a:path w="2018029" h="460375">
                  <a:moveTo>
                    <a:pt x="76200" y="0"/>
                  </a:moveTo>
                  <a:lnTo>
                    <a:pt x="46291" y="6119"/>
                  </a:lnTo>
                  <a:lnTo>
                    <a:pt x="22097" y="22669"/>
                  </a:lnTo>
                  <a:lnTo>
                    <a:pt x="5905" y="46934"/>
                  </a:lnTo>
                  <a:lnTo>
                    <a:pt x="0" y="76200"/>
                  </a:lnTo>
                  <a:lnTo>
                    <a:pt x="0" y="384048"/>
                  </a:lnTo>
                  <a:lnTo>
                    <a:pt x="5905" y="413313"/>
                  </a:lnTo>
                  <a:lnTo>
                    <a:pt x="22098" y="437578"/>
                  </a:lnTo>
                  <a:lnTo>
                    <a:pt x="46291" y="454128"/>
                  </a:lnTo>
                  <a:lnTo>
                    <a:pt x="76200" y="460248"/>
                  </a:lnTo>
                  <a:lnTo>
                    <a:pt x="1941575" y="460248"/>
                  </a:lnTo>
                  <a:lnTo>
                    <a:pt x="1971484" y="454128"/>
                  </a:lnTo>
                  <a:lnTo>
                    <a:pt x="1995678" y="437578"/>
                  </a:lnTo>
                  <a:lnTo>
                    <a:pt x="2011870" y="413313"/>
                  </a:lnTo>
                  <a:lnTo>
                    <a:pt x="2017775" y="384048"/>
                  </a:lnTo>
                  <a:lnTo>
                    <a:pt x="2017775" y="76200"/>
                  </a:lnTo>
                  <a:lnTo>
                    <a:pt x="2011870" y="46934"/>
                  </a:lnTo>
                  <a:lnTo>
                    <a:pt x="1995678" y="22669"/>
                  </a:lnTo>
                  <a:lnTo>
                    <a:pt x="1971484" y="6119"/>
                  </a:lnTo>
                  <a:lnTo>
                    <a:pt x="1941575" y="0"/>
                  </a:lnTo>
                  <a:lnTo>
                    <a:pt x="76200" y="0"/>
                  </a:lnTo>
                  <a:close/>
                </a:path>
              </a:pathLst>
            </a:custGeom>
            <a:ln w="16764">
              <a:solidFill>
                <a:srgbClr val="C1D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750780" y="3634516"/>
            <a:ext cx="17335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Calibri"/>
                <a:cs typeface="Calibri"/>
              </a:rPr>
              <a:t>Pravilo: IF </a:t>
            </a:r>
            <a:r>
              <a:rPr sz="1200" i="1" spc="-5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je </a:t>
            </a:r>
            <a:r>
              <a:rPr sz="1200" i="1" spc="-5" dirty="0">
                <a:latin typeface="Calibri"/>
                <a:cs typeface="Calibri"/>
              </a:rPr>
              <a:t>x </a:t>
            </a:r>
            <a:r>
              <a:rPr sz="1200" spc="-5" dirty="0">
                <a:latin typeface="Calibri"/>
                <a:cs typeface="Calibri"/>
              </a:rPr>
              <a:t>THEN </a:t>
            </a:r>
            <a:r>
              <a:rPr sz="1200" i="1" spc="-5" dirty="0">
                <a:latin typeface="Calibri"/>
                <a:cs typeface="Calibri"/>
              </a:rPr>
              <a:t>B </a:t>
            </a:r>
            <a:r>
              <a:rPr sz="1200" spc="-5" dirty="0">
                <a:latin typeface="Calibri"/>
                <a:cs typeface="Calibri"/>
              </a:rPr>
              <a:t>je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434520" y="2502344"/>
            <a:ext cx="4469130" cy="1285240"/>
            <a:chOff x="5434520" y="2502344"/>
            <a:chExt cx="4469130" cy="1285240"/>
          </a:xfrm>
        </p:grpSpPr>
        <p:sp>
          <p:nvSpPr>
            <p:cNvPr id="31" name="object 31"/>
            <p:cNvSpPr/>
            <p:nvPr/>
          </p:nvSpPr>
          <p:spPr>
            <a:xfrm>
              <a:off x="8625839" y="3707891"/>
              <a:ext cx="1256030" cy="0"/>
            </a:xfrm>
            <a:custGeom>
              <a:avLst/>
              <a:gdLst/>
              <a:ahLst/>
              <a:cxnLst/>
              <a:rect l="l" t="t" r="r" b="b"/>
              <a:pathLst>
                <a:path w="1256029">
                  <a:moveTo>
                    <a:pt x="0" y="0"/>
                  </a:moveTo>
                  <a:lnTo>
                    <a:pt x="1255775" y="0"/>
                  </a:lnTo>
                </a:path>
              </a:pathLst>
            </a:custGeom>
            <a:ln w="42672">
              <a:solidFill>
                <a:srgbClr val="9AB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51348" y="2519171"/>
              <a:ext cx="13970" cy="1203960"/>
            </a:xfrm>
            <a:custGeom>
              <a:avLst/>
              <a:gdLst/>
              <a:ahLst/>
              <a:cxnLst/>
              <a:rect l="l" t="t" r="r" b="b"/>
              <a:pathLst>
                <a:path w="13970" h="1203960">
                  <a:moveTo>
                    <a:pt x="13421" y="0"/>
                  </a:moveTo>
                  <a:lnTo>
                    <a:pt x="0" y="1203960"/>
                  </a:lnTo>
                </a:path>
              </a:pathLst>
            </a:custGeom>
            <a:ln w="33527">
              <a:solidFill>
                <a:srgbClr val="9AB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51347" y="3660647"/>
              <a:ext cx="1156970" cy="127000"/>
            </a:xfrm>
            <a:custGeom>
              <a:avLst/>
              <a:gdLst/>
              <a:ahLst/>
              <a:cxnLst/>
              <a:rect l="l" t="t" r="r" b="b"/>
              <a:pathLst>
                <a:path w="1156970" h="127000">
                  <a:moveTo>
                    <a:pt x="1030224" y="126492"/>
                  </a:moveTo>
                  <a:lnTo>
                    <a:pt x="1030224" y="0"/>
                  </a:lnTo>
                  <a:lnTo>
                    <a:pt x="1113523" y="41148"/>
                  </a:lnTo>
                  <a:lnTo>
                    <a:pt x="1051560" y="41148"/>
                  </a:lnTo>
                  <a:lnTo>
                    <a:pt x="1051560" y="83820"/>
                  </a:lnTo>
                  <a:lnTo>
                    <a:pt x="1114552" y="83820"/>
                  </a:lnTo>
                  <a:lnTo>
                    <a:pt x="1030224" y="126492"/>
                  </a:lnTo>
                  <a:close/>
                </a:path>
                <a:path w="1156970" h="127000">
                  <a:moveTo>
                    <a:pt x="1030224" y="83820"/>
                  </a:moveTo>
                  <a:lnTo>
                    <a:pt x="0" y="83820"/>
                  </a:lnTo>
                  <a:lnTo>
                    <a:pt x="0" y="41148"/>
                  </a:lnTo>
                  <a:lnTo>
                    <a:pt x="1030224" y="41148"/>
                  </a:lnTo>
                  <a:lnTo>
                    <a:pt x="1030224" y="83820"/>
                  </a:lnTo>
                  <a:close/>
                </a:path>
                <a:path w="1156970" h="127000">
                  <a:moveTo>
                    <a:pt x="1114552" y="83820"/>
                  </a:moveTo>
                  <a:lnTo>
                    <a:pt x="1051560" y="83820"/>
                  </a:lnTo>
                  <a:lnTo>
                    <a:pt x="1051560" y="41148"/>
                  </a:lnTo>
                  <a:lnTo>
                    <a:pt x="1113523" y="41148"/>
                  </a:lnTo>
                  <a:lnTo>
                    <a:pt x="1156716" y="62484"/>
                  </a:lnTo>
                  <a:lnTo>
                    <a:pt x="1114552" y="8382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254754" y="3120904"/>
            <a:ext cx="53911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5" dirty="0">
                <a:latin typeface="Calibri"/>
                <a:cs typeface="Calibri"/>
              </a:rPr>
              <a:t>P</a:t>
            </a:r>
            <a:r>
              <a:rPr sz="1200" i="1" spc="-10" dirty="0">
                <a:latin typeface="Calibri"/>
                <a:cs typeface="Calibri"/>
              </a:rPr>
              <a:t>r</a:t>
            </a:r>
            <a:r>
              <a:rPr sz="1200" i="1" spc="-5" dirty="0">
                <a:latin typeface="Calibri"/>
                <a:cs typeface="Calibri"/>
              </a:rPr>
              <a:t>i</a:t>
            </a:r>
            <a:r>
              <a:rPr sz="1200" i="1" spc="-20" dirty="0">
                <a:latin typeface="Calibri"/>
                <a:cs typeface="Calibri"/>
              </a:rPr>
              <a:t>m</a:t>
            </a:r>
            <a:r>
              <a:rPr sz="1200" i="1" spc="-15" dirty="0">
                <a:latin typeface="Calibri"/>
                <a:cs typeface="Calibri"/>
              </a:rPr>
              <a:t>e</a:t>
            </a:r>
            <a:r>
              <a:rPr sz="1200" i="1" dirty="0">
                <a:latin typeface="Calibri"/>
                <a:cs typeface="Calibri"/>
              </a:rPr>
              <a:t>n</a:t>
            </a:r>
            <a:r>
              <a:rPr sz="1200" i="1" spc="-5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14865" y="3120904"/>
            <a:ext cx="6477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10" dirty="0">
                <a:latin typeface="Calibri"/>
                <a:cs typeface="Calibri"/>
              </a:rPr>
              <a:t>Poređenje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75056" y="2519171"/>
            <a:ext cx="6985" cy="1188720"/>
          </a:xfrm>
          <a:custGeom>
            <a:avLst/>
            <a:gdLst/>
            <a:ahLst/>
            <a:cxnLst/>
            <a:rect l="l" t="t" r="r" b="b"/>
            <a:pathLst>
              <a:path w="6984" h="1188720">
                <a:moveTo>
                  <a:pt x="0" y="0"/>
                </a:moveTo>
                <a:lnTo>
                  <a:pt x="6559" y="1188720"/>
                </a:lnTo>
              </a:path>
            </a:pathLst>
          </a:custGeom>
          <a:ln w="33528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97064" y="1781009"/>
            <a:ext cx="4050665" cy="3738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marR="5080" indent="-378460">
              <a:lnSpc>
                <a:spcPct val="99900"/>
              </a:lnSpc>
              <a:spcBef>
                <a:spcPts val="1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Komponenta </a:t>
            </a:r>
            <a:r>
              <a:rPr sz="2650" spc="-5" dirty="0">
                <a:latin typeface="Calibri"/>
                <a:cs typeface="Calibri"/>
              </a:rPr>
              <a:t>koja</a:t>
            </a:r>
            <a:r>
              <a:rPr sz="2650" spc="-13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realizuje  operacije </a:t>
            </a:r>
            <a:r>
              <a:rPr sz="2650" dirty="0">
                <a:latin typeface="Calibri"/>
                <a:cs typeface="Calibri"/>
              </a:rPr>
              <a:t>izvođenja  </a:t>
            </a:r>
            <a:r>
              <a:rPr sz="2650" spc="-5" dirty="0">
                <a:latin typeface="Calibri"/>
                <a:cs typeface="Calibri"/>
              </a:rPr>
              <a:t>zaključaka </a:t>
            </a:r>
            <a:r>
              <a:rPr sz="2650" spc="5" dirty="0">
                <a:latin typeface="Calibri"/>
                <a:cs typeface="Calibri"/>
              </a:rPr>
              <a:t>na </a:t>
            </a:r>
            <a:r>
              <a:rPr sz="2650" spc="-5" dirty="0">
                <a:latin typeface="Calibri"/>
                <a:cs typeface="Calibri"/>
              </a:rPr>
              <a:t>osnovu  trenutnog stanja baze  podataka/radnog </a:t>
            </a:r>
            <a:r>
              <a:rPr sz="2650" dirty="0">
                <a:latin typeface="Calibri"/>
                <a:cs typeface="Calibri"/>
              </a:rPr>
              <a:t>prostora  </a:t>
            </a:r>
            <a:r>
              <a:rPr sz="2650" spc="-5" dirty="0">
                <a:latin typeface="Calibri"/>
                <a:cs typeface="Calibri"/>
              </a:rPr>
              <a:t>ekspertnog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sistema</a:t>
            </a:r>
            <a:endParaRPr sz="2650">
              <a:latin typeface="Calibri"/>
              <a:cs typeface="Calibri"/>
            </a:endParaRPr>
          </a:p>
          <a:p>
            <a:pPr marL="390525" marR="115570" indent="-378460">
              <a:lnSpc>
                <a:spcPct val="100000"/>
              </a:lnSpc>
              <a:spcBef>
                <a:spcPts val="62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Metod </a:t>
            </a:r>
            <a:r>
              <a:rPr sz="2650" spc="-5" dirty="0">
                <a:latin typeface="Calibri"/>
                <a:cs typeface="Calibri"/>
              </a:rPr>
              <a:t>zaključivanja</a:t>
            </a:r>
            <a:r>
              <a:rPr sz="2650" spc="-1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zavisi  od </a:t>
            </a:r>
            <a:r>
              <a:rPr sz="2650" spc="-5" dirty="0">
                <a:latin typeface="Calibri"/>
                <a:cs typeface="Calibri"/>
              </a:rPr>
              <a:t>načina predstavljanja  znanja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48873" y="69169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2</a:t>
            </a:r>
            <a:r>
              <a:rPr sz="1550" spc="-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15" rIns="0" bIns="0" rtlCol="0">
            <a:spAutoFit/>
          </a:bodyPr>
          <a:lstStyle/>
          <a:p>
            <a:pPr marL="3992879" marR="5080" indent="694690">
              <a:lnSpc>
                <a:spcPct val="100499"/>
              </a:lnSpc>
              <a:spcBef>
                <a:spcPts val="95"/>
              </a:spcBef>
            </a:pPr>
            <a:r>
              <a:rPr sz="3950" spc="5" dirty="0"/>
              <a:t>Metodi</a:t>
            </a:r>
            <a:r>
              <a:rPr sz="3950" spc="-80" dirty="0"/>
              <a:t> </a:t>
            </a:r>
            <a:r>
              <a:rPr sz="3950" spc="5" dirty="0"/>
              <a:t>zaključivanja  </a:t>
            </a:r>
            <a:r>
              <a:rPr sz="3950" spc="10" dirty="0"/>
              <a:t>u </a:t>
            </a:r>
            <a:r>
              <a:rPr sz="3950" spc="5" dirty="0"/>
              <a:t>ekspertnim</a:t>
            </a:r>
            <a:r>
              <a:rPr sz="3950" spc="-90" dirty="0"/>
              <a:t> </a:t>
            </a:r>
            <a:r>
              <a:rPr sz="3950" spc="5" dirty="0"/>
              <a:t>sistemima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46" y="1680976"/>
            <a:ext cx="8798560" cy="519620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94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Zaključivanje </a:t>
            </a:r>
            <a:r>
              <a:rPr sz="3050" spc="15" dirty="0">
                <a:latin typeface="Calibri"/>
                <a:cs typeface="Calibri"/>
              </a:rPr>
              <a:t>unapred </a:t>
            </a:r>
            <a:r>
              <a:rPr sz="3050" spc="10" dirty="0">
                <a:latin typeface="Calibri"/>
                <a:cs typeface="Calibri"/>
              </a:rPr>
              <a:t>(</a:t>
            </a:r>
            <a:r>
              <a:rPr sz="3050" i="1" spc="10" dirty="0">
                <a:latin typeface="Calibri"/>
                <a:cs typeface="Calibri"/>
              </a:rPr>
              <a:t>forward</a:t>
            </a:r>
            <a:r>
              <a:rPr sz="3050" i="1" spc="55" dirty="0">
                <a:latin typeface="Calibri"/>
                <a:cs typeface="Calibri"/>
              </a:rPr>
              <a:t> </a:t>
            </a:r>
            <a:r>
              <a:rPr sz="3050" i="1" spc="10" dirty="0">
                <a:latin typeface="Calibri"/>
                <a:cs typeface="Calibri"/>
              </a:rPr>
              <a:t>chaining</a:t>
            </a:r>
            <a:r>
              <a:rPr sz="3050" spc="10" dirty="0">
                <a:latin typeface="Calibri"/>
                <a:cs typeface="Calibri"/>
              </a:rPr>
              <a:t>)</a:t>
            </a:r>
            <a:endParaRPr sz="3050">
              <a:latin typeface="Calibri"/>
              <a:cs typeface="Calibri"/>
            </a:endParaRPr>
          </a:p>
          <a:p>
            <a:pPr marL="708660" marR="495934" lvl="1" indent="-300355">
              <a:lnSpc>
                <a:spcPct val="100000"/>
              </a:lnSpc>
              <a:spcBef>
                <a:spcPts val="66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traži se odgovarajući uslov </a:t>
            </a:r>
            <a:r>
              <a:rPr sz="2650" dirty="0">
                <a:latin typeface="Calibri"/>
                <a:cs typeface="Calibri"/>
              </a:rPr>
              <a:t>pravila </a:t>
            </a:r>
            <a:r>
              <a:rPr sz="2650" spc="-5" dirty="0">
                <a:latin typeface="Calibri"/>
                <a:cs typeface="Calibri"/>
              </a:rPr>
              <a:t>(</a:t>
            </a:r>
            <a:r>
              <a:rPr sz="2650" i="1" spc="-5" dirty="0">
                <a:solidFill>
                  <a:srgbClr val="333399"/>
                </a:solidFill>
                <a:latin typeface="Calibri"/>
                <a:cs typeface="Calibri"/>
              </a:rPr>
              <a:t>uslov</a:t>
            </a:r>
            <a:r>
              <a:rPr sz="2650" spc="-5" dirty="0">
                <a:latin typeface="Calibri"/>
                <a:cs typeface="Calibri"/>
              </a:rPr>
              <a:t>), </a:t>
            </a:r>
            <a:r>
              <a:rPr sz="2650" dirty="0">
                <a:latin typeface="Calibri"/>
                <a:cs typeface="Calibri"/>
              </a:rPr>
              <a:t>koji odgovara  poznatim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i="1" dirty="0">
                <a:solidFill>
                  <a:srgbClr val="333399"/>
                </a:solidFill>
                <a:latin typeface="Calibri"/>
                <a:cs typeface="Calibri"/>
              </a:rPr>
              <a:t>činjenicama</a:t>
            </a:r>
            <a:endParaRPr sz="2650">
              <a:latin typeface="Calibri"/>
              <a:cs typeface="Calibri"/>
            </a:endParaRPr>
          </a:p>
          <a:p>
            <a:pPr marL="708660" marR="956310" lvl="1" indent="-300355">
              <a:lnSpc>
                <a:spcPct val="100000"/>
              </a:lnSpc>
              <a:spcBef>
                <a:spcPts val="63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10" dirty="0">
                <a:latin typeface="Calibri"/>
                <a:cs typeface="Calibri"/>
              </a:rPr>
              <a:t>na </a:t>
            </a:r>
            <a:r>
              <a:rPr sz="2650" dirty="0">
                <a:latin typeface="Calibri"/>
                <a:cs typeface="Calibri"/>
              </a:rPr>
              <a:t>osnovu zadovoljenja svih </a:t>
            </a:r>
            <a:r>
              <a:rPr sz="2650" spc="-5" dirty="0">
                <a:latin typeface="Calibri"/>
                <a:cs typeface="Calibri"/>
              </a:rPr>
              <a:t>uslova, bira </a:t>
            </a:r>
            <a:r>
              <a:rPr sz="2650" spc="-15" dirty="0">
                <a:latin typeface="Calibri"/>
                <a:cs typeface="Calibri"/>
              </a:rPr>
              <a:t>se </a:t>
            </a:r>
            <a:r>
              <a:rPr sz="2650" spc="-5" dirty="0">
                <a:latin typeface="Calibri"/>
                <a:cs typeface="Calibri"/>
              </a:rPr>
              <a:t>dalji put  zaključivanja: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dirty="0">
                <a:latin typeface="Calibri"/>
                <a:cs typeface="Calibri"/>
              </a:rPr>
              <a:t>više pravila, razrešavanje</a:t>
            </a:r>
            <a:r>
              <a:rPr sz="2650" spc="-80" dirty="0">
                <a:latin typeface="Calibri"/>
                <a:cs typeface="Calibri"/>
              </a:rPr>
              <a:t> </a:t>
            </a:r>
            <a:r>
              <a:rPr sz="2650" i="1" spc="-5" dirty="0">
                <a:solidFill>
                  <a:srgbClr val="333399"/>
                </a:solidFill>
                <a:latin typeface="Calibri"/>
                <a:cs typeface="Calibri"/>
              </a:rPr>
              <a:t>konflikata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5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Zaključivanje </a:t>
            </a:r>
            <a:r>
              <a:rPr sz="3050" spc="15" dirty="0">
                <a:latin typeface="Calibri"/>
                <a:cs typeface="Calibri"/>
              </a:rPr>
              <a:t>unazad (</a:t>
            </a:r>
            <a:r>
              <a:rPr sz="3050" i="1" spc="15" dirty="0">
                <a:latin typeface="Calibri"/>
                <a:cs typeface="Calibri"/>
              </a:rPr>
              <a:t>backward</a:t>
            </a:r>
            <a:r>
              <a:rPr sz="3050" i="1" spc="25" dirty="0">
                <a:latin typeface="Calibri"/>
                <a:cs typeface="Calibri"/>
              </a:rPr>
              <a:t> </a:t>
            </a:r>
            <a:r>
              <a:rPr sz="3050" i="1" spc="10" dirty="0">
                <a:latin typeface="Calibri"/>
                <a:cs typeface="Calibri"/>
              </a:rPr>
              <a:t>chaining</a:t>
            </a:r>
            <a:r>
              <a:rPr sz="3050" spc="10" dirty="0">
                <a:latin typeface="Calibri"/>
                <a:cs typeface="Calibri"/>
              </a:rPr>
              <a:t>)</a:t>
            </a:r>
            <a:endParaRPr sz="30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66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počinje </a:t>
            </a:r>
            <a:r>
              <a:rPr sz="2650" spc="-15" dirty="0">
                <a:latin typeface="Calibri"/>
                <a:cs typeface="Calibri"/>
              </a:rPr>
              <a:t>se </a:t>
            </a:r>
            <a:r>
              <a:rPr sz="2650" dirty="0">
                <a:latin typeface="Calibri"/>
                <a:cs typeface="Calibri"/>
              </a:rPr>
              <a:t>od </a:t>
            </a:r>
            <a:r>
              <a:rPr sz="2650" i="1" spc="-5" dirty="0">
                <a:solidFill>
                  <a:srgbClr val="333399"/>
                </a:solidFill>
                <a:latin typeface="Calibri"/>
                <a:cs typeface="Calibri"/>
              </a:rPr>
              <a:t>zaključka </a:t>
            </a:r>
            <a:r>
              <a:rPr sz="2650" dirty="0">
                <a:latin typeface="Calibri"/>
                <a:cs typeface="Calibri"/>
              </a:rPr>
              <a:t>i pretpostavlja njegova</a:t>
            </a:r>
            <a:r>
              <a:rPr sz="2650" spc="-1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istinitost</a:t>
            </a:r>
            <a:endParaRPr sz="2650">
              <a:latin typeface="Calibri"/>
              <a:cs typeface="Calibri"/>
            </a:endParaRPr>
          </a:p>
          <a:p>
            <a:pPr marL="708660" marR="5080" lvl="1" indent="-300355">
              <a:lnSpc>
                <a:spcPct val="100000"/>
              </a:lnSpc>
              <a:spcBef>
                <a:spcPts val="63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identifikuju se svi </a:t>
            </a:r>
            <a:r>
              <a:rPr sz="2650" dirty="0">
                <a:latin typeface="Calibri"/>
                <a:cs typeface="Calibri"/>
              </a:rPr>
              <a:t>uslovi </a:t>
            </a:r>
            <a:r>
              <a:rPr sz="2650" spc="-5" dirty="0">
                <a:latin typeface="Calibri"/>
                <a:cs typeface="Calibri"/>
              </a:rPr>
              <a:t>zaključka </a:t>
            </a:r>
            <a:r>
              <a:rPr sz="2650" dirty="0">
                <a:latin typeface="Calibri"/>
                <a:cs typeface="Calibri"/>
              </a:rPr>
              <a:t>i </a:t>
            </a:r>
            <a:r>
              <a:rPr sz="2650" spc="-5" dirty="0">
                <a:latin typeface="Calibri"/>
                <a:cs typeface="Calibri"/>
              </a:rPr>
              <a:t>testira </a:t>
            </a:r>
            <a:r>
              <a:rPr sz="2650" dirty="0">
                <a:latin typeface="Calibri"/>
                <a:cs typeface="Calibri"/>
              </a:rPr>
              <a:t>njihova </a:t>
            </a:r>
            <a:r>
              <a:rPr sz="2650" spc="-5" dirty="0">
                <a:latin typeface="Calibri"/>
                <a:cs typeface="Calibri"/>
              </a:rPr>
              <a:t>istinitost,  radi </a:t>
            </a:r>
            <a:r>
              <a:rPr sz="2650" dirty="0">
                <a:latin typeface="Calibri"/>
                <a:cs typeface="Calibri"/>
              </a:rPr>
              <a:t>potvrde ili opovrgavanja</a:t>
            </a:r>
            <a:r>
              <a:rPr sz="2650" spc="-11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zaključka</a:t>
            </a:r>
            <a:endParaRPr sz="2650">
              <a:latin typeface="Calibri"/>
              <a:cs typeface="Calibri"/>
            </a:endParaRPr>
          </a:p>
          <a:p>
            <a:pPr marL="708660" marR="664845" lvl="1" indent="-300355">
              <a:lnSpc>
                <a:spcPts val="3170"/>
              </a:lnSpc>
              <a:spcBef>
                <a:spcPts val="750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ako su </a:t>
            </a:r>
            <a:r>
              <a:rPr sz="2650" spc="5" dirty="0">
                <a:latin typeface="Calibri"/>
                <a:cs typeface="Calibri"/>
              </a:rPr>
              <a:t>svi </a:t>
            </a:r>
            <a:r>
              <a:rPr sz="2650" dirty="0">
                <a:latin typeface="Calibri"/>
                <a:cs typeface="Calibri"/>
              </a:rPr>
              <a:t>uslovi istiniti, prihvata </a:t>
            </a:r>
            <a:r>
              <a:rPr sz="2650" spc="-5" dirty="0">
                <a:latin typeface="Calibri"/>
                <a:cs typeface="Calibri"/>
              </a:rPr>
              <a:t>se istinitost</a:t>
            </a:r>
            <a:r>
              <a:rPr sz="2650" spc="-21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zaključka,  </a:t>
            </a:r>
            <a:r>
              <a:rPr sz="2650" dirty="0">
                <a:latin typeface="Calibri"/>
                <a:cs typeface="Calibri"/>
              </a:rPr>
              <a:t>inače </a:t>
            </a:r>
            <a:r>
              <a:rPr sz="2650" spc="-5" dirty="0">
                <a:latin typeface="Calibri"/>
                <a:cs typeface="Calibri"/>
              </a:rPr>
              <a:t>se </a:t>
            </a:r>
            <a:r>
              <a:rPr sz="2650" dirty="0">
                <a:latin typeface="Calibri"/>
                <a:cs typeface="Calibri"/>
              </a:rPr>
              <a:t>zaključak </a:t>
            </a:r>
            <a:r>
              <a:rPr sz="2650" spc="-5" dirty="0">
                <a:latin typeface="Calibri"/>
                <a:cs typeface="Calibri"/>
              </a:rPr>
              <a:t>odbacuje </a:t>
            </a:r>
            <a:r>
              <a:rPr sz="2650" dirty="0">
                <a:latin typeface="Calibri"/>
                <a:cs typeface="Calibri"/>
              </a:rPr>
              <a:t>i </a:t>
            </a:r>
            <a:r>
              <a:rPr sz="2650" spc="-5" dirty="0">
                <a:latin typeface="Calibri"/>
                <a:cs typeface="Calibri"/>
              </a:rPr>
              <a:t>bira drugi</a:t>
            </a:r>
            <a:r>
              <a:rPr sz="2650" spc="-10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zaključak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15" rIns="0" bIns="0" rtlCol="0">
            <a:spAutoFit/>
          </a:bodyPr>
          <a:lstStyle/>
          <a:p>
            <a:pPr marL="3695700" marR="5080" indent="861060">
              <a:lnSpc>
                <a:spcPct val="100499"/>
              </a:lnSpc>
              <a:spcBef>
                <a:spcPts val="95"/>
              </a:spcBef>
            </a:pPr>
            <a:r>
              <a:rPr sz="3950" spc="5" dirty="0"/>
              <a:t>Predstavljanja</a:t>
            </a:r>
            <a:r>
              <a:rPr sz="3950" spc="-114" dirty="0"/>
              <a:t> </a:t>
            </a:r>
            <a:r>
              <a:rPr sz="3950" spc="10" dirty="0"/>
              <a:t>znanja  </a:t>
            </a:r>
            <a:r>
              <a:rPr sz="3950" spc="5" dirty="0"/>
              <a:t>i mehanizmi</a:t>
            </a:r>
            <a:r>
              <a:rPr sz="3950" spc="-75" dirty="0"/>
              <a:t> </a:t>
            </a:r>
            <a:r>
              <a:rPr sz="3950" spc="5" dirty="0"/>
              <a:t>zaključivanja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809243" y="1751076"/>
            <a:ext cx="4453255" cy="768350"/>
            <a:chOff x="809243" y="1751076"/>
            <a:chExt cx="4453255" cy="768350"/>
          </a:xfrm>
        </p:grpSpPr>
        <p:sp>
          <p:nvSpPr>
            <p:cNvPr id="4" name="object 4"/>
            <p:cNvSpPr/>
            <p:nvPr/>
          </p:nvSpPr>
          <p:spPr>
            <a:xfrm>
              <a:off x="809243" y="1764792"/>
              <a:ext cx="4453127" cy="75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244" y="1751075"/>
              <a:ext cx="4453255" cy="666115"/>
            </a:xfrm>
            <a:custGeom>
              <a:avLst/>
              <a:gdLst/>
              <a:ahLst/>
              <a:cxnLst/>
              <a:rect l="l" t="t" r="r" b="b"/>
              <a:pathLst>
                <a:path w="4453255" h="666114">
                  <a:moveTo>
                    <a:pt x="4453115" y="638568"/>
                  </a:moveTo>
                  <a:lnTo>
                    <a:pt x="0" y="638568"/>
                  </a:lnTo>
                  <a:lnTo>
                    <a:pt x="0" y="665988"/>
                  </a:lnTo>
                  <a:lnTo>
                    <a:pt x="4453115" y="665988"/>
                  </a:lnTo>
                  <a:lnTo>
                    <a:pt x="4453115" y="638568"/>
                  </a:lnTo>
                  <a:close/>
                </a:path>
                <a:path w="4453255" h="666114">
                  <a:moveTo>
                    <a:pt x="4453115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4453115" y="27432"/>
                  </a:lnTo>
                  <a:lnTo>
                    <a:pt x="44531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85209" y="1788704"/>
            <a:ext cx="1346200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600"/>
              </a:lnSpc>
              <a:spcBef>
                <a:spcPts val="100"/>
              </a:spcBef>
            </a:pPr>
            <a:r>
              <a:rPr sz="1750" b="1" dirty="0">
                <a:latin typeface="Calibri"/>
                <a:cs typeface="Calibri"/>
              </a:rPr>
              <a:t>P</a:t>
            </a:r>
            <a:r>
              <a:rPr sz="1750" b="1" spc="-25" dirty="0">
                <a:latin typeface="Calibri"/>
                <a:cs typeface="Calibri"/>
              </a:rPr>
              <a:t>r</a:t>
            </a:r>
            <a:r>
              <a:rPr sz="1750" b="1" spc="-5" dirty="0">
                <a:latin typeface="Calibri"/>
                <a:cs typeface="Calibri"/>
              </a:rPr>
              <a:t>e</a:t>
            </a:r>
            <a:r>
              <a:rPr sz="1750" b="1" spc="10" dirty="0">
                <a:latin typeface="Calibri"/>
                <a:cs typeface="Calibri"/>
              </a:rPr>
              <a:t>d</a:t>
            </a:r>
            <a:r>
              <a:rPr sz="1750" b="1" spc="-15" dirty="0">
                <a:latin typeface="Calibri"/>
                <a:cs typeface="Calibri"/>
              </a:rPr>
              <a:t>st</a:t>
            </a:r>
            <a:r>
              <a:rPr sz="1750" b="1" spc="-20" dirty="0">
                <a:latin typeface="Calibri"/>
                <a:cs typeface="Calibri"/>
              </a:rPr>
              <a:t>a</a:t>
            </a:r>
            <a:r>
              <a:rPr sz="1750" b="1" spc="15" dirty="0">
                <a:latin typeface="Calibri"/>
                <a:cs typeface="Calibri"/>
              </a:rPr>
              <a:t>v</a:t>
            </a:r>
            <a:r>
              <a:rPr sz="1750" b="1" spc="-10" dirty="0">
                <a:latin typeface="Calibri"/>
                <a:cs typeface="Calibri"/>
              </a:rPr>
              <a:t>l</a:t>
            </a:r>
            <a:r>
              <a:rPr sz="1750" b="1" spc="5" dirty="0">
                <a:latin typeface="Calibri"/>
                <a:cs typeface="Calibri"/>
              </a:rPr>
              <a:t>j</a:t>
            </a:r>
            <a:r>
              <a:rPr sz="1750" b="1" spc="15" dirty="0">
                <a:latin typeface="Calibri"/>
                <a:cs typeface="Calibri"/>
              </a:rPr>
              <a:t>a</a:t>
            </a:r>
            <a:r>
              <a:rPr sz="1750" b="1" spc="10" dirty="0">
                <a:latin typeface="Calibri"/>
                <a:cs typeface="Calibri"/>
              </a:rPr>
              <a:t>n</a:t>
            </a:r>
            <a:r>
              <a:rPr sz="1750" b="1" spc="-10" dirty="0">
                <a:latin typeface="Calibri"/>
                <a:cs typeface="Calibri"/>
              </a:rPr>
              <a:t>j</a:t>
            </a:r>
            <a:r>
              <a:rPr sz="1750" b="1" dirty="0">
                <a:latin typeface="Calibri"/>
                <a:cs typeface="Calibri"/>
              </a:rPr>
              <a:t>e  </a:t>
            </a:r>
            <a:r>
              <a:rPr sz="1750" b="1" spc="5" dirty="0">
                <a:latin typeface="Calibri"/>
                <a:cs typeface="Calibri"/>
              </a:rPr>
              <a:t>znanja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7219" y="1788704"/>
            <a:ext cx="1216025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4480">
              <a:lnSpc>
                <a:spcPct val="100600"/>
              </a:lnSpc>
              <a:spcBef>
                <a:spcPts val="100"/>
              </a:spcBef>
            </a:pPr>
            <a:r>
              <a:rPr sz="1750" b="1" dirty="0">
                <a:latin typeface="Calibri"/>
                <a:cs typeface="Calibri"/>
              </a:rPr>
              <a:t>Metod  </a:t>
            </a:r>
            <a:r>
              <a:rPr sz="1750" b="1" spc="-30" dirty="0">
                <a:latin typeface="Calibri"/>
                <a:cs typeface="Calibri"/>
              </a:rPr>
              <a:t>z</a:t>
            </a:r>
            <a:r>
              <a:rPr sz="1750" b="1" spc="15" dirty="0">
                <a:latin typeface="Calibri"/>
                <a:cs typeface="Calibri"/>
              </a:rPr>
              <a:t>a</a:t>
            </a:r>
            <a:r>
              <a:rPr sz="1750" b="1" spc="5" dirty="0">
                <a:latin typeface="Calibri"/>
                <a:cs typeface="Calibri"/>
              </a:rPr>
              <a:t>kl</a:t>
            </a:r>
            <a:r>
              <a:rPr sz="1750" b="1" spc="-10" dirty="0">
                <a:latin typeface="Calibri"/>
                <a:cs typeface="Calibri"/>
              </a:rPr>
              <a:t>j</a:t>
            </a:r>
            <a:r>
              <a:rPr sz="1750" b="1" spc="10" dirty="0">
                <a:latin typeface="Calibri"/>
                <a:cs typeface="Calibri"/>
              </a:rPr>
              <a:t>u</a:t>
            </a:r>
            <a:r>
              <a:rPr sz="1750" b="1" spc="5" dirty="0">
                <a:latin typeface="Calibri"/>
                <a:cs typeface="Calibri"/>
              </a:rPr>
              <a:t>či</a:t>
            </a:r>
            <a:r>
              <a:rPr sz="1750" b="1" spc="-20" dirty="0">
                <a:latin typeface="Calibri"/>
                <a:cs typeface="Calibri"/>
              </a:rPr>
              <a:t>v</a:t>
            </a:r>
            <a:r>
              <a:rPr sz="1750" b="1" spc="15" dirty="0">
                <a:latin typeface="Calibri"/>
                <a:cs typeface="Calibri"/>
              </a:rPr>
              <a:t>a</a:t>
            </a:r>
            <a:r>
              <a:rPr sz="1750" b="1" spc="-10" dirty="0">
                <a:latin typeface="Calibri"/>
                <a:cs typeface="Calibri"/>
              </a:rPr>
              <a:t>n</a:t>
            </a:r>
            <a:r>
              <a:rPr sz="1750" b="1" spc="5" dirty="0">
                <a:latin typeface="Calibri"/>
                <a:cs typeface="Calibri"/>
              </a:rPr>
              <a:t>ja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9243" y="2519172"/>
            <a:ext cx="4453255" cy="2452370"/>
            <a:chOff x="809243" y="2519172"/>
            <a:chExt cx="4453255" cy="2452370"/>
          </a:xfrm>
        </p:grpSpPr>
        <p:sp>
          <p:nvSpPr>
            <p:cNvPr id="12" name="object 12"/>
            <p:cNvSpPr/>
            <p:nvPr/>
          </p:nvSpPr>
          <p:spPr>
            <a:xfrm>
              <a:off x="809243" y="2519172"/>
              <a:ext cx="4453127" cy="2438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243" y="4943855"/>
              <a:ext cx="4453255" cy="27940"/>
            </a:xfrm>
            <a:custGeom>
              <a:avLst/>
              <a:gdLst/>
              <a:ahLst/>
              <a:cxnLst/>
              <a:rect l="l" t="t" r="r" b="b"/>
              <a:pathLst>
                <a:path w="4453255" h="27939">
                  <a:moveTo>
                    <a:pt x="4453127" y="27432"/>
                  </a:moveTo>
                  <a:lnTo>
                    <a:pt x="0" y="27432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7081" y="2561312"/>
            <a:ext cx="61785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Calibri"/>
                <a:cs typeface="Calibri"/>
              </a:rPr>
              <a:t>L</a:t>
            </a:r>
            <a:r>
              <a:rPr sz="1750" b="1" spc="5" dirty="0">
                <a:latin typeface="Calibri"/>
                <a:cs typeface="Calibri"/>
              </a:rPr>
              <a:t>o</a:t>
            </a:r>
            <a:r>
              <a:rPr sz="1750" b="1" spc="15" dirty="0">
                <a:latin typeface="Calibri"/>
                <a:cs typeface="Calibri"/>
              </a:rPr>
              <a:t>g</a:t>
            </a:r>
            <a:r>
              <a:rPr sz="1750" b="1" spc="-10" dirty="0">
                <a:latin typeface="Calibri"/>
                <a:cs typeface="Calibri"/>
              </a:rPr>
              <a:t>i</a:t>
            </a:r>
            <a:r>
              <a:rPr sz="1750" b="1" spc="-15" dirty="0">
                <a:latin typeface="Calibri"/>
                <a:cs typeface="Calibri"/>
              </a:rPr>
              <a:t>k</a:t>
            </a:r>
            <a:r>
              <a:rPr sz="1750" b="1" spc="5" dirty="0">
                <a:latin typeface="Calibri"/>
                <a:cs typeface="Calibri"/>
              </a:rPr>
              <a:t>a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7081" y="3199920"/>
            <a:ext cx="186817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Calibri"/>
                <a:cs typeface="Calibri"/>
              </a:rPr>
              <a:t>Produkciona</a:t>
            </a:r>
            <a:r>
              <a:rPr sz="1750" b="1" spc="-65" dirty="0">
                <a:latin typeface="Calibri"/>
                <a:cs typeface="Calibri"/>
              </a:rPr>
              <a:t> </a:t>
            </a:r>
            <a:r>
              <a:rPr sz="1750" b="1" spc="-5" dirty="0">
                <a:latin typeface="Calibri"/>
                <a:cs typeface="Calibri"/>
              </a:rPr>
              <a:t>pravila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081" y="3838419"/>
            <a:ext cx="171132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Calibri"/>
                <a:cs typeface="Calibri"/>
              </a:rPr>
              <a:t>Semantičke</a:t>
            </a:r>
            <a:r>
              <a:rPr sz="1750" b="1" spc="-114" dirty="0">
                <a:latin typeface="Calibri"/>
                <a:cs typeface="Calibri"/>
              </a:rPr>
              <a:t> </a:t>
            </a:r>
            <a:r>
              <a:rPr sz="1750" b="1" spc="-10" dirty="0">
                <a:latin typeface="Calibri"/>
                <a:cs typeface="Calibri"/>
              </a:rPr>
              <a:t>mreže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7081" y="4342917"/>
            <a:ext cx="1715770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sz="1750" b="1" dirty="0">
                <a:latin typeface="Calibri"/>
                <a:cs typeface="Calibri"/>
              </a:rPr>
              <a:t>Pamćenje</a:t>
            </a:r>
            <a:r>
              <a:rPr sz="1750" b="1" spc="-90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primera  (instanci)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97224" y="2427202"/>
            <a:ext cx="2145030" cy="247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285">
              <a:lnSpc>
                <a:spcPct val="100600"/>
              </a:lnSpc>
              <a:spcBef>
                <a:spcPts val="100"/>
              </a:spcBef>
            </a:pPr>
            <a:r>
              <a:rPr sz="1750" spc="-5" dirty="0">
                <a:latin typeface="Calibri"/>
                <a:cs typeface="Calibri"/>
              </a:rPr>
              <a:t>rezolucija  </a:t>
            </a:r>
            <a:r>
              <a:rPr sz="1750" dirty="0">
                <a:latin typeface="Calibri"/>
                <a:cs typeface="Calibri"/>
              </a:rPr>
              <a:t>(</a:t>
            </a:r>
            <a:r>
              <a:rPr sz="1750" i="1" dirty="0">
                <a:latin typeface="Calibri"/>
                <a:cs typeface="Calibri"/>
              </a:rPr>
              <a:t>resolution</a:t>
            </a:r>
            <a:r>
              <a:rPr sz="1750" i="1" spc="-5" dirty="0">
                <a:latin typeface="Calibri"/>
                <a:cs typeface="Calibri"/>
              </a:rPr>
              <a:t> </a:t>
            </a:r>
            <a:r>
              <a:rPr sz="1750" i="1" dirty="0">
                <a:latin typeface="Calibri"/>
                <a:cs typeface="Calibri"/>
              </a:rPr>
              <a:t>principle</a:t>
            </a:r>
            <a:r>
              <a:rPr sz="1750" dirty="0">
                <a:latin typeface="Calibri"/>
                <a:cs typeface="Calibri"/>
              </a:rPr>
              <a:t>)</a:t>
            </a:r>
            <a:endParaRPr sz="1750">
              <a:latin typeface="Calibri"/>
              <a:cs typeface="Calibri"/>
            </a:endParaRPr>
          </a:p>
          <a:p>
            <a:pPr marL="12700" marR="343535">
              <a:lnSpc>
                <a:spcPct val="100600"/>
              </a:lnSpc>
              <a:spcBef>
                <a:spcPts val="805"/>
              </a:spcBef>
            </a:pPr>
            <a:r>
              <a:rPr sz="1750" spc="-5" dirty="0">
                <a:latin typeface="Calibri"/>
                <a:cs typeface="Calibri"/>
              </a:rPr>
              <a:t>unapred </a:t>
            </a:r>
            <a:r>
              <a:rPr sz="1750" dirty="0">
                <a:latin typeface="Calibri"/>
                <a:cs typeface="Calibri"/>
              </a:rPr>
              <a:t>(</a:t>
            </a:r>
            <a:r>
              <a:rPr sz="1750" i="1" dirty="0">
                <a:latin typeface="Calibri"/>
                <a:cs typeface="Calibri"/>
              </a:rPr>
              <a:t>forward</a:t>
            </a:r>
            <a:r>
              <a:rPr sz="1750" dirty="0">
                <a:latin typeface="Calibri"/>
                <a:cs typeface="Calibri"/>
              </a:rPr>
              <a:t>) i  </a:t>
            </a:r>
            <a:r>
              <a:rPr sz="1750" spc="-5" dirty="0">
                <a:latin typeface="Calibri"/>
                <a:cs typeface="Calibri"/>
              </a:rPr>
              <a:t>unazad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(</a:t>
            </a:r>
            <a:r>
              <a:rPr sz="1750" i="1" spc="5" dirty="0">
                <a:latin typeface="Calibri"/>
                <a:cs typeface="Calibri"/>
              </a:rPr>
              <a:t>backward</a:t>
            </a:r>
            <a:r>
              <a:rPr sz="1750" spc="5" dirty="0">
                <a:latin typeface="Calibri"/>
                <a:cs typeface="Calibri"/>
              </a:rPr>
              <a:t>)</a:t>
            </a:r>
            <a:endParaRPr sz="1750">
              <a:latin typeface="Calibri"/>
              <a:cs typeface="Calibri"/>
            </a:endParaRPr>
          </a:p>
          <a:p>
            <a:pPr marL="12700" marR="60960">
              <a:lnSpc>
                <a:spcPct val="100600"/>
              </a:lnSpc>
              <a:spcBef>
                <a:spcPts val="800"/>
              </a:spcBef>
            </a:pPr>
            <a:r>
              <a:rPr sz="1750" dirty="0">
                <a:latin typeface="Calibri"/>
                <a:cs typeface="Calibri"/>
              </a:rPr>
              <a:t>nasleđivanje i posebni  metodi</a:t>
            </a: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600"/>
              </a:lnSpc>
              <a:spcBef>
                <a:spcPts val="805"/>
              </a:spcBef>
            </a:pPr>
            <a:r>
              <a:rPr sz="1750" dirty="0">
                <a:latin typeface="Calibri"/>
                <a:cs typeface="Calibri"/>
              </a:rPr>
              <a:t>analogno </a:t>
            </a:r>
            <a:r>
              <a:rPr sz="1750" spc="-5" dirty="0">
                <a:latin typeface="Calibri"/>
                <a:cs typeface="Calibri"/>
              </a:rPr>
              <a:t>zaključivanje  </a:t>
            </a:r>
            <a:r>
              <a:rPr sz="1750" dirty="0">
                <a:latin typeface="Calibri"/>
                <a:cs typeface="Calibri"/>
              </a:rPr>
              <a:t>(CBR), </a:t>
            </a:r>
            <a:r>
              <a:rPr sz="1750" spc="-10" dirty="0">
                <a:latin typeface="Calibri"/>
                <a:cs typeface="Calibri"/>
              </a:rPr>
              <a:t>koncept </a:t>
            </a:r>
            <a:r>
              <a:rPr sz="1750" dirty="0">
                <a:latin typeface="Calibri"/>
                <a:cs typeface="Calibri"/>
              </a:rPr>
              <a:t>sličnosti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2681" y="3963431"/>
            <a:ext cx="32004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latin typeface="Calibri"/>
                <a:cs typeface="Calibri"/>
              </a:rPr>
              <a:t>Osobe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65847" y="4165091"/>
            <a:ext cx="1693545" cy="873760"/>
            <a:chOff x="7165847" y="4165091"/>
            <a:chExt cx="1693545" cy="873760"/>
          </a:xfrm>
        </p:grpSpPr>
        <p:sp>
          <p:nvSpPr>
            <p:cNvPr id="21" name="object 21"/>
            <p:cNvSpPr/>
            <p:nvPr/>
          </p:nvSpPr>
          <p:spPr>
            <a:xfrm>
              <a:off x="7165848" y="4226064"/>
              <a:ext cx="1693545" cy="812800"/>
            </a:xfrm>
            <a:custGeom>
              <a:avLst/>
              <a:gdLst/>
              <a:ahLst/>
              <a:cxnLst/>
              <a:rect l="l" t="t" r="r" b="b"/>
              <a:pathLst>
                <a:path w="1693545" h="812800">
                  <a:moveTo>
                    <a:pt x="516636" y="161544"/>
                  </a:moveTo>
                  <a:lnTo>
                    <a:pt x="490321" y="90855"/>
                  </a:lnTo>
                  <a:lnTo>
                    <a:pt x="459765" y="60845"/>
                  </a:lnTo>
                  <a:lnTo>
                    <a:pt x="419658" y="35737"/>
                  </a:lnTo>
                  <a:lnTo>
                    <a:pt x="371563" y="16560"/>
                  </a:lnTo>
                  <a:lnTo>
                    <a:pt x="317004" y="4305"/>
                  </a:lnTo>
                  <a:lnTo>
                    <a:pt x="257556" y="0"/>
                  </a:lnTo>
                  <a:lnTo>
                    <a:pt x="198653" y="4305"/>
                  </a:lnTo>
                  <a:lnTo>
                    <a:pt x="144513" y="16560"/>
                  </a:lnTo>
                  <a:lnTo>
                    <a:pt x="96672" y="35737"/>
                  </a:lnTo>
                  <a:lnTo>
                    <a:pt x="56730" y="60845"/>
                  </a:lnTo>
                  <a:lnTo>
                    <a:pt x="26263" y="90855"/>
                  </a:lnTo>
                  <a:lnTo>
                    <a:pt x="6819" y="124752"/>
                  </a:lnTo>
                  <a:lnTo>
                    <a:pt x="0" y="161544"/>
                  </a:lnTo>
                  <a:lnTo>
                    <a:pt x="6819" y="198882"/>
                  </a:lnTo>
                  <a:lnTo>
                    <a:pt x="26263" y="233184"/>
                  </a:lnTo>
                  <a:lnTo>
                    <a:pt x="56730" y="263474"/>
                  </a:lnTo>
                  <a:lnTo>
                    <a:pt x="96672" y="288734"/>
                  </a:lnTo>
                  <a:lnTo>
                    <a:pt x="144513" y="308000"/>
                  </a:lnTo>
                  <a:lnTo>
                    <a:pt x="198653" y="320294"/>
                  </a:lnTo>
                  <a:lnTo>
                    <a:pt x="257556" y="324612"/>
                  </a:lnTo>
                  <a:lnTo>
                    <a:pt x="317004" y="320294"/>
                  </a:lnTo>
                  <a:lnTo>
                    <a:pt x="371563" y="308000"/>
                  </a:lnTo>
                  <a:lnTo>
                    <a:pt x="419658" y="288734"/>
                  </a:lnTo>
                  <a:lnTo>
                    <a:pt x="459765" y="263474"/>
                  </a:lnTo>
                  <a:lnTo>
                    <a:pt x="490321" y="233184"/>
                  </a:lnTo>
                  <a:lnTo>
                    <a:pt x="509790" y="198882"/>
                  </a:lnTo>
                  <a:lnTo>
                    <a:pt x="516636" y="161544"/>
                  </a:lnTo>
                  <a:close/>
                </a:path>
                <a:path w="1693545" h="812800">
                  <a:moveTo>
                    <a:pt x="1693151" y="665975"/>
                  </a:moveTo>
                  <a:lnTo>
                    <a:pt x="1666849" y="595299"/>
                  </a:lnTo>
                  <a:lnTo>
                    <a:pt x="1636293" y="565289"/>
                  </a:lnTo>
                  <a:lnTo>
                    <a:pt x="1596186" y="540181"/>
                  </a:lnTo>
                  <a:lnTo>
                    <a:pt x="1548091" y="521004"/>
                  </a:lnTo>
                  <a:lnTo>
                    <a:pt x="1493532" y="508749"/>
                  </a:lnTo>
                  <a:lnTo>
                    <a:pt x="1434071" y="504431"/>
                  </a:lnTo>
                  <a:lnTo>
                    <a:pt x="1374622" y="508749"/>
                  </a:lnTo>
                  <a:lnTo>
                    <a:pt x="1320063" y="521004"/>
                  </a:lnTo>
                  <a:lnTo>
                    <a:pt x="1271968" y="540181"/>
                  </a:lnTo>
                  <a:lnTo>
                    <a:pt x="1231861" y="565289"/>
                  </a:lnTo>
                  <a:lnTo>
                    <a:pt x="1201305" y="595299"/>
                  </a:lnTo>
                  <a:lnTo>
                    <a:pt x="1181836" y="629196"/>
                  </a:lnTo>
                  <a:lnTo>
                    <a:pt x="1174991" y="665975"/>
                  </a:lnTo>
                  <a:lnTo>
                    <a:pt x="1181836" y="703237"/>
                  </a:lnTo>
                  <a:lnTo>
                    <a:pt x="1201305" y="737323"/>
                  </a:lnTo>
                  <a:lnTo>
                    <a:pt x="1231861" y="767308"/>
                  </a:lnTo>
                  <a:lnTo>
                    <a:pt x="1271968" y="792251"/>
                  </a:lnTo>
                  <a:lnTo>
                    <a:pt x="1320063" y="811225"/>
                  </a:lnTo>
                  <a:lnTo>
                    <a:pt x="1324851" y="812279"/>
                  </a:lnTo>
                  <a:lnTo>
                    <a:pt x="1543304" y="812279"/>
                  </a:lnTo>
                  <a:lnTo>
                    <a:pt x="1596186" y="792251"/>
                  </a:lnTo>
                  <a:lnTo>
                    <a:pt x="1636293" y="767308"/>
                  </a:lnTo>
                  <a:lnTo>
                    <a:pt x="1666849" y="737323"/>
                  </a:lnTo>
                  <a:lnTo>
                    <a:pt x="1686318" y="703237"/>
                  </a:lnTo>
                  <a:lnTo>
                    <a:pt x="1693151" y="665975"/>
                  </a:lnTo>
                  <a:close/>
                </a:path>
                <a:path w="1693545" h="812800">
                  <a:moveTo>
                    <a:pt x="1693151" y="161544"/>
                  </a:moveTo>
                  <a:lnTo>
                    <a:pt x="1666849" y="90855"/>
                  </a:lnTo>
                  <a:lnTo>
                    <a:pt x="1636293" y="60845"/>
                  </a:lnTo>
                  <a:lnTo>
                    <a:pt x="1596186" y="35737"/>
                  </a:lnTo>
                  <a:lnTo>
                    <a:pt x="1548091" y="16560"/>
                  </a:lnTo>
                  <a:lnTo>
                    <a:pt x="1493532" y="4305"/>
                  </a:lnTo>
                  <a:lnTo>
                    <a:pt x="1434071" y="0"/>
                  </a:lnTo>
                  <a:lnTo>
                    <a:pt x="1374622" y="4305"/>
                  </a:lnTo>
                  <a:lnTo>
                    <a:pt x="1320063" y="16560"/>
                  </a:lnTo>
                  <a:lnTo>
                    <a:pt x="1271968" y="35737"/>
                  </a:lnTo>
                  <a:lnTo>
                    <a:pt x="1231861" y="60845"/>
                  </a:lnTo>
                  <a:lnTo>
                    <a:pt x="1201305" y="90855"/>
                  </a:lnTo>
                  <a:lnTo>
                    <a:pt x="1181836" y="124752"/>
                  </a:lnTo>
                  <a:lnTo>
                    <a:pt x="1174991" y="161544"/>
                  </a:lnTo>
                  <a:lnTo>
                    <a:pt x="1181836" y="198882"/>
                  </a:lnTo>
                  <a:lnTo>
                    <a:pt x="1201305" y="233184"/>
                  </a:lnTo>
                  <a:lnTo>
                    <a:pt x="1231861" y="263474"/>
                  </a:lnTo>
                  <a:lnTo>
                    <a:pt x="1271968" y="288734"/>
                  </a:lnTo>
                  <a:lnTo>
                    <a:pt x="1320063" y="308000"/>
                  </a:lnTo>
                  <a:lnTo>
                    <a:pt x="1374622" y="320294"/>
                  </a:lnTo>
                  <a:lnTo>
                    <a:pt x="1434071" y="324612"/>
                  </a:lnTo>
                  <a:lnTo>
                    <a:pt x="1493532" y="320294"/>
                  </a:lnTo>
                  <a:lnTo>
                    <a:pt x="1548091" y="308000"/>
                  </a:lnTo>
                  <a:lnTo>
                    <a:pt x="1596186" y="288734"/>
                  </a:lnTo>
                  <a:lnTo>
                    <a:pt x="1636293" y="263474"/>
                  </a:lnTo>
                  <a:lnTo>
                    <a:pt x="1666849" y="233184"/>
                  </a:lnTo>
                  <a:lnTo>
                    <a:pt x="1686318" y="198882"/>
                  </a:lnTo>
                  <a:lnTo>
                    <a:pt x="1693151" y="161544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04760" y="4165091"/>
              <a:ext cx="224028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704897" y="4187450"/>
            <a:ext cx="11176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10" dirty="0">
                <a:latin typeface="Calibri"/>
                <a:cs typeface="Calibri"/>
              </a:rPr>
              <a:t>je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35257" y="4182872"/>
            <a:ext cx="11176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10" dirty="0">
                <a:latin typeface="Calibri"/>
                <a:cs typeface="Calibri"/>
              </a:rPr>
              <a:t>je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43444" y="3401567"/>
            <a:ext cx="516890" cy="325120"/>
          </a:xfrm>
          <a:custGeom>
            <a:avLst/>
            <a:gdLst/>
            <a:ahLst/>
            <a:cxnLst/>
            <a:rect l="l" t="t" r="r" b="b"/>
            <a:pathLst>
              <a:path w="516890" h="325120">
                <a:moveTo>
                  <a:pt x="257556" y="324612"/>
                </a:moveTo>
                <a:lnTo>
                  <a:pt x="198662" y="320302"/>
                </a:lnTo>
                <a:lnTo>
                  <a:pt x="144513" y="308047"/>
                </a:lnTo>
                <a:lnTo>
                  <a:pt x="96682" y="288862"/>
                </a:lnTo>
                <a:lnTo>
                  <a:pt x="56743" y="263758"/>
                </a:lnTo>
                <a:lnTo>
                  <a:pt x="26267" y="233749"/>
                </a:lnTo>
                <a:lnTo>
                  <a:pt x="6829" y="199848"/>
                </a:lnTo>
                <a:lnTo>
                  <a:pt x="0" y="163068"/>
                </a:lnTo>
                <a:lnTo>
                  <a:pt x="6829" y="125723"/>
                </a:lnTo>
                <a:lnTo>
                  <a:pt x="26267" y="91417"/>
                </a:lnTo>
                <a:lnTo>
                  <a:pt x="56743" y="61137"/>
                </a:lnTo>
                <a:lnTo>
                  <a:pt x="96682" y="35869"/>
                </a:lnTo>
                <a:lnTo>
                  <a:pt x="144513" y="16599"/>
                </a:lnTo>
                <a:lnTo>
                  <a:pt x="198662" y="4314"/>
                </a:lnTo>
                <a:lnTo>
                  <a:pt x="257556" y="0"/>
                </a:lnTo>
                <a:lnTo>
                  <a:pt x="317014" y="4314"/>
                </a:lnTo>
                <a:lnTo>
                  <a:pt x="371567" y="16599"/>
                </a:lnTo>
                <a:lnTo>
                  <a:pt x="419668" y="35869"/>
                </a:lnTo>
                <a:lnTo>
                  <a:pt x="459772" y="61137"/>
                </a:lnTo>
                <a:lnTo>
                  <a:pt x="490332" y="91417"/>
                </a:lnTo>
                <a:lnTo>
                  <a:pt x="509802" y="125723"/>
                </a:lnTo>
                <a:lnTo>
                  <a:pt x="516636" y="163068"/>
                </a:lnTo>
                <a:lnTo>
                  <a:pt x="509802" y="199848"/>
                </a:lnTo>
                <a:lnTo>
                  <a:pt x="490332" y="233749"/>
                </a:lnTo>
                <a:lnTo>
                  <a:pt x="459772" y="263758"/>
                </a:lnTo>
                <a:lnTo>
                  <a:pt x="419668" y="288862"/>
                </a:lnTo>
                <a:lnTo>
                  <a:pt x="371567" y="308047"/>
                </a:lnTo>
                <a:lnTo>
                  <a:pt x="317014" y="320302"/>
                </a:lnTo>
                <a:lnTo>
                  <a:pt x="257556" y="324612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17918" y="1713170"/>
            <a:ext cx="3973195" cy="192341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10"/>
              </a:spcBef>
              <a:buClr>
                <a:srgbClr val="BADFE2"/>
              </a:buClr>
              <a:buFont typeface="Calibri"/>
              <a:buChar char="•"/>
              <a:tabLst>
                <a:tab pos="390525" algn="l"/>
                <a:tab pos="391160" algn="l"/>
              </a:tabLst>
            </a:pPr>
            <a:r>
              <a:rPr sz="1950" b="1" spc="10" dirty="0">
                <a:latin typeface="Calibri"/>
                <a:cs typeface="Calibri"/>
              </a:rPr>
              <a:t>Logika</a:t>
            </a:r>
            <a:r>
              <a:rPr sz="1950" spc="10" dirty="0">
                <a:latin typeface="Calibri"/>
                <a:cs typeface="Calibri"/>
              </a:rPr>
              <a:t>: </a:t>
            </a:r>
            <a:r>
              <a:rPr sz="1950" i="1" spc="10" dirty="0">
                <a:solidFill>
                  <a:srgbClr val="333399"/>
                </a:solidFill>
                <a:latin typeface="Calibri"/>
                <a:cs typeface="Calibri"/>
              </a:rPr>
              <a:t>bogati ljudi imaju brza</a:t>
            </a:r>
            <a:r>
              <a:rPr sz="1950" i="1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333399"/>
                </a:solidFill>
                <a:latin typeface="Calibri"/>
                <a:cs typeface="Calibri"/>
              </a:rPr>
              <a:t>kola</a:t>
            </a:r>
            <a:endParaRPr sz="1950">
              <a:latin typeface="Calibri"/>
              <a:cs typeface="Calibri"/>
            </a:endParaRPr>
          </a:p>
          <a:p>
            <a:pPr marL="516890">
              <a:lnSpc>
                <a:spcPct val="100000"/>
              </a:lnSpc>
              <a:spcBef>
                <a:spcPts val="459"/>
              </a:spcBef>
            </a:pPr>
            <a:r>
              <a:rPr sz="1550" spc="-5" dirty="0">
                <a:solidFill>
                  <a:srgbClr val="333399"/>
                </a:solidFill>
                <a:latin typeface="Symbol"/>
                <a:cs typeface="Symbol"/>
              </a:rPr>
              <a:t></a:t>
            </a:r>
            <a:r>
              <a:rPr sz="155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k,č :</a:t>
            </a:r>
            <a:r>
              <a:rPr sz="1550" spc="-6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ima(k,č)</a:t>
            </a:r>
            <a:r>
              <a:rPr sz="1550" spc="-5" dirty="0">
                <a:solidFill>
                  <a:srgbClr val="333399"/>
                </a:solidFill>
                <a:latin typeface="Symbol"/>
                <a:cs typeface="Symbol"/>
              </a:rPr>
              <a:t>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bogat(č)</a:t>
            </a:r>
            <a:r>
              <a:rPr sz="1550" spc="-5" dirty="0">
                <a:solidFill>
                  <a:srgbClr val="333399"/>
                </a:solidFill>
                <a:latin typeface="Symbol"/>
                <a:cs typeface="Symbol"/>
              </a:rPr>
              <a:t>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brza(k)</a:t>
            </a:r>
            <a:endParaRPr sz="155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430"/>
              </a:spcBef>
              <a:buClr>
                <a:srgbClr val="BADFE2"/>
              </a:buClr>
              <a:buFont typeface="Calibri"/>
              <a:buChar char="•"/>
              <a:tabLst>
                <a:tab pos="390525" algn="l"/>
                <a:tab pos="391160" algn="l"/>
              </a:tabLst>
            </a:pPr>
            <a:r>
              <a:rPr sz="1950" b="1" spc="10" dirty="0">
                <a:latin typeface="Calibri"/>
                <a:cs typeface="Calibri"/>
              </a:rPr>
              <a:t>Produkciona</a:t>
            </a:r>
            <a:r>
              <a:rPr sz="1950" b="1" spc="-2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pravila</a:t>
            </a:r>
            <a:endParaRPr sz="1950">
              <a:latin typeface="Calibri"/>
              <a:cs typeface="Calibri"/>
            </a:endParaRPr>
          </a:p>
          <a:p>
            <a:pPr marL="501650">
              <a:lnSpc>
                <a:spcPct val="100000"/>
              </a:lnSpc>
              <a:spcBef>
                <a:spcPts val="445"/>
              </a:spcBef>
            </a:pPr>
            <a:r>
              <a:rPr sz="1550" b="1" dirty="0">
                <a:solidFill>
                  <a:srgbClr val="333399"/>
                </a:solidFill>
                <a:latin typeface="Cambria"/>
                <a:cs typeface="Cambria"/>
              </a:rPr>
              <a:t>if 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ima(k,č) </a:t>
            </a:r>
            <a:r>
              <a:rPr sz="1550" b="1" spc="-5" dirty="0">
                <a:solidFill>
                  <a:srgbClr val="333399"/>
                </a:solidFill>
                <a:latin typeface="Cambria"/>
                <a:cs typeface="Cambria"/>
              </a:rPr>
              <a:t>and 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bogat(č) </a:t>
            </a:r>
            <a:r>
              <a:rPr sz="1550" b="1" spc="-5" dirty="0">
                <a:solidFill>
                  <a:srgbClr val="333399"/>
                </a:solidFill>
                <a:latin typeface="Cambria"/>
                <a:cs typeface="Cambria"/>
              </a:rPr>
              <a:t>then</a:t>
            </a:r>
            <a:r>
              <a:rPr sz="1550" b="1" spc="-3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brza(k)</a:t>
            </a:r>
            <a:endParaRPr sz="155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430"/>
              </a:spcBef>
              <a:buClr>
                <a:srgbClr val="BADFE2"/>
              </a:buClr>
              <a:buFont typeface="Calibri"/>
              <a:buChar char="•"/>
              <a:tabLst>
                <a:tab pos="390525" algn="l"/>
                <a:tab pos="391160" algn="l"/>
              </a:tabLst>
            </a:pPr>
            <a:r>
              <a:rPr sz="1950" b="1" spc="10" dirty="0">
                <a:latin typeface="Calibri"/>
                <a:cs typeface="Calibri"/>
              </a:rPr>
              <a:t>Semantičke mreže </a:t>
            </a:r>
            <a:r>
              <a:rPr sz="1950" spc="5" dirty="0">
                <a:latin typeface="Calibri"/>
                <a:cs typeface="Calibri"/>
              </a:rPr>
              <a:t>- </a:t>
            </a:r>
            <a:r>
              <a:rPr sz="1950" spc="10" dirty="0">
                <a:latin typeface="Calibri"/>
                <a:cs typeface="Calibri"/>
              </a:rPr>
              <a:t>veze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pojmova</a:t>
            </a:r>
            <a:endParaRPr sz="1950">
              <a:latin typeface="Calibri"/>
              <a:cs typeface="Calibri"/>
            </a:endParaRPr>
          </a:p>
          <a:p>
            <a:pPr marL="993775" algn="ctr">
              <a:lnSpc>
                <a:spcPct val="100000"/>
              </a:lnSpc>
              <a:spcBef>
                <a:spcPts val="800"/>
              </a:spcBef>
            </a:pPr>
            <a:r>
              <a:rPr sz="850" spc="10" dirty="0">
                <a:latin typeface="Calibri"/>
                <a:cs typeface="Calibri"/>
              </a:rPr>
              <a:t>Sisari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66414" y="3730224"/>
            <a:ext cx="11176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10" dirty="0">
                <a:latin typeface="Calibri"/>
                <a:cs typeface="Calibri"/>
              </a:rPr>
              <a:t>je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67371" y="4730495"/>
            <a:ext cx="518159" cy="307975"/>
          </a:xfrm>
          <a:custGeom>
            <a:avLst/>
            <a:gdLst/>
            <a:ahLst/>
            <a:cxnLst/>
            <a:rect l="l" t="t" r="r" b="b"/>
            <a:pathLst>
              <a:path w="518159" h="307975">
                <a:moveTo>
                  <a:pt x="368310" y="307848"/>
                </a:moveTo>
                <a:lnTo>
                  <a:pt x="149849" y="307848"/>
                </a:lnTo>
                <a:lnTo>
                  <a:pt x="145068" y="306790"/>
                </a:lnTo>
                <a:lnTo>
                  <a:pt x="96967" y="287818"/>
                </a:lnTo>
                <a:lnTo>
                  <a:pt x="56863" y="262874"/>
                </a:lnTo>
                <a:lnTo>
                  <a:pt x="26303" y="232892"/>
                </a:lnTo>
                <a:lnTo>
                  <a:pt x="6833" y="198804"/>
                </a:lnTo>
                <a:lnTo>
                  <a:pt x="0" y="161545"/>
                </a:lnTo>
                <a:lnTo>
                  <a:pt x="6833" y="124763"/>
                </a:lnTo>
                <a:lnTo>
                  <a:pt x="26303" y="90862"/>
                </a:lnTo>
                <a:lnTo>
                  <a:pt x="56863" y="60853"/>
                </a:lnTo>
                <a:lnTo>
                  <a:pt x="96967" y="35749"/>
                </a:lnTo>
                <a:lnTo>
                  <a:pt x="145068" y="16564"/>
                </a:lnTo>
                <a:lnTo>
                  <a:pt x="199621" y="4309"/>
                </a:lnTo>
                <a:lnTo>
                  <a:pt x="259079" y="0"/>
                </a:lnTo>
                <a:lnTo>
                  <a:pt x="318538" y="4309"/>
                </a:lnTo>
                <a:lnTo>
                  <a:pt x="373091" y="16564"/>
                </a:lnTo>
                <a:lnTo>
                  <a:pt x="421192" y="35749"/>
                </a:lnTo>
                <a:lnTo>
                  <a:pt x="461296" y="60853"/>
                </a:lnTo>
                <a:lnTo>
                  <a:pt x="491856" y="90862"/>
                </a:lnTo>
                <a:lnTo>
                  <a:pt x="511326" y="124763"/>
                </a:lnTo>
                <a:lnTo>
                  <a:pt x="518159" y="161542"/>
                </a:lnTo>
                <a:lnTo>
                  <a:pt x="511326" y="198804"/>
                </a:lnTo>
                <a:lnTo>
                  <a:pt x="491856" y="232892"/>
                </a:lnTo>
                <a:lnTo>
                  <a:pt x="461296" y="262874"/>
                </a:lnTo>
                <a:lnTo>
                  <a:pt x="421192" y="287818"/>
                </a:lnTo>
                <a:lnTo>
                  <a:pt x="373091" y="306790"/>
                </a:lnTo>
                <a:lnTo>
                  <a:pt x="368310" y="307848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37002" y="4804713"/>
            <a:ext cx="150558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33170" algn="l"/>
              </a:tabLst>
            </a:pPr>
            <a:r>
              <a:rPr sz="850" spc="25" dirty="0">
                <a:latin typeface="Calibri"/>
                <a:cs typeface="Calibri"/>
              </a:rPr>
              <a:t>M</a:t>
            </a:r>
            <a:r>
              <a:rPr sz="850" spc="10" dirty="0">
                <a:latin typeface="Calibri"/>
                <a:cs typeface="Calibri"/>
              </a:rPr>
              <a:t>irj</a:t>
            </a:r>
            <a:r>
              <a:rPr sz="850" spc="5" dirty="0">
                <a:latin typeface="Calibri"/>
                <a:cs typeface="Calibri"/>
              </a:rPr>
              <a:t>a</a:t>
            </a:r>
            <a:r>
              <a:rPr sz="850" spc="15" dirty="0">
                <a:latin typeface="Calibri"/>
                <a:cs typeface="Calibri"/>
              </a:rPr>
              <a:t>na</a:t>
            </a:r>
            <a:r>
              <a:rPr sz="850" dirty="0">
                <a:latin typeface="Calibri"/>
                <a:cs typeface="Calibri"/>
              </a:rPr>
              <a:t>	</a:t>
            </a:r>
            <a:r>
              <a:rPr sz="850" spc="15" dirty="0">
                <a:latin typeface="Calibri"/>
                <a:cs typeface="Calibri"/>
              </a:rPr>
              <a:t>Jo</a:t>
            </a:r>
            <a:r>
              <a:rPr sz="850" spc="10" dirty="0">
                <a:latin typeface="Calibri"/>
                <a:cs typeface="Calibri"/>
              </a:rPr>
              <a:t>v</a:t>
            </a:r>
            <a:r>
              <a:rPr sz="850" spc="5" dirty="0">
                <a:latin typeface="Calibri"/>
                <a:cs typeface="Calibri"/>
              </a:rPr>
              <a:t>a</a:t>
            </a:r>
            <a:r>
              <a:rPr sz="850" spc="20" dirty="0"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25028" y="3899416"/>
            <a:ext cx="56324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8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850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noge</a:t>
            </a:r>
            <a:r>
              <a:rPr sz="850" b="1" spc="140" dirty="0">
                <a:latin typeface="Calibri"/>
                <a:cs typeface="Calibri"/>
              </a:rPr>
              <a:t> </a:t>
            </a:r>
            <a:r>
              <a:rPr sz="1275" spc="22" baseline="-32679" dirty="0">
                <a:latin typeface="Calibri"/>
                <a:cs typeface="Calibri"/>
              </a:rPr>
              <a:t>2</a:t>
            </a:r>
            <a:endParaRPr sz="1275" baseline="-32679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417307" y="4047744"/>
            <a:ext cx="337185" cy="178435"/>
          </a:xfrm>
          <a:custGeom>
            <a:avLst/>
            <a:gdLst/>
            <a:ahLst/>
            <a:cxnLst/>
            <a:rect l="l" t="t" r="r" b="b"/>
            <a:pathLst>
              <a:path w="337184" h="178435">
                <a:moveTo>
                  <a:pt x="31877" y="128598"/>
                </a:moveTo>
                <a:lnTo>
                  <a:pt x="22206" y="125185"/>
                </a:lnTo>
                <a:lnTo>
                  <a:pt x="24384" y="120396"/>
                </a:lnTo>
                <a:lnTo>
                  <a:pt x="30480" y="111252"/>
                </a:lnTo>
                <a:lnTo>
                  <a:pt x="45720" y="96012"/>
                </a:lnTo>
                <a:lnTo>
                  <a:pt x="64008" y="80772"/>
                </a:lnTo>
                <a:lnTo>
                  <a:pt x="74676" y="74676"/>
                </a:lnTo>
                <a:lnTo>
                  <a:pt x="85344" y="67056"/>
                </a:lnTo>
                <a:lnTo>
                  <a:pt x="131064" y="42672"/>
                </a:lnTo>
                <a:lnTo>
                  <a:pt x="184404" y="22860"/>
                </a:lnTo>
                <a:lnTo>
                  <a:pt x="243840" y="7620"/>
                </a:lnTo>
                <a:lnTo>
                  <a:pt x="304800" y="0"/>
                </a:lnTo>
                <a:lnTo>
                  <a:pt x="335280" y="0"/>
                </a:lnTo>
                <a:lnTo>
                  <a:pt x="336803" y="9144"/>
                </a:lnTo>
                <a:lnTo>
                  <a:pt x="304800" y="10668"/>
                </a:lnTo>
                <a:lnTo>
                  <a:pt x="306324" y="10668"/>
                </a:lnTo>
                <a:lnTo>
                  <a:pt x="274320" y="13716"/>
                </a:lnTo>
                <a:lnTo>
                  <a:pt x="275844" y="13716"/>
                </a:lnTo>
                <a:lnTo>
                  <a:pt x="245364" y="18288"/>
                </a:lnTo>
                <a:lnTo>
                  <a:pt x="216407" y="24384"/>
                </a:lnTo>
                <a:lnTo>
                  <a:pt x="187452" y="32004"/>
                </a:lnTo>
                <a:lnTo>
                  <a:pt x="188976" y="32004"/>
                </a:lnTo>
                <a:lnTo>
                  <a:pt x="161544" y="41148"/>
                </a:lnTo>
                <a:lnTo>
                  <a:pt x="135636" y="51816"/>
                </a:lnTo>
                <a:lnTo>
                  <a:pt x="111252" y="64008"/>
                </a:lnTo>
                <a:lnTo>
                  <a:pt x="112776" y="64008"/>
                </a:lnTo>
                <a:lnTo>
                  <a:pt x="89916" y="76200"/>
                </a:lnTo>
                <a:lnTo>
                  <a:pt x="79248" y="82296"/>
                </a:lnTo>
                <a:lnTo>
                  <a:pt x="80772" y="82296"/>
                </a:lnTo>
                <a:lnTo>
                  <a:pt x="70104" y="89916"/>
                </a:lnTo>
                <a:lnTo>
                  <a:pt x="60960" y="96012"/>
                </a:lnTo>
                <a:lnTo>
                  <a:pt x="62484" y="96012"/>
                </a:lnTo>
                <a:lnTo>
                  <a:pt x="53340" y="103632"/>
                </a:lnTo>
                <a:lnTo>
                  <a:pt x="38100" y="118872"/>
                </a:lnTo>
                <a:lnTo>
                  <a:pt x="39624" y="118872"/>
                </a:lnTo>
                <a:lnTo>
                  <a:pt x="32004" y="126492"/>
                </a:lnTo>
                <a:lnTo>
                  <a:pt x="32835" y="126492"/>
                </a:lnTo>
                <a:lnTo>
                  <a:pt x="31877" y="128598"/>
                </a:lnTo>
                <a:close/>
              </a:path>
              <a:path w="337184" h="178435">
                <a:moveTo>
                  <a:pt x="6096" y="178308"/>
                </a:moveTo>
                <a:lnTo>
                  <a:pt x="0" y="117348"/>
                </a:lnTo>
                <a:lnTo>
                  <a:pt x="22206" y="125185"/>
                </a:lnTo>
                <a:lnTo>
                  <a:pt x="16764" y="137160"/>
                </a:lnTo>
                <a:lnTo>
                  <a:pt x="25908" y="141732"/>
                </a:lnTo>
                <a:lnTo>
                  <a:pt x="45284" y="141732"/>
                </a:lnTo>
                <a:lnTo>
                  <a:pt x="6096" y="178308"/>
                </a:lnTo>
                <a:close/>
              </a:path>
              <a:path w="337184" h="178435">
                <a:moveTo>
                  <a:pt x="32835" y="126492"/>
                </a:moveTo>
                <a:lnTo>
                  <a:pt x="32004" y="126492"/>
                </a:lnTo>
                <a:lnTo>
                  <a:pt x="33528" y="124968"/>
                </a:lnTo>
                <a:lnTo>
                  <a:pt x="32835" y="126492"/>
                </a:lnTo>
                <a:close/>
              </a:path>
              <a:path w="337184" h="178435">
                <a:moveTo>
                  <a:pt x="25908" y="141732"/>
                </a:moveTo>
                <a:lnTo>
                  <a:pt x="16764" y="137160"/>
                </a:lnTo>
                <a:lnTo>
                  <a:pt x="22206" y="125185"/>
                </a:lnTo>
                <a:lnTo>
                  <a:pt x="31877" y="128598"/>
                </a:lnTo>
                <a:lnTo>
                  <a:pt x="25908" y="141732"/>
                </a:lnTo>
                <a:close/>
              </a:path>
              <a:path w="337184" h="178435">
                <a:moveTo>
                  <a:pt x="45284" y="141732"/>
                </a:moveTo>
                <a:lnTo>
                  <a:pt x="25908" y="141732"/>
                </a:lnTo>
                <a:lnTo>
                  <a:pt x="31877" y="128598"/>
                </a:lnTo>
                <a:lnTo>
                  <a:pt x="51816" y="135636"/>
                </a:lnTo>
                <a:lnTo>
                  <a:pt x="45284" y="141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64431" y="3919241"/>
            <a:ext cx="31242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5" dirty="0">
                <a:latin typeface="Calibri"/>
                <a:cs typeface="Calibri"/>
              </a:rPr>
              <a:t>m</a:t>
            </a:r>
            <a:r>
              <a:rPr sz="850" b="1" spc="20" dirty="0">
                <a:latin typeface="Calibri"/>
                <a:cs typeface="Calibri"/>
              </a:rPr>
              <a:t>a</a:t>
            </a:r>
            <a:r>
              <a:rPr sz="850" b="1" spc="15" dirty="0">
                <a:latin typeface="Calibri"/>
                <a:cs typeface="Calibri"/>
              </a:rPr>
              <a:t>jka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395971" y="3723132"/>
            <a:ext cx="1236345" cy="1198245"/>
            <a:chOff x="7395971" y="3723132"/>
            <a:chExt cx="1236345" cy="1198245"/>
          </a:xfrm>
        </p:grpSpPr>
        <p:sp>
          <p:nvSpPr>
            <p:cNvPr id="34" name="object 34"/>
            <p:cNvSpPr/>
            <p:nvPr/>
          </p:nvSpPr>
          <p:spPr>
            <a:xfrm>
              <a:off x="7395971" y="4550664"/>
              <a:ext cx="56515" cy="180340"/>
            </a:xfrm>
            <a:custGeom>
              <a:avLst/>
              <a:gdLst/>
              <a:ahLst/>
              <a:cxnLst/>
              <a:rect l="l" t="t" r="r" b="b"/>
              <a:pathLst>
                <a:path w="56515" h="180339">
                  <a:moveTo>
                    <a:pt x="0" y="56387"/>
                  </a:moveTo>
                  <a:lnTo>
                    <a:pt x="27432" y="0"/>
                  </a:lnTo>
                  <a:lnTo>
                    <a:pt x="49149" y="41147"/>
                  </a:lnTo>
                  <a:lnTo>
                    <a:pt x="22860" y="41147"/>
                  </a:lnTo>
                  <a:lnTo>
                    <a:pt x="23020" y="55765"/>
                  </a:lnTo>
                  <a:lnTo>
                    <a:pt x="0" y="56387"/>
                  </a:lnTo>
                  <a:close/>
                </a:path>
                <a:path w="56515" h="180339">
                  <a:moveTo>
                    <a:pt x="23020" y="55765"/>
                  </a:moveTo>
                  <a:lnTo>
                    <a:pt x="22860" y="41147"/>
                  </a:lnTo>
                  <a:lnTo>
                    <a:pt x="33528" y="41147"/>
                  </a:lnTo>
                  <a:lnTo>
                    <a:pt x="33685" y="55477"/>
                  </a:lnTo>
                  <a:lnTo>
                    <a:pt x="23020" y="55765"/>
                  </a:lnTo>
                  <a:close/>
                </a:path>
                <a:path w="56515" h="180339">
                  <a:moveTo>
                    <a:pt x="33685" y="55477"/>
                  </a:moveTo>
                  <a:lnTo>
                    <a:pt x="33528" y="41147"/>
                  </a:lnTo>
                  <a:lnTo>
                    <a:pt x="49149" y="41147"/>
                  </a:lnTo>
                  <a:lnTo>
                    <a:pt x="56388" y="54863"/>
                  </a:lnTo>
                  <a:lnTo>
                    <a:pt x="33685" y="55477"/>
                  </a:lnTo>
                  <a:close/>
                </a:path>
                <a:path w="56515" h="180339">
                  <a:moveTo>
                    <a:pt x="35052" y="179831"/>
                  </a:moveTo>
                  <a:lnTo>
                    <a:pt x="24384" y="179831"/>
                  </a:lnTo>
                  <a:lnTo>
                    <a:pt x="23020" y="55765"/>
                  </a:lnTo>
                  <a:lnTo>
                    <a:pt x="33685" y="55477"/>
                  </a:lnTo>
                  <a:lnTo>
                    <a:pt x="35052" y="179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94548" y="4165091"/>
              <a:ext cx="225552" cy="114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85532" y="3723144"/>
              <a:ext cx="946785" cy="1198245"/>
            </a:xfrm>
            <a:custGeom>
              <a:avLst/>
              <a:gdLst/>
              <a:ahLst/>
              <a:cxnLst/>
              <a:rect l="l" t="t" r="r" b="b"/>
              <a:pathLst>
                <a:path w="946784" h="1198245">
                  <a:moveTo>
                    <a:pt x="348983" y="54864"/>
                  </a:moveTo>
                  <a:lnTo>
                    <a:pt x="341744" y="41148"/>
                  </a:lnTo>
                  <a:lnTo>
                    <a:pt x="320027" y="0"/>
                  </a:lnTo>
                  <a:lnTo>
                    <a:pt x="292595" y="56388"/>
                  </a:lnTo>
                  <a:lnTo>
                    <a:pt x="315620" y="55765"/>
                  </a:lnTo>
                  <a:lnTo>
                    <a:pt x="316979" y="179832"/>
                  </a:lnTo>
                  <a:lnTo>
                    <a:pt x="327647" y="179832"/>
                  </a:lnTo>
                  <a:lnTo>
                    <a:pt x="326288" y="55473"/>
                  </a:lnTo>
                  <a:lnTo>
                    <a:pt x="348983" y="54864"/>
                  </a:lnTo>
                  <a:close/>
                </a:path>
                <a:path w="946784" h="1198245">
                  <a:moveTo>
                    <a:pt x="655320" y="1168895"/>
                  </a:moveTo>
                  <a:lnTo>
                    <a:pt x="646176" y="1164323"/>
                  </a:lnTo>
                  <a:lnTo>
                    <a:pt x="600456" y="1141463"/>
                  </a:lnTo>
                  <a:lnTo>
                    <a:pt x="600456" y="1164323"/>
                  </a:lnTo>
                  <a:lnTo>
                    <a:pt x="0" y="1164323"/>
                  </a:lnTo>
                  <a:lnTo>
                    <a:pt x="0" y="1174991"/>
                  </a:lnTo>
                  <a:lnTo>
                    <a:pt x="600456" y="1174991"/>
                  </a:lnTo>
                  <a:lnTo>
                    <a:pt x="600456" y="1197851"/>
                  </a:lnTo>
                  <a:lnTo>
                    <a:pt x="643763" y="1174991"/>
                  </a:lnTo>
                  <a:lnTo>
                    <a:pt x="655320" y="1168895"/>
                  </a:lnTo>
                  <a:close/>
                </a:path>
                <a:path w="946784" h="1198245">
                  <a:moveTo>
                    <a:pt x="946391" y="879335"/>
                  </a:moveTo>
                  <a:lnTo>
                    <a:pt x="939723" y="865619"/>
                  </a:lnTo>
                  <a:lnTo>
                    <a:pt x="918959" y="822947"/>
                  </a:lnTo>
                  <a:lnTo>
                    <a:pt x="891527" y="879335"/>
                  </a:lnTo>
                  <a:lnTo>
                    <a:pt x="914527" y="879335"/>
                  </a:lnTo>
                  <a:lnTo>
                    <a:pt x="915911" y="1004303"/>
                  </a:lnTo>
                  <a:lnTo>
                    <a:pt x="926579" y="1004303"/>
                  </a:lnTo>
                  <a:lnTo>
                    <a:pt x="923531" y="865619"/>
                  </a:lnTo>
                  <a:lnTo>
                    <a:pt x="923836" y="879335"/>
                  </a:lnTo>
                  <a:lnTo>
                    <a:pt x="946391" y="8793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422691" y="4233155"/>
            <a:ext cx="333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3600"/>
              </a:lnSpc>
              <a:spcBef>
                <a:spcPts val="100"/>
              </a:spcBef>
            </a:pPr>
            <a:r>
              <a:rPr sz="850" spc="25" dirty="0">
                <a:latin typeface="Calibri"/>
                <a:cs typeface="Calibri"/>
              </a:rPr>
              <a:t>M</a:t>
            </a:r>
            <a:r>
              <a:rPr sz="850" spc="20" dirty="0">
                <a:latin typeface="Calibri"/>
                <a:cs typeface="Calibri"/>
              </a:rPr>
              <a:t>u</a:t>
            </a:r>
            <a:r>
              <a:rPr sz="850" spc="5" dirty="0">
                <a:latin typeface="Calibri"/>
                <a:cs typeface="Calibri"/>
              </a:rPr>
              <a:t>š</a:t>
            </a:r>
            <a:r>
              <a:rPr sz="850" spc="10" dirty="0">
                <a:latin typeface="Calibri"/>
                <a:cs typeface="Calibri"/>
              </a:rPr>
              <a:t>ke  o</a:t>
            </a:r>
            <a:r>
              <a:rPr sz="850" spc="5" dirty="0">
                <a:latin typeface="Calibri"/>
                <a:cs typeface="Calibri"/>
              </a:rPr>
              <a:t>s</a:t>
            </a:r>
            <a:r>
              <a:rPr sz="850" spc="20" dirty="0">
                <a:latin typeface="Calibri"/>
                <a:cs typeface="Calibri"/>
              </a:rPr>
              <a:t>o</a:t>
            </a:r>
            <a:r>
              <a:rPr sz="850" spc="15" dirty="0">
                <a:latin typeface="Calibri"/>
                <a:cs typeface="Calibri"/>
              </a:rPr>
              <a:t>be</a:t>
            </a:r>
            <a:endParaRPr sz="85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455"/>
              </a:spcBef>
            </a:pPr>
            <a:r>
              <a:rPr sz="850" b="1" spc="10" dirty="0">
                <a:latin typeface="Calibri"/>
                <a:cs typeface="Calibri"/>
              </a:rPr>
              <a:t>je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40065" y="4233155"/>
            <a:ext cx="346710" cy="4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03600"/>
              </a:lnSpc>
              <a:spcBef>
                <a:spcPts val="100"/>
              </a:spcBef>
            </a:pPr>
            <a:r>
              <a:rPr sz="850" spc="15" dirty="0">
                <a:latin typeface="Calibri"/>
                <a:cs typeface="Calibri"/>
              </a:rPr>
              <a:t>Žen</a:t>
            </a:r>
            <a:r>
              <a:rPr sz="850" spc="5" dirty="0">
                <a:latin typeface="Calibri"/>
                <a:cs typeface="Calibri"/>
              </a:rPr>
              <a:t>s</a:t>
            </a:r>
            <a:r>
              <a:rPr sz="850" spc="10" dirty="0">
                <a:latin typeface="Calibri"/>
                <a:cs typeface="Calibri"/>
              </a:rPr>
              <a:t>ke  o</a:t>
            </a:r>
            <a:r>
              <a:rPr sz="850" spc="5" dirty="0">
                <a:latin typeface="Calibri"/>
                <a:cs typeface="Calibri"/>
              </a:rPr>
              <a:t>s</a:t>
            </a:r>
            <a:r>
              <a:rPr sz="850" spc="20" dirty="0">
                <a:latin typeface="Calibri"/>
                <a:cs typeface="Calibri"/>
              </a:rPr>
              <a:t>o</a:t>
            </a:r>
            <a:r>
              <a:rPr sz="850" spc="15" dirty="0">
                <a:latin typeface="Calibri"/>
                <a:cs typeface="Calibri"/>
              </a:rPr>
              <a:t>be</a:t>
            </a:r>
            <a:endParaRPr sz="85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30"/>
              </a:spcBef>
            </a:pPr>
            <a:r>
              <a:rPr sz="850" b="1" spc="10" dirty="0">
                <a:latin typeface="Calibri"/>
                <a:cs typeface="Calibri"/>
              </a:rPr>
              <a:t>je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13668" y="4676683"/>
            <a:ext cx="30797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Calibri"/>
                <a:cs typeface="Calibri"/>
              </a:rPr>
              <a:t>s</a:t>
            </a:r>
            <a:r>
              <a:rPr sz="850" b="1" spc="10" dirty="0">
                <a:latin typeface="Calibri"/>
                <a:cs typeface="Calibri"/>
              </a:rPr>
              <a:t>est</a:t>
            </a:r>
            <a:r>
              <a:rPr sz="850" b="1" spc="5" dirty="0">
                <a:latin typeface="Calibri"/>
                <a:cs typeface="Calibri"/>
              </a:rPr>
              <a:t>r</a:t>
            </a:r>
            <a:r>
              <a:rPr sz="850" b="1" spc="15" dirty="0">
                <a:latin typeface="Calibri"/>
                <a:cs typeface="Calibri"/>
              </a:rPr>
              <a:t>a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17918" y="5052654"/>
            <a:ext cx="4276090" cy="212598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Font typeface="Calibri"/>
              <a:buChar char="•"/>
              <a:tabLst>
                <a:tab pos="390525" algn="l"/>
                <a:tab pos="391160" algn="l"/>
              </a:tabLst>
            </a:pPr>
            <a:r>
              <a:rPr sz="1950" b="1" spc="5" dirty="0">
                <a:latin typeface="Calibri"/>
                <a:cs typeface="Calibri"/>
              </a:rPr>
              <a:t>CBR </a:t>
            </a:r>
            <a:r>
              <a:rPr sz="1950" b="1" spc="10" dirty="0">
                <a:latin typeface="Calibri"/>
                <a:cs typeface="Calibri"/>
              </a:rPr>
              <a:t>sistemi (</a:t>
            </a:r>
            <a:r>
              <a:rPr sz="1950" b="1" i="1" spc="10" dirty="0">
                <a:latin typeface="Calibri"/>
                <a:cs typeface="Calibri"/>
              </a:rPr>
              <a:t>Case-Based</a:t>
            </a:r>
            <a:r>
              <a:rPr sz="1950" b="1" i="1" spc="40" dirty="0">
                <a:latin typeface="Calibri"/>
                <a:cs typeface="Calibri"/>
              </a:rPr>
              <a:t> </a:t>
            </a:r>
            <a:r>
              <a:rPr sz="1950" b="1" i="1" spc="10" dirty="0">
                <a:latin typeface="Calibri"/>
                <a:cs typeface="Calibri"/>
              </a:rPr>
              <a:t>Reasonig</a:t>
            </a:r>
            <a:r>
              <a:rPr sz="1950" b="1" spc="10" dirty="0">
                <a:latin typeface="Calibri"/>
                <a:cs typeface="Calibri"/>
              </a:rPr>
              <a:t>)</a:t>
            </a:r>
            <a:endParaRPr sz="1950">
              <a:latin typeface="Calibri"/>
              <a:cs typeface="Calibri"/>
            </a:endParaRPr>
          </a:p>
          <a:p>
            <a:pPr marL="702945" lvl="1" indent="-293370">
              <a:lnSpc>
                <a:spcPct val="100000"/>
              </a:lnSpc>
              <a:spcBef>
                <a:spcPts val="400"/>
              </a:spcBef>
              <a:buClr>
                <a:srgbClr val="333399"/>
              </a:buClr>
              <a:buFont typeface="Arial"/>
              <a:buChar char="–"/>
              <a:tabLst>
                <a:tab pos="702945" algn="l"/>
                <a:tab pos="703580" algn="l"/>
              </a:tabLst>
            </a:pPr>
            <a:r>
              <a:rPr sz="1550" spc="-5" dirty="0">
                <a:latin typeface="Calibri"/>
                <a:cs typeface="Calibri"/>
              </a:rPr>
              <a:t>objekti su opisani atributima</a:t>
            </a:r>
            <a:endParaRPr sz="1550">
              <a:latin typeface="Calibri"/>
              <a:cs typeface="Calibri"/>
            </a:endParaRPr>
          </a:p>
          <a:p>
            <a:pPr marL="702945" lvl="1" indent="-293370">
              <a:lnSpc>
                <a:spcPct val="100000"/>
              </a:lnSpc>
              <a:spcBef>
                <a:spcPts val="360"/>
              </a:spcBef>
              <a:buClr>
                <a:srgbClr val="333399"/>
              </a:buClr>
              <a:buFont typeface="Arial"/>
              <a:buChar char="–"/>
              <a:tabLst>
                <a:tab pos="702945" algn="l"/>
                <a:tab pos="703580" algn="l"/>
              </a:tabLst>
            </a:pPr>
            <a:r>
              <a:rPr sz="1550" dirty="0">
                <a:latin typeface="Calibri"/>
                <a:cs typeface="Calibri"/>
              </a:rPr>
              <a:t>relacije </a:t>
            </a:r>
            <a:r>
              <a:rPr sz="1550" spc="-5" dirty="0">
                <a:latin typeface="Calibri"/>
                <a:cs typeface="Calibri"/>
              </a:rPr>
              <a:t>između objekata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(</a:t>
            </a:r>
            <a:r>
              <a:rPr sz="1550" i="1" spc="-5" dirty="0">
                <a:latin typeface="Calibri"/>
                <a:cs typeface="Calibri"/>
              </a:rPr>
              <a:t>je-deo-od</a:t>
            </a:r>
            <a:r>
              <a:rPr sz="1550" spc="-5" dirty="0"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  <a:p>
            <a:pPr marL="702945" marR="631825" lvl="1" indent="-292735">
              <a:lnSpc>
                <a:spcPct val="100000"/>
              </a:lnSpc>
              <a:spcBef>
                <a:spcPts val="360"/>
              </a:spcBef>
              <a:buClr>
                <a:srgbClr val="333399"/>
              </a:buClr>
              <a:buFont typeface="Arial"/>
              <a:buChar char="–"/>
              <a:tabLst>
                <a:tab pos="702945" algn="l"/>
                <a:tab pos="703580" algn="l"/>
              </a:tabLst>
            </a:pPr>
            <a:r>
              <a:rPr sz="1550" spc="-5" dirty="0">
                <a:latin typeface="Calibri"/>
                <a:cs typeface="Calibri"/>
              </a:rPr>
              <a:t>klase objekata i relacije između klasa  (</a:t>
            </a:r>
            <a:r>
              <a:rPr sz="1550" i="1" spc="-5" dirty="0">
                <a:latin typeface="Calibri"/>
                <a:cs typeface="Calibri"/>
              </a:rPr>
              <a:t>inheritance</a:t>
            </a:r>
            <a:r>
              <a:rPr sz="1550" i="1" spc="-30" dirty="0">
                <a:latin typeface="Calibri"/>
                <a:cs typeface="Calibri"/>
              </a:rPr>
              <a:t> </a:t>
            </a:r>
            <a:r>
              <a:rPr sz="1550" i="1" spc="-5" dirty="0">
                <a:latin typeface="Calibri"/>
                <a:cs typeface="Calibri"/>
              </a:rPr>
              <a:t>hierarchy</a:t>
            </a:r>
            <a:r>
              <a:rPr sz="1550" spc="-5" dirty="0"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  <a:p>
            <a:pPr marL="702945" lvl="1" indent="-293370">
              <a:lnSpc>
                <a:spcPct val="100000"/>
              </a:lnSpc>
              <a:spcBef>
                <a:spcPts val="360"/>
              </a:spcBef>
              <a:buClr>
                <a:srgbClr val="333399"/>
              </a:buClr>
              <a:buFont typeface="Arial"/>
              <a:buChar char="–"/>
              <a:tabLst>
                <a:tab pos="702945" algn="l"/>
                <a:tab pos="703580" algn="l"/>
              </a:tabLst>
            </a:pPr>
            <a:r>
              <a:rPr sz="1550" spc="-5" dirty="0">
                <a:latin typeface="Calibri"/>
                <a:cs typeface="Calibri"/>
              </a:rPr>
              <a:t>funkcija sličnosti: koristi vrednosti atributa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19"/>
              </a:spcBef>
            </a:pPr>
            <a:r>
              <a:rPr sz="1550" dirty="0">
                <a:latin typeface="Arial"/>
                <a:cs typeface="Arial"/>
              </a:rPr>
              <a:t>2</a:t>
            </a:r>
            <a:r>
              <a:rPr sz="1550" spc="-5" dirty="0"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17220" y="5038344"/>
            <a:ext cx="1392555" cy="15240"/>
          </a:xfrm>
          <a:custGeom>
            <a:avLst/>
            <a:gdLst/>
            <a:ahLst/>
            <a:cxnLst/>
            <a:rect l="l" t="t" r="r" b="b"/>
            <a:pathLst>
              <a:path w="1392554" h="15239">
                <a:moveTo>
                  <a:pt x="218452" y="0"/>
                </a:moveTo>
                <a:lnTo>
                  <a:pt x="0" y="0"/>
                </a:lnTo>
                <a:lnTo>
                  <a:pt x="49771" y="11010"/>
                </a:lnTo>
                <a:lnTo>
                  <a:pt x="109220" y="15240"/>
                </a:lnTo>
                <a:lnTo>
                  <a:pt x="168681" y="11010"/>
                </a:lnTo>
                <a:lnTo>
                  <a:pt x="218452" y="0"/>
                </a:lnTo>
                <a:close/>
              </a:path>
              <a:path w="1392554" h="15239">
                <a:moveTo>
                  <a:pt x="1391932" y="0"/>
                </a:moveTo>
                <a:lnTo>
                  <a:pt x="1173480" y="0"/>
                </a:lnTo>
                <a:lnTo>
                  <a:pt x="1223251" y="11010"/>
                </a:lnTo>
                <a:lnTo>
                  <a:pt x="1282700" y="15240"/>
                </a:lnTo>
                <a:lnTo>
                  <a:pt x="1342161" y="11010"/>
                </a:lnTo>
                <a:lnTo>
                  <a:pt x="1391932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0" rIns="0" bIns="0" rtlCol="0">
            <a:spAutoFit/>
          </a:bodyPr>
          <a:lstStyle/>
          <a:p>
            <a:pPr marL="1096645" marR="5080" algn="r">
              <a:lnSpc>
                <a:spcPct val="100000"/>
              </a:lnSpc>
              <a:spcBef>
                <a:spcPts val="120"/>
              </a:spcBef>
            </a:pPr>
            <a:r>
              <a:rPr sz="3950" spc="5" dirty="0">
                <a:solidFill>
                  <a:srgbClr val="7E7E7E"/>
                </a:solidFill>
              </a:rPr>
              <a:t>Primer: </a:t>
            </a:r>
            <a:r>
              <a:rPr sz="3950" spc="10" dirty="0"/>
              <a:t>Kupovina notebook </a:t>
            </a:r>
            <a:r>
              <a:rPr sz="3950" spc="5" dirty="0"/>
              <a:t>računara</a:t>
            </a:r>
            <a:r>
              <a:rPr sz="3950" spc="-165" dirty="0"/>
              <a:t> </a:t>
            </a:r>
            <a:r>
              <a:rPr sz="3950" spc="5" dirty="0"/>
              <a:t>i</a:t>
            </a:r>
            <a:endParaRPr sz="3950"/>
          </a:p>
          <a:p>
            <a:pPr marL="1096645" marR="5715" algn="r">
              <a:lnSpc>
                <a:spcPct val="100000"/>
              </a:lnSpc>
              <a:spcBef>
                <a:spcPts val="25"/>
              </a:spcBef>
            </a:pPr>
            <a:r>
              <a:rPr sz="3950" i="1" dirty="0">
                <a:latin typeface="Calibri"/>
                <a:cs typeface="Calibri"/>
              </a:rPr>
              <a:t>zaključivanje</a:t>
            </a:r>
            <a:r>
              <a:rPr sz="3950" i="1" spc="10" dirty="0">
                <a:latin typeface="Calibri"/>
                <a:cs typeface="Calibri"/>
              </a:rPr>
              <a:t> </a:t>
            </a:r>
            <a:r>
              <a:rPr sz="3950" i="1" dirty="0">
                <a:latin typeface="Calibri"/>
                <a:cs typeface="Calibri"/>
              </a:rPr>
              <a:t>unapred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9243" y="1764792"/>
            <a:ext cx="4453255" cy="754380"/>
          </a:xfrm>
          <a:custGeom>
            <a:avLst/>
            <a:gdLst/>
            <a:ahLst/>
            <a:cxnLst/>
            <a:rect l="l" t="t" r="r" b="b"/>
            <a:pathLst>
              <a:path w="4453255" h="754380">
                <a:moveTo>
                  <a:pt x="4453127" y="754380"/>
                </a:moveTo>
                <a:lnTo>
                  <a:pt x="0" y="754380"/>
                </a:lnTo>
                <a:lnTo>
                  <a:pt x="0" y="0"/>
                </a:lnTo>
                <a:lnTo>
                  <a:pt x="4453127" y="0"/>
                </a:lnTo>
                <a:lnTo>
                  <a:pt x="4453127" y="75438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17918" y="1732286"/>
            <a:ext cx="4119245" cy="597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5" dirty="0">
                <a:latin typeface="Calibri"/>
                <a:cs typeface="Calibri"/>
              </a:rPr>
              <a:t>(A) </a:t>
            </a:r>
            <a:r>
              <a:rPr sz="1950" u="heavy" spc="-9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1950" spc="465" dirty="0">
                <a:latin typeface="Calibri"/>
                <a:cs typeface="Calibri"/>
              </a:rPr>
              <a:t> </a:t>
            </a:r>
            <a:r>
              <a:rPr sz="195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aključivanje </a:t>
            </a:r>
            <a:r>
              <a:rPr sz="195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unapred</a:t>
            </a:r>
            <a:r>
              <a:rPr sz="1950" i="1" spc="5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(R1-R2-R3-R4)</a:t>
            </a:r>
            <a:endParaRPr sz="1950">
              <a:latin typeface="Calibri"/>
              <a:cs typeface="Calibri"/>
            </a:endParaRPr>
          </a:p>
          <a:p>
            <a:pPr marL="216535">
              <a:lnSpc>
                <a:spcPct val="100000"/>
              </a:lnSpc>
              <a:spcBef>
                <a:spcPts val="30"/>
              </a:spcBef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 1: 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Osnovna</a:t>
            </a:r>
            <a:r>
              <a:rPr sz="175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namena?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2060" y="2305260"/>
            <a:ext cx="1410970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ts val="1855"/>
              </a:lnSpc>
              <a:spcBef>
                <a:spcPts val="95"/>
              </a:spcBef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spc="-5" dirty="0">
                <a:latin typeface="Calibri"/>
                <a:cs typeface="Calibri"/>
              </a:rPr>
              <a:t>obrada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teksta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ts val="1855"/>
              </a:lnSpc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dirty="0">
                <a:latin typeface="Calibri"/>
                <a:cs typeface="Calibri"/>
              </a:rPr>
              <a:t>komunikacije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spc="-5" dirty="0">
                <a:latin typeface="Calibri"/>
                <a:cs typeface="Calibri"/>
              </a:rPr>
              <a:t>multimedija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2083" y="3010898"/>
            <a:ext cx="103822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Calibri"/>
                <a:cs typeface="Calibri"/>
              </a:rPr>
              <a:t>Odgovor: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2083" y="3280648"/>
            <a:ext cx="221742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 2: Način</a:t>
            </a:r>
            <a:r>
              <a:rPr sz="1750" spc="-9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upotrebe?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2060" y="3548858"/>
            <a:ext cx="1367155" cy="765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spc="-5" dirty="0">
                <a:latin typeface="Calibri"/>
                <a:cs typeface="Calibri"/>
              </a:rPr>
              <a:t>u</a:t>
            </a:r>
            <a:r>
              <a:rPr sz="1550" spc="-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kancelariji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dirty="0">
                <a:latin typeface="Calibri"/>
                <a:cs typeface="Calibri"/>
              </a:rPr>
              <a:t>na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putovanju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dirty="0">
                <a:latin typeface="Calibri"/>
                <a:cs typeface="Calibri"/>
              </a:rPr>
              <a:t>Odgovor: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2083" y="4289535"/>
            <a:ext cx="219075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 3: Koliki </a:t>
            </a:r>
            <a:r>
              <a:rPr sz="1750" spc="-5" dirty="0">
                <a:solidFill>
                  <a:srgbClr val="333399"/>
                </a:solidFill>
                <a:latin typeface="Calibri"/>
                <a:cs typeface="Calibri"/>
              </a:rPr>
              <a:t>je</a:t>
            </a:r>
            <a:r>
              <a:rPr sz="1750" spc="-8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budžet?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23988" y="2519171"/>
            <a:ext cx="2281555" cy="765175"/>
            <a:chOff x="7523988" y="2519171"/>
            <a:chExt cx="2281555" cy="765175"/>
          </a:xfrm>
        </p:grpSpPr>
        <p:sp>
          <p:nvSpPr>
            <p:cNvPr id="16" name="object 16"/>
            <p:cNvSpPr/>
            <p:nvPr/>
          </p:nvSpPr>
          <p:spPr>
            <a:xfrm>
              <a:off x="7530083" y="2519172"/>
              <a:ext cx="2269490" cy="757555"/>
            </a:xfrm>
            <a:custGeom>
              <a:avLst/>
              <a:gdLst/>
              <a:ahLst/>
              <a:cxnLst/>
              <a:rect l="l" t="t" r="r" b="b"/>
              <a:pathLst>
                <a:path w="2269490" h="757554">
                  <a:moveTo>
                    <a:pt x="2269236" y="757427"/>
                  </a:moveTo>
                  <a:lnTo>
                    <a:pt x="0" y="757427"/>
                  </a:lnTo>
                  <a:lnTo>
                    <a:pt x="0" y="0"/>
                  </a:lnTo>
                  <a:lnTo>
                    <a:pt x="2269236" y="0"/>
                  </a:lnTo>
                  <a:lnTo>
                    <a:pt x="2269236" y="75742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23988" y="2519171"/>
              <a:ext cx="2281555" cy="765175"/>
            </a:xfrm>
            <a:custGeom>
              <a:avLst/>
              <a:gdLst/>
              <a:ahLst/>
              <a:cxnLst/>
              <a:rect l="l" t="t" r="r" b="b"/>
              <a:pathLst>
                <a:path w="2281554" h="765175">
                  <a:moveTo>
                    <a:pt x="6095" y="757428"/>
                  </a:moveTo>
                  <a:lnTo>
                    <a:pt x="0" y="757428"/>
                  </a:lnTo>
                  <a:lnTo>
                    <a:pt x="0" y="702564"/>
                  </a:lnTo>
                  <a:lnTo>
                    <a:pt x="13715" y="702564"/>
                  </a:lnTo>
                  <a:lnTo>
                    <a:pt x="13715" y="751332"/>
                  </a:lnTo>
                  <a:lnTo>
                    <a:pt x="6095" y="751332"/>
                  </a:lnTo>
                  <a:lnTo>
                    <a:pt x="6095" y="757428"/>
                  </a:lnTo>
                  <a:close/>
                </a:path>
                <a:path w="2281554" h="765175">
                  <a:moveTo>
                    <a:pt x="21335" y="765048"/>
                  </a:moveTo>
                  <a:lnTo>
                    <a:pt x="6095" y="765048"/>
                  </a:lnTo>
                  <a:lnTo>
                    <a:pt x="6095" y="751332"/>
                  </a:lnTo>
                  <a:lnTo>
                    <a:pt x="13715" y="751332"/>
                  </a:lnTo>
                  <a:lnTo>
                    <a:pt x="13715" y="757428"/>
                  </a:lnTo>
                  <a:lnTo>
                    <a:pt x="21335" y="757428"/>
                  </a:lnTo>
                  <a:lnTo>
                    <a:pt x="21335" y="765048"/>
                  </a:lnTo>
                  <a:close/>
                </a:path>
                <a:path w="2281554" h="765175">
                  <a:moveTo>
                    <a:pt x="21335" y="757428"/>
                  </a:moveTo>
                  <a:lnTo>
                    <a:pt x="13715" y="757428"/>
                  </a:lnTo>
                  <a:lnTo>
                    <a:pt x="13715" y="751332"/>
                  </a:lnTo>
                  <a:lnTo>
                    <a:pt x="21335" y="751332"/>
                  </a:lnTo>
                  <a:lnTo>
                    <a:pt x="21335" y="757428"/>
                  </a:lnTo>
                  <a:close/>
                </a:path>
                <a:path w="2281554" h="765175">
                  <a:moveTo>
                    <a:pt x="13715" y="659892"/>
                  </a:moveTo>
                  <a:lnTo>
                    <a:pt x="0" y="659892"/>
                  </a:lnTo>
                  <a:lnTo>
                    <a:pt x="0" y="603504"/>
                  </a:lnTo>
                  <a:lnTo>
                    <a:pt x="13715" y="603504"/>
                  </a:lnTo>
                  <a:lnTo>
                    <a:pt x="13715" y="659892"/>
                  </a:lnTo>
                  <a:close/>
                </a:path>
                <a:path w="2281554" h="765175">
                  <a:moveTo>
                    <a:pt x="13715" y="562356"/>
                  </a:moveTo>
                  <a:lnTo>
                    <a:pt x="0" y="562356"/>
                  </a:lnTo>
                  <a:lnTo>
                    <a:pt x="0" y="505968"/>
                  </a:lnTo>
                  <a:lnTo>
                    <a:pt x="13715" y="505968"/>
                  </a:lnTo>
                  <a:lnTo>
                    <a:pt x="13715" y="562356"/>
                  </a:lnTo>
                  <a:close/>
                </a:path>
                <a:path w="2281554" h="765175">
                  <a:moveTo>
                    <a:pt x="13715" y="463296"/>
                  </a:moveTo>
                  <a:lnTo>
                    <a:pt x="0" y="463296"/>
                  </a:lnTo>
                  <a:lnTo>
                    <a:pt x="0" y="408432"/>
                  </a:lnTo>
                  <a:lnTo>
                    <a:pt x="13715" y="408432"/>
                  </a:lnTo>
                  <a:lnTo>
                    <a:pt x="13715" y="463296"/>
                  </a:lnTo>
                  <a:close/>
                </a:path>
                <a:path w="2281554" h="765175">
                  <a:moveTo>
                    <a:pt x="13715" y="365760"/>
                  </a:moveTo>
                  <a:lnTo>
                    <a:pt x="0" y="365760"/>
                  </a:lnTo>
                  <a:lnTo>
                    <a:pt x="0" y="309372"/>
                  </a:lnTo>
                  <a:lnTo>
                    <a:pt x="13715" y="309372"/>
                  </a:lnTo>
                  <a:lnTo>
                    <a:pt x="13715" y="365760"/>
                  </a:lnTo>
                  <a:close/>
                </a:path>
                <a:path w="2281554" h="765175">
                  <a:moveTo>
                    <a:pt x="13715" y="268224"/>
                  </a:moveTo>
                  <a:lnTo>
                    <a:pt x="0" y="268224"/>
                  </a:lnTo>
                  <a:lnTo>
                    <a:pt x="0" y="211836"/>
                  </a:lnTo>
                  <a:lnTo>
                    <a:pt x="13715" y="211836"/>
                  </a:lnTo>
                  <a:lnTo>
                    <a:pt x="13715" y="268224"/>
                  </a:lnTo>
                  <a:close/>
                </a:path>
                <a:path w="2281554" h="765175">
                  <a:moveTo>
                    <a:pt x="13715" y="170688"/>
                  </a:moveTo>
                  <a:lnTo>
                    <a:pt x="0" y="170688"/>
                  </a:lnTo>
                  <a:lnTo>
                    <a:pt x="0" y="114300"/>
                  </a:lnTo>
                  <a:lnTo>
                    <a:pt x="13715" y="114300"/>
                  </a:lnTo>
                  <a:lnTo>
                    <a:pt x="13715" y="170688"/>
                  </a:lnTo>
                  <a:close/>
                </a:path>
                <a:path w="2281554" h="765175">
                  <a:moveTo>
                    <a:pt x="13715" y="71628"/>
                  </a:moveTo>
                  <a:lnTo>
                    <a:pt x="0" y="71628"/>
                  </a:lnTo>
                  <a:lnTo>
                    <a:pt x="0" y="15240"/>
                  </a:lnTo>
                  <a:lnTo>
                    <a:pt x="13715" y="15240"/>
                  </a:lnTo>
                  <a:lnTo>
                    <a:pt x="13715" y="71628"/>
                  </a:lnTo>
                  <a:close/>
                </a:path>
                <a:path w="2281554" h="765175">
                  <a:moveTo>
                    <a:pt x="2281427" y="30480"/>
                  </a:moveTo>
                  <a:lnTo>
                    <a:pt x="2267712" y="30480"/>
                  </a:lnTo>
                  <a:lnTo>
                    <a:pt x="2267712" y="0"/>
                  </a:lnTo>
                  <a:lnTo>
                    <a:pt x="2281427" y="0"/>
                  </a:lnTo>
                  <a:lnTo>
                    <a:pt x="2281427" y="30480"/>
                  </a:lnTo>
                  <a:close/>
                </a:path>
                <a:path w="2281554" h="765175">
                  <a:moveTo>
                    <a:pt x="2281427" y="128016"/>
                  </a:moveTo>
                  <a:lnTo>
                    <a:pt x="2267712" y="128016"/>
                  </a:lnTo>
                  <a:lnTo>
                    <a:pt x="2267712" y="71628"/>
                  </a:lnTo>
                  <a:lnTo>
                    <a:pt x="2281427" y="71628"/>
                  </a:lnTo>
                  <a:lnTo>
                    <a:pt x="2281427" y="128016"/>
                  </a:lnTo>
                  <a:close/>
                </a:path>
                <a:path w="2281554" h="765175">
                  <a:moveTo>
                    <a:pt x="2281427" y="225552"/>
                  </a:moveTo>
                  <a:lnTo>
                    <a:pt x="2267712" y="225552"/>
                  </a:lnTo>
                  <a:lnTo>
                    <a:pt x="2267712" y="170688"/>
                  </a:lnTo>
                  <a:lnTo>
                    <a:pt x="2281427" y="170688"/>
                  </a:lnTo>
                  <a:lnTo>
                    <a:pt x="2281427" y="225552"/>
                  </a:lnTo>
                  <a:close/>
                </a:path>
                <a:path w="2281554" h="765175">
                  <a:moveTo>
                    <a:pt x="2281427" y="324612"/>
                  </a:moveTo>
                  <a:lnTo>
                    <a:pt x="2267712" y="324612"/>
                  </a:lnTo>
                  <a:lnTo>
                    <a:pt x="2267712" y="268224"/>
                  </a:lnTo>
                  <a:lnTo>
                    <a:pt x="2281427" y="268224"/>
                  </a:lnTo>
                  <a:lnTo>
                    <a:pt x="2281427" y="324612"/>
                  </a:lnTo>
                  <a:close/>
                </a:path>
                <a:path w="2281554" h="765175">
                  <a:moveTo>
                    <a:pt x="2281427" y="422148"/>
                  </a:moveTo>
                  <a:lnTo>
                    <a:pt x="2267712" y="422148"/>
                  </a:lnTo>
                  <a:lnTo>
                    <a:pt x="2267712" y="365760"/>
                  </a:lnTo>
                  <a:lnTo>
                    <a:pt x="2281427" y="365760"/>
                  </a:lnTo>
                  <a:lnTo>
                    <a:pt x="2281427" y="422148"/>
                  </a:lnTo>
                  <a:close/>
                </a:path>
                <a:path w="2281554" h="765175">
                  <a:moveTo>
                    <a:pt x="2281427" y="519684"/>
                  </a:moveTo>
                  <a:lnTo>
                    <a:pt x="2267712" y="519684"/>
                  </a:lnTo>
                  <a:lnTo>
                    <a:pt x="2267712" y="463296"/>
                  </a:lnTo>
                  <a:lnTo>
                    <a:pt x="2281427" y="463296"/>
                  </a:lnTo>
                  <a:lnTo>
                    <a:pt x="2281427" y="519684"/>
                  </a:lnTo>
                  <a:close/>
                </a:path>
                <a:path w="2281554" h="765175">
                  <a:moveTo>
                    <a:pt x="2281427" y="618744"/>
                  </a:moveTo>
                  <a:lnTo>
                    <a:pt x="2267712" y="618744"/>
                  </a:lnTo>
                  <a:lnTo>
                    <a:pt x="2267712" y="562356"/>
                  </a:lnTo>
                  <a:lnTo>
                    <a:pt x="2281427" y="562356"/>
                  </a:lnTo>
                  <a:lnTo>
                    <a:pt x="2281427" y="618744"/>
                  </a:lnTo>
                  <a:close/>
                </a:path>
                <a:path w="2281554" h="765175">
                  <a:moveTo>
                    <a:pt x="2281427" y="716280"/>
                  </a:moveTo>
                  <a:lnTo>
                    <a:pt x="2267712" y="716280"/>
                  </a:lnTo>
                  <a:lnTo>
                    <a:pt x="2267712" y="659892"/>
                  </a:lnTo>
                  <a:lnTo>
                    <a:pt x="2281427" y="659892"/>
                  </a:lnTo>
                  <a:lnTo>
                    <a:pt x="2281427" y="716280"/>
                  </a:lnTo>
                  <a:close/>
                </a:path>
                <a:path w="2281554" h="765175">
                  <a:moveTo>
                    <a:pt x="2275332" y="765048"/>
                  </a:moveTo>
                  <a:lnTo>
                    <a:pt x="2218944" y="765048"/>
                  </a:lnTo>
                  <a:lnTo>
                    <a:pt x="2218944" y="751332"/>
                  </a:lnTo>
                  <a:lnTo>
                    <a:pt x="2275332" y="751332"/>
                  </a:lnTo>
                  <a:lnTo>
                    <a:pt x="2275332" y="765048"/>
                  </a:lnTo>
                  <a:close/>
                </a:path>
                <a:path w="2281554" h="765175">
                  <a:moveTo>
                    <a:pt x="2177795" y="765048"/>
                  </a:moveTo>
                  <a:lnTo>
                    <a:pt x="2121408" y="765048"/>
                  </a:lnTo>
                  <a:lnTo>
                    <a:pt x="2121408" y="751332"/>
                  </a:lnTo>
                  <a:lnTo>
                    <a:pt x="2177795" y="751332"/>
                  </a:lnTo>
                  <a:lnTo>
                    <a:pt x="2177795" y="765048"/>
                  </a:lnTo>
                  <a:close/>
                </a:path>
                <a:path w="2281554" h="765175">
                  <a:moveTo>
                    <a:pt x="2078735" y="765048"/>
                  </a:moveTo>
                  <a:lnTo>
                    <a:pt x="2022347" y="765048"/>
                  </a:lnTo>
                  <a:lnTo>
                    <a:pt x="2022347" y="751332"/>
                  </a:lnTo>
                  <a:lnTo>
                    <a:pt x="2078735" y="751332"/>
                  </a:lnTo>
                  <a:lnTo>
                    <a:pt x="2078735" y="765048"/>
                  </a:lnTo>
                  <a:close/>
                </a:path>
                <a:path w="2281554" h="765175">
                  <a:moveTo>
                    <a:pt x="1981199" y="765048"/>
                  </a:moveTo>
                  <a:lnTo>
                    <a:pt x="1924811" y="765048"/>
                  </a:lnTo>
                  <a:lnTo>
                    <a:pt x="1924811" y="751332"/>
                  </a:lnTo>
                  <a:lnTo>
                    <a:pt x="1981199" y="751332"/>
                  </a:lnTo>
                  <a:lnTo>
                    <a:pt x="1981199" y="765048"/>
                  </a:lnTo>
                  <a:close/>
                </a:path>
                <a:path w="2281554" h="765175">
                  <a:moveTo>
                    <a:pt x="1883663" y="765048"/>
                  </a:moveTo>
                  <a:lnTo>
                    <a:pt x="1827276" y="765048"/>
                  </a:lnTo>
                  <a:lnTo>
                    <a:pt x="1827276" y="751332"/>
                  </a:lnTo>
                  <a:lnTo>
                    <a:pt x="1883663" y="751332"/>
                  </a:lnTo>
                  <a:lnTo>
                    <a:pt x="1883663" y="765048"/>
                  </a:lnTo>
                  <a:close/>
                </a:path>
                <a:path w="2281554" h="765175">
                  <a:moveTo>
                    <a:pt x="1784604" y="765048"/>
                  </a:moveTo>
                  <a:lnTo>
                    <a:pt x="1729740" y="765048"/>
                  </a:lnTo>
                  <a:lnTo>
                    <a:pt x="1729740" y="751332"/>
                  </a:lnTo>
                  <a:lnTo>
                    <a:pt x="1784604" y="751332"/>
                  </a:lnTo>
                  <a:lnTo>
                    <a:pt x="1784604" y="765048"/>
                  </a:lnTo>
                  <a:close/>
                </a:path>
                <a:path w="2281554" h="765175">
                  <a:moveTo>
                    <a:pt x="1687067" y="765048"/>
                  </a:moveTo>
                  <a:lnTo>
                    <a:pt x="1630679" y="765048"/>
                  </a:lnTo>
                  <a:lnTo>
                    <a:pt x="1630679" y="751332"/>
                  </a:lnTo>
                  <a:lnTo>
                    <a:pt x="1687067" y="751332"/>
                  </a:lnTo>
                  <a:lnTo>
                    <a:pt x="1687067" y="765048"/>
                  </a:lnTo>
                  <a:close/>
                </a:path>
                <a:path w="2281554" h="765175">
                  <a:moveTo>
                    <a:pt x="1589531" y="765048"/>
                  </a:moveTo>
                  <a:lnTo>
                    <a:pt x="1533144" y="765048"/>
                  </a:lnTo>
                  <a:lnTo>
                    <a:pt x="1533144" y="751332"/>
                  </a:lnTo>
                  <a:lnTo>
                    <a:pt x="1589531" y="751332"/>
                  </a:lnTo>
                  <a:lnTo>
                    <a:pt x="1589531" y="765048"/>
                  </a:lnTo>
                  <a:close/>
                </a:path>
                <a:path w="2281554" h="765175">
                  <a:moveTo>
                    <a:pt x="1490472" y="765048"/>
                  </a:moveTo>
                  <a:lnTo>
                    <a:pt x="1435608" y="765048"/>
                  </a:lnTo>
                  <a:lnTo>
                    <a:pt x="1435608" y="751332"/>
                  </a:lnTo>
                  <a:lnTo>
                    <a:pt x="1490472" y="751332"/>
                  </a:lnTo>
                  <a:lnTo>
                    <a:pt x="1490472" y="765048"/>
                  </a:lnTo>
                  <a:close/>
                </a:path>
                <a:path w="2281554" h="765175">
                  <a:moveTo>
                    <a:pt x="1392935" y="765048"/>
                  </a:moveTo>
                  <a:lnTo>
                    <a:pt x="1336547" y="765048"/>
                  </a:lnTo>
                  <a:lnTo>
                    <a:pt x="1336547" y="751332"/>
                  </a:lnTo>
                  <a:lnTo>
                    <a:pt x="1392935" y="751332"/>
                  </a:lnTo>
                  <a:lnTo>
                    <a:pt x="1392935" y="765048"/>
                  </a:lnTo>
                  <a:close/>
                </a:path>
                <a:path w="2281554" h="765175">
                  <a:moveTo>
                    <a:pt x="1295399" y="765048"/>
                  </a:moveTo>
                  <a:lnTo>
                    <a:pt x="1239011" y="765048"/>
                  </a:lnTo>
                  <a:lnTo>
                    <a:pt x="1239011" y="751332"/>
                  </a:lnTo>
                  <a:lnTo>
                    <a:pt x="1295399" y="751332"/>
                  </a:lnTo>
                  <a:lnTo>
                    <a:pt x="1295399" y="765048"/>
                  </a:lnTo>
                  <a:close/>
                </a:path>
                <a:path w="2281554" h="765175">
                  <a:moveTo>
                    <a:pt x="1196340" y="765048"/>
                  </a:moveTo>
                  <a:lnTo>
                    <a:pt x="1141476" y="765048"/>
                  </a:lnTo>
                  <a:lnTo>
                    <a:pt x="1141476" y="751332"/>
                  </a:lnTo>
                  <a:lnTo>
                    <a:pt x="1196340" y="751332"/>
                  </a:lnTo>
                  <a:lnTo>
                    <a:pt x="1196340" y="765048"/>
                  </a:lnTo>
                  <a:close/>
                </a:path>
                <a:path w="2281554" h="765175">
                  <a:moveTo>
                    <a:pt x="1098804" y="765048"/>
                  </a:moveTo>
                  <a:lnTo>
                    <a:pt x="1042415" y="765048"/>
                  </a:lnTo>
                  <a:lnTo>
                    <a:pt x="1042415" y="751332"/>
                  </a:lnTo>
                  <a:lnTo>
                    <a:pt x="1098804" y="751332"/>
                  </a:lnTo>
                  <a:lnTo>
                    <a:pt x="1098804" y="765048"/>
                  </a:lnTo>
                  <a:close/>
                </a:path>
                <a:path w="2281554" h="765175">
                  <a:moveTo>
                    <a:pt x="1001267" y="765048"/>
                  </a:moveTo>
                  <a:lnTo>
                    <a:pt x="944879" y="765048"/>
                  </a:lnTo>
                  <a:lnTo>
                    <a:pt x="944879" y="751332"/>
                  </a:lnTo>
                  <a:lnTo>
                    <a:pt x="1001267" y="751332"/>
                  </a:lnTo>
                  <a:lnTo>
                    <a:pt x="1001267" y="765048"/>
                  </a:lnTo>
                  <a:close/>
                </a:path>
                <a:path w="2281554" h="765175">
                  <a:moveTo>
                    <a:pt x="902208" y="765048"/>
                  </a:moveTo>
                  <a:lnTo>
                    <a:pt x="847344" y="765048"/>
                  </a:lnTo>
                  <a:lnTo>
                    <a:pt x="847344" y="751332"/>
                  </a:lnTo>
                  <a:lnTo>
                    <a:pt x="902208" y="751332"/>
                  </a:lnTo>
                  <a:lnTo>
                    <a:pt x="902208" y="765048"/>
                  </a:lnTo>
                  <a:close/>
                </a:path>
                <a:path w="2281554" h="765175">
                  <a:moveTo>
                    <a:pt x="804672" y="765048"/>
                  </a:moveTo>
                  <a:lnTo>
                    <a:pt x="748283" y="765048"/>
                  </a:lnTo>
                  <a:lnTo>
                    <a:pt x="748283" y="751332"/>
                  </a:lnTo>
                  <a:lnTo>
                    <a:pt x="804672" y="751332"/>
                  </a:lnTo>
                  <a:lnTo>
                    <a:pt x="804672" y="765048"/>
                  </a:lnTo>
                  <a:close/>
                </a:path>
                <a:path w="2281554" h="765175">
                  <a:moveTo>
                    <a:pt x="707135" y="765048"/>
                  </a:moveTo>
                  <a:lnTo>
                    <a:pt x="650747" y="765048"/>
                  </a:lnTo>
                  <a:lnTo>
                    <a:pt x="650747" y="751332"/>
                  </a:lnTo>
                  <a:lnTo>
                    <a:pt x="707135" y="751332"/>
                  </a:lnTo>
                  <a:lnTo>
                    <a:pt x="707135" y="765048"/>
                  </a:lnTo>
                  <a:close/>
                </a:path>
                <a:path w="2281554" h="765175">
                  <a:moveTo>
                    <a:pt x="608076" y="765048"/>
                  </a:moveTo>
                  <a:lnTo>
                    <a:pt x="553211" y="765048"/>
                  </a:lnTo>
                  <a:lnTo>
                    <a:pt x="553211" y="751332"/>
                  </a:lnTo>
                  <a:lnTo>
                    <a:pt x="608076" y="751332"/>
                  </a:lnTo>
                  <a:lnTo>
                    <a:pt x="608076" y="765048"/>
                  </a:lnTo>
                  <a:close/>
                </a:path>
                <a:path w="2281554" h="765175">
                  <a:moveTo>
                    <a:pt x="510540" y="765048"/>
                  </a:moveTo>
                  <a:lnTo>
                    <a:pt x="454151" y="765048"/>
                  </a:lnTo>
                  <a:lnTo>
                    <a:pt x="454151" y="751332"/>
                  </a:lnTo>
                  <a:lnTo>
                    <a:pt x="510540" y="751332"/>
                  </a:lnTo>
                  <a:lnTo>
                    <a:pt x="510540" y="765048"/>
                  </a:lnTo>
                  <a:close/>
                </a:path>
                <a:path w="2281554" h="765175">
                  <a:moveTo>
                    <a:pt x="413004" y="765048"/>
                  </a:moveTo>
                  <a:lnTo>
                    <a:pt x="356615" y="765048"/>
                  </a:lnTo>
                  <a:lnTo>
                    <a:pt x="356615" y="751332"/>
                  </a:lnTo>
                  <a:lnTo>
                    <a:pt x="413004" y="751332"/>
                  </a:lnTo>
                  <a:lnTo>
                    <a:pt x="413004" y="765048"/>
                  </a:lnTo>
                  <a:close/>
                </a:path>
                <a:path w="2281554" h="765175">
                  <a:moveTo>
                    <a:pt x="315467" y="765048"/>
                  </a:moveTo>
                  <a:lnTo>
                    <a:pt x="259079" y="765048"/>
                  </a:lnTo>
                  <a:lnTo>
                    <a:pt x="259079" y="751332"/>
                  </a:lnTo>
                  <a:lnTo>
                    <a:pt x="315467" y="751332"/>
                  </a:lnTo>
                  <a:lnTo>
                    <a:pt x="315467" y="765048"/>
                  </a:lnTo>
                  <a:close/>
                </a:path>
                <a:path w="2281554" h="765175">
                  <a:moveTo>
                    <a:pt x="216408" y="765048"/>
                  </a:moveTo>
                  <a:lnTo>
                    <a:pt x="160019" y="765048"/>
                  </a:lnTo>
                  <a:lnTo>
                    <a:pt x="160019" y="751332"/>
                  </a:lnTo>
                  <a:lnTo>
                    <a:pt x="216408" y="751332"/>
                  </a:lnTo>
                  <a:lnTo>
                    <a:pt x="216408" y="765048"/>
                  </a:lnTo>
                  <a:close/>
                </a:path>
                <a:path w="2281554" h="765175">
                  <a:moveTo>
                    <a:pt x="118872" y="765048"/>
                  </a:moveTo>
                  <a:lnTo>
                    <a:pt x="62483" y="765048"/>
                  </a:lnTo>
                  <a:lnTo>
                    <a:pt x="62483" y="751332"/>
                  </a:lnTo>
                  <a:lnTo>
                    <a:pt x="118872" y="751332"/>
                  </a:lnTo>
                  <a:lnTo>
                    <a:pt x="118872" y="765048"/>
                  </a:lnTo>
                  <a:close/>
                </a:path>
              </a:pathLst>
            </a:custGeom>
            <a:solidFill>
              <a:srgbClr val="A0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17978" y="2380020"/>
            <a:ext cx="2040255" cy="8318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01930">
              <a:lnSpc>
                <a:spcPct val="102299"/>
              </a:lnSpc>
              <a:spcBef>
                <a:spcPts val="85"/>
              </a:spcBef>
            </a:pP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Unapred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poznate</a:t>
            </a:r>
            <a:r>
              <a:rPr sz="13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činjenice  </a:t>
            </a:r>
            <a:r>
              <a:rPr sz="1300" spc="5" dirty="0">
                <a:latin typeface="Calibri"/>
                <a:cs typeface="Calibri"/>
              </a:rPr>
              <a:t>namena=obrada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teksta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580"/>
              </a:lnSpc>
              <a:spcBef>
                <a:spcPts val="55"/>
              </a:spcBef>
            </a:pPr>
            <a:r>
              <a:rPr sz="1300" spc="5" dirty="0">
                <a:latin typeface="Calibri"/>
                <a:cs typeface="Calibri"/>
              </a:rPr>
              <a:t>način upotrebe=na </a:t>
            </a:r>
            <a:r>
              <a:rPr sz="1300" dirty="0">
                <a:latin typeface="Calibri"/>
                <a:cs typeface="Calibri"/>
              </a:rPr>
              <a:t>putovanju  </a:t>
            </a:r>
            <a:r>
              <a:rPr sz="1300" spc="5" dirty="0">
                <a:latin typeface="Calibri"/>
                <a:cs typeface="Calibri"/>
              </a:rPr>
              <a:t>budžet=1000..2000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23988" y="3689603"/>
            <a:ext cx="2281555" cy="1348740"/>
            <a:chOff x="7523988" y="3689603"/>
            <a:chExt cx="2281555" cy="1348740"/>
          </a:xfrm>
        </p:grpSpPr>
        <p:sp>
          <p:nvSpPr>
            <p:cNvPr id="20" name="object 20"/>
            <p:cNvSpPr/>
            <p:nvPr/>
          </p:nvSpPr>
          <p:spPr>
            <a:xfrm>
              <a:off x="7523988" y="5035295"/>
              <a:ext cx="2281555" cy="3175"/>
            </a:xfrm>
            <a:custGeom>
              <a:avLst/>
              <a:gdLst/>
              <a:ahLst/>
              <a:cxnLst/>
              <a:rect l="l" t="t" r="r" b="b"/>
              <a:pathLst>
                <a:path w="2281554" h="3175">
                  <a:moveTo>
                    <a:pt x="48767" y="3047"/>
                  </a:moveTo>
                  <a:lnTo>
                    <a:pt x="0" y="3047"/>
                  </a:lnTo>
                  <a:lnTo>
                    <a:pt x="3047" y="0"/>
                  </a:lnTo>
                  <a:lnTo>
                    <a:pt x="48767" y="0"/>
                  </a:lnTo>
                  <a:lnTo>
                    <a:pt x="48767" y="3047"/>
                  </a:lnTo>
                  <a:close/>
                </a:path>
                <a:path w="2281554" h="3175">
                  <a:moveTo>
                    <a:pt x="146303" y="3047"/>
                  </a:moveTo>
                  <a:lnTo>
                    <a:pt x="91439" y="3047"/>
                  </a:lnTo>
                  <a:lnTo>
                    <a:pt x="91439" y="0"/>
                  </a:lnTo>
                  <a:lnTo>
                    <a:pt x="146303" y="0"/>
                  </a:lnTo>
                  <a:lnTo>
                    <a:pt x="146303" y="3047"/>
                  </a:lnTo>
                  <a:close/>
                </a:path>
                <a:path w="2281554" h="3175">
                  <a:moveTo>
                    <a:pt x="245363" y="3047"/>
                  </a:moveTo>
                  <a:lnTo>
                    <a:pt x="188975" y="3047"/>
                  </a:lnTo>
                  <a:lnTo>
                    <a:pt x="188975" y="0"/>
                  </a:lnTo>
                  <a:lnTo>
                    <a:pt x="245363" y="0"/>
                  </a:lnTo>
                  <a:lnTo>
                    <a:pt x="245363" y="3047"/>
                  </a:lnTo>
                  <a:close/>
                </a:path>
                <a:path w="2281554" h="3175">
                  <a:moveTo>
                    <a:pt x="342899" y="3047"/>
                  </a:moveTo>
                  <a:lnTo>
                    <a:pt x="286511" y="3047"/>
                  </a:lnTo>
                  <a:lnTo>
                    <a:pt x="286511" y="0"/>
                  </a:lnTo>
                  <a:lnTo>
                    <a:pt x="342899" y="0"/>
                  </a:lnTo>
                  <a:lnTo>
                    <a:pt x="342899" y="3047"/>
                  </a:lnTo>
                  <a:close/>
                </a:path>
                <a:path w="2281554" h="3175">
                  <a:moveTo>
                    <a:pt x="440435" y="3047"/>
                  </a:moveTo>
                  <a:lnTo>
                    <a:pt x="384047" y="3047"/>
                  </a:lnTo>
                  <a:lnTo>
                    <a:pt x="384047" y="0"/>
                  </a:lnTo>
                  <a:lnTo>
                    <a:pt x="440435" y="0"/>
                  </a:lnTo>
                  <a:lnTo>
                    <a:pt x="440435" y="3047"/>
                  </a:lnTo>
                  <a:close/>
                </a:path>
                <a:path w="2281554" h="3175">
                  <a:moveTo>
                    <a:pt x="539495" y="3047"/>
                  </a:moveTo>
                  <a:lnTo>
                    <a:pt x="483107" y="3047"/>
                  </a:lnTo>
                  <a:lnTo>
                    <a:pt x="483107" y="0"/>
                  </a:lnTo>
                  <a:lnTo>
                    <a:pt x="539495" y="0"/>
                  </a:lnTo>
                  <a:lnTo>
                    <a:pt x="539495" y="3047"/>
                  </a:lnTo>
                  <a:close/>
                </a:path>
                <a:path w="2281554" h="3175">
                  <a:moveTo>
                    <a:pt x="637031" y="3047"/>
                  </a:moveTo>
                  <a:lnTo>
                    <a:pt x="580643" y="3047"/>
                  </a:lnTo>
                  <a:lnTo>
                    <a:pt x="580643" y="0"/>
                  </a:lnTo>
                  <a:lnTo>
                    <a:pt x="637031" y="0"/>
                  </a:lnTo>
                  <a:lnTo>
                    <a:pt x="637031" y="3047"/>
                  </a:lnTo>
                  <a:close/>
                </a:path>
                <a:path w="2281554" h="3175">
                  <a:moveTo>
                    <a:pt x="734567" y="3047"/>
                  </a:moveTo>
                  <a:lnTo>
                    <a:pt x="678179" y="3047"/>
                  </a:lnTo>
                  <a:lnTo>
                    <a:pt x="678179" y="0"/>
                  </a:lnTo>
                  <a:lnTo>
                    <a:pt x="734567" y="0"/>
                  </a:lnTo>
                  <a:lnTo>
                    <a:pt x="734567" y="3047"/>
                  </a:lnTo>
                  <a:close/>
                </a:path>
                <a:path w="2281554" h="3175">
                  <a:moveTo>
                    <a:pt x="833627" y="3047"/>
                  </a:moveTo>
                  <a:lnTo>
                    <a:pt x="777239" y="3047"/>
                  </a:lnTo>
                  <a:lnTo>
                    <a:pt x="777239" y="0"/>
                  </a:lnTo>
                  <a:lnTo>
                    <a:pt x="833627" y="0"/>
                  </a:lnTo>
                  <a:lnTo>
                    <a:pt x="833627" y="3047"/>
                  </a:lnTo>
                  <a:close/>
                </a:path>
                <a:path w="2281554" h="3175">
                  <a:moveTo>
                    <a:pt x="931163" y="3047"/>
                  </a:moveTo>
                  <a:lnTo>
                    <a:pt x="874775" y="3047"/>
                  </a:lnTo>
                  <a:lnTo>
                    <a:pt x="874775" y="0"/>
                  </a:lnTo>
                  <a:lnTo>
                    <a:pt x="931163" y="0"/>
                  </a:lnTo>
                  <a:lnTo>
                    <a:pt x="931163" y="3047"/>
                  </a:lnTo>
                  <a:close/>
                </a:path>
                <a:path w="2281554" h="3175">
                  <a:moveTo>
                    <a:pt x="1028699" y="3047"/>
                  </a:moveTo>
                  <a:lnTo>
                    <a:pt x="972311" y="3047"/>
                  </a:lnTo>
                  <a:lnTo>
                    <a:pt x="972311" y="0"/>
                  </a:lnTo>
                  <a:lnTo>
                    <a:pt x="1028699" y="0"/>
                  </a:lnTo>
                  <a:lnTo>
                    <a:pt x="1028699" y="3047"/>
                  </a:lnTo>
                  <a:close/>
                </a:path>
                <a:path w="2281554" h="3175">
                  <a:moveTo>
                    <a:pt x="1126235" y="3047"/>
                  </a:moveTo>
                  <a:lnTo>
                    <a:pt x="1071371" y="3047"/>
                  </a:lnTo>
                  <a:lnTo>
                    <a:pt x="1071371" y="0"/>
                  </a:lnTo>
                  <a:lnTo>
                    <a:pt x="1126235" y="0"/>
                  </a:lnTo>
                  <a:lnTo>
                    <a:pt x="1126235" y="3047"/>
                  </a:lnTo>
                  <a:close/>
                </a:path>
                <a:path w="2281554" h="3175">
                  <a:moveTo>
                    <a:pt x="1225295" y="3047"/>
                  </a:moveTo>
                  <a:lnTo>
                    <a:pt x="1168907" y="3047"/>
                  </a:lnTo>
                  <a:lnTo>
                    <a:pt x="1168907" y="0"/>
                  </a:lnTo>
                  <a:lnTo>
                    <a:pt x="1225295" y="0"/>
                  </a:lnTo>
                  <a:lnTo>
                    <a:pt x="1225295" y="3047"/>
                  </a:lnTo>
                  <a:close/>
                </a:path>
                <a:path w="2281554" h="3175">
                  <a:moveTo>
                    <a:pt x="1322832" y="3047"/>
                  </a:moveTo>
                  <a:lnTo>
                    <a:pt x="1266444" y="3047"/>
                  </a:lnTo>
                  <a:lnTo>
                    <a:pt x="1266444" y="0"/>
                  </a:lnTo>
                  <a:lnTo>
                    <a:pt x="1322832" y="0"/>
                  </a:lnTo>
                  <a:lnTo>
                    <a:pt x="1322832" y="3047"/>
                  </a:lnTo>
                  <a:close/>
                </a:path>
                <a:path w="2281554" h="3175">
                  <a:moveTo>
                    <a:pt x="1420367" y="3047"/>
                  </a:moveTo>
                  <a:lnTo>
                    <a:pt x="1365503" y="3047"/>
                  </a:lnTo>
                  <a:lnTo>
                    <a:pt x="1365503" y="0"/>
                  </a:lnTo>
                  <a:lnTo>
                    <a:pt x="1420367" y="0"/>
                  </a:lnTo>
                  <a:lnTo>
                    <a:pt x="1420367" y="3047"/>
                  </a:lnTo>
                  <a:close/>
                </a:path>
                <a:path w="2281554" h="3175">
                  <a:moveTo>
                    <a:pt x="1519428" y="3047"/>
                  </a:moveTo>
                  <a:lnTo>
                    <a:pt x="1463040" y="3047"/>
                  </a:lnTo>
                  <a:lnTo>
                    <a:pt x="1463040" y="0"/>
                  </a:lnTo>
                  <a:lnTo>
                    <a:pt x="1519428" y="0"/>
                  </a:lnTo>
                  <a:lnTo>
                    <a:pt x="1519428" y="3047"/>
                  </a:lnTo>
                  <a:close/>
                </a:path>
                <a:path w="2281554" h="3175">
                  <a:moveTo>
                    <a:pt x="1616963" y="3047"/>
                  </a:moveTo>
                  <a:lnTo>
                    <a:pt x="1560575" y="3047"/>
                  </a:lnTo>
                  <a:lnTo>
                    <a:pt x="1560575" y="0"/>
                  </a:lnTo>
                  <a:lnTo>
                    <a:pt x="1616963" y="0"/>
                  </a:lnTo>
                  <a:lnTo>
                    <a:pt x="1616963" y="3047"/>
                  </a:lnTo>
                  <a:close/>
                </a:path>
                <a:path w="2281554" h="3175">
                  <a:moveTo>
                    <a:pt x="1714499" y="3047"/>
                  </a:moveTo>
                  <a:lnTo>
                    <a:pt x="1659636" y="3047"/>
                  </a:lnTo>
                  <a:lnTo>
                    <a:pt x="1659636" y="0"/>
                  </a:lnTo>
                  <a:lnTo>
                    <a:pt x="1714499" y="0"/>
                  </a:lnTo>
                  <a:lnTo>
                    <a:pt x="1714499" y="3047"/>
                  </a:lnTo>
                  <a:close/>
                </a:path>
                <a:path w="2281554" h="3175">
                  <a:moveTo>
                    <a:pt x="1813559" y="3047"/>
                  </a:moveTo>
                  <a:lnTo>
                    <a:pt x="1757171" y="3047"/>
                  </a:lnTo>
                  <a:lnTo>
                    <a:pt x="1757171" y="0"/>
                  </a:lnTo>
                  <a:lnTo>
                    <a:pt x="1813559" y="0"/>
                  </a:lnTo>
                  <a:lnTo>
                    <a:pt x="1813559" y="3047"/>
                  </a:lnTo>
                  <a:close/>
                </a:path>
                <a:path w="2281554" h="3175">
                  <a:moveTo>
                    <a:pt x="1911095" y="3047"/>
                  </a:moveTo>
                  <a:lnTo>
                    <a:pt x="1854707" y="3047"/>
                  </a:lnTo>
                  <a:lnTo>
                    <a:pt x="1854707" y="0"/>
                  </a:lnTo>
                  <a:lnTo>
                    <a:pt x="1911095" y="0"/>
                  </a:lnTo>
                  <a:lnTo>
                    <a:pt x="1911095" y="3047"/>
                  </a:lnTo>
                  <a:close/>
                </a:path>
                <a:path w="2281554" h="3175">
                  <a:moveTo>
                    <a:pt x="2008632" y="3047"/>
                  </a:moveTo>
                  <a:lnTo>
                    <a:pt x="1953767" y="3047"/>
                  </a:lnTo>
                  <a:lnTo>
                    <a:pt x="1953767" y="0"/>
                  </a:lnTo>
                  <a:lnTo>
                    <a:pt x="2008632" y="0"/>
                  </a:lnTo>
                  <a:lnTo>
                    <a:pt x="2008632" y="3047"/>
                  </a:lnTo>
                  <a:close/>
                </a:path>
                <a:path w="2281554" h="3175">
                  <a:moveTo>
                    <a:pt x="2107691" y="3047"/>
                  </a:moveTo>
                  <a:lnTo>
                    <a:pt x="2051303" y="3047"/>
                  </a:lnTo>
                  <a:lnTo>
                    <a:pt x="2051303" y="0"/>
                  </a:lnTo>
                  <a:lnTo>
                    <a:pt x="2107691" y="0"/>
                  </a:lnTo>
                  <a:lnTo>
                    <a:pt x="2107691" y="3047"/>
                  </a:lnTo>
                  <a:close/>
                </a:path>
                <a:path w="2281554" h="3175">
                  <a:moveTo>
                    <a:pt x="2205228" y="3047"/>
                  </a:moveTo>
                  <a:lnTo>
                    <a:pt x="2148840" y="3047"/>
                  </a:lnTo>
                  <a:lnTo>
                    <a:pt x="2148840" y="0"/>
                  </a:lnTo>
                  <a:lnTo>
                    <a:pt x="2205228" y="0"/>
                  </a:lnTo>
                  <a:lnTo>
                    <a:pt x="2205228" y="3047"/>
                  </a:lnTo>
                  <a:close/>
                </a:path>
                <a:path w="2281554" h="3175">
                  <a:moveTo>
                    <a:pt x="2281427" y="3047"/>
                  </a:moveTo>
                  <a:lnTo>
                    <a:pt x="2246375" y="3047"/>
                  </a:lnTo>
                  <a:lnTo>
                    <a:pt x="2246375" y="0"/>
                  </a:lnTo>
                  <a:lnTo>
                    <a:pt x="2278379" y="0"/>
                  </a:lnTo>
                  <a:lnTo>
                    <a:pt x="2281427" y="3047"/>
                  </a:lnTo>
                  <a:close/>
                </a:path>
              </a:pathLst>
            </a:custGeom>
            <a:solidFill>
              <a:srgbClr val="A0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30084" y="3697223"/>
              <a:ext cx="2269490" cy="504825"/>
            </a:xfrm>
            <a:custGeom>
              <a:avLst/>
              <a:gdLst/>
              <a:ahLst/>
              <a:cxnLst/>
              <a:rect l="l" t="t" r="r" b="b"/>
              <a:pathLst>
                <a:path w="2269490" h="504825">
                  <a:moveTo>
                    <a:pt x="2269236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2269236" y="0"/>
                  </a:lnTo>
                  <a:lnTo>
                    <a:pt x="2269236" y="50444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23988" y="3689603"/>
              <a:ext cx="2281555" cy="518159"/>
            </a:xfrm>
            <a:custGeom>
              <a:avLst/>
              <a:gdLst/>
              <a:ahLst/>
              <a:cxnLst/>
              <a:rect l="l" t="t" r="r" b="b"/>
              <a:pathLst>
                <a:path w="2281554" h="518160">
                  <a:moveTo>
                    <a:pt x="6096" y="512063"/>
                  </a:moveTo>
                  <a:lnTo>
                    <a:pt x="0" y="512063"/>
                  </a:lnTo>
                  <a:lnTo>
                    <a:pt x="0" y="455675"/>
                  </a:lnTo>
                  <a:lnTo>
                    <a:pt x="13716" y="455675"/>
                  </a:lnTo>
                  <a:lnTo>
                    <a:pt x="13716" y="504443"/>
                  </a:lnTo>
                  <a:lnTo>
                    <a:pt x="6096" y="504443"/>
                  </a:lnTo>
                  <a:lnTo>
                    <a:pt x="6096" y="512063"/>
                  </a:lnTo>
                  <a:close/>
                </a:path>
                <a:path w="2281554" h="518160">
                  <a:moveTo>
                    <a:pt x="62484" y="518159"/>
                  </a:moveTo>
                  <a:lnTo>
                    <a:pt x="6096" y="518159"/>
                  </a:lnTo>
                  <a:lnTo>
                    <a:pt x="6096" y="504443"/>
                  </a:lnTo>
                  <a:lnTo>
                    <a:pt x="13716" y="504443"/>
                  </a:lnTo>
                  <a:lnTo>
                    <a:pt x="13716" y="512063"/>
                  </a:lnTo>
                  <a:lnTo>
                    <a:pt x="62484" y="512063"/>
                  </a:lnTo>
                  <a:lnTo>
                    <a:pt x="62484" y="518159"/>
                  </a:lnTo>
                  <a:close/>
                </a:path>
                <a:path w="2281554" h="518160">
                  <a:moveTo>
                    <a:pt x="62484" y="512063"/>
                  </a:moveTo>
                  <a:lnTo>
                    <a:pt x="13716" y="512063"/>
                  </a:lnTo>
                  <a:lnTo>
                    <a:pt x="13716" y="504443"/>
                  </a:lnTo>
                  <a:lnTo>
                    <a:pt x="62484" y="504443"/>
                  </a:lnTo>
                  <a:lnTo>
                    <a:pt x="62484" y="512063"/>
                  </a:lnTo>
                  <a:close/>
                </a:path>
                <a:path w="2281554" h="518160">
                  <a:moveTo>
                    <a:pt x="13716" y="414527"/>
                  </a:moveTo>
                  <a:lnTo>
                    <a:pt x="0" y="414527"/>
                  </a:lnTo>
                  <a:lnTo>
                    <a:pt x="0" y="358139"/>
                  </a:lnTo>
                  <a:lnTo>
                    <a:pt x="13716" y="358139"/>
                  </a:lnTo>
                  <a:lnTo>
                    <a:pt x="13716" y="414527"/>
                  </a:lnTo>
                  <a:close/>
                </a:path>
                <a:path w="2281554" h="518160">
                  <a:moveTo>
                    <a:pt x="13716" y="315467"/>
                  </a:moveTo>
                  <a:lnTo>
                    <a:pt x="0" y="315467"/>
                  </a:lnTo>
                  <a:lnTo>
                    <a:pt x="0" y="259079"/>
                  </a:lnTo>
                  <a:lnTo>
                    <a:pt x="13716" y="259079"/>
                  </a:lnTo>
                  <a:lnTo>
                    <a:pt x="13716" y="315467"/>
                  </a:lnTo>
                  <a:close/>
                </a:path>
                <a:path w="2281554" h="518160">
                  <a:moveTo>
                    <a:pt x="13716" y="217931"/>
                  </a:moveTo>
                  <a:lnTo>
                    <a:pt x="0" y="217931"/>
                  </a:lnTo>
                  <a:lnTo>
                    <a:pt x="0" y="161543"/>
                  </a:lnTo>
                  <a:lnTo>
                    <a:pt x="13716" y="161543"/>
                  </a:lnTo>
                  <a:lnTo>
                    <a:pt x="13716" y="217931"/>
                  </a:lnTo>
                  <a:close/>
                </a:path>
                <a:path w="2281554" h="518160">
                  <a:moveTo>
                    <a:pt x="13716" y="120395"/>
                  </a:moveTo>
                  <a:lnTo>
                    <a:pt x="0" y="120395"/>
                  </a:lnTo>
                  <a:lnTo>
                    <a:pt x="0" y="64007"/>
                  </a:lnTo>
                  <a:lnTo>
                    <a:pt x="13716" y="64007"/>
                  </a:lnTo>
                  <a:lnTo>
                    <a:pt x="13716" y="120395"/>
                  </a:lnTo>
                  <a:close/>
                </a:path>
                <a:path w="2281554" h="518160">
                  <a:moveTo>
                    <a:pt x="13716" y="21335"/>
                  </a:moveTo>
                  <a:lnTo>
                    <a:pt x="0" y="21335"/>
                  </a:lnTo>
                  <a:lnTo>
                    <a:pt x="0" y="4571"/>
                  </a:lnTo>
                  <a:lnTo>
                    <a:pt x="3048" y="0"/>
                  </a:lnTo>
                  <a:lnTo>
                    <a:pt x="48768" y="0"/>
                  </a:lnTo>
                  <a:lnTo>
                    <a:pt x="48768" y="7619"/>
                  </a:lnTo>
                  <a:lnTo>
                    <a:pt x="13716" y="7619"/>
                  </a:lnTo>
                  <a:lnTo>
                    <a:pt x="6096" y="15239"/>
                  </a:lnTo>
                  <a:lnTo>
                    <a:pt x="13716" y="15239"/>
                  </a:lnTo>
                  <a:lnTo>
                    <a:pt x="13716" y="21335"/>
                  </a:lnTo>
                  <a:close/>
                </a:path>
                <a:path w="2281554" h="518160">
                  <a:moveTo>
                    <a:pt x="13716" y="15239"/>
                  </a:moveTo>
                  <a:lnTo>
                    <a:pt x="6096" y="15239"/>
                  </a:lnTo>
                  <a:lnTo>
                    <a:pt x="13716" y="7619"/>
                  </a:lnTo>
                  <a:lnTo>
                    <a:pt x="13716" y="15239"/>
                  </a:lnTo>
                  <a:close/>
                </a:path>
                <a:path w="2281554" h="518160">
                  <a:moveTo>
                    <a:pt x="48768" y="15239"/>
                  </a:moveTo>
                  <a:lnTo>
                    <a:pt x="13716" y="15239"/>
                  </a:lnTo>
                  <a:lnTo>
                    <a:pt x="13716" y="7619"/>
                  </a:lnTo>
                  <a:lnTo>
                    <a:pt x="48768" y="7619"/>
                  </a:lnTo>
                  <a:lnTo>
                    <a:pt x="48768" y="15239"/>
                  </a:lnTo>
                  <a:close/>
                </a:path>
                <a:path w="2281554" h="518160">
                  <a:moveTo>
                    <a:pt x="146304" y="15239"/>
                  </a:moveTo>
                  <a:lnTo>
                    <a:pt x="91440" y="15239"/>
                  </a:lnTo>
                  <a:lnTo>
                    <a:pt x="91440" y="0"/>
                  </a:lnTo>
                  <a:lnTo>
                    <a:pt x="146304" y="0"/>
                  </a:lnTo>
                  <a:lnTo>
                    <a:pt x="146304" y="15239"/>
                  </a:lnTo>
                  <a:close/>
                </a:path>
                <a:path w="2281554" h="518160">
                  <a:moveTo>
                    <a:pt x="245364" y="15239"/>
                  </a:moveTo>
                  <a:lnTo>
                    <a:pt x="188976" y="15239"/>
                  </a:lnTo>
                  <a:lnTo>
                    <a:pt x="188976" y="0"/>
                  </a:lnTo>
                  <a:lnTo>
                    <a:pt x="245364" y="0"/>
                  </a:lnTo>
                  <a:lnTo>
                    <a:pt x="245364" y="15239"/>
                  </a:lnTo>
                  <a:close/>
                </a:path>
                <a:path w="2281554" h="518160">
                  <a:moveTo>
                    <a:pt x="342900" y="15239"/>
                  </a:moveTo>
                  <a:lnTo>
                    <a:pt x="286512" y="15239"/>
                  </a:lnTo>
                  <a:lnTo>
                    <a:pt x="286512" y="0"/>
                  </a:lnTo>
                  <a:lnTo>
                    <a:pt x="342900" y="0"/>
                  </a:lnTo>
                  <a:lnTo>
                    <a:pt x="342900" y="15239"/>
                  </a:lnTo>
                  <a:close/>
                </a:path>
                <a:path w="2281554" h="518160">
                  <a:moveTo>
                    <a:pt x="440436" y="15239"/>
                  </a:moveTo>
                  <a:lnTo>
                    <a:pt x="384048" y="15239"/>
                  </a:lnTo>
                  <a:lnTo>
                    <a:pt x="384048" y="0"/>
                  </a:lnTo>
                  <a:lnTo>
                    <a:pt x="440436" y="0"/>
                  </a:lnTo>
                  <a:lnTo>
                    <a:pt x="440436" y="15239"/>
                  </a:lnTo>
                  <a:close/>
                </a:path>
                <a:path w="2281554" h="518160">
                  <a:moveTo>
                    <a:pt x="539496" y="15239"/>
                  </a:moveTo>
                  <a:lnTo>
                    <a:pt x="483108" y="15239"/>
                  </a:lnTo>
                  <a:lnTo>
                    <a:pt x="483108" y="0"/>
                  </a:lnTo>
                  <a:lnTo>
                    <a:pt x="539496" y="0"/>
                  </a:lnTo>
                  <a:lnTo>
                    <a:pt x="539496" y="15239"/>
                  </a:lnTo>
                  <a:close/>
                </a:path>
                <a:path w="2281554" h="518160">
                  <a:moveTo>
                    <a:pt x="637031" y="15239"/>
                  </a:moveTo>
                  <a:lnTo>
                    <a:pt x="580644" y="15239"/>
                  </a:lnTo>
                  <a:lnTo>
                    <a:pt x="580644" y="0"/>
                  </a:lnTo>
                  <a:lnTo>
                    <a:pt x="637031" y="0"/>
                  </a:lnTo>
                  <a:lnTo>
                    <a:pt x="637031" y="15239"/>
                  </a:lnTo>
                  <a:close/>
                </a:path>
                <a:path w="2281554" h="518160">
                  <a:moveTo>
                    <a:pt x="734568" y="15239"/>
                  </a:moveTo>
                  <a:lnTo>
                    <a:pt x="678179" y="15239"/>
                  </a:lnTo>
                  <a:lnTo>
                    <a:pt x="678179" y="0"/>
                  </a:lnTo>
                  <a:lnTo>
                    <a:pt x="734568" y="0"/>
                  </a:lnTo>
                  <a:lnTo>
                    <a:pt x="734568" y="15239"/>
                  </a:lnTo>
                  <a:close/>
                </a:path>
                <a:path w="2281554" h="518160">
                  <a:moveTo>
                    <a:pt x="833627" y="15239"/>
                  </a:moveTo>
                  <a:lnTo>
                    <a:pt x="777240" y="15239"/>
                  </a:lnTo>
                  <a:lnTo>
                    <a:pt x="777240" y="0"/>
                  </a:lnTo>
                  <a:lnTo>
                    <a:pt x="833627" y="0"/>
                  </a:lnTo>
                  <a:lnTo>
                    <a:pt x="833627" y="15239"/>
                  </a:lnTo>
                  <a:close/>
                </a:path>
                <a:path w="2281554" h="518160">
                  <a:moveTo>
                    <a:pt x="931164" y="15239"/>
                  </a:moveTo>
                  <a:lnTo>
                    <a:pt x="874775" y="15239"/>
                  </a:lnTo>
                  <a:lnTo>
                    <a:pt x="874775" y="0"/>
                  </a:lnTo>
                  <a:lnTo>
                    <a:pt x="931164" y="0"/>
                  </a:lnTo>
                  <a:lnTo>
                    <a:pt x="931164" y="15239"/>
                  </a:lnTo>
                  <a:close/>
                </a:path>
                <a:path w="2281554" h="518160">
                  <a:moveTo>
                    <a:pt x="1028700" y="15239"/>
                  </a:moveTo>
                  <a:lnTo>
                    <a:pt x="972312" y="15239"/>
                  </a:lnTo>
                  <a:lnTo>
                    <a:pt x="972312" y="0"/>
                  </a:lnTo>
                  <a:lnTo>
                    <a:pt x="1028700" y="0"/>
                  </a:lnTo>
                  <a:lnTo>
                    <a:pt x="1028700" y="15239"/>
                  </a:lnTo>
                  <a:close/>
                </a:path>
                <a:path w="2281554" h="518160">
                  <a:moveTo>
                    <a:pt x="1126236" y="15239"/>
                  </a:moveTo>
                  <a:lnTo>
                    <a:pt x="1071372" y="15239"/>
                  </a:lnTo>
                  <a:lnTo>
                    <a:pt x="1071372" y="0"/>
                  </a:lnTo>
                  <a:lnTo>
                    <a:pt x="1126236" y="0"/>
                  </a:lnTo>
                  <a:lnTo>
                    <a:pt x="1126236" y="15239"/>
                  </a:lnTo>
                  <a:close/>
                </a:path>
                <a:path w="2281554" h="518160">
                  <a:moveTo>
                    <a:pt x="1225296" y="15239"/>
                  </a:moveTo>
                  <a:lnTo>
                    <a:pt x="1168908" y="15239"/>
                  </a:lnTo>
                  <a:lnTo>
                    <a:pt x="1168908" y="0"/>
                  </a:lnTo>
                  <a:lnTo>
                    <a:pt x="1225296" y="0"/>
                  </a:lnTo>
                  <a:lnTo>
                    <a:pt x="1225296" y="15239"/>
                  </a:lnTo>
                  <a:close/>
                </a:path>
                <a:path w="2281554" h="518160">
                  <a:moveTo>
                    <a:pt x="1322832" y="15239"/>
                  </a:moveTo>
                  <a:lnTo>
                    <a:pt x="1266444" y="15239"/>
                  </a:lnTo>
                  <a:lnTo>
                    <a:pt x="1266444" y="0"/>
                  </a:lnTo>
                  <a:lnTo>
                    <a:pt x="1322832" y="0"/>
                  </a:lnTo>
                  <a:lnTo>
                    <a:pt x="1322832" y="15239"/>
                  </a:lnTo>
                  <a:close/>
                </a:path>
                <a:path w="2281554" h="518160">
                  <a:moveTo>
                    <a:pt x="1420367" y="15239"/>
                  </a:moveTo>
                  <a:lnTo>
                    <a:pt x="1365504" y="15239"/>
                  </a:lnTo>
                  <a:lnTo>
                    <a:pt x="1365504" y="0"/>
                  </a:lnTo>
                  <a:lnTo>
                    <a:pt x="1420367" y="0"/>
                  </a:lnTo>
                  <a:lnTo>
                    <a:pt x="1420367" y="15239"/>
                  </a:lnTo>
                  <a:close/>
                </a:path>
                <a:path w="2281554" h="518160">
                  <a:moveTo>
                    <a:pt x="1519428" y="15239"/>
                  </a:moveTo>
                  <a:lnTo>
                    <a:pt x="1463040" y="15239"/>
                  </a:lnTo>
                  <a:lnTo>
                    <a:pt x="1463040" y="0"/>
                  </a:lnTo>
                  <a:lnTo>
                    <a:pt x="1519428" y="0"/>
                  </a:lnTo>
                  <a:lnTo>
                    <a:pt x="1519428" y="15239"/>
                  </a:lnTo>
                  <a:close/>
                </a:path>
                <a:path w="2281554" h="518160">
                  <a:moveTo>
                    <a:pt x="1616964" y="15239"/>
                  </a:moveTo>
                  <a:lnTo>
                    <a:pt x="1560576" y="15239"/>
                  </a:lnTo>
                  <a:lnTo>
                    <a:pt x="1560576" y="0"/>
                  </a:lnTo>
                  <a:lnTo>
                    <a:pt x="1616964" y="0"/>
                  </a:lnTo>
                  <a:lnTo>
                    <a:pt x="1616964" y="15239"/>
                  </a:lnTo>
                  <a:close/>
                </a:path>
                <a:path w="2281554" h="518160">
                  <a:moveTo>
                    <a:pt x="1714500" y="15239"/>
                  </a:moveTo>
                  <a:lnTo>
                    <a:pt x="1659636" y="15239"/>
                  </a:lnTo>
                  <a:lnTo>
                    <a:pt x="1659636" y="0"/>
                  </a:lnTo>
                  <a:lnTo>
                    <a:pt x="1714500" y="0"/>
                  </a:lnTo>
                  <a:lnTo>
                    <a:pt x="1714500" y="15239"/>
                  </a:lnTo>
                  <a:close/>
                </a:path>
                <a:path w="2281554" h="518160">
                  <a:moveTo>
                    <a:pt x="1813559" y="15239"/>
                  </a:moveTo>
                  <a:lnTo>
                    <a:pt x="1757172" y="15239"/>
                  </a:lnTo>
                  <a:lnTo>
                    <a:pt x="1757172" y="0"/>
                  </a:lnTo>
                  <a:lnTo>
                    <a:pt x="1813559" y="0"/>
                  </a:lnTo>
                  <a:lnTo>
                    <a:pt x="1813559" y="15239"/>
                  </a:lnTo>
                  <a:close/>
                </a:path>
                <a:path w="2281554" h="518160">
                  <a:moveTo>
                    <a:pt x="1911096" y="15239"/>
                  </a:moveTo>
                  <a:lnTo>
                    <a:pt x="1854708" y="15239"/>
                  </a:lnTo>
                  <a:lnTo>
                    <a:pt x="1854708" y="0"/>
                  </a:lnTo>
                  <a:lnTo>
                    <a:pt x="1911096" y="0"/>
                  </a:lnTo>
                  <a:lnTo>
                    <a:pt x="1911096" y="15239"/>
                  </a:lnTo>
                  <a:close/>
                </a:path>
                <a:path w="2281554" h="518160">
                  <a:moveTo>
                    <a:pt x="2008632" y="15239"/>
                  </a:moveTo>
                  <a:lnTo>
                    <a:pt x="1953768" y="15239"/>
                  </a:lnTo>
                  <a:lnTo>
                    <a:pt x="1953768" y="0"/>
                  </a:lnTo>
                  <a:lnTo>
                    <a:pt x="2008632" y="0"/>
                  </a:lnTo>
                  <a:lnTo>
                    <a:pt x="2008632" y="15239"/>
                  </a:lnTo>
                  <a:close/>
                </a:path>
                <a:path w="2281554" h="518160">
                  <a:moveTo>
                    <a:pt x="2107692" y="15239"/>
                  </a:moveTo>
                  <a:lnTo>
                    <a:pt x="2051304" y="15239"/>
                  </a:lnTo>
                  <a:lnTo>
                    <a:pt x="2051304" y="0"/>
                  </a:lnTo>
                  <a:lnTo>
                    <a:pt x="2107692" y="0"/>
                  </a:lnTo>
                  <a:lnTo>
                    <a:pt x="2107692" y="15239"/>
                  </a:lnTo>
                  <a:close/>
                </a:path>
                <a:path w="2281554" h="518160">
                  <a:moveTo>
                    <a:pt x="2205228" y="15239"/>
                  </a:moveTo>
                  <a:lnTo>
                    <a:pt x="2148840" y="15239"/>
                  </a:lnTo>
                  <a:lnTo>
                    <a:pt x="2148840" y="0"/>
                  </a:lnTo>
                  <a:lnTo>
                    <a:pt x="2205228" y="0"/>
                  </a:lnTo>
                  <a:lnTo>
                    <a:pt x="2205228" y="15239"/>
                  </a:lnTo>
                  <a:close/>
                </a:path>
                <a:path w="2281554" h="518160">
                  <a:moveTo>
                    <a:pt x="2267712" y="15239"/>
                  </a:moveTo>
                  <a:lnTo>
                    <a:pt x="2246376" y="15239"/>
                  </a:lnTo>
                  <a:lnTo>
                    <a:pt x="2246376" y="0"/>
                  </a:lnTo>
                  <a:lnTo>
                    <a:pt x="2278380" y="0"/>
                  </a:lnTo>
                  <a:lnTo>
                    <a:pt x="2281428" y="4571"/>
                  </a:lnTo>
                  <a:lnTo>
                    <a:pt x="2281428" y="7619"/>
                  </a:lnTo>
                  <a:lnTo>
                    <a:pt x="2267712" y="7619"/>
                  </a:lnTo>
                  <a:lnTo>
                    <a:pt x="2267712" y="15239"/>
                  </a:lnTo>
                  <a:close/>
                </a:path>
                <a:path w="2281554" h="518160">
                  <a:moveTo>
                    <a:pt x="2281428" y="35051"/>
                  </a:moveTo>
                  <a:lnTo>
                    <a:pt x="2267712" y="35051"/>
                  </a:lnTo>
                  <a:lnTo>
                    <a:pt x="2267712" y="7619"/>
                  </a:lnTo>
                  <a:lnTo>
                    <a:pt x="2275332" y="15239"/>
                  </a:lnTo>
                  <a:lnTo>
                    <a:pt x="2281428" y="15239"/>
                  </a:lnTo>
                  <a:lnTo>
                    <a:pt x="2281428" y="35051"/>
                  </a:lnTo>
                  <a:close/>
                </a:path>
                <a:path w="2281554" h="518160">
                  <a:moveTo>
                    <a:pt x="2281428" y="15239"/>
                  </a:moveTo>
                  <a:lnTo>
                    <a:pt x="2275332" y="15239"/>
                  </a:lnTo>
                  <a:lnTo>
                    <a:pt x="2267712" y="7619"/>
                  </a:lnTo>
                  <a:lnTo>
                    <a:pt x="2281428" y="7619"/>
                  </a:lnTo>
                  <a:lnTo>
                    <a:pt x="2281428" y="15239"/>
                  </a:lnTo>
                  <a:close/>
                </a:path>
                <a:path w="2281554" h="518160">
                  <a:moveTo>
                    <a:pt x="2281428" y="134111"/>
                  </a:moveTo>
                  <a:lnTo>
                    <a:pt x="2267712" y="134111"/>
                  </a:lnTo>
                  <a:lnTo>
                    <a:pt x="2267712" y="77724"/>
                  </a:lnTo>
                  <a:lnTo>
                    <a:pt x="2281428" y="77724"/>
                  </a:lnTo>
                  <a:lnTo>
                    <a:pt x="2281428" y="134111"/>
                  </a:lnTo>
                  <a:close/>
                </a:path>
                <a:path w="2281554" h="518160">
                  <a:moveTo>
                    <a:pt x="2281428" y="231647"/>
                  </a:moveTo>
                  <a:lnTo>
                    <a:pt x="2267712" y="231647"/>
                  </a:lnTo>
                  <a:lnTo>
                    <a:pt x="2267712" y="175259"/>
                  </a:lnTo>
                  <a:lnTo>
                    <a:pt x="2281428" y="175259"/>
                  </a:lnTo>
                  <a:lnTo>
                    <a:pt x="2281428" y="231647"/>
                  </a:lnTo>
                  <a:close/>
                </a:path>
                <a:path w="2281554" h="518160">
                  <a:moveTo>
                    <a:pt x="2281428" y="329183"/>
                  </a:moveTo>
                  <a:lnTo>
                    <a:pt x="2267712" y="329183"/>
                  </a:lnTo>
                  <a:lnTo>
                    <a:pt x="2267712" y="274319"/>
                  </a:lnTo>
                  <a:lnTo>
                    <a:pt x="2281428" y="274319"/>
                  </a:lnTo>
                  <a:lnTo>
                    <a:pt x="2281428" y="329183"/>
                  </a:lnTo>
                  <a:close/>
                </a:path>
                <a:path w="2281554" h="518160">
                  <a:moveTo>
                    <a:pt x="2281428" y="428243"/>
                  </a:moveTo>
                  <a:lnTo>
                    <a:pt x="2267712" y="428243"/>
                  </a:lnTo>
                  <a:lnTo>
                    <a:pt x="2267712" y="371855"/>
                  </a:lnTo>
                  <a:lnTo>
                    <a:pt x="2281428" y="371855"/>
                  </a:lnTo>
                  <a:lnTo>
                    <a:pt x="2281428" y="428243"/>
                  </a:lnTo>
                  <a:close/>
                </a:path>
                <a:path w="2281554" h="518160">
                  <a:moveTo>
                    <a:pt x="2267712" y="512063"/>
                  </a:moveTo>
                  <a:lnTo>
                    <a:pt x="2267712" y="469391"/>
                  </a:lnTo>
                  <a:lnTo>
                    <a:pt x="2281428" y="469391"/>
                  </a:lnTo>
                  <a:lnTo>
                    <a:pt x="2281428" y="504443"/>
                  </a:lnTo>
                  <a:lnTo>
                    <a:pt x="2275332" y="504443"/>
                  </a:lnTo>
                  <a:lnTo>
                    <a:pt x="2267712" y="512063"/>
                  </a:lnTo>
                  <a:close/>
                </a:path>
                <a:path w="2281554" h="518160">
                  <a:moveTo>
                    <a:pt x="2278380" y="518159"/>
                  </a:moveTo>
                  <a:lnTo>
                    <a:pt x="2261616" y="518159"/>
                  </a:lnTo>
                  <a:lnTo>
                    <a:pt x="2261616" y="504443"/>
                  </a:lnTo>
                  <a:lnTo>
                    <a:pt x="2267712" y="504443"/>
                  </a:lnTo>
                  <a:lnTo>
                    <a:pt x="2267712" y="512063"/>
                  </a:lnTo>
                  <a:lnTo>
                    <a:pt x="2281428" y="512063"/>
                  </a:lnTo>
                  <a:lnTo>
                    <a:pt x="2281428" y="515111"/>
                  </a:lnTo>
                  <a:lnTo>
                    <a:pt x="2278380" y="518159"/>
                  </a:lnTo>
                  <a:close/>
                </a:path>
                <a:path w="2281554" h="518160">
                  <a:moveTo>
                    <a:pt x="2281428" y="512063"/>
                  </a:moveTo>
                  <a:lnTo>
                    <a:pt x="2267712" y="512063"/>
                  </a:lnTo>
                  <a:lnTo>
                    <a:pt x="2275332" y="504443"/>
                  </a:lnTo>
                  <a:lnTo>
                    <a:pt x="2281428" y="504443"/>
                  </a:lnTo>
                  <a:lnTo>
                    <a:pt x="2281428" y="512063"/>
                  </a:lnTo>
                  <a:close/>
                </a:path>
                <a:path w="2281554" h="518160">
                  <a:moveTo>
                    <a:pt x="2218944" y="518159"/>
                  </a:moveTo>
                  <a:lnTo>
                    <a:pt x="2162555" y="518159"/>
                  </a:lnTo>
                  <a:lnTo>
                    <a:pt x="2162555" y="504443"/>
                  </a:lnTo>
                  <a:lnTo>
                    <a:pt x="2218944" y="504443"/>
                  </a:lnTo>
                  <a:lnTo>
                    <a:pt x="2218944" y="518159"/>
                  </a:lnTo>
                  <a:close/>
                </a:path>
                <a:path w="2281554" h="518160">
                  <a:moveTo>
                    <a:pt x="2121408" y="518159"/>
                  </a:moveTo>
                  <a:lnTo>
                    <a:pt x="2065020" y="518159"/>
                  </a:lnTo>
                  <a:lnTo>
                    <a:pt x="2065020" y="504443"/>
                  </a:lnTo>
                  <a:lnTo>
                    <a:pt x="2121408" y="504443"/>
                  </a:lnTo>
                  <a:lnTo>
                    <a:pt x="2121408" y="518159"/>
                  </a:lnTo>
                  <a:close/>
                </a:path>
                <a:path w="2281554" h="518160">
                  <a:moveTo>
                    <a:pt x="2022348" y="518159"/>
                  </a:moveTo>
                  <a:lnTo>
                    <a:pt x="1967484" y="518159"/>
                  </a:lnTo>
                  <a:lnTo>
                    <a:pt x="1967484" y="504443"/>
                  </a:lnTo>
                  <a:lnTo>
                    <a:pt x="2022348" y="504443"/>
                  </a:lnTo>
                  <a:lnTo>
                    <a:pt x="2022348" y="518159"/>
                  </a:lnTo>
                  <a:close/>
                </a:path>
                <a:path w="2281554" h="518160">
                  <a:moveTo>
                    <a:pt x="1924812" y="518159"/>
                  </a:moveTo>
                  <a:lnTo>
                    <a:pt x="1868424" y="518159"/>
                  </a:lnTo>
                  <a:lnTo>
                    <a:pt x="1868424" y="504443"/>
                  </a:lnTo>
                  <a:lnTo>
                    <a:pt x="1924812" y="504443"/>
                  </a:lnTo>
                  <a:lnTo>
                    <a:pt x="1924812" y="518159"/>
                  </a:lnTo>
                  <a:close/>
                </a:path>
                <a:path w="2281554" h="518160">
                  <a:moveTo>
                    <a:pt x="1827276" y="518159"/>
                  </a:moveTo>
                  <a:lnTo>
                    <a:pt x="1770888" y="518159"/>
                  </a:lnTo>
                  <a:lnTo>
                    <a:pt x="1770888" y="504443"/>
                  </a:lnTo>
                  <a:lnTo>
                    <a:pt x="1827276" y="504443"/>
                  </a:lnTo>
                  <a:lnTo>
                    <a:pt x="1827276" y="518159"/>
                  </a:lnTo>
                  <a:close/>
                </a:path>
                <a:path w="2281554" h="518160">
                  <a:moveTo>
                    <a:pt x="1729740" y="518159"/>
                  </a:moveTo>
                  <a:lnTo>
                    <a:pt x="1673351" y="518159"/>
                  </a:lnTo>
                  <a:lnTo>
                    <a:pt x="1673351" y="504443"/>
                  </a:lnTo>
                  <a:lnTo>
                    <a:pt x="1729740" y="504443"/>
                  </a:lnTo>
                  <a:lnTo>
                    <a:pt x="1729740" y="518159"/>
                  </a:lnTo>
                  <a:close/>
                </a:path>
                <a:path w="2281554" h="518160">
                  <a:moveTo>
                    <a:pt x="1630680" y="518159"/>
                  </a:moveTo>
                  <a:lnTo>
                    <a:pt x="1574292" y="518159"/>
                  </a:lnTo>
                  <a:lnTo>
                    <a:pt x="1574292" y="504443"/>
                  </a:lnTo>
                  <a:lnTo>
                    <a:pt x="1630680" y="504443"/>
                  </a:lnTo>
                  <a:lnTo>
                    <a:pt x="1630680" y="518159"/>
                  </a:lnTo>
                  <a:close/>
                </a:path>
                <a:path w="2281554" h="518160">
                  <a:moveTo>
                    <a:pt x="1533144" y="518159"/>
                  </a:moveTo>
                  <a:lnTo>
                    <a:pt x="1476755" y="518159"/>
                  </a:lnTo>
                  <a:lnTo>
                    <a:pt x="1476755" y="504443"/>
                  </a:lnTo>
                  <a:lnTo>
                    <a:pt x="1533144" y="504443"/>
                  </a:lnTo>
                  <a:lnTo>
                    <a:pt x="1533144" y="518159"/>
                  </a:lnTo>
                  <a:close/>
                </a:path>
                <a:path w="2281554" h="518160">
                  <a:moveTo>
                    <a:pt x="1435608" y="518159"/>
                  </a:moveTo>
                  <a:lnTo>
                    <a:pt x="1379220" y="518159"/>
                  </a:lnTo>
                  <a:lnTo>
                    <a:pt x="1379220" y="504443"/>
                  </a:lnTo>
                  <a:lnTo>
                    <a:pt x="1435608" y="504443"/>
                  </a:lnTo>
                  <a:lnTo>
                    <a:pt x="1435608" y="518159"/>
                  </a:lnTo>
                  <a:close/>
                </a:path>
                <a:path w="2281554" h="518160">
                  <a:moveTo>
                    <a:pt x="1336548" y="518159"/>
                  </a:moveTo>
                  <a:lnTo>
                    <a:pt x="1281684" y="518159"/>
                  </a:lnTo>
                  <a:lnTo>
                    <a:pt x="1281684" y="504443"/>
                  </a:lnTo>
                  <a:lnTo>
                    <a:pt x="1336548" y="504443"/>
                  </a:lnTo>
                  <a:lnTo>
                    <a:pt x="1336548" y="518159"/>
                  </a:lnTo>
                  <a:close/>
                </a:path>
                <a:path w="2281554" h="518160">
                  <a:moveTo>
                    <a:pt x="1239012" y="518159"/>
                  </a:moveTo>
                  <a:lnTo>
                    <a:pt x="1182624" y="518159"/>
                  </a:lnTo>
                  <a:lnTo>
                    <a:pt x="1182624" y="504443"/>
                  </a:lnTo>
                  <a:lnTo>
                    <a:pt x="1239012" y="504443"/>
                  </a:lnTo>
                  <a:lnTo>
                    <a:pt x="1239012" y="518159"/>
                  </a:lnTo>
                  <a:close/>
                </a:path>
                <a:path w="2281554" h="518160">
                  <a:moveTo>
                    <a:pt x="1141475" y="518159"/>
                  </a:moveTo>
                  <a:lnTo>
                    <a:pt x="1085088" y="518159"/>
                  </a:lnTo>
                  <a:lnTo>
                    <a:pt x="1085088" y="504443"/>
                  </a:lnTo>
                  <a:lnTo>
                    <a:pt x="1141475" y="504443"/>
                  </a:lnTo>
                  <a:lnTo>
                    <a:pt x="1141475" y="518159"/>
                  </a:lnTo>
                  <a:close/>
                </a:path>
                <a:path w="2281554" h="518160">
                  <a:moveTo>
                    <a:pt x="1042416" y="518159"/>
                  </a:moveTo>
                  <a:lnTo>
                    <a:pt x="987552" y="518159"/>
                  </a:lnTo>
                  <a:lnTo>
                    <a:pt x="987552" y="504443"/>
                  </a:lnTo>
                  <a:lnTo>
                    <a:pt x="1042416" y="504443"/>
                  </a:lnTo>
                  <a:lnTo>
                    <a:pt x="1042416" y="518159"/>
                  </a:lnTo>
                  <a:close/>
                </a:path>
                <a:path w="2281554" h="518160">
                  <a:moveTo>
                    <a:pt x="944879" y="518159"/>
                  </a:moveTo>
                  <a:lnTo>
                    <a:pt x="888492" y="518159"/>
                  </a:lnTo>
                  <a:lnTo>
                    <a:pt x="888492" y="504443"/>
                  </a:lnTo>
                  <a:lnTo>
                    <a:pt x="944879" y="504443"/>
                  </a:lnTo>
                  <a:lnTo>
                    <a:pt x="944879" y="518159"/>
                  </a:lnTo>
                  <a:close/>
                </a:path>
                <a:path w="2281554" h="518160">
                  <a:moveTo>
                    <a:pt x="847344" y="518159"/>
                  </a:moveTo>
                  <a:lnTo>
                    <a:pt x="790956" y="518159"/>
                  </a:lnTo>
                  <a:lnTo>
                    <a:pt x="790956" y="504443"/>
                  </a:lnTo>
                  <a:lnTo>
                    <a:pt x="847344" y="504443"/>
                  </a:lnTo>
                  <a:lnTo>
                    <a:pt x="847344" y="518159"/>
                  </a:lnTo>
                  <a:close/>
                </a:path>
                <a:path w="2281554" h="518160">
                  <a:moveTo>
                    <a:pt x="748284" y="518159"/>
                  </a:moveTo>
                  <a:lnTo>
                    <a:pt x="693420" y="518159"/>
                  </a:lnTo>
                  <a:lnTo>
                    <a:pt x="693420" y="504443"/>
                  </a:lnTo>
                  <a:lnTo>
                    <a:pt x="748284" y="504443"/>
                  </a:lnTo>
                  <a:lnTo>
                    <a:pt x="748284" y="518159"/>
                  </a:lnTo>
                  <a:close/>
                </a:path>
                <a:path w="2281554" h="518160">
                  <a:moveTo>
                    <a:pt x="650748" y="518159"/>
                  </a:moveTo>
                  <a:lnTo>
                    <a:pt x="594360" y="518159"/>
                  </a:lnTo>
                  <a:lnTo>
                    <a:pt x="594360" y="504443"/>
                  </a:lnTo>
                  <a:lnTo>
                    <a:pt x="650748" y="504443"/>
                  </a:lnTo>
                  <a:lnTo>
                    <a:pt x="650748" y="518159"/>
                  </a:lnTo>
                  <a:close/>
                </a:path>
                <a:path w="2281554" h="518160">
                  <a:moveTo>
                    <a:pt x="553212" y="518159"/>
                  </a:moveTo>
                  <a:lnTo>
                    <a:pt x="496824" y="518159"/>
                  </a:lnTo>
                  <a:lnTo>
                    <a:pt x="496824" y="504443"/>
                  </a:lnTo>
                  <a:lnTo>
                    <a:pt x="553212" y="504443"/>
                  </a:lnTo>
                  <a:lnTo>
                    <a:pt x="553212" y="518159"/>
                  </a:lnTo>
                  <a:close/>
                </a:path>
                <a:path w="2281554" h="518160">
                  <a:moveTo>
                    <a:pt x="454152" y="518159"/>
                  </a:moveTo>
                  <a:lnTo>
                    <a:pt x="399287" y="518159"/>
                  </a:lnTo>
                  <a:lnTo>
                    <a:pt x="399287" y="504443"/>
                  </a:lnTo>
                  <a:lnTo>
                    <a:pt x="454152" y="504443"/>
                  </a:lnTo>
                  <a:lnTo>
                    <a:pt x="454152" y="518159"/>
                  </a:lnTo>
                  <a:close/>
                </a:path>
                <a:path w="2281554" h="518160">
                  <a:moveTo>
                    <a:pt x="356616" y="518159"/>
                  </a:moveTo>
                  <a:lnTo>
                    <a:pt x="300228" y="518159"/>
                  </a:lnTo>
                  <a:lnTo>
                    <a:pt x="300228" y="504443"/>
                  </a:lnTo>
                  <a:lnTo>
                    <a:pt x="356616" y="504443"/>
                  </a:lnTo>
                  <a:lnTo>
                    <a:pt x="356616" y="518159"/>
                  </a:lnTo>
                  <a:close/>
                </a:path>
                <a:path w="2281554" h="518160">
                  <a:moveTo>
                    <a:pt x="259080" y="518159"/>
                  </a:moveTo>
                  <a:lnTo>
                    <a:pt x="202692" y="518159"/>
                  </a:lnTo>
                  <a:lnTo>
                    <a:pt x="202692" y="504443"/>
                  </a:lnTo>
                  <a:lnTo>
                    <a:pt x="259080" y="504443"/>
                  </a:lnTo>
                  <a:lnTo>
                    <a:pt x="259080" y="518159"/>
                  </a:lnTo>
                  <a:close/>
                </a:path>
                <a:path w="2281554" h="518160">
                  <a:moveTo>
                    <a:pt x="160019" y="518159"/>
                  </a:moveTo>
                  <a:lnTo>
                    <a:pt x="105156" y="518159"/>
                  </a:lnTo>
                  <a:lnTo>
                    <a:pt x="105156" y="504443"/>
                  </a:lnTo>
                  <a:lnTo>
                    <a:pt x="160019" y="504443"/>
                  </a:lnTo>
                  <a:lnTo>
                    <a:pt x="160019" y="518159"/>
                  </a:lnTo>
                  <a:close/>
                </a:path>
              </a:pathLst>
            </a:custGeom>
            <a:solidFill>
              <a:srgbClr val="A0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30083" y="3697223"/>
            <a:ext cx="2269490" cy="5048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00330" marR="131445">
              <a:lnSpc>
                <a:spcPct val="102299"/>
              </a:lnSpc>
              <a:spcBef>
                <a:spcPts val="295"/>
              </a:spcBef>
            </a:pPr>
            <a:r>
              <a:rPr sz="1300" spc="5" dirty="0">
                <a:latin typeface="Calibri"/>
                <a:cs typeface="Calibri"/>
              </a:rPr>
              <a:t>Rule </a:t>
            </a:r>
            <a:r>
              <a:rPr sz="1300" spc="10" dirty="0">
                <a:latin typeface="Calibri"/>
                <a:cs typeface="Calibri"/>
              </a:rPr>
              <a:t>1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zaključuje </a:t>
            </a:r>
            <a:r>
              <a:rPr sz="1300" dirty="0">
                <a:latin typeface="Calibri"/>
                <a:cs typeface="Calibri"/>
              </a:rPr>
              <a:t>težina=lagan  </a:t>
            </a:r>
            <a:r>
              <a:rPr sz="1300" spc="5" dirty="0">
                <a:latin typeface="Calibri"/>
                <a:cs typeface="Calibri"/>
              </a:rPr>
              <a:t>Rule </a:t>
            </a:r>
            <a:r>
              <a:rPr sz="1300" spc="10" dirty="0">
                <a:latin typeface="Calibri"/>
                <a:cs typeface="Calibri"/>
              </a:rPr>
              <a:t>2 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nije</a:t>
            </a:r>
            <a:r>
              <a:rPr sz="13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primenljivo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7081" y="1725190"/>
            <a:ext cx="3083560" cy="50069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6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</a:t>
            </a:r>
            <a:r>
              <a:rPr sz="175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  <a:r>
              <a:rPr sz="1750" spc="5" dirty="0">
                <a:latin typeface="Calibri"/>
                <a:cs typeface="Calibri"/>
              </a:rPr>
              <a:t>:</a:t>
            </a:r>
            <a:endParaRPr sz="1750">
              <a:latin typeface="Calibri"/>
              <a:cs typeface="Calibri"/>
            </a:endParaRPr>
          </a:p>
          <a:p>
            <a:pPr marL="588645" marR="5080" indent="-173990">
              <a:lnSpc>
                <a:spcPct val="119400"/>
              </a:lnSpc>
              <a:spcBef>
                <a:spcPts val="75"/>
              </a:spcBef>
            </a:pPr>
            <a:r>
              <a:rPr sz="1550" dirty="0">
                <a:latin typeface="Cambria"/>
                <a:cs typeface="Cambria"/>
              </a:rPr>
              <a:t>IF </a:t>
            </a:r>
            <a:r>
              <a:rPr sz="1550" spc="-5" dirty="0">
                <a:latin typeface="Cambria"/>
                <a:cs typeface="Cambria"/>
              </a:rPr>
              <a:t>namena=obrada teksta </a:t>
            </a:r>
            <a:r>
              <a:rPr sz="1550" dirty="0">
                <a:latin typeface="Cambria"/>
                <a:cs typeface="Cambria"/>
              </a:rPr>
              <a:t>AND  </a:t>
            </a:r>
            <a:r>
              <a:rPr sz="1550" spc="-5" dirty="0">
                <a:latin typeface="Cambria"/>
                <a:cs typeface="Cambria"/>
              </a:rPr>
              <a:t>način upotrebe=na</a:t>
            </a:r>
            <a:r>
              <a:rPr sz="1550" spc="-60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putovanju</a:t>
            </a:r>
            <a:endParaRPr sz="1550">
              <a:latin typeface="Cambria"/>
              <a:cs typeface="Cambria"/>
            </a:endParaRPr>
          </a:p>
          <a:p>
            <a:pPr marL="414655">
              <a:lnSpc>
                <a:spcPct val="100000"/>
              </a:lnSpc>
              <a:spcBef>
                <a:spcPts val="360"/>
              </a:spcBef>
            </a:pPr>
            <a:r>
              <a:rPr sz="1550" spc="-5" dirty="0">
                <a:latin typeface="Cambria"/>
                <a:cs typeface="Cambria"/>
              </a:rPr>
              <a:t>THEN</a:t>
            </a:r>
            <a:r>
              <a:rPr sz="1550" spc="-25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težina=lagan</a:t>
            </a:r>
            <a:endParaRPr sz="155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37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</a:t>
            </a:r>
            <a:r>
              <a:rPr sz="175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  <a:r>
              <a:rPr sz="1750" spc="5" dirty="0">
                <a:latin typeface="Calibri"/>
                <a:cs typeface="Calibri"/>
              </a:rPr>
              <a:t>:</a:t>
            </a:r>
            <a:endParaRPr sz="1750">
              <a:latin typeface="Calibri"/>
              <a:cs typeface="Calibri"/>
            </a:endParaRPr>
          </a:p>
          <a:p>
            <a:pPr marL="588645" marR="74295" indent="-173990">
              <a:lnSpc>
                <a:spcPct val="119400"/>
              </a:lnSpc>
              <a:spcBef>
                <a:spcPts val="80"/>
              </a:spcBef>
            </a:pPr>
            <a:r>
              <a:rPr sz="1550" dirty="0">
                <a:latin typeface="Cambria"/>
                <a:cs typeface="Cambria"/>
              </a:rPr>
              <a:t>IF </a:t>
            </a:r>
            <a:r>
              <a:rPr sz="1550" spc="-5" dirty="0">
                <a:latin typeface="Cambria"/>
                <a:cs typeface="Cambria"/>
              </a:rPr>
              <a:t>namena=obrada teksta AND  način upotrebe=u</a:t>
            </a:r>
            <a:r>
              <a:rPr sz="1550" spc="-75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kancelariji</a:t>
            </a:r>
            <a:endParaRPr sz="1550">
              <a:latin typeface="Cambria"/>
              <a:cs typeface="Cambria"/>
            </a:endParaRPr>
          </a:p>
          <a:p>
            <a:pPr marL="414655">
              <a:lnSpc>
                <a:spcPct val="100000"/>
              </a:lnSpc>
              <a:spcBef>
                <a:spcPts val="360"/>
              </a:spcBef>
            </a:pPr>
            <a:r>
              <a:rPr sz="1550" spc="-5" dirty="0">
                <a:latin typeface="Cambria"/>
                <a:cs typeface="Cambria"/>
              </a:rPr>
              <a:t>THEN težina=nije</a:t>
            </a:r>
            <a:r>
              <a:rPr sz="1550" spc="-25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bitna</a:t>
            </a:r>
            <a:endParaRPr sz="155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37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</a:t>
            </a:r>
            <a:r>
              <a:rPr sz="175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3</a:t>
            </a:r>
            <a:r>
              <a:rPr sz="1750" spc="5" dirty="0">
                <a:latin typeface="Calibri"/>
                <a:cs typeface="Calibri"/>
              </a:rPr>
              <a:t>:</a:t>
            </a:r>
            <a:endParaRPr sz="1750">
              <a:latin typeface="Calibri"/>
              <a:cs typeface="Calibri"/>
            </a:endParaRPr>
          </a:p>
          <a:p>
            <a:pPr marL="588645" marR="900430" indent="-173990" algn="just">
              <a:lnSpc>
                <a:spcPct val="119700"/>
              </a:lnSpc>
              <a:spcBef>
                <a:spcPts val="65"/>
              </a:spcBef>
            </a:pPr>
            <a:r>
              <a:rPr sz="1550" dirty="0">
                <a:latin typeface="Cambria"/>
                <a:cs typeface="Cambria"/>
              </a:rPr>
              <a:t>IF </a:t>
            </a:r>
            <a:r>
              <a:rPr sz="1550" spc="-5" dirty="0">
                <a:latin typeface="Cambria"/>
                <a:cs typeface="Cambria"/>
              </a:rPr>
              <a:t>budžet≤2000</a:t>
            </a:r>
            <a:r>
              <a:rPr sz="1550" spc="-1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AND  </a:t>
            </a:r>
            <a:r>
              <a:rPr sz="1550" spc="-5" dirty="0">
                <a:latin typeface="Cambria"/>
                <a:cs typeface="Cambria"/>
              </a:rPr>
              <a:t>budžet&gt;1000 </a:t>
            </a:r>
            <a:r>
              <a:rPr sz="1550" dirty="0">
                <a:latin typeface="Cambria"/>
                <a:cs typeface="Cambria"/>
              </a:rPr>
              <a:t>AND  </a:t>
            </a:r>
            <a:r>
              <a:rPr sz="1550" spc="-5" dirty="0">
                <a:latin typeface="Cambria"/>
                <a:cs typeface="Cambria"/>
              </a:rPr>
              <a:t>težina=lagan</a:t>
            </a:r>
            <a:endParaRPr sz="1550">
              <a:latin typeface="Cambria"/>
              <a:cs typeface="Cambria"/>
            </a:endParaRPr>
          </a:p>
          <a:p>
            <a:pPr marL="414655" algn="just">
              <a:lnSpc>
                <a:spcPct val="100000"/>
              </a:lnSpc>
              <a:spcBef>
                <a:spcPts val="370"/>
              </a:spcBef>
            </a:pPr>
            <a:r>
              <a:rPr sz="1550" spc="-5" dirty="0">
                <a:latin typeface="Cambria"/>
                <a:cs typeface="Cambria"/>
              </a:rPr>
              <a:t>THEN model=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Najnoviji</a:t>
            </a:r>
            <a:r>
              <a:rPr sz="1550" spc="-7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model</a:t>
            </a:r>
            <a:endParaRPr sz="155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36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</a:t>
            </a:r>
            <a:r>
              <a:rPr sz="175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4</a:t>
            </a:r>
            <a:r>
              <a:rPr sz="1750" spc="5" dirty="0">
                <a:latin typeface="Calibri"/>
                <a:cs typeface="Calibri"/>
              </a:rPr>
              <a:t>:</a:t>
            </a:r>
            <a:endParaRPr sz="1750">
              <a:latin typeface="Calibri"/>
              <a:cs typeface="Calibri"/>
            </a:endParaRPr>
          </a:p>
          <a:p>
            <a:pPr marL="588645" marR="900430" indent="-173990">
              <a:lnSpc>
                <a:spcPct val="119300"/>
              </a:lnSpc>
              <a:spcBef>
                <a:spcPts val="80"/>
              </a:spcBef>
            </a:pPr>
            <a:r>
              <a:rPr sz="1550" dirty="0">
                <a:latin typeface="Cambria"/>
                <a:cs typeface="Cambria"/>
              </a:rPr>
              <a:t>IF </a:t>
            </a:r>
            <a:r>
              <a:rPr sz="1550" spc="-5" dirty="0">
                <a:latin typeface="Cambria"/>
                <a:cs typeface="Cambria"/>
              </a:rPr>
              <a:t>budžet&lt;1000</a:t>
            </a:r>
            <a:r>
              <a:rPr sz="1550" spc="-1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AND  </a:t>
            </a:r>
            <a:r>
              <a:rPr sz="1550" spc="-5" dirty="0">
                <a:latin typeface="Cambria"/>
                <a:cs typeface="Cambria"/>
              </a:rPr>
              <a:t>težina=nije</a:t>
            </a:r>
            <a:r>
              <a:rPr sz="1550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bitna</a:t>
            </a:r>
            <a:endParaRPr sz="1550">
              <a:latin typeface="Cambria"/>
              <a:cs typeface="Cambria"/>
            </a:endParaRPr>
          </a:p>
          <a:p>
            <a:pPr marL="414655">
              <a:lnSpc>
                <a:spcPct val="100000"/>
              </a:lnSpc>
              <a:spcBef>
                <a:spcPts val="360"/>
              </a:spcBef>
            </a:pPr>
            <a:r>
              <a:rPr sz="1550" spc="-5" dirty="0">
                <a:latin typeface="Cambria"/>
                <a:cs typeface="Cambria"/>
              </a:rPr>
              <a:t>THEN model=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Stariji</a:t>
            </a:r>
            <a:r>
              <a:rPr sz="1550" spc="-4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550" spc="-10" dirty="0">
                <a:solidFill>
                  <a:srgbClr val="333399"/>
                </a:solidFill>
                <a:latin typeface="Cambria"/>
                <a:cs typeface="Cambria"/>
              </a:rPr>
              <a:t>model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22060" y="4557752"/>
            <a:ext cx="1205865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550" spc="-10" dirty="0">
                <a:solidFill>
                  <a:srgbClr val="808080"/>
                </a:solidFill>
                <a:latin typeface="Calibri"/>
                <a:cs typeface="Calibri"/>
              </a:rPr>
              <a:t>1.	</a:t>
            </a:r>
            <a:r>
              <a:rPr sz="1550" spc="-10" dirty="0">
                <a:latin typeface="Calibri"/>
                <a:cs typeface="Calibri"/>
              </a:rPr>
              <a:t>&lt;1000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  <a:tabLst>
                <a:tab pos="299085" algn="l"/>
              </a:tabLst>
            </a:pPr>
            <a:r>
              <a:rPr sz="1550" spc="-10" dirty="0">
                <a:solidFill>
                  <a:srgbClr val="808080"/>
                </a:solidFill>
                <a:latin typeface="Calibri"/>
                <a:cs typeface="Calibri"/>
              </a:rPr>
              <a:t>2.	</a:t>
            </a:r>
            <a:r>
              <a:rPr sz="1550" spc="-10" dirty="0">
                <a:latin typeface="Calibri"/>
                <a:cs typeface="Calibri"/>
              </a:rPr>
              <a:t>1000..2000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  <a:tabLst>
                <a:tab pos="299085" algn="l"/>
              </a:tabLst>
            </a:pPr>
            <a:r>
              <a:rPr sz="1550" spc="-10" dirty="0">
                <a:solidFill>
                  <a:srgbClr val="808080"/>
                </a:solidFill>
                <a:latin typeface="Calibri"/>
                <a:cs typeface="Calibri"/>
              </a:rPr>
              <a:t>3.	</a:t>
            </a:r>
            <a:r>
              <a:rPr sz="1550" spc="-10" dirty="0">
                <a:latin typeface="Calibri"/>
                <a:cs typeface="Calibri"/>
              </a:rPr>
              <a:t>&gt;2000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22083" y="5264840"/>
            <a:ext cx="103822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Calibri"/>
                <a:cs typeface="Calibri"/>
              </a:rPr>
              <a:t>Odgovor: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2083" y="5802811"/>
            <a:ext cx="3812540" cy="7778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dirty="0">
                <a:solidFill>
                  <a:srgbClr val="333399"/>
                </a:solidFill>
                <a:latin typeface="Calibri"/>
                <a:cs typeface="Calibri"/>
              </a:rPr>
              <a:t>Sistem </a:t>
            </a:r>
            <a:r>
              <a:rPr sz="1750" i="1" spc="5" dirty="0">
                <a:solidFill>
                  <a:srgbClr val="333399"/>
                </a:solidFill>
                <a:latin typeface="Calibri"/>
                <a:cs typeface="Calibri"/>
              </a:rPr>
              <a:t>preporučuje </a:t>
            </a:r>
            <a:r>
              <a:rPr sz="1750" b="1" i="1" spc="5" dirty="0">
                <a:solidFill>
                  <a:srgbClr val="333399"/>
                </a:solidFill>
                <a:latin typeface="Calibri"/>
                <a:cs typeface="Calibri"/>
              </a:rPr>
              <a:t>Najnoviji</a:t>
            </a:r>
            <a:r>
              <a:rPr sz="1750" b="1" i="1" dirty="0">
                <a:solidFill>
                  <a:srgbClr val="333399"/>
                </a:solidFill>
                <a:latin typeface="Calibri"/>
                <a:cs typeface="Calibri"/>
              </a:rPr>
              <a:t> model</a:t>
            </a: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ts val="1689"/>
              </a:lnSpc>
              <a:spcBef>
                <a:spcPts val="409"/>
              </a:spcBef>
            </a:pPr>
            <a:r>
              <a:rPr sz="1750" dirty="0">
                <a:latin typeface="Calibri"/>
                <a:cs typeface="Calibri"/>
              </a:rPr>
              <a:t>Obrazloženje: </a:t>
            </a:r>
            <a:r>
              <a:rPr sz="1750" i="1" spc="5" dirty="0">
                <a:solidFill>
                  <a:srgbClr val="333399"/>
                </a:solidFill>
                <a:latin typeface="Calibri"/>
                <a:cs typeface="Calibri"/>
              </a:rPr>
              <a:t>lagan, pogodan za obradu  </a:t>
            </a:r>
            <a:r>
              <a:rPr sz="1750" i="1" dirty="0">
                <a:solidFill>
                  <a:srgbClr val="333399"/>
                </a:solidFill>
                <a:latin typeface="Calibri"/>
                <a:cs typeface="Calibri"/>
              </a:rPr>
              <a:t>teksta i </a:t>
            </a:r>
            <a:r>
              <a:rPr sz="1750" i="1" spc="5" dirty="0">
                <a:solidFill>
                  <a:srgbClr val="333399"/>
                </a:solidFill>
                <a:latin typeface="Calibri"/>
                <a:cs typeface="Calibri"/>
              </a:rPr>
              <a:t>putovanja, zadovoljava</a:t>
            </a:r>
            <a:r>
              <a:rPr sz="1750" i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i="1" spc="5" dirty="0">
                <a:solidFill>
                  <a:srgbClr val="333399"/>
                </a:solidFill>
                <a:latin typeface="Calibri"/>
                <a:cs typeface="Calibri"/>
              </a:rPr>
              <a:t>budžet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23988" y="5038344"/>
            <a:ext cx="2281555" cy="513715"/>
            <a:chOff x="7523988" y="5038344"/>
            <a:chExt cx="2281555" cy="513715"/>
          </a:xfrm>
        </p:grpSpPr>
        <p:sp>
          <p:nvSpPr>
            <p:cNvPr id="32" name="object 32"/>
            <p:cNvSpPr/>
            <p:nvPr/>
          </p:nvSpPr>
          <p:spPr>
            <a:xfrm>
              <a:off x="7530084" y="5041392"/>
              <a:ext cx="2269490" cy="504825"/>
            </a:xfrm>
            <a:custGeom>
              <a:avLst/>
              <a:gdLst/>
              <a:ahLst/>
              <a:cxnLst/>
              <a:rect l="l" t="t" r="r" b="b"/>
              <a:pathLst>
                <a:path w="2269490" h="504825">
                  <a:moveTo>
                    <a:pt x="2269236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2269236" y="0"/>
                  </a:lnTo>
                  <a:lnTo>
                    <a:pt x="2269236" y="50444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23988" y="5038344"/>
              <a:ext cx="2281555" cy="513715"/>
            </a:xfrm>
            <a:custGeom>
              <a:avLst/>
              <a:gdLst/>
              <a:ahLst/>
              <a:cxnLst/>
              <a:rect l="l" t="t" r="r" b="b"/>
              <a:pathLst>
                <a:path w="2281554" h="513714">
                  <a:moveTo>
                    <a:pt x="6096" y="507492"/>
                  </a:moveTo>
                  <a:lnTo>
                    <a:pt x="0" y="507492"/>
                  </a:lnTo>
                  <a:lnTo>
                    <a:pt x="0" y="451104"/>
                  </a:lnTo>
                  <a:lnTo>
                    <a:pt x="13716" y="451104"/>
                  </a:lnTo>
                  <a:lnTo>
                    <a:pt x="13716" y="499872"/>
                  </a:lnTo>
                  <a:lnTo>
                    <a:pt x="6096" y="499872"/>
                  </a:lnTo>
                  <a:lnTo>
                    <a:pt x="6096" y="507492"/>
                  </a:lnTo>
                  <a:close/>
                </a:path>
                <a:path w="2281554" h="513714">
                  <a:moveTo>
                    <a:pt x="62484" y="513588"/>
                  </a:moveTo>
                  <a:lnTo>
                    <a:pt x="6096" y="513588"/>
                  </a:lnTo>
                  <a:lnTo>
                    <a:pt x="6096" y="499872"/>
                  </a:lnTo>
                  <a:lnTo>
                    <a:pt x="13716" y="499872"/>
                  </a:lnTo>
                  <a:lnTo>
                    <a:pt x="13716" y="507492"/>
                  </a:lnTo>
                  <a:lnTo>
                    <a:pt x="62484" y="507492"/>
                  </a:lnTo>
                  <a:lnTo>
                    <a:pt x="62484" y="513588"/>
                  </a:lnTo>
                  <a:close/>
                </a:path>
                <a:path w="2281554" h="513714">
                  <a:moveTo>
                    <a:pt x="62484" y="507492"/>
                  </a:moveTo>
                  <a:lnTo>
                    <a:pt x="13716" y="507492"/>
                  </a:lnTo>
                  <a:lnTo>
                    <a:pt x="13716" y="499872"/>
                  </a:lnTo>
                  <a:lnTo>
                    <a:pt x="62484" y="499872"/>
                  </a:lnTo>
                  <a:lnTo>
                    <a:pt x="62484" y="507492"/>
                  </a:lnTo>
                  <a:close/>
                </a:path>
                <a:path w="2281554" h="513714">
                  <a:moveTo>
                    <a:pt x="13716" y="409956"/>
                  </a:moveTo>
                  <a:lnTo>
                    <a:pt x="0" y="409956"/>
                  </a:lnTo>
                  <a:lnTo>
                    <a:pt x="0" y="353568"/>
                  </a:lnTo>
                  <a:lnTo>
                    <a:pt x="13716" y="353568"/>
                  </a:lnTo>
                  <a:lnTo>
                    <a:pt x="13716" y="409956"/>
                  </a:lnTo>
                  <a:close/>
                </a:path>
                <a:path w="2281554" h="513714">
                  <a:moveTo>
                    <a:pt x="13716" y="310896"/>
                  </a:moveTo>
                  <a:lnTo>
                    <a:pt x="0" y="310896"/>
                  </a:lnTo>
                  <a:lnTo>
                    <a:pt x="0" y="254508"/>
                  </a:lnTo>
                  <a:lnTo>
                    <a:pt x="13716" y="254508"/>
                  </a:lnTo>
                  <a:lnTo>
                    <a:pt x="13716" y="310896"/>
                  </a:lnTo>
                  <a:close/>
                </a:path>
                <a:path w="2281554" h="513714">
                  <a:moveTo>
                    <a:pt x="13716" y="213360"/>
                  </a:moveTo>
                  <a:lnTo>
                    <a:pt x="0" y="213360"/>
                  </a:lnTo>
                  <a:lnTo>
                    <a:pt x="0" y="156972"/>
                  </a:lnTo>
                  <a:lnTo>
                    <a:pt x="13716" y="156972"/>
                  </a:lnTo>
                  <a:lnTo>
                    <a:pt x="13716" y="213360"/>
                  </a:lnTo>
                  <a:close/>
                </a:path>
                <a:path w="2281554" h="513714">
                  <a:moveTo>
                    <a:pt x="13716" y="115824"/>
                  </a:moveTo>
                  <a:lnTo>
                    <a:pt x="0" y="115824"/>
                  </a:lnTo>
                  <a:lnTo>
                    <a:pt x="0" y="59436"/>
                  </a:lnTo>
                  <a:lnTo>
                    <a:pt x="13716" y="59436"/>
                  </a:lnTo>
                  <a:lnTo>
                    <a:pt x="13716" y="115824"/>
                  </a:lnTo>
                  <a:close/>
                </a:path>
                <a:path w="2281554" h="513714">
                  <a:moveTo>
                    <a:pt x="13716" y="16764"/>
                  </a:moveTo>
                  <a:lnTo>
                    <a:pt x="0" y="16764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48768" y="3048"/>
                  </a:lnTo>
                  <a:lnTo>
                    <a:pt x="13716" y="3048"/>
                  </a:lnTo>
                  <a:lnTo>
                    <a:pt x="6096" y="10668"/>
                  </a:lnTo>
                  <a:lnTo>
                    <a:pt x="13716" y="10668"/>
                  </a:lnTo>
                  <a:lnTo>
                    <a:pt x="13716" y="16764"/>
                  </a:lnTo>
                  <a:close/>
                </a:path>
                <a:path w="2281554" h="513714">
                  <a:moveTo>
                    <a:pt x="13716" y="10668"/>
                  </a:moveTo>
                  <a:lnTo>
                    <a:pt x="6096" y="10668"/>
                  </a:lnTo>
                  <a:lnTo>
                    <a:pt x="13716" y="3048"/>
                  </a:lnTo>
                  <a:lnTo>
                    <a:pt x="13716" y="10668"/>
                  </a:lnTo>
                  <a:close/>
                </a:path>
                <a:path w="2281554" h="513714">
                  <a:moveTo>
                    <a:pt x="48768" y="10668"/>
                  </a:moveTo>
                  <a:lnTo>
                    <a:pt x="13716" y="10668"/>
                  </a:lnTo>
                  <a:lnTo>
                    <a:pt x="13716" y="3048"/>
                  </a:lnTo>
                  <a:lnTo>
                    <a:pt x="48768" y="3048"/>
                  </a:lnTo>
                  <a:lnTo>
                    <a:pt x="48768" y="10668"/>
                  </a:lnTo>
                  <a:close/>
                </a:path>
                <a:path w="2281554" h="513714">
                  <a:moveTo>
                    <a:pt x="146304" y="10668"/>
                  </a:moveTo>
                  <a:lnTo>
                    <a:pt x="91440" y="10668"/>
                  </a:lnTo>
                  <a:lnTo>
                    <a:pt x="91440" y="0"/>
                  </a:lnTo>
                  <a:lnTo>
                    <a:pt x="146304" y="0"/>
                  </a:lnTo>
                  <a:lnTo>
                    <a:pt x="146304" y="10668"/>
                  </a:lnTo>
                  <a:close/>
                </a:path>
                <a:path w="2281554" h="513714">
                  <a:moveTo>
                    <a:pt x="245364" y="10668"/>
                  </a:moveTo>
                  <a:lnTo>
                    <a:pt x="188976" y="10668"/>
                  </a:lnTo>
                  <a:lnTo>
                    <a:pt x="188976" y="0"/>
                  </a:lnTo>
                  <a:lnTo>
                    <a:pt x="245364" y="0"/>
                  </a:lnTo>
                  <a:lnTo>
                    <a:pt x="245364" y="10668"/>
                  </a:lnTo>
                  <a:close/>
                </a:path>
                <a:path w="2281554" h="513714">
                  <a:moveTo>
                    <a:pt x="342900" y="10668"/>
                  </a:moveTo>
                  <a:lnTo>
                    <a:pt x="286512" y="10668"/>
                  </a:lnTo>
                  <a:lnTo>
                    <a:pt x="286512" y="0"/>
                  </a:lnTo>
                  <a:lnTo>
                    <a:pt x="342900" y="0"/>
                  </a:lnTo>
                  <a:lnTo>
                    <a:pt x="342900" y="10668"/>
                  </a:lnTo>
                  <a:close/>
                </a:path>
                <a:path w="2281554" h="513714">
                  <a:moveTo>
                    <a:pt x="440436" y="10668"/>
                  </a:moveTo>
                  <a:lnTo>
                    <a:pt x="384048" y="10668"/>
                  </a:lnTo>
                  <a:lnTo>
                    <a:pt x="384048" y="0"/>
                  </a:lnTo>
                  <a:lnTo>
                    <a:pt x="440436" y="0"/>
                  </a:lnTo>
                  <a:lnTo>
                    <a:pt x="440436" y="10668"/>
                  </a:lnTo>
                  <a:close/>
                </a:path>
                <a:path w="2281554" h="513714">
                  <a:moveTo>
                    <a:pt x="539496" y="10668"/>
                  </a:moveTo>
                  <a:lnTo>
                    <a:pt x="483108" y="10668"/>
                  </a:lnTo>
                  <a:lnTo>
                    <a:pt x="483108" y="0"/>
                  </a:lnTo>
                  <a:lnTo>
                    <a:pt x="539496" y="0"/>
                  </a:lnTo>
                  <a:lnTo>
                    <a:pt x="539496" y="10668"/>
                  </a:lnTo>
                  <a:close/>
                </a:path>
                <a:path w="2281554" h="513714">
                  <a:moveTo>
                    <a:pt x="637031" y="10668"/>
                  </a:moveTo>
                  <a:lnTo>
                    <a:pt x="580644" y="10668"/>
                  </a:lnTo>
                  <a:lnTo>
                    <a:pt x="580644" y="0"/>
                  </a:lnTo>
                  <a:lnTo>
                    <a:pt x="637031" y="0"/>
                  </a:lnTo>
                  <a:lnTo>
                    <a:pt x="637031" y="10668"/>
                  </a:lnTo>
                  <a:close/>
                </a:path>
                <a:path w="2281554" h="513714">
                  <a:moveTo>
                    <a:pt x="734568" y="10668"/>
                  </a:moveTo>
                  <a:lnTo>
                    <a:pt x="678179" y="10668"/>
                  </a:lnTo>
                  <a:lnTo>
                    <a:pt x="678179" y="0"/>
                  </a:lnTo>
                  <a:lnTo>
                    <a:pt x="734568" y="0"/>
                  </a:lnTo>
                  <a:lnTo>
                    <a:pt x="734568" y="10668"/>
                  </a:lnTo>
                  <a:close/>
                </a:path>
                <a:path w="2281554" h="513714">
                  <a:moveTo>
                    <a:pt x="833627" y="10668"/>
                  </a:moveTo>
                  <a:lnTo>
                    <a:pt x="777240" y="10668"/>
                  </a:lnTo>
                  <a:lnTo>
                    <a:pt x="777240" y="0"/>
                  </a:lnTo>
                  <a:lnTo>
                    <a:pt x="833627" y="0"/>
                  </a:lnTo>
                  <a:lnTo>
                    <a:pt x="833627" y="10668"/>
                  </a:lnTo>
                  <a:close/>
                </a:path>
                <a:path w="2281554" h="513714">
                  <a:moveTo>
                    <a:pt x="931164" y="10668"/>
                  </a:moveTo>
                  <a:lnTo>
                    <a:pt x="874775" y="10668"/>
                  </a:lnTo>
                  <a:lnTo>
                    <a:pt x="874775" y="0"/>
                  </a:lnTo>
                  <a:lnTo>
                    <a:pt x="931164" y="0"/>
                  </a:lnTo>
                  <a:lnTo>
                    <a:pt x="931164" y="10668"/>
                  </a:lnTo>
                  <a:close/>
                </a:path>
                <a:path w="2281554" h="513714">
                  <a:moveTo>
                    <a:pt x="1028700" y="10668"/>
                  </a:moveTo>
                  <a:lnTo>
                    <a:pt x="972312" y="10668"/>
                  </a:lnTo>
                  <a:lnTo>
                    <a:pt x="972312" y="0"/>
                  </a:lnTo>
                  <a:lnTo>
                    <a:pt x="1028700" y="0"/>
                  </a:lnTo>
                  <a:lnTo>
                    <a:pt x="1028700" y="10668"/>
                  </a:lnTo>
                  <a:close/>
                </a:path>
                <a:path w="2281554" h="513714">
                  <a:moveTo>
                    <a:pt x="1126236" y="10668"/>
                  </a:moveTo>
                  <a:lnTo>
                    <a:pt x="1071372" y="10668"/>
                  </a:lnTo>
                  <a:lnTo>
                    <a:pt x="1071372" y="0"/>
                  </a:lnTo>
                  <a:lnTo>
                    <a:pt x="1126236" y="0"/>
                  </a:lnTo>
                  <a:lnTo>
                    <a:pt x="1126236" y="10668"/>
                  </a:lnTo>
                  <a:close/>
                </a:path>
                <a:path w="2281554" h="513714">
                  <a:moveTo>
                    <a:pt x="1225296" y="10668"/>
                  </a:moveTo>
                  <a:lnTo>
                    <a:pt x="1168908" y="10668"/>
                  </a:lnTo>
                  <a:lnTo>
                    <a:pt x="1168908" y="0"/>
                  </a:lnTo>
                  <a:lnTo>
                    <a:pt x="1225296" y="0"/>
                  </a:lnTo>
                  <a:lnTo>
                    <a:pt x="1225296" y="10668"/>
                  </a:lnTo>
                  <a:close/>
                </a:path>
                <a:path w="2281554" h="513714">
                  <a:moveTo>
                    <a:pt x="1322832" y="10668"/>
                  </a:moveTo>
                  <a:lnTo>
                    <a:pt x="1266444" y="10668"/>
                  </a:lnTo>
                  <a:lnTo>
                    <a:pt x="1266444" y="0"/>
                  </a:lnTo>
                  <a:lnTo>
                    <a:pt x="1322832" y="0"/>
                  </a:lnTo>
                  <a:lnTo>
                    <a:pt x="1322832" y="10668"/>
                  </a:lnTo>
                  <a:close/>
                </a:path>
                <a:path w="2281554" h="513714">
                  <a:moveTo>
                    <a:pt x="1420367" y="10668"/>
                  </a:moveTo>
                  <a:lnTo>
                    <a:pt x="1365504" y="10668"/>
                  </a:lnTo>
                  <a:lnTo>
                    <a:pt x="1365504" y="0"/>
                  </a:lnTo>
                  <a:lnTo>
                    <a:pt x="1420367" y="0"/>
                  </a:lnTo>
                  <a:lnTo>
                    <a:pt x="1420367" y="10668"/>
                  </a:lnTo>
                  <a:close/>
                </a:path>
                <a:path w="2281554" h="513714">
                  <a:moveTo>
                    <a:pt x="1519428" y="10668"/>
                  </a:moveTo>
                  <a:lnTo>
                    <a:pt x="1463040" y="10668"/>
                  </a:lnTo>
                  <a:lnTo>
                    <a:pt x="1463040" y="0"/>
                  </a:lnTo>
                  <a:lnTo>
                    <a:pt x="1519428" y="0"/>
                  </a:lnTo>
                  <a:lnTo>
                    <a:pt x="1519428" y="10668"/>
                  </a:lnTo>
                  <a:close/>
                </a:path>
                <a:path w="2281554" h="513714">
                  <a:moveTo>
                    <a:pt x="1616964" y="10668"/>
                  </a:moveTo>
                  <a:lnTo>
                    <a:pt x="1560576" y="10668"/>
                  </a:lnTo>
                  <a:lnTo>
                    <a:pt x="1560576" y="0"/>
                  </a:lnTo>
                  <a:lnTo>
                    <a:pt x="1616964" y="0"/>
                  </a:lnTo>
                  <a:lnTo>
                    <a:pt x="1616964" y="10668"/>
                  </a:lnTo>
                  <a:close/>
                </a:path>
                <a:path w="2281554" h="513714">
                  <a:moveTo>
                    <a:pt x="1714500" y="10668"/>
                  </a:moveTo>
                  <a:lnTo>
                    <a:pt x="1659636" y="10668"/>
                  </a:lnTo>
                  <a:lnTo>
                    <a:pt x="1659636" y="0"/>
                  </a:lnTo>
                  <a:lnTo>
                    <a:pt x="1714500" y="0"/>
                  </a:lnTo>
                  <a:lnTo>
                    <a:pt x="1714500" y="10668"/>
                  </a:lnTo>
                  <a:close/>
                </a:path>
                <a:path w="2281554" h="513714">
                  <a:moveTo>
                    <a:pt x="1813559" y="10668"/>
                  </a:moveTo>
                  <a:lnTo>
                    <a:pt x="1757172" y="10668"/>
                  </a:lnTo>
                  <a:lnTo>
                    <a:pt x="1757172" y="0"/>
                  </a:lnTo>
                  <a:lnTo>
                    <a:pt x="1813559" y="0"/>
                  </a:lnTo>
                  <a:lnTo>
                    <a:pt x="1813559" y="10668"/>
                  </a:lnTo>
                  <a:close/>
                </a:path>
                <a:path w="2281554" h="513714">
                  <a:moveTo>
                    <a:pt x="1911096" y="10668"/>
                  </a:moveTo>
                  <a:lnTo>
                    <a:pt x="1854708" y="10668"/>
                  </a:lnTo>
                  <a:lnTo>
                    <a:pt x="1854708" y="0"/>
                  </a:lnTo>
                  <a:lnTo>
                    <a:pt x="1911096" y="0"/>
                  </a:lnTo>
                  <a:lnTo>
                    <a:pt x="1911096" y="10668"/>
                  </a:lnTo>
                  <a:close/>
                </a:path>
                <a:path w="2281554" h="513714">
                  <a:moveTo>
                    <a:pt x="2008632" y="10668"/>
                  </a:moveTo>
                  <a:lnTo>
                    <a:pt x="1953768" y="10668"/>
                  </a:lnTo>
                  <a:lnTo>
                    <a:pt x="1953768" y="0"/>
                  </a:lnTo>
                  <a:lnTo>
                    <a:pt x="2008632" y="0"/>
                  </a:lnTo>
                  <a:lnTo>
                    <a:pt x="2008632" y="10668"/>
                  </a:lnTo>
                  <a:close/>
                </a:path>
                <a:path w="2281554" h="513714">
                  <a:moveTo>
                    <a:pt x="2107692" y="10668"/>
                  </a:moveTo>
                  <a:lnTo>
                    <a:pt x="2051304" y="10668"/>
                  </a:lnTo>
                  <a:lnTo>
                    <a:pt x="2051304" y="0"/>
                  </a:lnTo>
                  <a:lnTo>
                    <a:pt x="2107692" y="0"/>
                  </a:lnTo>
                  <a:lnTo>
                    <a:pt x="2107692" y="10668"/>
                  </a:lnTo>
                  <a:close/>
                </a:path>
                <a:path w="2281554" h="513714">
                  <a:moveTo>
                    <a:pt x="2205228" y="10668"/>
                  </a:moveTo>
                  <a:lnTo>
                    <a:pt x="2148840" y="10668"/>
                  </a:lnTo>
                  <a:lnTo>
                    <a:pt x="2148840" y="0"/>
                  </a:lnTo>
                  <a:lnTo>
                    <a:pt x="2205228" y="0"/>
                  </a:lnTo>
                  <a:lnTo>
                    <a:pt x="2205228" y="10668"/>
                  </a:lnTo>
                  <a:close/>
                </a:path>
                <a:path w="2281554" h="513714">
                  <a:moveTo>
                    <a:pt x="2267712" y="10668"/>
                  </a:moveTo>
                  <a:lnTo>
                    <a:pt x="2246376" y="10668"/>
                  </a:lnTo>
                  <a:lnTo>
                    <a:pt x="2246376" y="0"/>
                  </a:lnTo>
                  <a:lnTo>
                    <a:pt x="2281428" y="0"/>
                  </a:lnTo>
                  <a:lnTo>
                    <a:pt x="2281428" y="3048"/>
                  </a:lnTo>
                  <a:lnTo>
                    <a:pt x="2267712" y="3048"/>
                  </a:lnTo>
                  <a:lnTo>
                    <a:pt x="2267712" y="10668"/>
                  </a:lnTo>
                  <a:close/>
                </a:path>
                <a:path w="2281554" h="513714">
                  <a:moveTo>
                    <a:pt x="2281428" y="30480"/>
                  </a:moveTo>
                  <a:lnTo>
                    <a:pt x="2267712" y="30480"/>
                  </a:lnTo>
                  <a:lnTo>
                    <a:pt x="2267712" y="3048"/>
                  </a:lnTo>
                  <a:lnTo>
                    <a:pt x="2275332" y="10668"/>
                  </a:lnTo>
                  <a:lnTo>
                    <a:pt x="2281428" y="10668"/>
                  </a:lnTo>
                  <a:lnTo>
                    <a:pt x="2281428" y="30480"/>
                  </a:lnTo>
                  <a:close/>
                </a:path>
                <a:path w="2281554" h="513714">
                  <a:moveTo>
                    <a:pt x="2281428" y="10668"/>
                  </a:moveTo>
                  <a:lnTo>
                    <a:pt x="2275332" y="10668"/>
                  </a:lnTo>
                  <a:lnTo>
                    <a:pt x="2267712" y="3048"/>
                  </a:lnTo>
                  <a:lnTo>
                    <a:pt x="2281428" y="3048"/>
                  </a:lnTo>
                  <a:lnTo>
                    <a:pt x="2281428" y="10668"/>
                  </a:lnTo>
                  <a:close/>
                </a:path>
                <a:path w="2281554" h="513714">
                  <a:moveTo>
                    <a:pt x="2281428" y="129540"/>
                  </a:moveTo>
                  <a:lnTo>
                    <a:pt x="2267712" y="129540"/>
                  </a:lnTo>
                  <a:lnTo>
                    <a:pt x="2267712" y="73152"/>
                  </a:lnTo>
                  <a:lnTo>
                    <a:pt x="2281428" y="73152"/>
                  </a:lnTo>
                  <a:lnTo>
                    <a:pt x="2281428" y="129540"/>
                  </a:lnTo>
                  <a:close/>
                </a:path>
                <a:path w="2281554" h="513714">
                  <a:moveTo>
                    <a:pt x="2281428" y="227076"/>
                  </a:moveTo>
                  <a:lnTo>
                    <a:pt x="2267712" y="227076"/>
                  </a:lnTo>
                  <a:lnTo>
                    <a:pt x="2267712" y="170688"/>
                  </a:lnTo>
                  <a:lnTo>
                    <a:pt x="2281428" y="170688"/>
                  </a:lnTo>
                  <a:lnTo>
                    <a:pt x="2281428" y="227076"/>
                  </a:lnTo>
                  <a:close/>
                </a:path>
                <a:path w="2281554" h="513714">
                  <a:moveTo>
                    <a:pt x="2281428" y="324612"/>
                  </a:moveTo>
                  <a:lnTo>
                    <a:pt x="2267712" y="324612"/>
                  </a:lnTo>
                  <a:lnTo>
                    <a:pt x="2267712" y="269748"/>
                  </a:lnTo>
                  <a:lnTo>
                    <a:pt x="2281428" y="269748"/>
                  </a:lnTo>
                  <a:lnTo>
                    <a:pt x="2281428" y="324612"/>
                  </a:lnTo>
                  <a:close/>
                </a:path>
                <a:path w="2281554" h="513714">
                  <a:moveTo>
                    <a:pt x="2281428" y="423672"/>
                  </a:moveTo>
                  <a:lnTo>
                    <a:pt x="2267712" y="423672"/>
                  </a:lnTo>
                  <a:lnTo>
                    <a:pt x="2267712" y="367284"/>
                  </a:lnTo>
                  <a:lnTo>
                    <a:pt x="2281428" y="367284"/>
                  </a:lnTo>
                  <a:lnTo>
                    <a:pt x="2281428" y="423672"/>
                  </a:lnTo>
                  <a:close/>
                </a:path>
                <a:path w="2281554" h="513714">
                  <a:moveTo>
                    <a:pt x="2267712" y="507492"/>
                  </a:moveTo>
                  <a:lnTo>
                    <a:pt x="2267712" y="464820"/>
                  </a:lnTo>
                  <a:lnTo>
                    <a:pt x="2281428" y="464820"/>
                  </a:lnTo>
                  <a:lnTo>
                    <a:pt x="2281428" y="499872"/>
                  </a:lnTo>
                  <a:lnTo>
                    <a:pt x="2275332" y="499872"/>
                  </a:lnTo>
                  <a:lnTo>
                    <a:pt x="2267712" y="507492"/>
                  </a:lnTo>
                  <a:close/>
                </a:path>
                <a:path w="2281554" h="513714">
                  <a:moveTo>
                    <a:pt x="2278380" y="513588"/>
                  </a:moveTo>
                  <a:lnTo>
                    <a:pt x="2261616" y="513588"/>
                  </a:lnTo>
                  <a:lnTo>
                    <a:pt x="2261616" y="499872"/>
                  </a:lnTo>
                  <a:lnTo>
                    <a:pt x="2267712" y="499872"/>
                  </a:lnTo>
                  <a:lnTo>
                    <a:pt x="2267712" y="507492"/>
                  </a:lnTo>
                  <a:lnTo>
                    <a:pt x="2281428" y="507492"/>
                  </a:lnTo>
                  <a:lnTo>
                    <a:pt x="2281428" y="510540"/>
                  </a:lnTo>
                  <a:lnTo>
                    <a:pt x="2278380" y="513588"/>
                  </a:lnTo>
                  <a:close/>
                </a:path>
                <a:path w="2281554" h="513714">
                  <a:moveTo>
                    <a:pt x="2281428" y="507492"/>
                  </a:moveTo>
                  <a:lnTo>
                    <a:pt x="2267712" y="507492"/>
                  </a:lnTo>
                  <a:lnTo>
                    <a:pt x="2275332" y="499872"/>
                  </a:lnTo>
                  <a:lnTo>
                    <a:pt x="2281428" y="499872"/>
                  </a:lnTo>
                  <a:lnTo>
                    <a:pt x="2281428" y="507492"/>
                  </a:lnTo>
                  <a:close/>
                </a:path>
                <a:path w="2281554" h="513714">
                  <a:moveTo>
                    <a:pt x="2218944" y="513588"/>
                  </a:moveTo>
                  <a:lnTo>
                    <a:pt x="2162555" y="513588"/>
                  </a:lnTo>
                  <a:lnTo>
                    <a:pt x="2162555" y="499872"/>
                  </a:lnTo>
                  <a:lnTo>
                    <a:pt x="2218944" y="499872"/>
                  </a:lnTo>
                  <a:lnTo>
                    <a:pt x="2218944" y="513588"/>
                  </a:lnTo>
                  <a:close/>
                </a:path>
                <a:path w="2281554" h="513714">
                  <a:moveTo>
                    <a:pt x="2121408" y="513588"/>
                  </a:moveTo>
                  <a:lnTo>
                    <a:pt x="2065020" y="513588"/>
                  </a:lnTo>
                  <a:lnTo>
                    <a:pt x="2065020" y="499872"/>
                  </a:lnTo>
                  <a:lnTo>
                    <a:pt x="2121408" y="499872"/>
                  </a:lnTo>
                  <a:lnTo>
                    <a:pt x="2121408" y="513588"/>
                  </a:lnTo>
                  <a:close/>
                </a:path>
                <a:path w="2281554" h="513714">
                  <a:moveTo>
                    <a:pt x="2022348" y="513588"/>
                  </a:moveTo>
                  <a:lnTo>
                    <a:pt x="1967484" y="513588"/>
                  </a:lnTo>
                  <a:lnTo>
                    <a:pt x="1967484" y="499872"/>
                  </a:lnTo>
                  <a:lnTo>
                    <a:pt x="2022348" y="499872"/>
                  </a:lnTo>
                  <a:lnTo>
                    <a:pt x="2022348" y="513588"/>
                  </a:lnTo>
                  <a:close/>
                </a:path>
                <a:path w="2281554" h="513714">
                  <a:moveTo>
                    <a:pt x="1924812" y="513588"/>
                  </a:moveTo>
                  <a:lnTo>
                    <a:pt x="1868424" y="513588"/>
                  </a:lnTo>
                  <a:lnTo>
                    <a:pt x="1868424" y="499872"/>
                  </a:lnTo>
                  <a:lnTo>
                    <a:pt x="1924812" y="499872"/>
                  </a:lnTo>
                  <a:lnTo>
                    <a:pt x="1924812" y="513588"/>
                  </a:lnTo>
                  <a:close/>
                </a:path>
                <a:path w="2281554" h="513714">
                  <a:moveTo>
                    <a:pt x="1827276" y="513588"/>
                  </a:moveTo>
                  <a:lnTo>
                    <a:pt x="1770888" y="513588"/>
                  </a:lnTo>
                  <a:lnTo>
                    <a:pt x="1770888" y="499872"/>
                  </a:lnTo>
                  <a:lnTo>
                    <a:pt x="1827276" y="499872"/>
                  </a:lnTo>
                  <a:lnTo>
                    <a:pt x="1827276" y="513588"/>
                  </a:lnTo>
                  <a:close/>
                </a:path>
                <a:path w="2281554" h="513714">
                  <a:moveTo>
                    <a:pt x="1729740" y="513588"/>
                  </a:moveTo>
                  <a:lnTo>
                    <a:pt x="1673351" y="513588"/>
                  </a:lnTo>
                  <a:lnTo>
                    <a:pt x="1673351" y="499872"/>
                  </a:lnTo>
                  <a:lnTo>
                    <a:pt x="1729740" y="499872"/>
                  </a:lnTo>
                  <a:lnTo>
                    <a:pt x="1729740" y="513588"/>
                  </a:lnTo>
                  <a:close/>
                </a:path>
                <a:path w="2281554" h="513714">
                  <a:moveTo>
                    <a:pt x="1630680" y="513588"/>
                  </a:moveTo>
                  <a:lnTo>
                    <a:pt x="1574292" y="513588"/>
                  </a:lnTo>
                  <a:lnTo>
                    <a:pt x="1574292" y="499872"/>
                  </a:lnTo>
                  <a:lnTo>
                    <a:pt x="1630680" y="499872"/>
                  </a:lnTo>
                  <a:lnTo>
                    <a:pt x="1630680" y="513588"/>
                  </a:lnTo>
                  <a:close/>
                </a:path>
                <a:path w="2281554" h="513714">
                  <a:moveTo>
                    <a:pt x="1533144" y="513588"/>
                  </a:moveTo>
                  <a:lnTo>
                    <a:pt x="1476755" y="513588"/>
                  </a:lnTo>
                  <a:lnTo>
                    <a:pt x="1476755" y="499872"/>
                  </a:lnTo>
                  <a:lnTo>
                    <a:pt x="1533144" y="499872"/>
                  </a:lnTo>
                  <a:lnTo>
                    <a:pt x="1533144" y="513588"/>
                  </a:lnTo>
                  <a:close/>
                </a:path>
                <a:path w="2281554" h="513714">
                  <a:moveTo>
                    <a:pt x="1435608" y="513588"/>
                  </a:moveTo>
                  <a:lnTo>
                    <a:pt x="1379220" y="513588"/>
                  </a:lnTo>
                  <a:lnTo>
                    <a:pt x="1379220" y="499872"/>
                  </a:lnTo>
                  <a:lnTo>
                    <a:pt x="1435608" y="499872"/>
                  </a:lnTo>
                  <a:lnTo>
                    <a:pt x="1435608" y="513588"/>
                  </a:lnTo>
                  <a:close/>
                </a:path>
                <a:path w="2281554" h="513714">
                  <a:moveTo>
                    <a:pt x="1336548" y="513588"/>
                  </a:moveTo>
                  <a:lnTo>
                    <a:pt x="1281684" y="513588"/>
                  </a:lnTo>
                  <a:lnTo>
                    <a:pt x="1281684" y="499872"/>
                  </a:lnTo>
                  <a:lnTo>
                    <a:pt x="1336548" y="499872"/>
                  </a:lnTo>
                  <a:lnTo>
                    <a:pt x="1336548" y="513588"/>
                  </a:lnTo>
                  <a:close/>
                </a:path>
                <a:path w="2281554" h="513714">
                  <a:moveTo>
                    <a:pt x="1239012" y="513588"/>
                  </a:moveTo>
                  <a:lnTo>
                    <a:pt x="1182624" y="513588"/>
                  </a:lnTo>
                  <a:lnTo>
                    <a:pt x="1182624" y="499872"/>
                  </a:lnTo>
                  <a:lnTo>
                    <a:pt x="1239012" y="499872"/>
                  </a:lnTo>
                  <a:lnTo>
                    <a:pt x="1239012" y="513588"/>
                  </a:lnTo>
                  <a:close/>
                </a:path>
                <a:path w="2281554" h="513714">
                  <a:moveTo>
                    <a:pt x="1141475" y="513588"/>
                  </a:moveTo>
                  <a:lnTo>
                    <a:pt x="1085088" y="513588"/>
                  </a:lnTo>
                  <a:lnTo>
                    <a:pt x="1085088" y="499872"/>
                  </a:lnTo>
                  <a:lnTo>
                    <a:pt x="1141475" y="499872"/>
                  </a:lnTo>
                  <a:lnTo>
                    <a:pt x="1141475" y="513588"/>
                  </a:lnTo>
                  <a:close/>
                </a:path>
                <a:path w="2281554" h="513714">
                  <a:moveTo>
                    <a:pt x="1042416" y="513588"/>
                  </a:moveTo>
                  <a:lnTo>
                    <a:pt x="987552" y="513588"/>
                  </a:lnTo>
                  <a:lnTo>
                    <a:pt x="987552" y="499872"/>
                  </a:lnTo>
                  <a:lnTo>
                    <a:pt x="1042416" y="499872"/>
                  </a:lnTo>
                  <a:lnTo>
                    <a:pt x="1042416" y="513588"/>
                  </a:lnTo>
                  <a:close/>
                </a:path>
                <a:path w="2281554" h="513714">
                  <a:moveTo>
                    <a:pt x="944879" y="513588"/>
                  </a:moveTo>
                  <a:lnTo>
                    <a:pt x="888492" y="513588"/>
                  </a:lnTo>
                  <a:lnTo>
                    <a:pt x="888492" y="499872"/>
                  </a:lnTo>
                  <a:lnTo>
                    <a:pt x="944879" y="499872"/>
                  </a:lnTo>
                  <a:lnTo>
                    <a:pt x="944879" y="513588"/>
                  </a:lnTo>
                  <a:close/>
                </a:path>
                <a:path w="2281554" h="513714">
                  <a:moveTo>
                    <a:pt x="847344" y="513588"/>
                  </a:moveTo>
                  <a:lnTo>
                    <a:pt x="790956" y="513588"/>
                  </a:lnTo>
                  <a:lnTo>
                    <a:pt x="790956" y="499872"/>
                  </a:lnTo>
                  <a:lnTo>
                    <a:pt x="847344" y="499872"/>
                  </a:lnTo>
                  <a:lnTo>
                    <a:pt x="847344" y="513588"/>
                  </a:lnTo>
                  <a:close/>
                </a:path>
                <a:path w="2281554" h="513714">
                  <a:moveTo>
                    <a:pt x="748284" y="513588"/>
                  </a:moveTo>
                  <a:lnTo>
                    <a:pt x="693420" y="513588"/>
                  </a:lnTo>
                  <a:lnTo>
                    <a:pt x="693420" y="499872"/>
                  </a:lnTo>
                  <a:lnTo>
                    <a:pt x="748284" y="499872"/>
                  </a:lnTo>
                  <a:lnTo>
                    <a:pt x="748284" y="513588"/>
                  </a:lnTo>
                  <a:close/>
                </a:path>
                <a:path w="2281554" h="513714">
                  <a:moveTo>
                    <a:pt x="650748" y="513588"/>
                  </a:moveTo>
                  <a:lnTo>
                    <a:pt x="594360" y="513588"/>
                  </a:lnTo>
                  <a:lnTo>
                    <a:pt x="594360" y="499872"/>
                  </a:lnTo>
                  <a:lnTo>
                    <a:pt x="650748" y="499872"/>
                  </a:lnTo>
                  <a:lnTo>
                    <a:pt x="650748" y="513588"/>
                  </a:lnTo>
                  <a:close/>
                </a:path>
                <a:path w="2281554" h="513714">
                  <a:moveTo>
                    <a:pt x="553212" y="513588"/>
                  </a:moveTo>
                  <a:lnTo>
                    <a:pt x="496824" y="513588"/>
                  </a:lnTo>
                  <a:lnTo>
                    <a:pt x="496824" y="499872"/>
                  </a:lnTo>
                  <a:lnTo>
                    <a:pt x="553212" y="499872"/>
                  </a:lnTo>
                  <a:lnTo>
                    <a:pt x="553212" y="513588"/>
                  </a:lnTo>
                  <a:close/>
                </a:path>
                <a:path w="2281554" h="513714">
                  <a:moveTo>
                    <a:pt x="454152" y="513588"/>
                  </a:moveTo>
                  <a:lnTo>
                    <a:pt x="399287" y="513588"/>
                  </a:lnTo>
                  <a:lnTo>
                    <a:pt x="399287" y="499872"/>
                  </a:lnTo>
                  <a:lnTo>
                    <a:pt x="454152" y="499872"/>
                  </a:lnTo>
                  <a:lnTo>
                    <a:pt x="454152" y="513588"/>
                  </a:lnTo>
                  <a:close/>
                </a:path>
                <a:path w="2281554" h="513714">
                  <a:moveTo>
                    <a:pt x="356616" y="513588"/>
                  </a:moveTo>
                  <a:lnTo>
                    <a:pt x="300228" y="513588"/>
                  </a:lnTo>
                  <a:lnTo>
                    <a:pt x="300228" y="499872"/>
                  </a:lnTo>
                  <a:lnTo>
                    <a:pt x="356616" y="499872"/>
                  </a:lnTo>
                  <a:lnTo>
                    <a:pt x="356616" y="513588"/>
                  </a:lnTo>
                  <a:close/>
                </a:path>
                <a:path w="2281554" h="513714">
                  <a:moveTo>
                    <a:pt x="259080" y="513588"/>
                  </a:moveTo>
                  <a:lnTo>
                    <a:pt x="202692" y="513588"/>
                  </a:lnTo>
                  <a:lnTo>
                    <a:pt x="202692" y="499872"/>
                  </a:lnTo>
                  <a:lnTo>
                    <a:pt x="259080" y="499872"/>
                  </a:lnTo>
                  <a:lnTo>
                    <a:pt x="259080" y="513588"/>
                  </a:lnTo>
                  <a:close/>
                </a:path>
                <a:path w="2281554" h="513714">
                  <a:moveTo>
                    <a:pt x="160019" y="513588"/>
                  </a:moveTo>
                  <a:lnTo>
                    <a:pt x="105156" y="513588"/>
                  </a:lnTo>
                  <a:lnTo>
                    <a:pt x="105156" y="499872"/>
                  </a:lnTo>
                  <a:lnTo>
                    <a:pt x="160019" y="499872"/>
                  </a:lnTo>
                  <a:lnTo>
                    <a:pt x="160019" y="513588"/>
                  </a:lnTo>
                  <a:close/>
                </a:path>
              </a:pathLst>
            </a:custGeom>
            <a:solidFill>
              <a:srgbClr val="A0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530083" y="5041392"/>
            <a:ext cx="2269490" cy="5048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00330" marR="76835">
              <a:lnSpc>
                <a:spcPct val="102299"/>
              </a:lnSpc>
              <a:spcBef>
                <a:spcPts val="295"/>
              </a:spcBef>
            </a:pPr>
            <a:r>
              <a:rPr sz="1300" spc="5" dirty="0">
                <a:latin typeface="Calibri"/>
                <a:cs typeface="Calibri"/>
              </a:rPr>
              <a:t>Rule </a:t>
            </a:r>
            <a:r>
              <a:rPr sz="1300" spc="10" dirty="0">
                <a:latin typeface="Calibri"/>
                <a:cs typeface="Calibri"/>
              </a:rPr>
              <a:t>3 </a:t>
            </a:r>
            <a:r>
              <a:rPr sz="1300" spc="10" dirty="0">
                <a:solidFill>
                  <a:srgbClr val="7E7E7E"/>
                </a:solidFill>
                <a:latin typeface="Calibri"/>
                <a:cs typeface="Calibri"/>
              </a:rPr>
              <a:t>u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zaključku 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preporučuje  </a:t>
            </a:r>
            <a:r>
              <a:rPr sz="1300" spc="5" dirty="0">
                <a:latin typeface="Calibri"/>
                <a:cs typeface="Calibri"/>
              </a:rPr>
              <a:t>Najnoviji </a:t>
            </a:r>
            <a:r>
              <a:rPr sz="1300" spc="10" dirty="0">
                <a:latin typeface="Calibri"/>
                <a:cs typeface="Calibri"/>
              </a:rPr>
              <a:t>model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0" rIns="0" bIns="0" rtlCol="0">
            <a:spAutoFit/>
          </a:bodyPr>
          <a:lstStyle/>
          <a:p>
            <a:pPr marL="1096645" marR="5715" algn="r">
              <a:lnSpc>
                <a:spcPct val="100000"/>
              </a:lnSpc>
              <a:spcBef>
                <a:spcPts val="120"/>
              </a:spcBef>
            </a:pPr>
            <a:r>
              <a:rPr sz="3950" spc="5" dirty="0">
                <a:solidFill>
                  <a:srgbClr val="7E7E7E"/>
                </a:solidFill>
              </a:rPr>
              <a:t>Primer: </a:t>
            </a:r>
            <a:r>
              <a:rPr sz="3950" spc="10" dirty="0"/>
              <a:t>Kupovina notebook </a:t>
            </a:r>
            <a:r>
              <a:rPr sz="3950" spc="5" dirty="0"/>
              <a:t>računara</a:t>
            </a:r>
            <a:r>
              <a:rPr sz="3950" spc="-165" dirty="0"/>
              <a:t> </a:t>
            </a:r>
            <a:r>
              <a:rPr sz="3950" spc="5" dirty="0"/>
              <a:t>i</a:t>
            </a:r>
            <a:endParaRPr sz="3950"/>
          </a:p>
          <a:p>
            <a:pPr marL="1096645" marR="5080" algn="r">
              <a:lnSpc>
                <a:spcPct val="100000"/>
              </a:lnSpc>
              <a:spcBef>
                <a:spcPts val="25"/>
              </a:spcBef>
            </a:pPr>
            <a:r>
              <a:rPr sz="3950" i="1" dirty="0">
                <a:latin typeface="Calibri"/>
                <a:cs typeface="Calibri"/>
              </a:rPr>
              <a:t>zaključivanje </a:t>
            </a:r>
            <a:r>
              <a:rPr sz="3950" i="1" spc="5" dirty="0">
                <a:latin typeface="Calibri"/>
                <a:cs typeface="Calibri"/>
              </a:rPr>
              <a:t>unazad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9243" y="1764792"/>
            <a:ext cx="4453255" cy="754380"/>
          </a:xfrm>
          <a:custGeom>
            <a:avLst/>
            <a:gdLst/>
            <a:ahLst/>
            <a:cxnLst/>
            <a:rect l="l" t="t" r="r" b="b"/>
            <a:pathLst>
              <a:path w="4453255" h="754380">
                <a:moveTo>
                  <a:pt x="4453127" y="754380"/>
                </a:moveTo>
                <a:lnTo>
                  <a:pt x="0" y="754380"/>
                </a:lnTo>
                <a:lnTo>
                  <a:pt x="0" y="0"/>
                </a:lnTo>
                <a:lnTo>
                  <a:pt x="4453127" y="0"/>
                </a:lnTo>
                <a:lnTo>
                  <a:pt x="4453127" y="75438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17918" y="1732286"/>
            <a:ext cx="3774440" cy="597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latin typeface="Calibri"/>
                <a:cs typeface="Calibri"/>
              </a:rPr>
              <a:t>(B) </a:t>
            </a:r>
            <a:r>
              <a:rPr sz="1950" u="heavy" spc="-9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1950" spc="470" dirty="0">
                <a:latin typeface="Calibri"/>
                <a:cs typeface="Calibri"/>
              </a:rPr>
              <a:t> </a:t>
            </a:r>
            <a:r>
              <a:rPr sz="195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aključivanje </a:t>
            </a:r>
            <a:r>
              <a:rPr sz="195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unazad</a:t>
            </a:r>
            <a:r>
              <a:rPr sz="1950" i="1" spc="1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(npr. </a:t>
            </a:r>
            <a:r>
              <a:rPr sz="1950" spc="15" dirty="0">
                <a:latin typeface="Calibri"/>
                <a:cs typeface="Calibri"/>
              </a:rPr>
              <a:t>od </a:t>
            </a:r>
            <a:r>
              <a:rPr sz="1950" spc="15" dirty="0">
                <a:solidFill>
                  <a:srgbClr val="333399"/>
                </a:solidFill>
                <a:latin typeface="Calibri"/>
                <a:cs typeface="Calibri"/>
              </a:rPr>
              <a:t>R3</a:t>
            </a:r>
            <a:r>
              <a:rPr sz="1950" spc="15" dirty="0">
                <a:latin typeface="Calibri"/>
                <a:cs typeface="Calibri"/>
              </a:rPr>
              <a:t>)</a:t>
            </a:r>
            <a:endParaRPr sz="1950">
              <a:latin typeface="Calibri"/>
              <a:cs typeface="Calibri"/>
            </a:endParaRPr>
          </a:p>
          <a:p>
            <a:pPr marL="216535">
              <a:lnSpc>
                <a:spcPct val="100000"/>
              </a:lnSpc>
              <a:spcBef>
                <a:spcPts val="30"/>
              </a:spcBef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 3: Koliki </a:t>
            </a:r>
            <a:r>
              <a:rPr sz="1750" spc="-5" dirty="0">
                <a:solidFill>
                  <a:srgbClr val="333399"/>
                </a:solidFill>
                <a:latin typeface="Calibri"/>
                <a:cs typeface="Calibri"/>
              </a:rPr>
              <a:t>je</a:t>
            </a:r>
            <a:r>
              <a:rPr sz="175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budžet?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2060" y="2305260"/>
            <a:ext cx="1205865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55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550" spc="-10" dirty="0">
                <a:solidFill>
                  <a:srgbClr val="808080"/>
                </a:solidFill>
                <a:latin typeface="Calibri"/>
                <a:cs typeface="Calibri"/>
              </a:rPr>
              <a:t>1.	</a:t>
            </a:r>
            <a:r>
              <a:rPr sz="1550" spc="-10" dirty="0">
                <a:latin typeface="Calibri"/>
                <a:cs typeface="Calibri"/>
              </a:rPr>
              <a:t>&lt;1000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  <a:tabLst>
                <a:tab pos="299085" algn="l"/>
              </a:tabLst>
            </a:pPr>
            <a:r>
              <a:rPr sz="1550" spc="-10" dirty="0">
                <a:solidFill>
                  <a:srgbClr val="808080"/>
                </a:solidFill>
                <a:latin typeface="Calibri"/>
                <a:cs typeface="Calibri"/>
              </a:rPr>
              <a:t>2.	</a:t>
            </a:r>
            <a:r>
              <a:rPr sz="1550" spc="-10" dirty="0">
                <a:latin typeface="Calibri"/>
                <a:cs typeface="Calibri"/>
              </a:rPr>
              <a:t>1000..2000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550" spc="-10" dirty="0">
                <a:solidFill>
                  <a:srgbClr val="808080"/>
                </a:solidFill>
                <a:latin typeface="Calibri"/>
                <a:cs typeface="Calibri"/>
              </a:rPr>
              <a:t>3.	</a:t>
            </a:r>
            <a:r>
              <a:rPr sz="1550" spc="-10" dirty="0">
                <a:latin typeface="Calibri"/>
                <a:cs typeface="Calibri"/>
              </a:rPr>
              <a:t>&gt;2000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2083" y="3010898"/>
            <a:ext cx="103822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Calibri"/>
                <a:cs typeface="Calibri"/>
              </a:rPr>
              <a:t>Odgovor: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2083" y="3280648"/>
            <a:ext cx="239204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 1: 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Osnovna</a:t>
            </a:r>
            <a:r>
              <a:rPr sz="1750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namena?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2060" y="3548858"/>
            <a:ext cx="1410970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spc="-5" dirty="0">
                <a:latin typeface="Calibri"/>
                <a:cs typeface="Calibri"/>
              </a:rPr>
              <a:t>obrada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teksta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ts val="1855"/>
              </a:lnSpc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dirty="0">
                <a:latin typeface="Calibri"/>
                <a:cs typeface="Calibri"/>
              </a:rPr>
              <a:t>komunikacije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ts val="1855"/>
              </a:lnSpc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spc="-5" dirty="0">
                <a:latin typeface="Calibri"/>
                <a:cs typeface="Calibri"/>
              </a:rPr>
              <a:t>multimedija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23988" y="2519171"/>
            <a:ext cx="2281555" cy="765175"/>
            <a:chOff x="7523988" y="2519171"/>
            <a:chExt cx="2281555" cy="765175"/>
          </a:xfrm>
        </p:grpSpPr>
        <p:sp>
          <p:nvSpPr>
            <p:cNvPr id="15" name="object 15"/>
            <p:cNvSpPr/>
            <p:nvPr/>
          </p:nvSpPr>
          <p:spPr>
            <a:xfrm>
              <a:off x="7530083" y="2519172"/>
              <a:ext cx="2269490" cy="757555"/>
            </a:xfrm>
            <a:custGeom>
              <a:avLst/>
              <a:gdLst/>
              <a:ahLst/>
              <a:cxnLst/>
              <a:rect l="l" t="t" r="r" b="b"/>
              <a:pathLst>
                <a:path w="2269490" h="757554">
                  <a:moveTo>
                    <a:pt x="2269236" y="757427"/>
                  </a:moveTo>
                  <a:lnTo>
                    <a:pt x="0" y="757427"/>
                  </a:lnTo>
                  <a:lnTo>
                    <a:pt x="0" y="0"/>
                  </a:lnTo>
                  <a:lnTo>
                    <a:pt x="2269236" y="0"/>
                  </a:lnTo>
                  <a:lnTo>
                    <a:pt x="2269236" y="75742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23988" y="2519171"/>
              <a:ext cx="2281555" cy="765175"/>
            </a:xfrm>
            <a:custGeom>
              <a:avLst/>
              <a:gdLst/>
              <a:ahLst/>
              <a:cxnLst/>
              <a:rect l="l" t="t" r="r" b="b"/>
              <a:pathLst>
                <a:path w="2281554" h="765175">
                  <a:moveTo>
                    <a:pt x="6095" y="757428"/>
                  </a:moveTo>
                  <a:lnTo>
                    <a:pt x="0" y="757428"/>
                  </a:lnTo>
                  <a:lnTo>
                    <a:pt x="0" y="702564"/>
                  </a:lnTo>
                  <a:lnTo>
                    <a:pt x="13715" y="702564"/>
                  </a:lnTo>
                  <a:lnTo>
                    <a:pt x="13715" y="751332"/>
                  </a:lnTo>
                  <a:lnTo>
                    <a:pt x="6095" y="751332"/>
                  </a:lnTo>
                  <a:lnTo>
                    <a:pt x="6095" y="757428"/>
                  </a:lnTo>
                  <a:close/>
                </a:path>
                <a:path w="2281554" h="765175">
                  <a:moveTo>
                    <a:pt x="21335" y="765048"/>
                  </a:moveTo>
                  <a:lnTo>
                    <a:pt x="6095" y="765048"/>
                  </a:lnTo>
                  <a:lnTo>
                    <a:pt x="6095" y="751332"/>
                  </a:lnTo>
                  <a:lnTo>
                    <a:pt x="13715" y="751332"/>
                  </a:lnTo>
                  <a:lnTo>
                    <a:pt x="13715" y="757428"/>
                  </a:lnTo>
                  <a:lnTo>
                    <a:pt x="21335" y="757428"/>
                  </a:lnTo>
                  <a:lnTo>
                    <a:pt x="21335" y="765048"/>
                  </a:lnTo>
                  <a:close/>
                </a:path>
                <a:path w="2281554" h="765175">
                  <a:moveTo>
                    <a:pt x="21335" y="757428"/>
                  </a:moveTo>
                  <a:lnTo>
                    <a:pt x="13715" y="757428"/>
                  </a:lnTo>
                  <a:lnTo>
                    <a:pt x="13715" y="751332"/>
                  </a:lnTo>
                  <a:lnTo>
                    <a:pt x="21335" y="751332"/>
                  </a:lnTo>
                  <a:lnTo>
                    <a:pt x="21335" y="757428"/>
                  </a:lnTo>
                  <a:close/>
                </a:path>
                <a:path w="2281554" h="765175">
                  <a:moveTo>
                    <a:pt x="13715" y="659892"/>
                  </a:moveTo>
                  <a:lnTo>
                    <a:pt x="0" y="659892"/>
                  </a:lnTo>
                  <a:lnTo>
                    <a:pt x="0" y="603504"/>
                  </a:lnTo>
                  <a:lnTo>
                    <a:pt x="13715" y="603504"/>
                  </a:lnTo>
                  <a:lnTo>
                    <a:pt x="13715" y="659892"/>
                  </a:lnTo>
                  <a:close/>
                </a:path>
                <a:path w="2281554" h="765175">
                  <a:moveTo>
                    <a:pt x="13715" y="562356"/>
                  </a:moveTo>
                  <a:lnTo>
                    <a:pt x="0" y="562356"/>
                  </a:lnTo>
                  <a:lnTo>
                    <a:pt x="0" y="505968"/>
                  </a:lnTo>
                  <a:lnTo>
                    <a:pt x="13715" y="505968"/>
                  </a:lnTo>
                  <a:lnTo>
                    <a:pt x="13715" y="562356"/>
                  </a:lnTo>
                  <a:close/>
                </a:path>
                <a:path w="2281554" h="765175">
                  <a:moveTo>
                    <a:pt x="13715" y="463296"/>
                  </a:moveTo>
                  <a:lnTo>
                    <a:pt x="0" y="463296"/>
                  </a:lnTo>
                  <a:lnTo>
                    <a:pt x="0" y="408432"/>
                  </a:lnTo>
                  <a:lnTo>
                    <a:pt x="13715" y="408432"/>
                  </a:lnTo>
                  <a:lnTo>
                    <a:pt x="13715" y="463296"/>
                  </a:lnTo>
                  <a:close/>
                </a:path>
                <a:path w="2281554" h="765175">
                  <a:moveTo>
                    <a:pt x="13715" y="365760"/>
                  </a:moveTo>
                  <a:lnTo>
                    <a:pt x="0" y="365760"/>
                  </a:lnTo>
                  <a:lnTo>
                    <a:pt x="0" y="309372"/>
                  </a:lnTo>
                  <a:lnTo>
                    <a:pt x="13715" y="309372"/>
                  </a:lnTo>
                  <a:lnTo>
                    <a:pt x="13715" y="365760"/>
                  </a:lnTo>
                  <a:close/>
                </a:path>
                <a:path w="2281554" h="765175">
                  <a:moveTo>
                    <a:pt x="13715" y="268224"/>
                  </a:moveTo>
                  <a:lnTo>
                    <a:pt x="0" y="268224"/>
                  </a:lnTo>
                  <a:lnTo>
                    <a:pt x="0" y="211836"/>
                  </a:lnTo>
                  <a:lnTo>
                    <a:pt x="13715" y="211836"/>
                  </a:lnTo>
                  <a:lnTo>
                    <a:pt x="13715" y="268224"/>
                  </a:lnTo>
                  <a:close/>
                </a:path>
                <a:path w="2281554" h="765175">
                  <a:moveTo>
                    <a:pt x="13715" y="170688"/>
                  </a:moveTo>
                  <a:lnTo>
                    <a:pt x="0" y="170688"/>
                  </a:lnTo>
                  <a:lnTo>
                    <a:pt x="0" y="114300"/>
                  </a:lnTo>
                  <a:lnTo>
                    <a:pt x="13715" y="114300"/>
                  </a:lnTo>
                  <a:lnTo>
                    <a:pt x="13715" y="170688"/>
                  </a:lnTo>
                  <a:close/>
                </a:path>
                <a:path w="2281554" h="765175">
                  <a:moveTo>
                    <a:pt x="13715" y="71628"/>
                  </a:moveTo>
                  <a:lnTo>
                    <a:pt x="0" y="71628"/>
                  </a:lnTo>
                  <a:lnTo>
                    <a:pt x="0" y="15240"/>
                  </a:lnTo>
                  <a:lnTo>
                    <a:pt x="13715" y="15240"/>
                  </a:lnTo>
                  <a:lnTo>
                    <a:pt x="13715" y="71628"/>
                  </a:lnTo>
                  <a:close/>
                </a:path>
                <a:path w="2281554" h="765175">
                  <a:moveTo>
                    <a:pt x="2281427" y="30480"/>
                  </a:moveTo>
                  <a:lnTo>
                    <a:pt x="2267712" y="30480"/>
                  </a:lnTo>
                  <a:lnTo>
                    <a:pt x="2267712" y="0"/>
                  </a:lnTo>
                  <a:lnTo>
                    <a:pt x="2281427" y="0"/>
                  </a:lnTo>
                  <a:lnTo>
                    <a:pt x="2281427" y="30480"/>
                  </a:lnTo>
                  <a:close/>
                </a:path>
                <a:path w="2281554" h="765175">
                  <a:moveTo>
                    <a:pt x="2281427" y="128016"/>
                  </a:moveTo>
                  <a:lnTo>
                    <a:pt x="2267712" y="128016"/>
                  </a:lnTo>
                  <a:lnTo>
                    <a:pt x="2267712" y="71628"/>
                  </a:lnTo>
                  <a:lnTo>
                    <a:pt x="2281427" y="71628"/>
                  </a:lnTo>
                  <a:lnTo>
                    <a:pt x="2281427" y="128016"/>
                  </a:lnTo>
                  <a:close/>
                </a:path>
                <a:path w="2281554" h="765175">
                  <a:moveTo>
                    <a:pt x="2281427" y="225552"/>
                  </a:moveTo>
                  <a:lnTo>
                    <a:pt x="2267712" y="225552"/>
                  </a:lnTo>
                  <a:lnTo>
                    <a:pt x="2267712" y="170688"/>
                  </a:lnTo>
                  <a:lnTo>
                    <a:pt x="2281427" y="170688"/>
                  </a:lnTo>
                  <a:lnTo>
                    <a:pt x="2281427" y="225552"/>
                  </a:lnTo>
                  <a:close/>
                </a:path>
                <a:path w="2281554" h="765175">
                  <a:moveTo>
                    <a:pt x="2281427" y="324612"/>
                  </a:moveTo>
                  <a:lnTo>
                    <a:pt x="2267712" y="324612"/>
                  </a:lnTo>
                  <a:lnTo>
                    <a:pt x="2267712" y="268224"/>
                  </a:lnTo>
                  <a:lnTo>
                    <a:pt x="2281427" y="268224"/>
                  </a:lnTo>
                  <a:lnTo>
                    <a:pt x="2281427" y="324612"/>
                  </a:lnTo>
                  <a:close/>
                </a:path>
                <a:path w="2281554" h="765175">
                  <a:moveTo>
                    <a:pt x="2281427" y="422148"/>
                  </a:moveTo>
                  <a:lnTo>
                    <a:pt x="2267712" y="422148"/>
                  </a:lnTo>
                  <a:lnTo>
                    <a:pt x="2267712" y="365760"/>
                  </a:lnTo>
                  <a:lnTo>
                    <a:pt x="2281427" y="365760"/>
                  </a:lnTo>
                  <a:lnTo>
                    <a:pt x="2281427" y="422148"/>
                  </a:lnTo>
                  <a:close/>
                </a:path>
                <a:path w="2281554" h="765175">
                  <a:moveTo>
                    <a:pt x="2281427" y="519684"/>
                  </a:moveTo>
                  <a:lnTo>
                    <a:pt x="2267712" y="519684"/>
                  </a:lnTo>
                  <a:lnTo>
                    <a:pt x="2267712" y="463296"/>
                  </a:lnTo>
                  <a:lnTo>
                    <a:pt x="2281427" y="463296"/>
                  </a:lnTo>
                  <a:lnTo>
                    <a:pt x="2281427" y="519684"/>
                  </a:lnTo>
                  <a:close/>
                </a:path>
                <a:path w="2281554" h="765175">
                  <a:moveTo>
                    <a:pt x="2281427" y="618744"/>
                  </a:moveTo>
                  <a:lnTo>
                    <a:pt x="2267712" y="618744"/>
                  </a:lnTo>
                  <a:lnTo>
                    <a:pt x="2267712" y="562356"/>
                  </a:lnTo>
                  <a:lnTo>
                    <a:pt x="2281427" y="562356"/>
                  </a:lnTo>
                  <a:lnTo>
                    <a:pt x="2281427" y="618744"/>
                  </a:lnTo>
                  <a:close/>
                </a:path>
                <a:path w="2281554" h="765175">
                  <a:moveTo>
                    <a:pt x="2281427" y="716280"/>
                  </a:moveTo>
                  <a:lnTo>
                    <a:pt x="2267712" y="716280"/>
                  </a:lnTo>
                  <a:lnTo>
                    <a:pt x="2267712" y="659892"/>
                  </a:lnTo>
                  <a:lnTo>
                    <a:pt x="2281427" y="659892"/>
                  </a:lnTo>
                  <a:lnTo>
                    <a:pt x="2281427" y="716280"/>
                  </a:lnTo>
                  <a:close/>
                </a:path>
                <a:path w="2281554" h="765175">
                  <a:moveTo>
                    <a:pt x="2275332" y="765048"/>
                  </a:moveTo>
                  <a:lnTo>
                    <a:pt x="2218944" y="765048"/>
                  </a:lnTo>
                  <a:lnTo>
                    <a:pt x="2218944" y="751332"/>
                  </a:lnTo>
                  <a:lnTo>
                    <a:pt x="2275332" y="751332"/>
                  </a:lnTo>
                  <a:lnTo>
                    <a:pt x="2275332" y="765048"/>
                  </a:lnTo>
                  <a:close/>
                </a:path>
                <a:path w="2281554" h="765175">
                  <a:moveTo>
                    <a:pt x="2177795" y="765048"/>
                  </a:moveTo>
                  <a:lnTo>
                    <a:pt x="2121408" y="765048"/>
                  </a:lnTo>
                  <a:lnTo>
                    <a:pt x="2121408" y="751332"/>
                  </a:lnTo>
                  <a:lnTo>
                    <a:pt x="2177795" y="751332"/>
                  </a:lnTo>
                  <a:lnTo>
                    <a:pt x="2177795" y="765048"/>
                  </a:lnTo>
                  <a:close/>
                </a:path>
                <a:path w="2281554" h="765175">
                  <a:moveTo>
                    <a:pt x="2078735" y="765048"/>
                  </a:moveTo>
                  <a:lnTo>
                    <a:pt x="2022347" y="765048"/>
                  </a:lnTo>
                  <a:lnTo>
                    <a:pt x="2022347" y="751332"/>
                  </a:lnTo>
                  <a:lnTo>
                    <a:pt x="2078735" y="751332"/>
                  </a:lnTo>
                  <a:lnTo>
                    <a:pt x="2078735" y="765048"/>
                  </a:lnTo>
                  <a:close/>
                </a:path>
                <a:path w="2281554" h="765175">
                  <a:moveTo>
                    <a:pt x="1981199" y="765048"/>
                  </a:moveTo>
                  <a:lnTo>
                    <a:pt x="1924811" y="765048"/>
                  </a:lnTo>
                  <a:lnTo>
                    <a:pt x="1924811" y="751332"/>
                  </a:lnTo>
                  <a:lnTo>
                    <a:pt x="1981199" y="751332"/>
                  </a:lnTo>
                  <a:lnTo>
                    <a:pt x="1981199" y="765048"/>
                  </a:lnTo>
                  <a:close/>
                </a:path>
                <a:path w="2281554" h="765175">
                  <a:moveTo>
                    <a:pt x="1883663" y="765048"/>
                  </a:moveTo>
                  <a:lnTo>
                    <a:pt x="1827276" y="765048"/>
                  </a:lnTo>
                  <a:lnTo>
                    <a:pt x="1827276" y="751332"/>
                  </a:lnTo>
                  <a:lnTo>
                    <a:pt x="1883663" y="751332"/>
                  </a:lnTo>
                  <a:lnTo>
                    <a:pt x="1883663" y="765048"/>
                  </a:lnTo>
                  <a:close/>
                </a:path>
                <a:path w="2281554" h="765175">
                  <a:moveTo>
                    <a:pt x="1784604" y="765048"/>
                  </a:moveTo>
                  <a:lnTo>
                    <a:pt x="1729740" y="765048"/>
                  </a:lnTo>
                  <a:lnTo>
                    <a:pt x="1729740" y="751332"/>
                  </a:lnTo>
                  <a:lnTo>
                    <a:pt x="1784604" y="751332"/>
                  </a:lnTo>
                  <a:lnTo>
                    <a:pt x="1784604" y="765048"/>
                  </a:lnTo>
                  <a:close/>
                </a:path>
                <a:path w="2281554" h="765175">
                  <a:moveTo>
                    <a:pt x="1687067" y="765048"/>
                  </a:moveTo>
                  <a:lnTo>
                    <a:pt x="1630679" y="765048"/>
                  </a:lnTo>
                  <a:lnTo>
                    <a:pt x="1630679" y="751332"/>
                  </a:lnTo>
                  <a:lnTo>
                    <a:pt x="1687067" y="751332"/>
                  </a:lnTo>
                  <a:lnTo>
                    <a:pt x="1687067" y="765048"/>
                  </a:lnTo>
                  <a:close/>
                </a:path>
                <a:path w="2281554" h="765175">
                  <a:moveTo>
                    <a:pt x="1589531" y="765048"/>
                  </a:moveTo>
                  <a:lnTo>
                    <a:pt x="1533144" y="765048"/>
                  </a:lnTo>
                  <a:lnTo>
                    <a:pt x="1533144" y="751332"/>
                  </a:lnTo>
                  <a:lnTo>
                    <a:pt x="1589531" y="751332"/>
                  </a:lnTo>
                  <a:lnTo>
                    <a:pt x="1589531" y="765048"/>
                  </a:lnTo>
                  <a:close/>
                </a:path>
                <a:path w="2281554" h="765175">
                  <a:moveTo>
                    <a:pt x="1490472" y="765048"/>
                  </a:moveTo>
                  <a:lnTo>
                    <a:pt x="1435608" y="765048"/>
                  </a:lnTo>
                  <a:lnTo>
                    <a:pt x="1435608" y="751332"/>
                  </a:lnTo>
                  <a:lnTo>
                    <a:pt x="1490472" y="751332"/>
                  </a:lnTo>
                  <a:lnTo>
                    <a:pt x="1490472" y="765048"/>
                  </a:lnTo>
                  <a:close/>
                </a:path>
                <a:path w="2281554" h="765175">
                  <a:moveTo>
                    <a:pt x="1392935" y="765048"/>
                  </a:moveTo>
                  <a:lnTo>
                    <a:pt x="1336547" y="765048"/>
                  </a:lnTo>
                  <a:lnTo>
                    <a:pt x="1336547" y="751332"/>
                  </a:lnTo>
                  <a:lnTo>
                    <a:pt x="1392935" y="751332"/>
                  </a:lnTo>
                  <a:lnTo>
                    <a:pt x="1392935" y="765048"/>
                  </a:lnTo>
                  <a:close/>
                </a:path>
                <a:path w="2281554" h="765175">
                  <a:moveTo>
                    <a:pt x="1295399" y="765048"/>
                  </a:moveTo>
                  <a:lnTo>
                    <a:pt x="1239011" y="765048"/>
                  </a:lnTo>
                  <a:lnTo>
                    <a:pt x="1239011" y="751332"/>
                  </a:lnTo>
                  <a:lnTo>
                    <a:pt x="1295399" y="751332"/>
                  </a:lnTo>
                  <a:lnTo>
                    <a:pt x="1295399" y="765048"/>
                  </a:lnTo>
                  <a:close/>
                </a:path>
                <a:path w="2281554" h="765175">
                  <a:moveTo>
                    <a:pt x="1196340" y="765048"/>
                  </a:moveTo>
                  <a:lnTo>
                    <a:pt x="1141476" y="765048"/>
                  </a:lnTo>
                  <a:lnTo>
                    <a:pt x="1141476" y="751332"/>
                  </a:lnTo>
                  <a:lnTo>
                    <a:pt x="1196340" y="751332"/>
                  </a:lnTo>
                  <a:lnTo>
                    <a:pt x="1196340" y="765048"/>
                  </a:lnTo>
                  <a:close/>
                </a:path>
                <a:path w="2281554" h="765175">
                  <a:moveTo>
                    <a:pt x="1098804" y="765048"/>
                  </a:moveTo>
                  <a:lnTo>
                    <a:pt x="1042415" y="765048"/>
                  </a:lnTo>
                  <a:lnTo>
                    <a:pt x="1042415" y="751332"/>
                  </a:lnTo>
                  <a:lnTo>
                    <a:pt x="1098804" y="751332"/>
                  </a:lnTo>
                  <a:lnTo>
                    <a:pt x="1098804" y="765048"/>
                  </a:lnTo>
                  <a:close/>
                </a:path>
                <a:path w="2281554" h="765175">
                  <a:moveTo>
                    <a:pt x="1001267" y="765048"/>
                  </a:moveTo>
                  <a:lnTo>
                    <a:pt x="944879" y="765048"/>
                  </a:lnTo>
                  <a:lnTo>
                    <a:pt x="944879" y="751332"/>
                  </a:lnTo>
                  <a:lnTo>
                    <a:pt x="1001267" y="751332"/>
                  </a:lnTo>
                  <a:lnTo>
                    <a:pt x="1001267" y="765048"/>
                  </a:lnTo>
                  <a:close/>
                </a:path>
                <a:path w="2281554" h="765175">
                  <a:moveTo>
                    <a:pt x="902208" y="765048"/>
                  </a:moveTo>
                  <a:lnTo>
                    <a:pt x="847344" y="765048"/>
                  </a:lnTo>
                  <a:lnTo>
                    <a:pt x="847344" y="751332"/>
                  </a:lnTo>
                  <a:lnTo>
                    <a:pt x="902208" y="751332"/>
                  </a:lnTo>
                  <a:lnTo>
                    <a:pt x="902208" y="765048"/>
                  </a:lnTo>
                  <a:close/>
                </a:path>
                <a:path w="2281554" h="765175">
                  <a:moveTo>
                    <a:pt x="804672" y="765048"/>
                  </a:moveTo>
                  <a:lnTo>
                    <a:pt x="748283" y="765048"/>
                  </a:lnTo>
                  <a:lnTo>
                    <a:pt x="748283" y="751332"/>
                  </a:lnTo>
                  <a:lnTo>
                    <a:pt x="804672" y="751332"/>
                  </a:lnTo>
                  <a:lnTo>
                    <a:pt x="804672" y="765048"/>
                  </a:lnTo>
                  <a:close/>
                </a:path>
                <a:path w="2281554" h="765175">
                  <a:moveTo>
                    <a:pt x="707135" y="765048"/>
                  </a:moveTo>
                  <a:lnTo>
                    <a:pt x="650747" y="765048"/>
                  </a:lnTo>
                  <a:lnTo>
                    <a:pt x="650747" y="751332"/>
                  </a:lnTo>
                  <a:lnTo>
                    <a:pt x="707135" y="751332"/>
                  </a:lnTo>
                  <a:lnTo>
                    <a:pt x="707135" y="765048"/>
                  </a:lnTo>
                  <a:close/>
                </a:path>
                <a:path w="2281554" h="765175">
                  <a:moveTo>
                    <a:pt x="608076" y="765048"/>
                  </a:moveTo>
                  <a:lnTo>
                    <a:pt x="553211" y="765048"/>
                  </a:lnTo>
                  <a:lnTo>
                    <a:pt x="553211" y="751332"/>
                  </a:lnTo>
                  <a:lnTo>
                    <a:pt x="608076" y="751332"/>
                  </a:lnTo>
                  <a:lnTo>
                    <a:pt x="608076" y="765048"/>
                  </a:lnTo>
                  <a:close/>
                </a:path>
                <a:path w="2281554" h="765175">
                  <a:moveTo>
                    <a:pt x="510540" y="765048"/>
                  </a:moveTo>
                  <a:lnTo>
                    <a:pt x="454151" y="765048"/>
                  </a:lnTo>
                  <a:lnTo>
                    <a:pt x="454151" y="751332"/>
                  </a:lnTo>
                  <a:lnTo>
                    <a:pt x="510540" y="751332"/>
                  </a:lnTo>
                  <a:lnTo>
                    <a:pt x="510540" y="765048"/>
                  </a:lnTo>
                  <a:close/>
                </a:path>
                <a:path w="2281554" h="765175">
                  <a:moveTo>
                    <a:pt x="413004" y="765048"/>
                  </a:moveTo>
                  <a:lnTo>
                    <a:pt x="356615" y="765048"/>
                  </a:lnTo>
                  <a:lnTo>
                    <a:pt x="356615" y="751332"/>
                  </a:lnTo>
                  <a:lnTo>
                    <a:pt x="413004" y="751332"/>
                  </a:lnTo>
                  <a:lnTo>
                    <a:pt x="413004" y="765048"/>
                  </a:lnTo>
                  <a:close/>
                </a:path>
                <a:path w="2281554" h="765175">
                  <a:moveTo>
                    <a:pt x="315467" y="765048"/>
                  </a:moveTo>
                  <a:lnTo>
                    <a:pt x="259079" y="765048"/>
                  </a:lnTo>
                  <a:lnTo>
                    <a:pt x="259079" y="751332"/>
                  </a:lnTo>
                  <a:lnTo>
                    <a:pt x="315467" y="751332"/>
                  </a:lnTo>
                  <a:lnTo>
                    <a:pt x="315467" y="765048"/>
                  </a:lnTo>
                  <a:close/>
                </a:path>
                <a:path w="2281554" h="765175">
                  <a:moveTo>
                    <a:pt x="216408" y="765048"/>
                  </a:moveTo>
                  <a:lnTo>
                    <a:pt x="160019" y="765048"/>
                  </a:lnTo>
                  <a:lnTo>
                    <a:pt x="160019" y="751332"/>
                  </a:lnTo>
                  <a:lnTo>
                    <a:pt x="216408" y="751332"/>
                  </a:lnTo>
                  <a:lnTo>
                    <a:pt x="216408" y="765048"/>
                  </a:lnTo>
                  <a:close/>
                </a:path>
                <a:path w="2281554" h="765175">
                  <a:moveTo>
                    <a:pt x="118872" y="765048"/>
                  </a:moveTo>
                  <a:lnTo>
                    <a:pt x="62483" y="765048"/>
                  </a:lnTo>
                  <a:lnTo>
                    <a:pt x="62483" y="751332"/>
                  </a:lnTo>
                  <a:lnTo>
                    <a:pt x="118872" y="751332"/>
                  </a:lnTo>
                  <a:lnTo>
                    <a:pt x="118872" y="765048"/>
                  </a:lnTo>
                  <a:close/>
                </a:path>
              </a:pathLst>
            </a:custGeom>
            <a:solidFill>
              <a:srgbClr val="A0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17978" y="2380020"/>
            <a:ext cx="1967864" cy="831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Slučajno se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bira</a:t>
            </a:r>
            <a:r>
              <a:rPr sz="1300" spc="-5" dirty="0">
                <a:solidFill>
                  <a:srgbClr val="7E7E7E"/>
                </a:solidFill>
                <a:latin typeface="Calibri"/>
                <a:cs typeface="Calibri"/>
              </a:rPr>
              <a:t> pravilo</a:t>
            </a:r>
            <a:endParaRPr sz="1300">
              <a:latin typeface="Calibri"/>
              <a:cs typeface="Calibri"/>
            </a:endParaRPr>
          </a:p>
          <a:p>
            <a:pPr marL="12700" marR="33020">
              <a:lnSpc>
                <a:spcPct val="101499"/>
              </a:lnSpc>
              <a:spcBef>
                <a:spcPts val="10"/>
              </a:spcBef>
            </a:pPr>
            <a:r>
              <a:rPr sz="1300" spc="-10" dirty="0">
                <a:solidFill>
                  <a:srgbClr val="7E7E7E"/>
                </a:solidFill>
                <a:latin typeface="Calibri"/>
                <a:cs typeface="Calibri"/>
              </a:rPr>
              <a:t>koje </a:t>
            </a:r>
            <a:r>
              <a:rPr sz="1300" spc="10" dirty="0">
                <a:solidFill>
                  <a:srgbClr val="7E7E7E"/>
                </a:solidFill>
                <a:latin typeface="Calibri"/>
                <a:cs typeface="Calibri"/>
              </a:rPr>
              <a:t>u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zaključku </a:t>
            </a:r>
            <a:r>
              <a:rPr sz="1300" spc="10" dirty="0">
                <a:solidFill>
                  <a:srgbClr val="7E7E7E"/>
                </a:solidFill>
                <a:latin typeface="Calibri"/>
                <a:cs typeface="Calibri"/>
              </a:rPr>
              <a:t>ima 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odluku:  </a:t>
            </a:r>
            <a:r>
              <a:rPr sz="1300" spc="5" dirty="0">
                <a:latin typeface="Calibri"/>
                <a:cs typeface="Calibri"/>
              </a:rPr>
              <a:t>Rule </a:t>
            </a:r>
            <a:r>
              <a:rPr sz="1300" spc="10" dirty="0">
                <a:latin typeface="Calibri"/>
                <a:cs typeface="Calibri"/>
              </a:rPr>
              <a:t>3 </a:t>
            </a:r>
            <a:r>
              <a:rPr sz="1300" spc="-5" dirty="0">
                <a:solidFill>
                  <a:srgbClr val="7E7E7E"/>
                </a:solidFill>
                <a:latin typeface="Calibri"/>
                <a:cs typeface="Calibri"/>
              </a:rPr>
              <a:t>ili </a:t>
            </a:r>
            <a:r>
              <a:rPr sz="1300" spc="5" dirty="0">
                <a:latin typeface="Calibri"/>
                <a:cs typeface="Calibri"/>
              </a:rPr>
              <a:t>Rule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4.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latin typeface="Calibri"/>
                <a:cs typeface="Calibri"/>
              </a:rPr>
              <a:t>Rule </a:t>
            </a:r>
            <a:r>
              <a:rPr sz="1300" spc="10" dirty="0">
                <a:latin typeface="Calibri"/>
                <a:cs typeface="Calibri"/>
              </a:rPr>
              <a:t>3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pita </a:t>
            </a:r>
            <a:r>
              <a:rPr sz="1300" spc="-10" dirty="0">
                <a:solidFill>
                  <a:srgbClr val="7E7E7E"/>
                </a:solidFill>
                <a:latin typeface="Calibri"/>
                <a:cs typeface="Calibri"/>
              </a:rPr>
              <a:t>za </a:t>
            </a:r>
            <a:r>
              <a:rPr sz="1300" dirty="0">
                <a:latin typeface="Calibri"/>
                <a:cs typeface="Calibri"/>
              </a:rPr>
              <a:t>budžet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sz="13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težinu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3988" y="3689603"/>
            <a:ext cx="2281555" cy="1106805"/>
            <a:chOff x="7523988" y="3689603"/>
            <a:chExt cx="2281555" cy="1106805"/>
          </a:xfrm>
        </p:grpSpPr>
        <p:sp>
          <p:nvSpPr>
            <p:cNvPr id="19" name="object 19"/>
            <p:cNvSpPr/>
            <p:nvPr/>
          </p:nvSpPr>
          <p:spPr>
            <a:xfrm>
              <a:off x="7530083" y="3697223"/>
              <a:ext cx="2269490" cy="1092835"/>
            </a:xfrm>
            <a:custGeom>
              <a:avLst/>
              <a:gdLst/>
              <a:ahLst/>
              <a:cxnLst/>
              <a:rect l="l" t="t" r="r" b="b"/>
              <a:pathLst>
                <a:path w="2269490" h="1092835">
                  <a:moveTo>
                    <a:pt x="2269236" y="1092708"/>
                  </a:moveTo>
                  <a:lnTo>
                    <a:pt x="0" y="1092708"/>
                  </a:lnTo>
                  <a:lnTo>
                    <a:pt x="0" y="0"/>
                  </a:lnTo>
                  <a:lnTo>
                    <a:pt x="2269236" y="0"/>
                  </a:lnTo>
                  <a:lnTo>
                    <a:pt x="2269236" y="109270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23988" y="3689603"/>
              <a:ext cx="2281555" cy="1106805"/>
            </a:xfrm>
            <a:custGeom>
              <a:avLst/>
              <a:gdLst/>
              <a:ahLst/>
              <a:cxnLst/>
              <a:rect l="l" t="t" r="r" b="b"/>
              <a:pathLst>
                <a:path w="2281554" h="1106804">
                  <a:moveTo>
                    <a:pt x="6096" y="1100328"/>
                  </a:moveTo>
                  <a:lnTo>
                    <a:pt x="0" y="1100328"/>
                  </a:lnTo>
                  <a:lnTo>
                    <a:pt x="0" y="1043940"/>
                  </a:lnTo>
                  <a:lnTo>
                    <a:pt x="13716" y="1043940"/>
                  </a:lnTo>
                  <a:lnTo>
                    <a:pt x="13716" y="1092708"/>
                  </a:lnTo>
                  <a:lnTo>
                    <a:pt x="6096" y="1092708"/>
                  </a:lnTo>
                  <a:lnTo>
                    <a:pt x="6096" y="1100328"/>
                  </a:lnTo>
                  <a:close/>
                </a:path>
                <a:path w="2281554" h="1106804">
                  <a:moveTo>
                    <a:pt x="62483" y="1106424"/>
                  </a:moveTo>
                  <a:lnTo>
                    <a:pt x="6096" y="1106424"/>
                  </a:lnTo>
                  <a:lnTo>
                    <a:pt x="6096" y="1092708"/>
                  </a:lnTo>
                  <a:lnTo>
                    <a:pt x="13716" y="1092708"/>
                  </a:lnTo>
                  <a:lnTo>
                    <a:pt x="13716" y="1100328"/>
                  </a:lnTo>
                  <a:lnTo>
                    <a:pt x="62483" y="1100328"/>
                  </a:lnTo>
                  <a:lnTo>
                    <a:pt x="62483" y="1106424"/>
                  </a:lnTo>
                  <a:close/>
                </a:path>
                <a:path w="2281554" h="1106804">
                  <a:moveTo>
                    <a:pt x="62483" y="1100328"/>
                  </a:moveTo>
                  <a:lnTo>
                    <a:pt x="13716" y="1100328"/>
                  </a:lnTo>
                  <a:lnTo>
                    <a:pt x="13716" y="1092708"/>
                  </a:lnTo>
                  <a:lnTo>
                    <a:pt x="62483" y="1092708"/>
                  </a:lnTo>
                  <a:lnTo>
                    <a:pt x="62483" y="1100328"/>
                  </a:lnTo>
                  <a:close/>
                </a:path>
                <a:path w="2281554" h="1106804">
                  <a:moveTo>
                    <a:pt x="13716" y="1001268"/>
                  </a:moveTo>
                  <a:lnTo>
                    <a:pt x="0" y="1001268"/>
                  </a:lnTo>
                  <a:lnTo>
                    <a:pt x="0" y="946404"/>
                  </a:lnTo>
                  <a:lnTo>
                    <a:pt x="13716" y="946404"/>
                  </a:lnTo>
                  <a:lnTo>
                    <a:pt x="13716" y="1001268"/>
                  </a:lnTo>
                  <a:close/>
                </a:path>
                <a:path w="2281554" h="1106804">
                  <a:moveTo>
                    <a:pt x="13716" y="903732"/>
                  </a:moveTo>
                  <a:lnTo>
                    <a:pt x="0" y="903732"/>
                  </a:lnTo>
                  <a:lnTo>
                    <a:pt x="0" y="847344"/>
                  </a:lnTo>
                  <a:lnTo>
                    <a:pt x="13716" y="847344"/>
                  </a:lnTo>
                  <a:lnTo>
                    <a:pt x="13716" y="903732"/>
                  </a:lnTo>
                  <a:close/>
                </a:path>
                <a:path w="2281554" h="1106804">
                  <a:moveTo>
                    <a:pt x="13716" y="806196"/>
                  </a:moveTo>
                  <a:lnTo>
                    <a:pt x="0" y="806196"/>
                  </a:lnTo>
                  <a:lnTo>
                    <a:pt x="0" y="749808"/>
                  </a:lnTo>
                  <a:lnTo>
                    <a:pt x="13716" y="749808"/>
                  </a:lnTo>
                  <a:lnTo>
                    <a:pt x="13716" y="806196"/>
                  </a:lnTo>
                  <a:close/>
                </a:path>
                <a:path w="2281554" h="1106804">
                  <a:moveTo>
                    <a:pt x="13716" y="707136"/>
                  </a:moveTo>
                  <a:lnTo>
                    <a:pt x="0" y="707136"/>
                  </a:lnTo>
                  <a:lnTo>
                    <a:pt x="0" y="652272"/>
                  </a:lnTo>
                  <a:lnTo>
                    <a:pt x="13716" y="652272"/>
                  </a:lnTo>
                  <a:lnTo>
                    <a:pt x="13716" y="707136"/>
                  </a:lnTo>
                  <a:close/>
                </a:path>
                <a:path w="2281554" h="1106804">
                  <a:moveTo>
                    <a:pt x="13716" y="609600"/>
                  </a:moveTo>
                  <a:lnTo>
                    <a:pt x="0" y="609600"/>
                  </a:lnTo>
                  <a:lnTo>
                    <a:pt x="0" y="553212"/>
                  </a:lnTo>
                  <a:lnTo>
                    <a:pt x="13716" y="553212"/>
                  </a:lnTo>
                  <a:lnTo>
                    <a:pt x="13716" y="609600"/>
                  </a:lnTo>
                  <a:close/>
                </a:path>
                <a:path w="2281554" h="1106804">
                  <a:moveTo>
                    <a:pt x="13716" y="512064"/>
                  </a:moveTo>
                  <a:lnTo>
                    <a:pt x="0" y="512064"/>
                  </a:lnTo>
                  <a:lnTo>
                    <a:pt x="0" y="455676"/>
                  </a:lnTo>
                  <a:lnTo>
                    <a:pt x="13716" y="455676"/>
                  </a:lnTo>
                  <a:lnTo>
                    <a:pt x="13716" y="512064"/>
                  </a:lnTo>
                  <a:close/>
                </a:path>
                <a:path w="2281554" h="1106804">
                  <a:moveTo>
                    <a:pt x="13716" y="414528"/>
                  </a:moveTo>
                  <a:lnTo>
                    <a:pt x="0" y="414528"/>
                  </a:lnTo>
                  <a:lnTo>
                    <a:pt x="0" y="358140"/>
                  </a:lnTo>
                  <a:lnTo>
                    <a:pt x="13716" y="358140"/>
                  </a:lnTo>
                  <a:lnTo>
                    <a:pt x="13716" y="414528"/>
                  </a:lnTo>
                  <a:close/>
                </a:path>
                <a:path w="2281554" h="1106804">
                  <a:moveTo>
                    <a:pt x="13716" y="315468"/>
                  </a:moveTo>
                  <a:lnTo>
                    <a:pt x="0" y="315468"/>
                  </a:lnTo>
                  <a:lnTo>
                    <a:pt x="0" y="259080"/>
                  </a:lnTo>
                  <a:lnTo>
                    <a:pt x="13716" y="259080"/>
                  </a:lnTo>
                  <a:lnTo>
                    <a:pt x="13716" y="315468"/>
                  </a:lnTo>
                  <a:close/>
                </a:path>
                <a:path w="2281554" h="1106804">
                  <a:moveTo>
                    <a:pt x="13716" y="217932"/>
                  </a:moveTo>
                  <a:lnTo>
                    <a:pt x="0" y="217932"/>
                  </a:lnTo>
                  <a:lnTo>
                    <a:pt x="0" y="161544"/>
                  </a:lnTo>
                  <a:lnTo>
                    <a:pt x="13716" y="161544"/>
                  </a:lnTo>
                  <a:lnTo>
                    <a:pt x="13716" y="217932"/>
                  </a:lnTo>
                  <a:close/>
                </a:path>
                <a:path w="2281554" h="1106804">
                  <a:moveTo>
                    <a:pt x="13716" y="120396"/>
                  </a:moveTo>
                  <a:lnTo>
                    <a:pt x="0" y="120396"/>
                  </a:lnTo>
                  <a:lnTo>
                    <a:pt x="0" y="64008"/>
                  </a:lnTo>
                  <a:lnTo>
                    <a:pt x="13716" y="64008"/>
                  </a:lnTo>
                  <a:lnTo>
                    <a:pt x="13716" y="120396"/>
                  </a:lnTo>
                  <a:close/>
                </a:path>
                <a:path w="2281554" h="1106804">
                  <a:moveTo>
                    <a:pt x="13716" y="21336"/>
                  </a:moveTo>
                  <a:lnTo>
                    <a:pt x="0" y="21336"/>
                  </a:lnTo>
                  <a:lnTo>
                    <a:pt x="0" y="4572"/>
                  </a:lnTo>
                  <a:lnTo>
                    <a:pt x="3048" y="0"/>
                  </a:lnTo>
                  <a:lnTo>
                    <a:pt x="48767" y="0"/>
                  </a:lnTo>
                  <a:lnTo>
                    <a:pt x="48767" y="7620"/>
                  </a:lnTo>
                  <a:lnTo>
                    <a:pt x="13716" y="7620"/>
                  </a:lnTo>
                  <a:lnTo>
                    <a:pt x="6096" y="15240"/>
                  </a:lnTo>
                  <a:lnTo>
                    <a:pt x="13716" y="15240"/>
                  </a:lnTo>
                  <a:lnTo>
                    <a:pt x="13716" y="21336"/>
                  </a:lnTo>
                  <a:close/>
                </a:path>
                <a:path w="2281554" h="1106804">
                  <a:moveTo>
                    <a:pt x="13716" y="15240"/>
                  </a:moveTo>
                  <a:lnTo>
                    <a:pt x="6096" y="15240"/>
                  </a:lnTo>
                  <a:lnTo>
                    <a:pt x="13716" y="7620"/>
                  </a:lnTo>
                  <a:lnTo>
                    <a:pt x="13716" y="15240"/>
                  </a:lnTo>
                  <a:close/>
                </a:path>
                <a:path w="2281554" h="1106804">
                  <a:moveTo>
                    <a:pt x="48767" y="15240"/>
                  </a:moveTo>
                  <a:lnTo>
                    <a:pt x="13716" y="15240"/>
                  </a:lnTo>
                  <a:lnTo>
                    <a:pt x="13716" y="7620"/>
                  </a:lnTo>
                  <a:lnTo>
                    <a:pt x="48767" y="7620"/>
                  </a:lnTo>
                  <a:lnTo>
                    <a:pt x="48767" y="15240"/>
                  </a:lnTo>
                  <a:close/>
                </a:path>
                <a:path w="2281554" h="1106804">
                  <a:moveTo>
                    <a:pt x="146304" y="15240"/>
                  </a:moveTo>
                  <a:lnTo>
                    <a:pt x="91440" y="15240"/>
                  </a:lnTo>
                  <a:lnTo>
                    <a:pt x="91440" y="0"/>
                  </a:lnTo>
                  <a:lnTo>
                    <a:pt x="146304" y="0"/>
                  </a:lnTo>
                  <a:lnTo>
                    <a:pt x="146304" y="15240"/>
                  </a:lnTo>
                  <a:close/>
                </a:path>
                <a:path w="2281554" h="1106804">
                  <a:moveTo>
                    <a:pt x="245364" y="15240"/>
                  </a:moveTo>
                  <a:lnTo>
                    <a:pt x="188976" y="15240"/>
                  </a:lnTo>
                  <a:lnTo>
                    <a:pt x="188976" y="0"/>
                  </a:lnTo>
                  <a:lnTo>
                    <a:pt x="245364" y="0"/>
                  </a:lnTo>
                  <a:lnTo>
                    <a:pt x="245364" y="15240"/>
                  </a:lnTo>
                  <a:close/>
                </a:path>
                <a:path w="2281554" h="1106804">
                  <a:moveTo>
                    <a:pt x="342900" y="15240"/>
                  </a:moveTo>
                  <a:lnTo>
                    <a:pt x="286512" y="15240"/>
                  </a:lnTo>
                  <a:lnTo>
                    <a:pt x="286512" y="0"/>
                  </a:lnTo>
                  <a:lnTo>
                    <a:pt x="342900" y="0"/>
                  </a:lnTo>
                  <a:lnTo>
                    <a:pt x="342900" y="15240"/>
                  </a:lnTo>
                  <a:close/>
                </a:path>
                <a:path w="2281554" h="1106804">
                  <a:moveTo>
                    <a:pt x="440435" y="15240"/>
                  </a:moveTo>
                  <a:lnTo>
                    <a:pt x="384048" y="15240"/>
                  </a:lnTo>
                  <a:lnTo>
                    <a:pt x="384048" y="0"/>
                  </a:lnTo>
                  <a:lnTo>
                    <a:pt x="440435" y="0"/>
                  </a:lnTo>
                  <a:lnTo>
                    <a:pt x="440435" y="15240"/>
                  </a:lnTo>
                  <a:close/>
                </a:path>
                <a:path w="2281554" h="1106804">
                  <a:moveTo>
                    <a:pt x="539496" y="15240"/>
                  </a:moveTo>
                  <a:lnTo>
                    <a:pt x="483108" y="15240"/>
                  </a:lnTo>
                  <a:lnTo>
                    <a:pt x="483108" y="0"/>
                  </a:lnTo>
                  <a:lnTo>
                    <a:pt x="539496" y="0"/>
                  </a:lnTo>
                  <a:lnTo>
                    <a:pt x="539496" y="15240"/>
                  </a:lnTo>
                  <a:close/>
                </a:path>
                <a:path w="2281554" h="1106804">
                  <a:moveTo>
                    <a:pt x="637032" y="15240"/>
                  </a:moveTo>
                  <a:lnTo>
                    <a:pt x="580644" y="15240"/>
                  </a:lnTo>
                  <a:lnTo>
                    <a:pt x="580644" y="0"/>
                  </a:lnTo>
                  <a:lnTo>
                    <a:pt x="637032" y="0"/>
                  </a:lnTo>
                  <a:lnTo>
                    <a:pt x="637032" y="15240"/>
                  </a:lnTo>
                  <a:close/>
                </a:path>
                <a:path w="2281554" h="1106804">
                  <a:moveTo>
                    <a:pt x="734567" y="15240"/>
                  </a:moveTo>
                  <a:lnTo>
                    <a:pt x="678180" y="15240"/>
                  </a:lnTo>
                  <a:lnTo>
                    <a:pt x="678180" y="0"/>
                  </a:lnTo>
                  <a:lnTo>
                    <a:pt x="734567" y="0"/>
                  </a:lnTo>
                  <a:lnTo>
                    <a:pt x="734567" y="15240"/>
                  </a:lnTo>
                  <a:close/>
                </a:path>
                <a:path w="2281554" h="1106804">
                  <a:moveTo>
                    <a:pt x="833628" y="15240"/>
                  </a:moveTo>
                  <a:lnTo>
                    <a:pt x="777240" y="15240"/>
                  </a:lnTo>
                  <a:lnTo>
                    <a:pt x="777240" y="0"/>
                  </a:lnTo>
                  <a:lnTo>
                    <a:pt x="833628" y="0"/>
                  </a:lnTo>
                  <a:lnTo>
                    <a:pt x="833628" y="15240"/>
                  </a:lnTo>
                  <a:close/>
                </a:path>
                <a:path w="2281554" h="1106804">
                  <a:moveTo>
                    <a:pt x="931164" y="15240"/>
                  </a:moveTo>
                  <a:lnTo>
                    <a:pt x="874776" y="15240"/>
                  </a:lnTo>
                  <a:lnTo>
                    <a:pt x="874776" y="0"/>
                  </a:lnTo>
                  <a:lnTo>
                    <a:pt x="931164" y="0"/>
                  </a:lnTo>
                  <a:lnTo>
                    <a:pt x="931164" y="15240"/>
                  </a:lnTo>
                  <a:close/>
                </a:path>
                <a:path w="2281554" h="1106804">
                  <a:moveTo>
                    <a:pt x="1028700" y="15240"/>
                  </a:moveTo>
                  <a:lnTo>
                    <a:pt x="972312" y="15240"/>
                  </a:lnTo>
                  <a:lnTo>
                    <a:pt x="972312" y="0"/>
                  </a:lnTo>
                  <a:lnTo>
                    <a:pt x="1028700" y="0"/>
                  </a:lnTo>
                  <a:lnTo>
                    <a:pt x="1028700" y="15240"/>
                  </a:lnTo>
                  <a:close/>
                </a:path>
                <a:path w="2281554" h="1106804">
                  <a:moveTo>
                    <a:pt x="1126235" y="15240"/>
                  </a:moveTo>
                  <a:lnTo>
                    <a:pt x="1071372" y="15240"/>
                  </a:lnTo>
                  <a:lnTo>
                    <a:pt x="1071372" y="0"/>
                  </a:lnTo>
                  <a:lnTo>
                    <a:pt x="1126235" y="0"/>
                  </a:lnTo>
                  <a:lnTo>
                    <a:pt x="1126235" y="15240"/>
                  </a:lnTo>
                  <a:close/>
                </a:path>
                <a:path w="2281554" h="1106804">
                  <a:moveTo>
                    <a:pt x="1225296" y="15240"/>
                  </a:moveTo>
                  <a:lnTo>
                    <a:pt x="1168908" y="15240"/>
                  </a:lnTo>
                  <a:lnTo>
                    <a:pt x="1168908" y="0"/>
                  </a:lnTo>
                  <a:lnTo>
                    <a:pt x="1225296" y="0"/>
                  </a:lnTo>
                  <a:lnTo>
                    <a:pt x="1225296" y="15240"/>
                  </a:lnTo>
                  <a:close/>
                </a:path>
                <a:path w="2281554" h="1106804">
                  <a:moveTo>
                    <a:pt x="1322832" y="15240"/>
                  </a:moveTo>
                  <a:lnTo>
                    <a:pt x="1266444" y="15240"/>
                  </a:lnTo>
                  <a:lnTo>
                    <a:pt x="1266444" y="0"/>
                  </a:lnTo>
                  <a:lnTo>
                    <a:pt x="1322832" y="0"/>
                  </a:lnTo>
                  <a:lnTo>
                    <a:pt x="1322832" y="15240"/>
                  </a:lnTo>
                  <a:close/>
                </a:path>
                <a:path w="2281554" h="1106804">
                  <a:moveTo>
                    <a:pt x="1420367" y="15240"/>
                  </a:moveTo>
                  <a:lnTo>
                    <a:pt x="1365504" y="15240"/>
                  </a:lnTo>
                  <a:lnTo>
                    <a:pt x="1365504" y="0"/>
                  </a:lnTo>
                  <a:lnTo>
                    <a:pt x="1420367" y="0"/>
                  </a:lnTo>
                  <a:lnTo>
                    <a:pt x="1420367" y="15240"/>
                  </a:lnTo>
                  <a:close/>
                </a:path>
                <a:path w="2281554" h="1106804">
                  <a:moveTo>
                    <a:pt x="1519428" y="15240"/>
                  </a:moveTo>
                  <a:lnTo>
                    <a:pt x="1463040" y="15240"/>
                  </a:lnTo>
                  <a:lnTo>
                    <a:pt x="1463040" y="0"/>
                  </a:lnTo>
                  <a:lnTo>
                    <a:pt x="1519428" y="0"/>
                  </a:lnTo>
                  <a:lnTo>
                    <a:pt x="1519428" y="15240"/>
                  </a:lnTo>
                  <a:close/>
                </a:path>
                <a:path w="2281554" h="1106804">
                  <a:moveTo>
                    <a:pt x="1616964" y="15240"/>
                  </a:moveTo>
                  <a:lnTo>
                    <a:pt x="1560576" y="15240"/>
                  </a:lnTo>
                  <a:lnTo>
                    <a:pt x="1560576" y="0"/>
                  </a:lnTo>
                  <a:lnTo>
                    <a:pt x="1616964" y="0"/>
                  </a:lnTo>
                  <a:lnTo>
                    <a:pt x="1616964" y="15240"/>
                  </a:lnTo>
                  <a:close/>
                </a:path>
                <a:path w="2281554" h="1106804">
                  <a:moveTo>
                    <a:pt x="1714500" y="15240"/>
                  </a:moveTo>
                  <a:lnTo>
                    <a:pt x="1659635" y="15240"/>
                  </a:lnTo>
                  <a:lnTo>
                    <a:pt x="1659635" y="0"/>
                  </a:lnTo>
                  <a:lnTo>
                    <a:pt x="1714500" y="0"/>
                  </a:lnTo>
                  <a:lnTo>
                    <a:pt x="1714500" y="15240"/>
                  </a:lnTo>
                  <a:close/>
                </a:path>
                <a:path w="2281554" h="1106804">
                  <a:moveTo>
                    <a:pt x="1813560" y="15240"/>
                  </a:moveTo>
                  <a:lnTo>
                    <a:pt x="1757172" y="15240"/>
                  </a:lnTo>
                  <a:lnTo>
                    <a:pt x="1757172" y="0"/>
                  </a:lnTo>
                  <a:lnTo>
                    <a:pt x="1813560" y="0"/>
                  </a:lnTo>
                  <a:lnTo>
                    <a:pt x="1813560" y="15240"/>
                  </a:lnTo>
                  <a:close/>
                </a:path>
                <a:path w="2281554" h="1106804">
                  <a:moveTo>
                    <a:pt x="1911096" y="15240"/>
                  </a:moveTo>
                  <a:lnTo>
                    <a:pt x="1854708" y="15240"/>
                  </a:lnTo>
                  <a:lnTo>
                    <a:pt x="1854708" y="0"/>
                  </a:lnTo>
                  <a:lnTo>
                    <a:pt x="1911096" y="0"/>
                  </a:lnTo>
                  <a:lnTo>
                    <a:pt x="1911096" y="15240"/>
                  </a:lnTo>
                  <a:close/>
                </a:path>
                <a:path w="2281554" h="1106804">
                  <a:moveTo>
                    <a:pt x="2008632" y="15240"/>
                  </a:moveTo>
                  <a:lnTo>
                    <a:pt x="1953768" y="15240"/>
                  </a:lnTo>
                  <a:lnTo>
                    <a:pt x="1953768" y="0"/>
                  </a:lnTo>
                  <a:lnTo>
                    <a:pt x="2008632" y="0"/>
                  </a:lnTo>
                  <a:lnTo>
                    <a:pt x="2008632" y="15240"/>
                  </a:lnTo>
                  <a:close/>
                </a:path>
                <a:path w="2281554" h="1106804">
                  <a:moveTo>
                    <a:pt x="2107692" y="15240"/>
                  </a:moveTo>
                  <a:lnTo>
                    <a:pt x="2051304" y="15240"/>
                  </a:lnTo>
                  <a:lnTo>
                    <a:pt x="2051304" y="0"/>
                  </a:lnTo>
                  <a:lnTo>
                    <a:pt x="2107692" y="0"/>
                  </a:lnTo>
                  <a:lnTo>
                    <a:pt x="2107692" y="15240"/>
                  </a:lnTo>
                  <a:close/>
                </a:path>
                <a:path w="2281554" h="1106804">
                  <a:moveTo>
                    <a:pt x="2205228" y="15240"/>
                  </a:moveTo>
                  <a:lnTo>
                    <a:pt x="2148840" y="15240"/>
                  </a:lnTo>
                  <a:lnTo>
                    <a:pt x="2148840" y="0"/>
                  </a:lnTo>
                  <a:lnTo>
                    <a:pt x="2205228" y="0"/>
                  </a:lnTo>
                  <a:lnTo>
                    <a:pt x="2205228" y="15240"/>
                  </a:lnTo>
                  <a:close/>
                </a:path>
                <a:path w="2281554" h="1106804">
                  <a:moveTo>
                    <a:pt x="2267712" y="15240"/>
                  </a:moveTo>
                  <a:lnTo>
                    <a:pt x="2246376" y="15240"/>
                  </a:lnTo>
                  <a:lnTo>
                    <a:pt x="2246376" y="0"/>
                  </a:lnTo>
                  <a:lnTo>
                    <a:pt x="2278380" y="0"/>
                  </a:lnTo>
                  <a:lnTo>
                    <a:pt x="2281427" y="4572"/>
                  </a:lnTo>
                  <a:lnTo>
                    <a:pt x="2281427" y="7620"/>
                  </a:lnTo>
                  <a:lnTo>
                    <a:pt x="2267712" y="7620"/>
                  </a:lnTo>
                  <a:lnTo>
                    <a:pt x="2267712" y="15240"/>
                  </a:lnTo>
                  <a:close/>
                </a:path>
                <a:path w="2281554" h="1106804">
                  <a:moveTo>
                    <a:pt x="2281427" y="35052"/>
                  </a:moveTo>
                  <a:lnTo>
                    <a:pt x="2267712" y="35052"/>
                  </a:lnTo>
                  <a:lnTo>
                    <a:pt x="2267712" y="7620"/>
                  </a:lnTo>
                  <a:lnTo>
                    <a:pt x="2275332" y="15240"/>
                  </a:lnTo>
                  <a:lnTo>
                    <a:pt x="2281427" y="15240"/>
                  </a:lnTo>
                  <a:lnTo>
                    <a:pt x="2281427" y="35052"/>
                  </a:lnTo>
                  <a:close/>
                </a:path>
                <a:path w="2281554" h="1106804">
                  <a:moveTo>
                    <a:pt x="2281427" y="15240"/>
                  </a:moveTo>
                  <a:lnTo>
                    <a:pt x="2275332" y="15240"/>
                  </a:lnTo>
                  <a:lnTo>
                    <a:pt x="2267712" y="7620"/>
                  </a:lnTo>
                  <a:lnTo>
                    <a:pt x="2281427" y="7620"/>
                  </a:lnTo>
                  <a:lnTo>
                    <a:pt x="2281427" y="15240"/>
                  </a:lnTo>
                  <a:close/>
                </a:path>
                <a:path w="2281554" h="1106804">
                  <a:moveTo>
                    <a:pt x="2281427" y="134112"/>
                  </a:moveTo>
                  <a:lnTo>
                    <a:pt x="2267712" y="134112"/>
                  </a:lnTo>
                  <a:lnTo>
                    <a:pt x="2267712" y="77724"/>
                  </a:lnTo>
                  <a:lnTo>
                    <a:pt x="2281427" y="77724"/>
                  </a:lnTo>
                  <a:lnTo>
                    <a:pt x="2281427" y="134112"/>
                  </a:lnTo>
                  <a:close/>
                </a:path>
                <a:path w="2281554" h="1106804">
                  <a:moveTo>
                    <a:pt x="2281427" y="231648"/>
                  </a:moveTo>
                  <a:lnTo>
                    <a:pt x="2267712" y="231648"/>
                  </a:lnTo>
                  <a:lnTo>
                    <a:pt x="2267712" y="175260"/>
                  </a:lnTo>
                  <a:lnTo>
                    <a:pt x="2281427" y="175260"/>
                  </a:lnTo>
                  <a:lnTo>
                    <a:pt x="2281427" y="231648"/>
                  </a:lnTo>
                  <a:close/>
                </a:path>
                <a:path w="2281554" h="1106804">
                  <a:moveTo>
                    <a:pt x="2281427" y="329184"/>
                  </a:moveTo>
                  <a:lnTo>
                    <a:pt x="2267712" y="329184"/>
                  </a:lnTo>
                  <a:lnTo>
                    <a:pt x="2267712" y="274320"/>
                  </a:lnTo>
                  <a:lnTo>
                    <a:pt x="2281427" y="274320"/>
                  </a:lnTo>
                  <a:lnTo>
                    <a:pt x="2281427" y="329184"/>
                  </a:lnTo>
                  <a:close/>
                </a:path>
                <a:path w="2281554" h="1106804">
                  <a:moveTo>
                    <a:pt x="2281427" y="428244"/>
                  </a:moveTo>
                  <a:lnTo>
                    <a:pt x="2267712" y="428244"/>
                  </a:lnTo>
                  <a:lnTo>
                    <a:pt x="2267712" y="371856"/>
                  </a:lnTo>
                  <a:lnTo>
                    <a:pt x="2281427" y="371856"/>
                  </a:lnTo>
                  <a:lnTo>
                    <a:pt x="2281427" y="428244"/>
                  </a:lnTo>
                  <a:close/>
                </a:path>
                <a:path w="2281554" h="1106804">
                  <a:moveTo>
                    <a:pt x="2281427" y="525780"/>
                  </a:moveTo>
                  <a:lnTo>
                    <a:pt x="2267712" y="525780"/>
                  </a:lnTo>
                  <a:lnTo>
                    <a:pt x="2267712" y="469392"/>
                  </a:lnTo>
                  <a:lnTo>
                    <a:pt x="2281427" y="469392"/>
                  </a:lnTo>
                  <a:lnTo>
                    <a:pt x="2281427" y="525780"/>
                  </a:lnTo>
                  <a:close/>
                </a:path>
                <a:path w="2281554" h="1106804">
                  <a:moveTo>
                    <a:pt x="2281427" y="623316"/>
                  </a:moveTo>
                  <a:lnTo>
                    <a:pt x="2267712" y="623316"/>
                  </a:lnTo>
                  <a:lnTo>
                    <a:pt x="2267712" y="568452"/>
                  </a:lnTo>
                  <a:lnTo>
                    <a:pt x="2281427" y="568452"/>
                  </a:lnTo>
                  <a:lnTo>
                    <a:pt x="2281427" y="623316"/>
                  </a:lnTo>
                  <a:close/>
                </a:path>
                <a:path w="2281554" h="1106804">
                  <a:moveTo>
                    <a:pt x="2281427" y="722376"/>
                  </a:moveTo>
                  <a:lnTo>
                    <a:pt x="2267712" y="722376"/>
                  </a:lnTo>
                  <a:lnTo>
                    <a:pt x="2267712" y="665988"/>
                  </a:lnTo>
                  <a:lnTo>
                    <a:pt x="2281427" y="665988"/>
                  </a:lnTo>
                  <a:lnTo>
                    <a:pt x="2281427" y="722376"/>
                  </a:lnTo>
                  <a:close/>
                </a:path>
                <a:path w="2281554" h="1106804">
                  <a:moveTo>
                    <a:pt x="2281427" y="819912"/>
                  </a:moveTo>
                  <a:lnTo>
                    <a:pt x="2267712" y="819912"/>
                  </a:lnTo>
                  <a:lnTo>
                    <a:pt x="2267712" y="763524"/>
                  </a:lnTo>
                  <a:lnTo>
                    <a:pt x="2281427" y="763524"/>
                  </a:lnTo>
                  <a:lnTo>
                    <a:pt x="2281427" y="819912"/>
                  </a:lnTo>
                  <a:close/>
                </a:path>
                <a:path w="2281554" h="1106804">
                  <a:moveTo>
                    <a:pt x="2281427" y="917448"/>
                  </a:moveTo>
                  <a:lnTo>
                    <a:pt x="2267712" y="917448"/>
                  </a:lnTo>
                  <a:lnTo>
                    <a:pt x="2267712" y="862584"/>
                  </a:lnTo>
                  <a:lnTo>
                    <a:pt x="2281427" y="862584"/>
                  </a:lnTo>
                  <a:lnTo>
                    <a:pt x="2281427" y="917448"/>
                  </a:lnTo>
                  <a:close/>
                </a:path>
                <a:path w="2281554" h="1106804">
                  <a:moveTo>
                    <a:pt x="2281427" y="1016508"/>
                  </a:moveTo>
                  <a:lnTo>
                    <a:pt x="2267712" y="1016508"/>
                  </a:lnTo>
                  <a:lnTo>
                    <a:pt x="2267712" y="960120"/>
                  </a:lnTo>
                  <a:lnTo>
                    <a:pt x="2281427" y="960120"/>
                  </a:lnTo>
                  <a:lnTo>
                    <a:pt x="2281427" y="1016508"/>
                  </a:lnTo>
                  <a:close/>
                </a:path>
                <a:path w="2281554" h="1106804">
                  <a:moveTo>
                    <a:pt x="2267712" y="1100328"/>
                  </a:moveTo>
                  <a:lnTo>
                    <a:pt x="2267712" y="1057656"/>
                  </a:lnTo>
                  <a:lnTo>
                    <a:pt x="2281427" y="1057656"/>
                  </a:lnTo>
                  <a:lnTo>
                    <a:pt x="2281427" y="1092708"/>
                  </a:lnTo>
                  <a:lnTo>
                    <a:pt x="2275332" y="1092708"/>
                  </a:lnTo>
                  <a:lnTo>
                    <a:pt x="2267712" y="1100328"/>
                  </a:lnTo>
                  <a:close/>
                </a:path>
                <a:path w="2281554" h="1106804">
                  <a:moveTo>
                    <a:pt x="2278380" y="1106424"/>
                  </a:moveTo>
                  <a:lnTo>
                    <a:pt x="2261616" y="1106424"/>
                  </a:lnTo>
                  <a:lnTo>
                    <a:pt x="2261616" y="1092708"/>
                  </a:lnTo>
                  <a:lnTo>
                    <a:pt x="2267712" y="1092708"/>
                  </a:lnTo>
                  <a:lnTo>
                    <a:pt x="2267712" y="1100328"/>
                  </a:lnTo>
                  <a:lnTo>
                    <a:pt x="2281427" y="1100328"/>
                  </a:lnTo>
                  <a:lnTo>
                    <a:pt x="2281427" y="1103376"/>
                  </a:lnTo>
                  <a:lnTo>
                    <a:pt x="2278380" y="1106424"/>
                  </a:lnTo>
                  <a:close/>
                </a:path>
                <a:path w="2281554" h="1106804">
                  <a:moveTo>
                    <a:pt x="2281427" y="1100328"/>
                  </a:moveTo>
                  <a:lnTo>
                    <a:pt x="2267712" y="1100328"/>
                  </a:lnTo>
                  <a:lnTo>
                    <a:pt x="2275332" y="1092708"/>
                  </a:lnTo>
                  <a:lnTo>
                    <a:pt x="2281427" y="1092708"/>
                  </a:lnTo>
                  <a:lnTo>
                    <a:pt x="2281427" y="1100328"/>
                  </a:lnTo>
                  <a:close/>
                </a:path>
                <a:path w="2281554" h="1106804">
                  <a:moveTo>
                    <a:pt x="2218944" y="1106424"/>
                  </a:moveTo>
                  <a:lnTo>
                    <a:pt x="2162556" y="1106424"/>
                  </a:lnTo>
                  <a:lnTo>
                    <a:pt x="2162556" y="1092708"/>
                  </a:lnTo>
                  <a:lnTo>
                    <a:pt x="2218944" y="1092708"/>
                  </a:lnTo>
                  <a:lnTo>
                    <a:pt x="2218944" y="1106424"/>
                  </a:lnTo>
                  <a:close/>
                </a:path>
                <a:path w="2281554" h="1106804">
                  <a:moveTo>
                    <a:pt x="2121408" y="1106424"/>
                  </a:moveTo>
                  <a:lnTo>
                    <a:pt x="2065019" y="1106424"/>
                  </a:lnTo>
                  <a:lnTo>
                    <a:pt x="2065019" y="1092708"/>
                  </a:lnTo>
                  <a:lnTo>
                    <a:pt x="2121408" y="1092708"/>
                  </a:lnTo>
                  <a:lnTo>
                    <a:pt x="2121408" y="1106424"/>
                  </a:lnTo>
                  <a:close/>
                </a:path>
                <a:path w="2281554" h="1106804">
                  <a:moveTo>
                    <a:pt x="2022348" y="1106424"/>
                  </a:moveTo>
                  <a:lnTo>
                    <a:pt x="1967484" y="1106424"/>
                  </a:lnTo>
                  <a:lnTo>
                    <a:pt x="1967484" y="1092708"/>
                  </a:lnTo>
                  <a:lnTo>
                    <a:pt x="2022348" y="1092708"/>
                  </a:lnTo>
                  <a:lnTo>
                    <a:pt x="2022348" y="1106424"/>
                  </a:lnTo>
                  <a:close/>
                </a:path>
                <a:path w="2281554" h="1106804">
                  <a:moveTo>
                    <a:pt x="1924812" y="1106424"/>
                  </a:moveTo>
                  <a:lnTo>
                    <a:pt x="1868424" y="1106424"/>
                  </a:lnTo>
                  <a:lnTo>
                    <a:pt x="1868424" y="1092708"/>
                  </a:lnTo>
                  <a:lnTo>
                    <a:pt x="1924812" y="1092708"/>
                  </a:lnTo>
                  <a:lnTo>
                    <a:pt x="1924812" y="1106424"/>
                  </a:lnTo>
                  <a:close/>
                </a:path>
                <a:path w="2281554" h="1106804">
                  <a:moveTo>
                    <a:pt x="1827276" y="1106424"/>
                  </a:moveTo>
                  <a:lnTo>
                    <a:pt x="1770888" y="1106424"/>
                  </a:lnTo>
                  <a:lnTo>
                    <a:pt x="1770888" y="1092708"/>
                  </a:lnTo>
                  <a:lnTo>
                    <a:pt x="1827276" y="1092708"/>
                  </a:lnTo>
                  <a:lnTo>
                    <a:pt x="1827276" y="1106424"/>
                  </a:lnTo>
                  <a:close/>
                </a:path>
                <a:path w="2281554" h="1106804">
                  <a:moveTo>
                    <a:pt x="1729740" y="1106424"/>
                  </a:moveTo>
                  <a:lnTo>
                    <a:pt x="1673351" y="1106424"/>
                  </a:lnTo>
                  <a:lnTo>
                    <a:pt x="1673351" y="1092708"/>
                  </a:lnTo>
                  <a:lnTo>
                    <a:pt x="1729740" y="1092708"/>
                  </a:lnTo>
                  <a:lnTo>
                    <a:pt x="1729740" y="1106424"/>
                  </a:lnTo>
                  <a:close/>
                </a:path>
                <a:path w="2281554" h="1106804">
                  <a:moveTo>
                    <a:pt x="1630680" y="1106424"/>
                  </a:moveTo>
                  <a:lnTo>
                    <a:pt x="1574292" y="1106424"/>
                  </a:lnTo>
                  <a:lnTo>
                    <a:pt x="1574292" y="1092708"/>
                  </a:lnTo>
                  <a:lnTo>
                    <a:pt x="1630680" y="1092708"/>
                  </a:lnTo>
                  <a:lnTo>
                    <a:pt x="1630680" y="1106424"/>
                  </a:lnTo>
                  <a:close/>
                </a:path>
                <a:path w="2281554" h="1106804">
                  <a:moveTo>
                    <a:pt x="1533144" y="1106424"/>
                  </a:moveTo>
                  <a:lnTo>
                    <a:pt x="1476756" y="1106424"/>
                  </a:lnTo>
                  <a:lnTo>
                    <a:pt x="1476756" y="1092708"/>
                  </a:lnTo>
                  <a:lnTo>
                    <a:pt x="1533144" y="1092708"/>
                  </a:lnTo>
                  <a:lnTo>
                    <a:pt x="1533144" y="1106424"/>
                  </a:lnTo>
                  <a:close/>
                </a:path>
                <a:path w="2281554" h="1106804">
                  <a:moveTo>
                    <a:pt x="1435608" y="1106424"/>
                  </a:moveTo>
                  <a:lnTo>
                    <a:pt x="1379219" y="1106424"/>
                  </a:lnTo>
                  <a:lnTo>
                    <a:pt x="1379219" y="1092708"/>
                  </a:lnTo>
                  <a:lnTo>
                    <a:pt x="1435608" y="1092708"/>
                  </a:lnTo>
                  <a:lnTo>
                    <a:pt x="1435608" y="1106424"/>
                  </a:lnTo>
                  <a:close/>
                </a:path>
                <a:path w="2281554" h="1106804">
                  <a:moveTo>
                    <a:pt x="1336548" y="1106424"/>
                  </a:moveTo>
                  <a:lnTo>
                    <a:pt x="1281684" y="1106424"/>
                  </a:lnTo>
                  <a:lnTo>
                    <a:pt x="1281684" y="1092708"/>
                  </a:lnTo>
                  <a:lnTo>
                    <a:pt x="1336548" y="1092708"/>
                  </a:lnTo>
                  <a:lnTo>
                    <a:pt x="1336548" y="1106424"/>
                  </a:lnTo>
                  <a:close/>
                </a:path>
                <a:path w="2281554" h="1106804">
                  <a:moveTo>
                    <a:pt x="1239012" y="1106424"/>
                  </a:moveTo>
                  <a:lnTo>
                    <a:pt x="1182624" y="1106424"/>
                  </a:lnTo>
                  <a:lnTo>
                    <a:pt x="1182624" y="1092708"/>
                  </a:lnTo>
                  <a:lnTo>
                    <a:pt x="1239012" y="1092708"/>
                  </a:lnTo>
                  <a:lnTo>
                    <a:pt x="1239012" y="1106424"/>
                  </a:lnTo>
                  <a:close/>
                </a:path>
                <a:path w="2281554" h="1106804">
                  <a:moveTo>
                    <a:pt x="1141476" y="1106424"/>
                  </a:moveTo>
                  <a:lnTo>
                    <a:pt x="1085088" y="1106424"/>
                  </a:lnTo>
                  <a:lnTo>
                    <a:pt x="1085088" y="1092708"/>
                  </a:lnTo>
                  <a:lnTo>
                    <a:pt x="1141476" y="1092708"/>
                  </a:lnTo>
                  <a:lnTo>
                    <a:pt x="1141476" y="1106424"/>
                  </a:lnTo>
                  <a:close/>
                </a:path>
                <a:path w="2281554" h="1106804">
                  <a:moveTo>
                    <a:pt x="1042416" y="1106424"/>
                  </a:moveTo>
                  <a:lnTo>
                    <a:pt x="987551" y="1106424"/>
                  </a:lnTo>
                  <a:lnTo>
                    <a:pt x="987551" y="1092708"/>
                  </a:lnTo>
                  <a:lnTo>
                    <a:pt x="1042416" y="1092708"/>
                  </a:lnTo>
                  <a:lnTo>
                    <a:pt x="1042416" y="1106424"/>
                  </a:lnTo>
                  <a:close/>
                </a:path>
                <a:path w="2281554" h="1106804">
                  <a:moveTo>
                    <a:pt x="944880" y="1106424"/>
                  </a:moveTo>
                  <a:lnTo>
                    <a:pt x="888492" y="1106424"/>
                  </a:lnTo>
                  <a:lnTo>
                    <a:pt x="888492" y="1092708"/>
                  </a:lnTo>
                  <a:lnTo>
                    <a:pt x="944880" y="1092708"/>
                  </a:lnTo>
                  <a:lnTo>
                    <a:pt x="944880" y="1106424"/>
                  </a:lnTo>
                  <a:close/>
                </a:path>
                <a:path w="2281554" h="1106804">
                  <a:moveTo>
                    <a:pt x="847344" y="1106424"/>
                  </a:moveTo>
                  <a:lnTo>
                    <a:pt x="790956" y="1106424"/>
                  </a:lnTo>
                  <a:lnTo>
                    <a:pt x="790956" y="1092708"/>
                  </a:lnTo>
                  <a:lnTo>
                    <a:pt x="847344" y="1092708"/>
                  </a:lnTo>
                  <a:lnTo>
                    <a:pt x="847344" y="1106424"/>
                  </a:lnTo>
                  <a:close/>
                </a:path>
                <a:path w="2281554" h="1106804">
                  <a:moveTo>
                    <a:pt x="748283" y="1106424"/>
                  </a:moveTo>
                  <a:lnTo>
                    <a:pt x="693419" y="1106424"/>
                  </a:lnTo>
                  <a:lnTo>
                    <a:pt x="693419" y="1092708"/>
                  </a:lnTo>
                  <a:lnTo>
                    <a:pt x="748283" y="1092708"/>
                  </a:lnTo>
                  <a:lnTo>
                    <a:pt x="748283" y="1106424"/>
                  </a:lnTo>
                  <a:close/>
                </a:path>
                <a:path w="2281554" h="1106804">
                  <a:moveTo>
                    <a:pt x="650748" y="1106424"/>
                  </a:moveTo>
                  <a:lnTo>
                    <a:pt x="594360" y="1106424"/>
                  </a:lnTo>
                  <a:lnTo>
                    <a:pt x="594360" y="1092708"/>
                  </a:lnTo>
                  <a:lnTo>
                    <a:pt x="650748" y="1092708"/>
                  </a:lnTo>
                  <a:lnTo>
                    <a:pt x="650748" y="1106424"/>
                  </a:lnTo>
                  <a:close/>
                </a:path>
                <a:path w="2281554" h="1106804">
                  <a:moveTo>
                    <a:pt x="553212" y="1106424"/>
                  </a:moveTo>
                  <a:lnTo>
                    <a:pt x="496824" y="1106424"/>
                  </a:lnTo>
                  <a:lnTo>
                    <a:pt x="496824" y="1092708"/>
                  </a:lnTo>
                  <a:lnTo>
                    <a:pt x="553212" y="1092708"/>
                  </a:lnTo>
                  <a:lnTo>
                    <a:pt x="553212" y="1106424"/>
                  </a:lnTo>
                  <a:close/>
                </a:path>
                <a:path w="2281554" h="1106804">
                  <a:moveTo>
                    <a:pt x="454151" y="1106424"/>
                  </a:moveTo>
                  <a:lnTo>
                    <a:pt x="399288" y="1106424"/>
                  </a:lnTo>
                  <a:lnTo>
                    <a:pt x="399288" y="1092708"/>
                  </a:lnTo>
                  <a:lnTo>
                    <a:pt x="454151" y="1092708"/>
                  </a:lnTo>
                  <a:lnTo>
                    <a:pt x="454151" y="1106424"/>
                  </a:lnTo>
                  <a:close/>
                </a:path>
                <a:path w="2281554" h="1106804">
                  <a:moveTo>
                    <a:pt x="356616" y="1106424"/>
                  </a:moveTo>
                  <a:lnTo>
                    <a:pt x="300228" y="1106424"/>
                  </a:lnTo>
                  <a:lnTo>
                    <a:pt x="300228" y="1092708"/>
                  </a:lnTo>
                  <a:lnTo>
                    <a:pt x="356616" y="1092708"/>
                  </a:lnTo>
                  <a:lnTo>
                    <a:pt x="356616" y="1106424"/>
                  </a:lnTo>
                  <a:close/>
                </a:path>
                <a:path w="2281554" h="1106804">
                  <a:moveTo>
                    <a:pt x="259080" y="1106424"/>
                  </a:moveTo>
                  <a:lnTo>
                    <a:pt x="202692" y="1106424"/>
                  </a:lnTo>
                  <a:lnTo>
                    <a:pt x="202692" y="1092708"/>
                  </a:lnTo>
                  <a:lnTo>
                    <a:pt x="259080" y="1092708"/>
                  </a:lnTo>
                  <a:lnTo>
                    <a:pt x="259080" y="1106424"/>
                  </a:lnTo>
                  <a:close/>
                </a:path>
                <a:path w="2281554" h="1106804">
                  <a:moveTo>
                    <a:pt x="160019" y="1106424"/>
                  </a:moveTo>
                  <a:lnTo>
                    <a:pt x="105156" y="1106424"/>
                  </a:lnTo>
                  <a:lnTo>
                    <a:pt x="105156" y="1092708"/>
                  </a:lnTo>
                  <a:lnTo>
                    <a:pt x="160019" y="1092708"/>
                  </a:lnTo>
                  <a:lnTo>
                    <a:pt x="160019" y="1106424"/>
                  </a:lnTo>
                  <a:close/>
                </a:path>
              </a:pathLst>
            </a:custGeom>
            <a:solidFill>
              <a:srgbClr val="A0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30083" y="3697223"/>
            <a:ext cx="2282190" cy="10928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00330" marR="314960">
              <a:lnSpc>
                <a:spcPct val="101899"/>
              </a:lnSpc>
              <a:spcBef>
                <a:spcPts val="300"/>
              </a:spcBef>
            </a:pPr>
            <a:r>
              <a:rPr sz="1300" spc="-15" dirty="0">
                <a:solidFill>
                  <a:srgbClr val="7E7E7E"/>
                </a:solidFill>
                <a:latin typeface="Calibri"/>
                <a:cs typeface="Calibri"/>
              </a:rPr>
              <a:t>Težina 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nije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poznata, traži 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se 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pravilo </a:t>
            </a:r>
            <a:r>
              <a:rPr sz="1300" spc="-10" dirty="0">
                <a:solidFill>
                  <a:srgbClr val="7E7E7E"/>
                </a:solidFill>
                <a:latin typeface="Calibri"/>
                <a:cs typeface="Calibri"/>
              </a:rPr>
              <a:t>koje </a:t>
            </a:r>
            <a:r>
              <a:rPr sz="1300" spc="10" dirty="0">
                <a:solidFill>
                  <a:srgbClr val="7E7E7E"/>
                </a:solidFill>
                <a:latin typeface="Calibri"/>
                <a:cs typeface="Calibri"/>
              </a:rPr>
              <a:t>u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zaključku  </a:t>
            </a:r>
            <a:r>
              <a:rPr sz="1300" spc="10" dirty="0">
                <a:solidFill>
                  <a:srgbClr val="7E7E7E"/>
                </a:solidFill>
                <a:latin typeface="Calibri"/>
                <a:cs typeface="Calibri"/>
              </a:rPr>
              <a:t>ima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težinu, </a:t>
            </a:r>
            <a:r>
              <a:rPr sz="1300" spc="5" dirty="0">
                <a:latin typeface="Calibri"/>
                <a:cs typeface="Calibri"/>
              </a:rPr>
              <a:t>Rule1 </a:t>
            </a:r>
            <a:r>
              <a:rPr sz="1300" spc="-5" dirty="0">
                <a:solidFill>
                  <a:srgbClr val="7E7E7E"/>
                </a:solidFill>
                <a:latin typeface="Calibri"/>
                <a:cs typeface="Calibri"/>
              </a:rPr>
              <a:t>ili </a:t>
            </a:r>
            <a:r>
              <a:rPr sz="1300" spc="5" dirty="0">
                <a:latin typeface="Calibri"/>
                <a:cs typeface="Calibri"/>
              </a:rPr>
              <a:t>Rule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2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  <a:p>
            <a:pPr marL="100330">
              <a:lnSpc>
                <a:spcPts val="1600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Rule </a:t>
            </a:r>
            <a:r>
              <a:rPr sz="1300" spc="10" dirty="0">
                <a:latin typeface="Calibri"/>
                <a:cs typeface="Calibri"/>
              </a:rPr>
              <a:t>1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pita </a:t>
            </a:r>
            <a:r>
              <a:rPr sz="1300" spc="-10" dirty="0">
                <a:solidFill>
                  <a:srgbClr val="7E7E7E"/>
                </a:solidFill>
                <a:latin typeface="Calibri"/>
                <a:cs typeface="Calibri"/>
              </a:rPr>
              <a:t>za </a:t>
            </a:r>
            <a:r>
              <a:rPr sz="1300" spc="5" dirty="0">
                <a:latin typeface="Calibri"/>
                <a:cs typeface="Calibri"/>
              </a:rPr>
              <a:t>osnovnu </a:t>
            </a:r>
            <a:r>
              <a:rPr sz="1300" spc="10" dirty="0">
                <a:latin typeface="Calibri"/>
                <a:cs typeface="Calibri"/>
              </a:rPr>
              <a:t>namenu 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i </a:t>
            </a:r>
            <a:r>
              <a:rPr sz="1300" spc="5" dirty="0">
                <a:latin typeface="Calibri"/>
                <a:cs typeface="Calibri"/>
              </a:rPr>
              <a:t>način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upotrebe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7081" y="1725190"/>
            <a:ext cx="3083560" cy="50069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6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</a:t>
            </a:r>
            <a:r>
              <a:rPr sz="175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  <a:r>
              <a:rPr sz="1750" spc="5" dirty="0">
                <a:latin typeface="Calibri"/>
                <a:cs typeface="Calibri"/>
              </a:rPr>
              <a:t>:</a:t>
            </a:r>
            <a:endParaRPr sz="1750">
              <a:latin typeface="Calibri"/>
              <a:cs typeface="Calibri"/>
            </a:endParaRPr>
          </a:p>
          <a:p>
            <a:pPr marL="588645" marR="5080" indent="-173990">
              <a:lnSpc>
                <a:spcPct val="119400"/>
              </a:lnSpc>
              <a:spcBef>
                <a:spcPts val="75"/>
              </a:spcBef>
            </a:pPr>
            <a:r>
              <a:rPr sz="1550" dirty="0">
                <a:latin typeface="Cambria"/>
                <a:cs typeface="Cambria"/>
              </a:rPr>
              <a:t>IF </a:t>
            </a:r>
            <a:r>
              <a:rPr sz="1550" spc="-5" dirty="0">
                <a:latin typeface="Cambria"/>
                <a:cs typeface="Cambria"/>
              </a:rPr>
              <a:t>namena=obrada teksta </a:t>
            </a:r>
            <a:r>
              <a:rPr sz="1550" dirty="0">
                <a:latin typeface="Cambria"/>
                <a:cs typeface="Cambria"/>
              </a:rPr>
              <a:t>AND  </a:t>
            </a:r>
            <a:r>
              <a:rPr sz="1550" spc="-5" dirty="0">
                <a:latin typeface="Cambria"/>
                <a:cs typeface="Cambria"/>
              </a:rPr>
              <a:t>način upotrebe=na</a:t>
            </a:r>
            <a:r>
              <a:rPr sz="1550" spc="-60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putovanju</a:t>
            </a:r>
            <a:endParaRPr sz="1550">
              <a:latin typeface="Cambria"/>
              <a:cs typeface="Cambria"/>
            </a:endParaRPr>
          </a:p>
          <a:p>
            <a:pPr marL="414655">
              <a:lnSpc>
                <a:spcPct val="100000"/>
              </a:lnSpc>
              <a:spcBef>
                <a:spcPts val="360"/>
              </a:spcBef>
            </a:pPr>
            <a:r>
              <a:rPr sz="1550" spc="-5" dirty="0">
                <a:latin typeface="Cambria"/>
                <a:cs typeface="Cambria"/>
              </a:rPr>
              <a:t>THEN</a:t>
            </a:r>
            <a:r>
              <a:rPr sz="1550" spc="-25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težina=lagan</a:t>
            </a:r>
            <a:endParaRPr sz="155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37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</a:t>
            </a:r>
            <a:r>
              <a:rPr sz="175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  <a:r>
              <a:rPr sz="1750" spc="5" dirty="0">
                <a:latin typeface="Calibri"/>
                <a:cs typeface="Calibri"/>
              </a:rPr>
              <a:t>:</a:t>
            </a:r>
            <a:endParaRPr sz="1750">
              <a:latin typeface="Calibri"/>
              <a:cs typeface="Calibri"/>
            </a:endParaRPr>
          </a:p>
          <a:p>
            <a:pPr marL="588645" marR="74295" indent="-173990">
              <a:lnSpc>
                <a:spcPct val="119400"/>
              </a:lnSpc>
              <a:spcBef>
                <a:spcPts val="80"/>
              </a:spcBef>
            </a:pPr>
            <a:r>
              <a:rPr sz="1550" dirty="0">
                <a:latin typeface="Cambria"/>
                <a:cs typeface="Cambria"/>
              </a:rPr>
              <a:t>IF </a:t>
            </a:r>
            <a:r>
              <a:rPr sz="1550" spc="-5" dirty="0">
                <a:latin typeface="Cambria"/>
                <a:cs typeface="Cambria"/>
              </a:rPr>
              <a:t>namena=obrada teksta AND  način upotrebe=u</a:t>
            </a:r>
            <a:r>
              <a:rPr sz="1550" spc="-75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kancelariji</a:t>
            </a:r>
            <a:endParaRPr sz="1550">
              <a:latin typeface="Cambria"/>
              <a:cs typeface="Cambria"/>
            </a:endParaRPr>
          </a:p>
          <a:p>
            <a:pPr marL="414655">
              <a:lnSpc>
                <a:spcPct val="100000"/>
              </a:lnSpc>
              <a:spcBef>
                <a:spcPts val="360"/>
              </a:spcBef>
            </a:pPr>
            <a:r>
              <a:rPr sz="1550" spc="-5" dirty="0">
                <a:latin typeface="Cambria"/>
                <a:cs typeface="Cambria"/>
              </a:rPr>
              <a:t>THEN težina=nije</a:t>
            </a:r>
            <a:r>
              <a:rPr sz="1550" spc="-25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bitna</a:t>
            </a:r>
            <a:endParaRPr sz="155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37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</a:t>
            </a:r>
            <a:r>
              <a:rPr sz="175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3</a:t>
            </a:r>
            <a:r>
              <a:rPr sz="1750" spc="5" dirty="0">
                <a:latin typeface="Calibri"/>
                <a:cs typeface="Calibri"/>
              </a:rPr>
              <a:t>:</a:t>
            </a:r>
            <a:endParaRPr sz="1750">
              <a:latin typeface="Calibri"/>
              <a:cs typeface="Calibri"/>
            </a:endParaRPr>
          </a:p>
          <a:p>
            <a:pPr marL="588645" marR="900430" indent="-173990" algn="just">
              <a:lnSpc>
                <a:spcPct val="119700"/>
              </a:lnSpc>
              <a:spcBef>
                <a:spcPts val="65"/>
              </a:spcBef>
            </a:pPr>
            <a:r>
              <a:rPr sz="1550" dirty="0">
                <a:latin typeface="Cambria"/>
                <a:cs typeface="Cambria"/>
              </a:rPr>
              <a:t>IF </a:t>
            </a:r>
            <a:r>
              <a:rPr sz="1550" spc="-5" dirty="0">
                <a:latin typeface="Cambria"/>
                <a:cs typeface="Cambria"/>
              </a:rPr>
              <a:t>budžet≤2000</a:t>
            </a:r>
            <a:r>
              <a:rPr sz="1550" spc="-1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AND  </a:t>
            </a:r>
            <a:r>
              <a:rPr sz="1550" spc="-5" dirty="0">
                <a:latin typeface="Cambria"/>
                <a:cs typeface="Cambria"/>
              </a:rPr>
              <a:t>budžet&gt;1000 </a:t>
            </a:r>
            <a:r>
              <a:rPr sz="1550" dirty="0">
                <a:latin typeface="Cambria"/>
                <a:cs typeface="Cambria"/>
              </a:rPr>
              <a:t>AND  </a:t>
            </a:r>
            <a:r>
              <a:rPr sz="1550" spc="-5" dirty="0">
                <a:latin typeface="Cambria"/>
                <a:cs typeface="Cambria"/>
              </a:rPr>
              <a:t>težina=lagan</a:t>
            </a:r>
            <a:endParaRPr sz="1550">
              <a:latin typeface="Cambria"/>
              <a:cs typeface="Cambria"/>
            </a:endParaRPr>
          </a:p>
          <a:p>
            <a:pPr marL="414655" algn="just">
              <a:lnSpc>
                <a:spcPct val="100000"/>
              </a:lnSpc>
              <a:spcBef>
                <a:spcPts val="370"/>
              </a:spcBef>
            </a:pPr>
            <a:r>
              <a:rPr sz="1550" spc="-5" dirty="0">
                <a:latin typeface="Cambria"/>
                <a:cs typeface="Cambria"/>
              </a:rPr>
              <a:t>THEN model=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Najnoviji</a:t>
            </a:r>
            <a:r>
              <a:rPr sz="1550" spc="-7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model</a:t>
            </a:r>
            <a:endParaRPr sz="1550">
              <a:latin typeface="Cambria"/>
              <a:cs typeface="Cambria"/>
            </a:endParaRPr>
          </a:p>
          <a:p>
            <a:pPr marL="390525" indent="-378460">
              <a:lnSpc>
                <a:spcPct val="100000"/>
              </a:lnSpc>
              <a:spcBef>
                <a:spcPts val="36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Rule</a:t>
            </a:r>
            <a:r>
              <a:rPr sz="175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4</a:t>
            </a:r>
            <a:r>
              <a:rPr sz="1750" spc="5" dirty="0">
                <a:latin typeface="Calibri"/>
                <a:cs typeface="Calibri"/>
              </a:rPr>
              <a:t>:</a:t>
            </a:r>
            <a:endParaRPr sz="1750">
              <a:latin typeface="Calibri"/>
              <a:cs typeface="Calibri"/>
            </a:endParaRPr>
          </a:p>
          <a:p>
            <a:pPr marL="588645" marR="900430" indent="-173990">
              <a:lnSpc>
                <a:spcPct val="119300"/>
              </a:lnSpc>
              <a:spcBef>
                <a:spcPts val="80"/>
              </a:spcBef>
            </a:pPr>
            <a:r>
              <a:rPr sz="1550" dirty="0">
                <a:latin typeface="Cambria"/>
                <a:cs typeface="Cambria"/>
              </a:rPr>
              <a:t>IF </a:t>
            </a:r>
            <a:r>
              <a:rPr sz="1550" spc="-5" dirty="0">
                <a:latin typeface="Cambria"/>
                <a:cs typeface="Cambria"/>
              </a:rPr>
              <a:t>budžet&lt;1000</a:t>
            </a:r>
            <a:r>
              <a:rPr sz="1550" spc="-1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AND  </a:t>
            </a:r>
            <a:r>
              <a:rPr sz="1550" spc="-5" dirty="0">
                <a:latin typeface="Cambria"/>
                <a:cs typeface="Cambria"/>
              </a:rPr>
              <a:t>težina=nije</a:t>
            </a:r>
            <a:r>
              <a:rPr sz="1550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bitna</a:t>
            </a:r>
            <a:endParaRPr sz="1550">
              <a:latin typeface="Cambria"/>
              <a:cs typeface="Cambria"/>
            </a:endParaRPr>
          </a:p>
          <a:p>
            <a:pPr marL="414655">
              <a:lnSpc>
                <a:spcPct val="100000"/>
              </a:lnSpc>
              <a:spcBef>
                <a:spcPts val="360"/>
              </a:spcBef>
            </a:pPr>
            <a:r>
              <a:rPr sz="1550" spc="-5" dirty="0">
                <a:latin typeface="Cambria"/>
                <a:cs typeface="Cambria"/>
              </a:rPr>
              <a:t>THEN model=</a:t>
            </a:r>
            <a:r>
              <a:rPr sz="1550" spc="-5" dirty="0">
                <a:solidFill>
                  <a:srgbClr val="333399"/>
                </a:solidFill>
                <a:latin typeface="Cambria"/>
                <a:cs typeface="Cambria"/>
              </a:rPr>
              <a:t>Stariji</a:t>
            </a:r>
            <a:r>
              <a:rPr sz="1550" spc="-4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550" spc="-10" dirty="0">
                <a:solidFill>
                  <a:srgbClr val="333399"/>
                </a:solidFill>
                <a:latin typeface="Cambria"/>
                <a:cs typeface="Cambria"/>
              </a:rPr>
              <a:t>model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22060" y="4255953"/>
            <a:ext cx="1538605" cy="130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sz="1750" dirty="0">
                <a:latin typeface="Calibri"/>
                <a:cs typeface="Calibri"/>
              </a:rPr>
              <a:t>Odgovor: </a:t>
            </a:r>
            <a:r>
              <a:rPr sz="1750" spc="5" dirty="0">
                <a:solidFill>
                  <a:srgbClr val="FF0000"/>
                </a:solidFill>
                <a:latin typeface="Calibri"/>
                <a:cs typeface="Calibri"/>
              </a:rPr>
              <a:t>1  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Način</a:t>
            </a:r>
            <a:r>
              <a:rPr sz="1750" spc="-9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upotrebe?</a:t>
            </a: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ts val="1855"/>
              </a:lnSpc>
              <a:spcBef>
                <a:spcPts val="10"/>
              </a:spcBef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spc="-5" dirty="0">
                <a:latin typeface="Calibri"/>
                <a:cs typeface="Calibri"/>
              </a:rPr>
              <a:t>u</a:t>
            </a:r>
            <a:r>
              <a:rPr sz="1550" spc="-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kancelariji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ts val="1855"/>
              </a:lnSpc>
              <a:buClr>
                <a:srgbClr val="808080"/>
              </a:buClr>
              <a:buAutoNum type="arabicPeriod"/>
              <a:tabLst>
                <a:tab pos="299085" algn="l"/>
                <a:tab pos="299720" algn="l"/>
              </a:tabLst>
            </a:pPr>
            <a:r>
              <a:rPr sz="1550" dirty="0">
                <a:latin typeface="Calibri"/>
                <a:cs typeface="Calibri"/>
              </a:rPr>
              <a:t>na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putovanju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750" dirty="0">
                <a:latin typeface="Calibri"/>
                <a:cs typeface="Calibri"/>
              </a:rPr>
              <a:t>Odgovor: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22083" y="5802811"/>
            <a:ext cx="3812540" cy="7778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dirty="0">
                <a:solidFill>
                  <a:srgbClr val="333399"/>
                </a:solidFill>
                <a:latin typeface="Calibri"/>
                <a:cs typeface="Calibri"/>
              </a:rPr>
              <a:t>Sistem </a:t>
            </a:r>
            <a:r>
              <a:rPr sz="1750" i="1" spc="5" dirty="0">
                <a:solidFill>
                  <a:srgbClr val="333399"/>
                </a:solidFill>
                <a:latin typeface="Calibri"/>
                <a:cs typeface="Calibri"/>
              </a:rPr>
              <a:t>preporučuje </a:t>
            </a:r>
            <a:r>
              <a:rPr sz="1750" b="1" i="1" spc="5" dirty="0">
                <a:solidFill>
                  <a:srgbClr val="333399"/>
                </a:solidFill>
                <a:latin typeface="Calibri"/>
                <a:cs typeface="Calibri"/>
              </a:rPr>
              <a:t>Najnoviji</a:t>
            </a:r>
            <a:r>
              <a:rPr sz="1750" b="1" i="1" dirty="0">
                <a:solidFill>
                  <a:srgbClr val="333399"/>
                </a:solidFill>
                <a:latin typeface="Calibri"/>
                <a:cs typeface="Calibri"/>
              </a:rPr>
              <a:t> model</a:t>
            </a: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ts val="1689"/>
              </a:lnSpc>
              <a:spcBef>
                <a:spcPts val="409"/>
              </a:spcBef>
            </a:pPr>
            <a:r>
              <a:rPr sz="1750" dirty="0">
                <a:latin typeface="Calibri"/>
                <a:cs typeface="Calibri"/>
              </a:rPr>
              <a:t>Obrazloženje: </a:t>
            </a:r>
            <a:r>
              <a:rPr sz="1750" i="1" spc="5" dirty="0">
                <a:solidFill>
                  <a:srgbClr val="333399"/>
                </a:solidFill>
                <a:latin typeface="Calibri"/>
                <a:cs typeface="Calibri"/>
              </a:rPr>
              <a:t>lagan, pogodan za obradu  </a:t>
            </a:r>
            <a:r>
              <a:rPr sz="1750" i="1" dirty="0">
                <a:solidFill>
                  <a:srgbClr val="333399"/>
                </a:solidFill>
                <a:latin typeface="Calibri"/>
                <a:cs typeface="Calibri"/>
              </a:rPr>
              <a:t>teksta i </a:t>
            </a:r>
            <a:r>
              <a:rPr sz="1750" i="1" spc="5" dirty="0">
                <a:solidFill>
                  <a:srgbClr val="333399"/>
                </a:solidFill>
                <a:latin typeface="Calibri"/>
                <a:cs typeface="Calibri"/>
              </a:rPr>
              <a:t>putovanja, zadovoljava</a:t>
            </a:r>
            <a:r>
              <a:rPr sz="1750" i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750" i="1" spc="5" dirty="0">
                <a:solidFill>
                  <a:srgbClr val="333399"/>
                </a:solidFill>
                <a:latin typeface="Calibri"/>
                <a:cs typeface="Calibri"/>
              </a:rPr>
              <a:t>budžet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523988" y="5038344"/>
            <a:ext cx="2281555" cy="513715"/>
            <a:chOff x="7523988" y="5038344"/>
            <a:chExt cx="2281555" cy="513715"/>
          </a:xfrm>
        </p:grpSpPr>
        <p:sp>
          <p:nvSpPr>
            <p:cNvPr id="30" name="object 30"/>
            <p:cNvSpPr/>
            <p:nvPr/>
          </p:nvSpPr>
          <p:spPr>
            <a:xfrm>
              <a:off x="7530084" y="5041392"/>
              <a:ext cx="2269490" cy="504825"/>
            </a:xfrm>
            <a:custGeom>
              <a:avLst/>
              <a:gdLst/>
              <a:ahLst/>
              <a:cxnLst/>
              <a:rect l="l" t="t" r="r" b="b"/>
              <a:pathLst>
                <a:path w="2269490" h="504825">
                  <a:moveTo>
                    <a:pt x="2269236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2269236" y="0"/>
                  </a:lnTo>
                  <a:lnTo>
                    <a:pt x="2269236" y="50444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23988" y="5038344"/>
              <a:ext cx="2281555" cy="513715"/>
            </a:xfrm>
            <a:custGeom>
              <a:avLst/>
              <a:gdLst/>
              <a:ahLst/>
              <a:cxnLst/>
              <a:rect l="l" t="t" r="r" b="b"/>
              <a:pathLst>
                <a:path w="2281554" h="513714">
                  <a:moveTo>
                    <a:pt x="6096" y="507492"/>
                  </a:moveTo>
                  <a:lnTo>
                    <a:pt x="0" y="507492"/>
                  </a:lnTo>
                  <a:lnTo>
                    <a:pt x="0" y="451104"/>
                  </a:lnTo>
                  <a:lnTo>
                    <a:pt x="13716" y="451104"/>
                  </a:lnTo>
                  <a:lnTo>
                    <a:pt x="13716" y="499872"/>
                  </a:lnTo>
                  <a:lnTo>
                    <a:pt x="6096" y="499872"/>
                  </a:lnTo>
                  <a:lnTo>
                    <a:pt x="6096" y="507492"/>
                  </a:lnTo>
                  <a:close/>
                </a:path>
                <a:path w="2281554" h="513714">
                  <a:moveTo>
                    <a:pt x="62484" y="513588"/>
                  </a:moveTo>
                  <a:lnTo>
                    <a:pt x="6096" y="513588"/>
                  </a:lnTo>
                  <a:lnTo>
                    <a:pt x="6096" y="499872"/>
                  </a:lnTo>
                  <a:lnTo>
                    <a:pt x="13716" y="499872"/>
                  </a:lnTo>
                  <a:lnTo>
                    <a:pt x="13716" y="507492"/>
                  </a:lnTo>
                  <a:lnTo>
                    <a:pt x="62484" y="507492"/>
                  </a:lnTo>
                  <a:lnTo>
                    <a:pt x="62484" y="513588"/>
                  </a:lnTo>
                  <a:close/>
                </a:path>
                <a:path w="2281554" h="513714">
                  <a:moveTo>
                    <a:pt x="62484" y="507492"/>
                  </a:moveTo>
                  <a:lnTo>
                    <a:pt x="13716" y="507492"/>
                  </a:lnTo>
                  <a:lnTo>
                    <a:pt x="13716" y="499872"/>
                  </a:lnTo>
                  <a:lnTo>
                    <a:pt x="62484" y="499872"/>
                  </a:lnTo>
                  <a:lnTo>
                    <a:pt x="62484" y="507492"/>
                  </a:lnTo>
                  <a:close/>
                </a:path>
                <a:path w="2281554" h="513714">
                  <a:moveTo>
                    <a:pt x="13716" y="409956"/>
                  </a:moveTo>
                  <a:lnTo>
                    <a:pt x="0" y="409956"/>
                  </a:lnTo>
                  <a:lnTo>
                    <a:pt x="0" y="353568"/>
                  </a:lnTo>
                  <a:lnTo>
                    <a:pt x="13716" y="353568"/>
                  </a:lnTo>
                  <a:lnTo>
                    <a:pt x="13716" y="409956"/>
                  </a:lnTo>
                  <a:close/>
                </a:path>
                <a:path w="2281554" h="513714">
                  <a:moveTo>
                    <a:pt x="13716" y="310896"/>
                  </a:moveTo>
                  <a:lnTo>
                    <a:pt x="0" y="310896"/>
                  </a:lnTo>
                  <a:lnTo>
                    <a:pt x="0" y="254508"/>
                  </a:lnTo>
                  <a:lnTo>
                    <a:pt x="13716" y="254508"/>
                  </a:lnTo>
                  <a:lnTo>
                    <a:pt x="13716" y="310896"/>
                  </a:lnTo>
                  <a:close/>
                </a:path>
                <a:path w="2281554" h="513714">
                  <a:moveTo>
                    <a:pt x="13716" y="213360"/>
                  </a:moveTo>
                  <a:lnTo>
                    <a:pt x="0" y="213360"/>
                  </a:lnTo>
                  <a:lnTo>
                    <a:pt x="0" y="156972"/>
                  </a:lnTo>
                  <a:lnTo>
                    <a:pt x="13716" y="156972"/>
                  </a:lnTo>
                  <a:lnTo>
                    <a:pt x="13716" y="213360"/>
                  </a:lnTo>
                  <a:close/>
                </a:path>
                <a:path w="2281554" h="513714">
                  <a:moveTo>
                    <a:pt x="13716" y="115824"/>
                  </a:moveTo>
                  <a:lnTo>
                    <a:pt x="0" y="115824"/>
                  </a:lnTo>
                  <a:lnTo>
                    <a:pt x="0" y="59436"/>
                  </a:lnTo>
                  <a:lnTo>
                    <a:pt x="13716" y="59436"/>
                  </a:lnTo>
                  <a:lnTo>
                    <a:pt x="13716" y="115824"/>
                  </a:lnTo>
                  <a:close/>
                </a:path>
                <a:path w="2281554" h="513714">
                  <a:moveTo>
                    <a:pt x="13716" y="16764"/>
                  </a:moveTo>
                  <a:lnTo>
                    <a:pt x="0" y="16764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48768" y="3048"/>
                  </a:lnTo>
                  <a:lnTo>
                    <a:pt x="13716" y="3048"/>
                  </a:lnTo>
                  <a:lnTo>
                    <a:pt x="6096" y="10668"/>
                  </a:lnTo>
                  <a:lnTo>
                    <a:pt x="13716" y="10668"/>
                  </a:lnTo>
                  <a:lnTo>
                    <a:pt x="13716" y="16764"/>
                  </a:lnTo>
                  <a:close/>
                </a:path>
                <a:path w="2281554" h="513714">
                  <a:moveTo>
                    <a:pt x="13716" y="10668"/>
                  </a:moveTo>
                  <a:lnTo>
                    <a:pt x="6096" y="10668"/>
                  </a:lnTo>
                  <a:lnTo>
                    <a:pt x="13716" y="3048"/>
                  </a:lnTo>
                  <a:lnTo>
                    <a:pt x="13716" y="10668"/>
                  </a:lnTo>
                  <a:close/>
                </a:path>
                <a:path w="2281554" h="513714">
                  <a:moveTo>
                    <a:pt x="48768" y="10668"/>
                  </a:moveTo>
                  <a:lnTo>
                    <a:pt x="13716" y="10668"/>
                  </a:lnTo>
                  <a:lnTo>
                    <a:pt x="13716" y="3048"/>
                  </a:lnTo>
                  <a:lnTo>
                    <a:pt x="48768" y="3048"/>
                  </a:lnTo>
                  <a:lnTo>
                    <a:pt x="48768" y="10668"/>
                  </a:lnTo>
                  <a:close/>
                </a:path>
                <a:path w="2281554" h="513714">
                  <a:moveTo>
                    <a:pt x="146304" y="10668"/>
                  </a:moveTo>
                  <a:lnTo>
                    <a:pt x="91440" y="10668"/>
                  </a:lnTo>
                  <a:lnTo>
                    <a:pt x="91440" y="0"/>
                  </a:lnTo>
                  <a:lnTo>
                    <a:pt x="146304" y="0"/>
                  </a:lnTo>
                  <a:lnTo>
                    <a:pt x="146304" y="10668"/>
                  </a:lnTo>
                  <a:close/>
                </a:path>
                <a:path w="2281554" h="513714">
                  <a:moveTo>
                    <a:pt x="245364" y="10668"/>
                  </a:moveTo>
                  <a:lnTo>
                    <a:pt x="188976" y="10668"/>
                  </a:lnTo>
                  <a:lnTo>
                    <a:pt x="188976" y="0"/>
                  </a:lnTo>
                  <a:lnTo>
                    <a:pt x="245364" y="0"/>
                  </a:lnTo>
                  <a:lnTo>
                    <a:pt x="245364" y="10668"/>
                  </a:lnTo>
                  <a:close/>
                </a:path>
                <a:path w="2281554" h="513714">
                  <a:moveTo>
                    <a:pt x="342900" y="10668"/>
                  </a:moveTo>
                  <a:lnTo>
                    <a:pt x="286512" y="10668"/>
                  </a:lnTo>
                  <a:lnTo>
                    <a:pt x="286512" y="0"/>
                  </a:lnTo>
                  <a:lnTo>
                    <a:pt x="342900" y="0"/>
                  </a:lnTo>
                  <a:lnTo>
                    <a:pt x="342900" y="10668"/>
                  </a:lnTo>
                  <a:close/>
                </a:path>
                <a:path w="2281554" h="513714">
                  <a:moveTo>
                    <a:pt x="440436" y="10668"/>
                  </a:moveTo>
                  <a:lnTo>
                    <a:pt x="384048" y="10668"/>
                  </a:lnTo>
                  <a:lnTo>
                    <a:pt x="384048" y="0"/>
                  </a:lnTo>
                  <a:lnTo>
                    <a:pt x="440436" y="0"/>
                  </a:lnTo>
                  <a:lnTo>
                    <a:pt x="440436" y="10668"/>
                  </a:lnTo>
                  <a:close/>
                </a:path>
                <a:path w="2281554" h="513714">
                  <a:moveTo>
                    <a:pt x="539496" y="10668"/>
                  </a:moveTo>
                  <a:lnTo>
                    <a:pt x="483108" y="10668"/>
                  </a:lnTo>
                  <a:lnTo>
                    <a:pt x="483108" y="0"/>
                  </a:lnTo>
                  <a:lnTo>
                    <a:pt x="539496" y="0"/>
                  </a:lnTo>
                  <a:lnTo>
                    <a:pt x="539496" y="10668"/>
                  </a:lnTo>
                  <a:close/>
                </a:path>
                <a:path w="2281554" h="513714">
                  <a:moveTo>
                    <a:pt x="637031" y="10668"/>
                  </a:moveTo>
                  <a:lnTo>
                    <a:pt x="580644" y="10668"/>
                  </a:lnTo>
                  <a:lnTo>
                    <a:pt x="580644" y="0"/>
                  </a:lnTo>
                  <a:lnTo>
                    <a:pt x="637031" y="0"/>
                  </a:lnTo>
                  <a:lnTo>
                    <a:pt x="637031" y="10668"/>
                  </a:lnTo>
                  <a:close/>
                </a:path>
                <a:path w="2281554" h="513714">
                  <a:moveTo>
                    <a:pt x="734568" y="10668"/>
                  </a:moveTo>
                  <a:lnTo>
                    <a:pt x="678179" y="10668"/>
                  </a:lnTo>
                  <a:lnTo>
                    <a:pt x="678179" y="0"/>
                  </a:lnTo>
                  <a:lnTo>
                    <a:pt x="734568" y="0"/>
                  </a:lnTo>
                  <a:lnTo>
                    <a:pt x="734568" y="10668"/>
                  </a:lnTo>
                  <a:close/>
                </a:path>
                <a:path w="2281554" h="513714">
                  <a:moveTo>
                    <a:pt x="833627" y="10668"/>
                  </a:moveTo>
                  <a:lnTo>
                    <a:pt x="777240" y="10668"/>
                  </a:lnTo>
                  <a:lnTo>
                    <a:pt x="777240" y="0"/>
                  </a:lnTo>
                  <a:lnTo>
                    <a:pt x="833627" y="0"/>
                  </a:lnTo>
                  <a:lnTo>
                    <a:pt x="833627" y="10668"/>
                  </a:lnTo>
                  <a:close/>
                </a:path>
                <a:path w="2281554" h="513714">
                  <a:moveTo>
                    <a:pt x="931164" y="10668"/>
                  </a:moveTo>
                  <a:lnTo>
                    <a:pt x="874775" y="10668"/>
                  </a:lnTo>
                  <a:lnTo>
                    <a:pt x="874775" y="0"/>
                  </a:lnTo>
                  <a:lnTo>
                    <a:pt x="931164" y="0"/>
                  </a:lnTo>
                  <a:lnTo>
                    <a:pt x="931164" y="10668"/>
                  </a:lnTo>
                  <a:close/>
                </a:path>
                <a:path w="2281554" h="513714">
                  <a:moveTo>
                    <a:pt x="1028700" y="10668"/>
                  </a:moveTo>
                  <a:lnTo>
                    <a:pt x="972312" y="10668"/>
                  </a:lnTo>
                  <a:lnTo>
                    <a:pt x="972312" y="0"/>
                  </a:lnTo>
                  <a:lnTo>
                    <a:pt x="1028700" y="0"/>
                  </a:lnTo>
                  <a:lnTo>
                    <a:pt x="1028700" y="10668"/>
                  </a:lnTo>
                  <a:close/>
                </a:path>
                <a:path w="2281554" h="513714">
                  <a:moveTo>
                    <a:pt x="1126236" y="10668"/>
                  </a:moveTo>
                  <a:lnTo>
                    <a:pt x="1071372" y="10668"/>
                  </a:lnTo>
                  <a:lnTo>
                    <a:pt x="1071372" y="0"/>
                  </a:lnTo>
                  <a:lnTo>
                    <a:pt x="1126236" y="0"/>
                  </a:lnTo>
                  <a:lnTo>
                    <a:pt x="1126236" y="10668"/>
                  </a:lnTo>
                  <a:close/>
                </a:path>
                <a:path w="2281554" h="513714">
                  <a:moveTo>
                    <a:pt x="1225296" y="10668"/>
                  </a:moveTo>
                  <a:lnTo>
                    <a:pt x="1168908" y="10668"/>
                  </a:lnTo>
                  <a:lnTo>
                    <a:pt x="1168908" y="0"/>
                  </a:lnTo>
                  <a:lnTo>
                    <a:pt x="1225296" y="0"/>
                  </a:lnTo>
                  <a:lnTo>
                    <a:pt x="1225296" y="10668"/>
                  </a:lnTo>
                  <a:close/>
                </a:path>
                <a:path w="2281554" h="513714">
                  <a:moveTo>
                    <a:pt x="1322832" y="10668"/>
                  </a:moveTo>
                  <a:lnTo>
                    <a:pt x="1266444" y="10668"/>
                  </a:lnTo>
                  <a:lnTo>
                    <a:pt x="1266444" y="0"/>
                  </a:lnTo>
                  <a:lnTo>
                    <a:pt x="1322832" y="0"/>
                  </a:lnTo>
                  <a:lnTo>
                    <a:pt x="1322832" y="10668"/>
                  </a:lnTo>
                  <a:close/>
                </a:path>
                <a:path w="2281554" h="513714">
                  <a:moveTo>
                    <a:pt x="1420367" y="10668"/>
                  </a:moveTo>
                  <a:lnTo>
                    <a:pt x="1365504" y="10668"/>
                  </a:lnTo>
                  <a:lnTo>
                    <a:pt x="1365504" y="0"/>
                  </a:lnTo>
                  <a:lnTo>
                    <a:pt x="1420367" y="0"/>
                  </a:lnTo>
                  <a:lnTo>
                    <a:pt x="1420367" y="10668"/>
                  </a:lnTo>
                  <a:close/>
                </a:path>
                <a:path w="2281554" h="513714">
                  <a:moveTo>
                    <a:pt x="1519428" y="10668"/>
                  </a:moveTo>
                  <a:lnTo>
                    <a:pt x="1463040" y="10668"/>
                  </a:lnTo>
                  <a:lnTo>
                    <a:pt x="1463040" y="0"/>
                  </a:lnTo>
                  <a:lnTo>
                    <a:pt x="1519428" y="0"/>
                  </a:lnTo>
                  <a:lnTo>
                    <a:pt x="1519428" y="10668"/>
                  </a:lnTo>
                  <a:close/>
                </a:path>
                <a:path w="2281554" h="513714">
                  <a:moveTo>
                    <a:pt x="1616964" y="10668"/>
                  </a:moveTo>
                  <a:lnTo>
                    <a:pt x="1560576" y="10668"/>
                  </a:lnTo>
                  <a:lnTo>
                    <a:pt x="1560576" y="0"/>
                  </a:lnTo>
                  <a:lnTo>
                    <a:pt x="1616964" y="0"/>
                  </a:lnTo>
                  <a:lnTo>
                    <a:pt x="1616964" y="10668"/>
                  </a:lnTo>
                  <a:close/>
                </a:path>
                <a:path w="2281554" h="513714">
                  <a:moveTo>
                    <a:pt x="1714500" y="10668"/>
                  </a:moveTo>
                  <a:lnTo>
                    <a:pt x="1659636" y="10668"/>
                  </a:lnTo>
                  <a:lnTo>
                    <a:pt x="1659636" y="0"/>
                  </a:lnTo>
                  <a:lnTo>
                    <a:pt x="1714500" y="0"/>
                  </a:lnTo>
                  <a:lnTo>
                    <a:pt x="1714500" y="10668"/>
                  </a:lnTo>
                  <a:close/>
                </a:path>
                <a:path w="2281554" h="513714">
                  <a:moveTo>
                    <a:pt x="1813559" y="10668"/>
                  </a:moveTo>
                  <a:lnTo>
                    <a:pt x="1757172" y="10668"/>
                  </a:lnTo>
                  <a:lnTo>
                    <a:pt x="1757172" y="0"/>
                  </a:lnTo>
                  <a:lnTo>
                    <a:pt x="1813559" y="0"/>
                  </a:lnTo>
                  <a:lnTo>
                    <a:pt x="1813559" y="10668"/>
                  </a:lnTo>
                  <a:close/>
                </a:path>
                <a:path w="2281554" h="513714">
                  <a:moveTo>
                    <a:pt x="1911096" y="10668"/>
                  </a:moveTo>
                  <a:lnTo>
                    <a:pt x="1854708" y="10668"/>
                  </a:lnTo>
                  <a:lnTo>
                    <a:pt x="1854708" y="0"/>
                  </a:lnTo>
                  <a:lnTo>
                    <a:pt x="1911096" y="0"/>
                  </a:lnTo>
                  <a:lnTo>
                    <a:pt x="1911096" y="10668"/>
                  </a:lnTo>
                  <a:close/>
                </a:path>
                <a:path w="2281554" h="513714">
                  <a:moveTo>
                    <a:pt x="2008632" y="10668"/>
                  </a:moveTo>
                  <a:lnTo>
                    <a:pt x="1953768" y="10668"/>
                  </a:lnTo>
                  <a:lnTo>
                    <a:pt x="1953768" y="0"/>
                  </a:lnTo>
                  <a:lnTo>
                    <a:pt x="2008632" y="0"/>
                  </a:lnTo>
                  <a:lnTo>
                    <a:pt x="2008632" y="10668"/>
                  </a:lnTo>
                  <a:close/>
                </a:path>
                <a:path w="2281554" h="513714">
                  <a:moveTo>
                    <a:pt x="2107692" y="10668"/>
                  </a:moveTo>
                  <a:lnTo>
                    <a:pt x="2051304" y="10668"/>
                  </a:lnTo>
                  <a:lnTo>
                    <a:pt x="2051304" y="0"/>
                  </a:lnTo>
                  <a:lnTo>
                    <a:pt x="2107692" y="0"/>
                  </a:lnTo>
                  <a:lnTo>
                    <a:pt x="2107692" y="10668"/>
                  </a:lnTo>
                  <a:close/>
                </a:path>
                <a:path w="2281554" h="513714">
                  <a:moveTo>
                    <a:pt x="2205228" y="10668"/>
                  </a:moveTo>
                  <a:lnTo>
                    <a:pt x="2148840" y="10668"/>
                  </a:lnTo>
                  <a:lnTo>
                    <a:pt x="2148840" y="0"/>
                  </a:lnTo>
                  <a:lnTo>
                    <a:pt x="2205228" y="0"/>
                  </a:lnTo>
                  <a:lnTo>
                    <a:pt x="2205228" y="10668"/>
                  </a:lnTo>
                  <a:close/>
                </a:path>
                <a:path w="2281554" h="513714">
                  <a:moveTo>
                    <a:pt x="2267712" y="10668"/>
                  </a:moveTo>
                  <a:lnTo>
                    <a:pt x="2246376" y="10668"/>
                  </a:lnTo>
                  <a:lnTo>
                    <a:pt x="2246376" y="0"/>
                  </a:lnTo>
                  <a:lnTo>
                    <a:pt x="2281428" y="0"/>
                  </a:lnTo>
                  <a:lnTo>
                    <a:pt x="2281428" y="3048"/>
                  </a:lnTo>
                  <a:lnTo>
                    <a:pt x="2267712" y="3048"/>
                  </a:lnTo>
                  <a:lnTo>
                    <a:pt x="2267712" y="10668"/>
                  </a:lnTo>
                  <a:close/>
                </a:path>
                <a:path w="2281554" h="513714">
                  <a:moveTo>
                    <a:pt x="2281428" y="30480"/>
                  </a:moveTo>
                  <a:lnTo>
                    <a:pt x="2267712" y="30480"/>
                  </a:lnTo>
                  <a:lnTo>
                    <a:pt x="2267712" y="3048"/>
                  </a:lnTo>
                  <a:lnTo>
                    <a:pt x="2275332" y="10668"/>
                  </a:lnTo>
                  <a:lnTo>
                    <a:pt x="2281428" y="10668"/>
                  </a:lnTo>
                  <a:lnTo>
                    <a:pt x="2281428" y="30480"/>
                  </a:lnTo>
                  <a:close/>
                </a:path>
                <a:path w="2281554" h="513714">
                  <a:moveTo>
                    <a:pt x="2281428" y="10668"/>
                  </a:moveTo>
                  <a:lnTo>
                    <a:pt x="2275332" y="10668"/>
                  </a:lnTo>
                  <a:lnTo>
                    <a:pt x="2267712" y="3048"/>
                  </a:lnTo>
                  <a:lnTo>
                    <a:pt x="2281428" y="3048"/>
                  </a:lnTo>
                  <a:lnTo>
                    <a:pt x="2281428" y="10668"/>
                  </a:lnTo>
                  <a:close/>
                </a:path>
                <a:path w="2281554" h="513714">
                  <a:moveTo>
                    <a:pt x="2281428" y="129540"/>
                  </a:moveTo>
                  <a:lnTo>
                    <a:pt x="2267712" y="129540"/>
                  </a:lnTo>
                  <a:lnTo>
                    <a:pt x="2267712" y="73152"/>
                  </a:lnTo>
                  <a:lnTo>
                    <a:pt x="2281428" y="73152"/>
                  </a:lnTo>
                  <a:lnTo>
                    <a:pt x="2281428" y="129540"/>
                  </a:lnTo>
                  <a:close/>
                </a:path>
                <a:path w="2281554" h="513714">
                  <a:moveTo>
                    <a:pt x="2281428" y="227076"/>
                  </a:moveTo>
                  <a:lnTo>
                    <a:pt x="2267712" y="227076"/>
                  </a:lnTo>
                  <a:lnTo>
                    <a:pt x="2267712" y="170688"/>
                  </a:lnTo>
                  <a:lnTo>
                    <a:pt x="2281428" y="170688"/>
                  </a:lnTo>
                  <a:lnTo>
                    <a:pt x="2281428" y="227076"/>
                  </a:lnTo>
                  <a:close/>
                </a:path>
                <a:path w="2281554" h="513714">
                  <a:moveTo>
                    <a:pt x="2281428" y="324612"/>
                  </a:moveTo>
                  <a:lnTo>
                    <a:pt x="2267712" y="324612"/>
                  </a:lnTo>
                  <a:lnTo>
                    <a:pt x="2267712" y="269748"/>
                  </a:lnTo>
                  <a:lnTo>
                    <a:pt x="2281428" y="269748"/>
                  </a:lnTo>
                  <a:lnTo>
                    <a:pt x="2281428" y="324612"/>
                  </a:lnTo>
                  <a:close/>
                </a:path>
                <a:path w="2281554" h="513714">
                  <a:moveTo>
                    <a:pt x="2281428" y="423672"/>
                  </a:moveTo>
                  <a:lnTo>
                    <a:pt x="2267712" y="423672"/>
                  </a:lnTo>
                  <a:lnTo>
                    <a:pt x="2267712" y="367284"/>
                  </a:lnTo>
                  <a:lnTo>
                    <a:pt x="2281428" y="367284"/>
                  </a:lnTo>
                  <a:lnTo>
                    <a:pt x="2281428" y="423672"/>
                  </a:lnTo>
                  <a:close/>
                </a:path>
                <a:path w="2281554" h="513714">
                  <a:moveTo>
                    <a:pt x="2267712" y="507492"/>
                  </a:moveTo>
                  <a:lnTo>
                    <a:pt x="2267712" y="464820"/>
                  </a:lnTo>
                  <a:lnTo>
                    <a:pt x="2281428" y="464820"/>
                  </a:lnTo>
                  <a:lnTo>
                    <a:pt x="2281428" y="499872"/>
                  </a:lnTo>
                  <a:lnTo>
                    <a:pt x="2275332" y="499872"/>
                  </a:lnTo>
                  <a:lnTo>
                    <a:pt x="2267712" y="507492"/>
                  </a:lnTo>
                  <a:close/>
                </a:path>
                <a:path w="2281554" h="513714">
                  <a:moveTo>
                    <a:pt x="2278380" y="513588"/>
                  </a:moveTo>
                  <a:lnTo>
                    <a:pt x="2261616" y="513588"/>
                  </a:lnTo>
                  <a:lnTo>
                    <a:pt x="2261616" y="499872"/>
                  </a:lnTo>
                  <a:lnTo>
                    <a:pt x="2267712" y="499872"/>
                  </a:lnTo>
                  <a:lnTo>
                    <a:pt x="2267712" y="507492"/>
                  </a:lnTo>
                  <a:lnTo>
                    <a:pt x="2281428" y="507492"/>
                  </a:lnTo>
                  <a:lnTo>
                    <a:pt x="2281428" y="510540"/>
                  </a:lnTo>
                  <a:lnTo>
                    <a:pt x="2278380" y="513588"/>
                  </a:lnTo>
                  <a:close/>
                </a:path>
                <a:path w="2281554" h="513714">
                  <a:moveTo>
                    <a:pt x="2281428" y="507492"/>
                  </a:moveTo>
                  <a:lnTo>
                    <a:pt x="2267712" y="507492"/>
                  </a:lnTo>
                  <a:lnTo>
                    <a:pt x="2275332" y="499872"/>
                  </a:lnTo>
                  <a:lnTo>
                    <a:pt x="2281428" y="499872"/>
                  </a:lnTo>
                  <a:lnTo>
                    <a:pt x="2281428" y="507492"/>
                  </a:lnTo>
                  <a:close/>
                </a:path>
                <a:path w="2281554" h="513714">
                  <a:moveTo>
                    <a:pt x="2218944" y="513588"/>
                  </a:moveTo>
                  <a:lnTo>
                    <a:pt x="2162555" y="513588"/>
                  </a:lnTo>
                  <a:lnTo>
                    <a:pt x="2162555" y="499872"/>
                  </a:lnTo>
                  <a:lnTo>
                    <a:pt x="2218944" y="499872"/>
                  </a:lnTo>
                  <a:lnTo>
                    <a:pt x="2218944" y="513588"/>
                  </a:lnTo>
                  <a:close/>
                </a:path>
                <a:path w="2281554" h="513714">
                  <a:moveTo>
                    <a:pt x="2121408" y="513588"/>
                  </a:moveTo>
                  <a:lnTo>
                    <a:pt x="2065020" y="513588"/>
                  </a:lnTo>
                  <a:lnTo>
                    <a:pt x="2065020" y="499872"/>
                  </a:lnTo>
                  <a:lnTo>
                    <a:pt x="2121408" y="499872"/>
                  </a:lnTo>
                  <a:lnTo>
                    <a:pt x="2121408" y="513588"/>
                  </a:lnTo>
                  <a:close/>
                </a:path>
                <a:path w="2281554" h="513714">
                  <a:moveTo>
                    <a:pt x="2022348" y="513588"/>
                  </a:moveTo>
                  <a:lnTo>
                    <a:pt x="1967484" y="513588"/>
                  </a:lnTo>
                  <a:lnTo>
                    <a:pt x="1967484" y="499872"/>
                  </a:lnTo>
                  <a:lnTo>
                    <a:pt x="2022348" y="499872"/>
                  </a:lnTo>
                  <a:lnTo>
                    <a:pt x="2022348" y="513588"/>
                  </a:lnTo>
                  <a:close/>
                </a:path>
                <a:path w="2281554" h="513714">
                  <a:moveTo>
                    <a:pt x="1924812" y="513588"/>
                  </a:moveTo>
                  <a:lnTo>
                    <a:pt x="1868424" y="513588"/>
                  </a:lnTo>
                  <a:lnTo>
                    <a:pt x="1868424" y="499872"/>
                  </a:lnTo>
                  <a:lnTo>
                    <a:pt x="1924812" y="499872"/>
                  </a:lnTo>
                  <a:lnTo>
                    <a:pt x="1924812" y="513588"/>
                  </a:lnTo>
                  <a:close/>
                </a:path>
                <a:path w="2281554" h="513714">
                  <a:moveTo>
                    <a:pt x="1827276" y="513588"/>
                  </a:moveTo>
                  <a:lnTo>
                    <a:pt x="1770888" y="513588"/>
                  </a:lnTo>
                  <a:lnTo>
                    <a:pt x="1770888" y="499872"/>
                  </a:lnTo>
                  <a:lnTo>
                    <a:pt x="1827276" y="499872"/>
                  </a:lnTo>
                  <a:lnTo>
                    <a:pt x="1827276" y="513588"/>
                  </a:lnTo>
                  <a:close/>
                </a:path>
                <a:path w="2281554" h="513714">
                  <a:moveTo>
                    <a:pt x="1729740" y="513588"/>
                  </a:moveTo>
                  <a:lnTo>
                    <a:pt x="1673351" y="513588"/>
                  </a:lnTo>
                  <a:lnTo>
                    <a:pt x="1673351" y="499872"/>
                  </a:lnTo>
                  <a:lnTo>
                    <a:pt x="1729740" y="499872"/>
                  </a:lnTo>
                  <a:lnTo>
                    <a:pt x="1729740" y="513588"/>
                  </a:lnTo>
                  <a:close/>
                </a:path>
                <a:path w="2281554" h="513714">
                  <a:moveTo>
                    <a:pt x="1630680" y="513588"/>
                  </a:moveTo>
                  <a:lnTo>
                    <a:pt x="1574292" y="513588"/>
                  </a:lnTo>
                  <a:lnTo>
                    <a:pt x="1574292" y="499872"/>
                  </a:lnTo>
                  <a:lnTo>
                    <a:pt x="1630680" y="499872"/>
                  </a:lnTo>
                  <a:lnTo>
                    <a:pt x="1630680" y="513588"/>
                  </a:lnTo>
                  <a:close/>
                </a:path>
                <a:path w="2281554" h="513714">
                  <a:moveTo>
                    <a:pt x="1533144" y="513588"/>
                  </a:moveTo>
                  <a:lnTo>
                    <a:pt x="1476755" y="513588"/>
                  </a:lnTo>
                  <a:lnTo>
                    <a:pt x="1476755" y="499872"/>
                  </a:lnTo>
                  <a:lnTo>
                    <a:pt x="1533144" y="499872"/>
                  </a:lnTo>
                  <a:lnTo>
                    <a:pt x="1533144" y="513588"/>
                  </a:lnTo>
                  <a:close/>
                </a:path>
                <a:path w="2281554" h="513714">
                  <a:moveTo>
                    <a:pt x="1435608" y="513588"/>
                  </a:moveTo>
                  <a:lnTo>
                    <a:pt x="1379220" y="513588"/>
                  </a:lnTo>
                  <a:lnTo>
                    <a:pt x="1379220" y="499872"/>
                  </a:lnTo>
                  <a:lnTo>
                    <a:pt x="1435608" y="499872"/>
                  </a:lnTo>
                  <a:lnTo>
                    <a:pt x="1435608" y="513588"/>
                  </a:lnTo>
                  <a:close/>
                </a:path>
                <a:path w="2281554" h="513714">
                  <a:moveTo>
                    <a:pt x="1336548" y="513588"/>
                  </a:moveTo>
                  <a:lnTo>
                    <a:pt x="1281684" y="513588"/>
                  </a:lnTo>
                  <a:lnTo>
                    <a:pt x="1281684" y="499872"/>
                  </a:lnTo>
                  <a:lnTo>
                    <a:pt x="1336548" y="499872"/>
                  </a:lnTo>
                  <a:lnTo>
                    <a:pt x="1336548" y="513588"/>
                  </a:lnTo>
                  <a:close/>
                </a:path>
                <a:path w="2281554" h="513714">
                  <a:moveTo>
                    <a:pt x="1239012" y="513588"/>
                  </a:moveTo>
                  <a:lnTo>
                    <a:pt x="1182624" y="513588"/>
                  </a:lnTo>
                  <a:lnTo>
                    <a:pt x="1182624" y="499872"/>
                  </a:lnTo>
                  <a:lnTo>
                    <a:pt x="1239012" y="499872"/>
                  </a:lnTo>
                  <a:lnTo>
                    <a:pt x="1239012" y="513588"/>
                  </a:lnTo>
                  <a:close/>
                </a:path>
                <a:path w="2281554" h="513714">
                  <a:moveTo>
                    <a:pt x="1141475" y="513588"/>
                  </a:moveTo>
                  <a:lnTo>
                    <a:pt x="1085088" y="513588"/>
                  </a:lnTo>
                  <a:lnTo>
                    <a:pt x="1085088" y="499872"/>
                  </a:lnTo>
                  <a:lnTo>
                    <a:pt x="1141475" y="499872"/>
                  </a:lnTo>
                  <a:lnTo>
                    <a:pt x="1141475" y="513588"/>
                  </a:lnTo>
                  <a:close/>
                </a:path>
                <a:path w="2281554" h="513714">
                  <a:moveTo>
                    <a:pt x="1042416" y="513588"/>
                  </a:moveTo>
                  <a:lnTo>
                    <a:pt x="987552" y="513588"/>
                  </a:lnTo>
                  <a:lnTo>
                    <a:pt x="987552" y="499872"/>
                  </a:lnTo>
                  <a:lnTo>
                    <a:pt x="1042416" y="499872"/>
                  </a:lnTo>
                  <a:lnTo>
                    <a:pt x="1042416" y="513588"/>
                  </a:lnTo>
                  <a:close/>
                </a:path>
                <a:path w="2281554" h="513714">
                  <a:moveTo>
                    <a:pt x="944879" y="513588"/>
                  </a:moveTo>
                  <a:lnTo>
                    <a:pt x="888492" y="513588"/>
                  </a:lnTo>
                  <a:lnTo>
                    <a:pt x="888492" y="499872"/>
                  </a:lnTo>
                  <a:lnTo>
                    <a:pt x="944879" y="499872"/>
                  </a:lnTo>
                  <a:lnTo>
                    <a:pt x="944879" y="513588"/>
                  </a:lnTo>
                  <a:close/>
                </a:path>
                <a:path w="2281554" h="513714">
                  <a:moveTo>
                    <a:pt x="847344" y="513588"/>
                  </a:moveTo>
                  <a:lnTo>
                    <a:pt x="790956" y="513588"/>
                  </a:lnTo>
                  <a:lnTo>
                    <a:pt x="790956" y="499872"/>
                  </a:lnTo>
                  <a:lnTo>
                    <a:pt x="847344" y="499872"/>
                  </a:lnTo>
                  <a:lnTo>
                    <a:pt x="847344" y="513588"/>
                  </a:lnTo>
                  <a:close/>
                </a:path>
                <a:path w="2281554" h="513714">
                  <a:moveTo>
                    <a:pt x="748284" y="513588"/>
                  </a:moveTo>
                  <a:lnTo>
                    <a:pt x="693420" y="513588"/>
                  </a:lnTo>
                  <a:lnTo>
                    <a:pt x="693420" y="499872"/>
                  </a:lnTo>
                  <a:lnTo>
                    <a:pt x="748284" y="499872"/>
                  </a:lnTo>
                  <a:lnTo>
                    <a:pt x="748284" y="513588"/>
                  </a:lnTo>
                  <a:close/>
                </a:path>
                <a:path w="2281554" h="513714">
                  <a:moveTo>
                    <a:pt x="650748" y="513588"/>
                  </a:moveTo>
                  <a:lnTo>
                    <a:pt x="594360" y="513588"/>
                  </a:lnTo>
                  <a:lnTo>
                    <a:pt x="594360" y="499872"/>
                  </a:lnTo>
                  <a:lnTo>
                    <a:pt x="650748" y="499872"/>
                  </a:lnTo>
                  <a:lnTo>
                    <a:pt x="650748" y="513588"/>
                  </a:lnTo>
                  <a:close/>
                </a:path>
                <a:path w="2281554" h="513714">
                  <a:moveTo>
                    <a:pt x="553212" y="513588"/>
                  </a:moveTo>
                  <a:lnTo>
                    <a:pt x="496824" y="513588"/>
                  </a:lnTo>
                  <a:lnTo>
                    <a:pt x="496824" y="499872"/>
                  </a:lnTo>
                  <a:lnTo>
                    <a:pt x="553212" y="499872"/>
                  </a:lnTo>
                  <a:lnTo>
                    <a:pt x="553212" y="513588"/>
                  </a:lnTo>
                  <a:close/>
                </a:path>
                <a:path w="2281554" h="513714">
                  <a:moveTo>
                    <a:pt x="454152" y="513588"/>
                  </a:moveTo>
                  <a:lnTo>
                    <a:pt x="399287" y="513588"/>
                  </a:lnTo>
                  <a:lnTo>
                    <a:pt x="399287" y="499872"/>
                  </a:lnTo>
                  <a:lnTo>
                    <a:pt x="454152" y="499872"/>
                  </a:lnTo>
                  <a:lnTo>
                    <a:pt x="454152" y="513588"/>
                  </a:lnTo>
                  <a:close/>
                </a:path>
                <a:path w="2281554" h="513714">
                  <a:moveTo>
                    <a:pt x="356616" y="513588"/>
                  </a:moveTo>
                  <a:lnTo>
                    <a:pt x="300228" y="513588"/>
                  </a:lnTo>
                  <a:lnTo>
                    <a:pt x="300228" y="499872"/>
                  </a:lnTo>
                  <a:lnTo>
                    <a:pt x="356616" y="499872"/>
                  </a:lnTo>
                  <a:lnTo>
                    <a:pt x="356616" y="513588"/>
                  </a:lnTo>
                  <a:close/>
                </a:path>
                <a:path w="2281554" h="513714">
                  <a:moveTo>
                    <a:pt x="259080" y="513588"/>
                  </a:moveTo>
                  <a:lnTo>
                    <a:pt x="202692" y="513588"/>
                  </a:lnTo>
                  <a:lnTo>
                    <a:pt x="202692" y="499872"/>
                  </a:lnTo>
                  <a:lnTo>
                    <a:pt x="259080" y="499872"/>
                  </a:lnTo>
                  <a:lnTo>
                    <a:pt x="259080" y="513588"/>
                  </a:lnTo>
                  <a:close/>
                </a:path>
                <a:path w="2281554" h="513714">
                  <a:moveTo>
                    <a:pt x="160019" y="513588"/>
                  </a:moveTo>
                  <a:lnTo>
                    <a:pt x="105156" y="513588"/>
                  </a:lnTo>
                  <a:lnTo>
                    <a:pt x="105156" y="499872"/>
                  </a:lnTo>
                  <a:lnTo>
                    <a:pt x="160019" y="499872"/>
                  </a:lnTo>
                  <a:lnTo>
                    <a:pt x="160019" y="513588"/>
                  </a:lnTo>
                  <a:close/>
                </a:path>
              </a:pathLst>
            </a:custGeom>
            <a:solidFill>
              <a:srgbClr val="A0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30083" y="5041392"/>
            <a:ext cx="2269490" cy="5048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00330" marR="76835">
              <a:lnSpc>
                <a:spcPct val="102299"/>
              </a:lnSpc>
              <a:spcBef>
                <a:spcPts val="295"/>
              </a:spcBef>
            </a:pPr>
            <a:r>
              <a:rPr sz="1300" spc="5" dirty="0">
                <a:latin typeface="Calibri"/>
                <a:cs typeface="Calibri"/>
              </a:rPr>
              <a:t>Rule </a:t>
            </a:r>
            <a:r>
              <a:rPr sz="1300" spc="10" dirty="0">
                <a:latin typeface="Calibri"/>
                <a:cs typeface="Calibri"/>
              </a:rPr>
              <a:t>3 </a:t>
            </a:r>
            <a:r>
              <a:rPr sz="1300" spc="10" dirty="0">
                <a:solidFill>
                  <a:srgbClr val="7E7E7E"/>
                </a:solidFill>
                <a:latin typeface="Calibri"/>
                <a:cs typeface="Calibri"/>
              </a:rPr>
              <a:t>u </a:t>
            </a:r>
            <a:r>
              <a:rPr sz="1300" dirty="0">
                <a:solidFill>
                  <a:srgbClr val="7E7E7E"/>
                </a:solidFill>
                <a:latin typeface="Calibri"/>
                <a:cs typeface="Calibri"/>
              </a:rPr>
              <a:t>zaključku 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preporučuje  </a:t>
            </a:r>
            <a:r>
              <a:rPr sz="1300" spc="5" dirty="0">
                <a:latin typeface="Calibri"/>
                <a:cs typeface="Calibri"/>
              </a:rPr>
              <a:t>Najnoviji </a:t>
            </a:r>
            <a:r>
              <a:rPr sz="1300" spc="10" dirty="0">
                <a:latin typeface="Calibri"/>
                <a:cs typeface="Calibri"/>
              </a:rPr>
              <a:t>model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0" rIns="0" bIns="0" rtlCol="0">
            <a:spAutoFit/>
          </a:bodyPr>
          <a:lstStyle/>
          <a:p>
            <a:pPr marL="5740400" marR="5080" algn="r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Algoritam</a:t>
            </a:r>
            <a:r>
              <a:rPr sz="3950" spc="-75" dirty="0"/>
              <a:t> </a:t>
            </a:r>
            <a:r>
              <a:rPr sz="3950" spc="10" dirty="0"/>
              <a:t>RETE</a:t>
            </a:r>
            <a:endParaRPr sz="3950"/>
          </a:p>
          <a:p>
            <a:pPr marL="5740400" marR="5715" algn="r">
              <a:lnSpc>
                <a:spcPct val="100000"/>
              </a:lnSpc>
              <a:spcBef>
                <a:spcPts val="25"/>
              </a:spcBef>
            </a:pPr>
            <a:r>
              <a:rPr sz="3950" spc="-10" dirty="0"/>
              <a:t>(</a:t>
            </a:r>
            <a:r>
              <a:rPr sz="3950" spc="-5" dirty="0"/>
              <a:t>I</a:t>
            </a:r>
            <a:r>
              <a:rPr sz="3950" spc="20" dirty="0"/>
              <a:t>-</a:t>
            </a:r>
            <a:r>
              <a:rPr sz="3950" spc="-5" dirty="0"/>
              <a:t>III</a:t>
            </a:r>
            <a:r>
              <a:rPr sz="3950" spc="5" dirty="0"/>
              <a:t>,</a:t>
            </a:r>
            <a:r>
              <a:rPr sz="3950" spc="25" dirty="0"/>
              <a:t>N</a:t>
            </a:r>
            <a:r>
              <a:rPr sz="3950" spc="-20" dirty="0"/>
              <a:t>T</a:t>
            </a:r>
            <a:r>
              <a:rPr sz="3950" spc="5" dirty="0"/>
              <a:t>)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517915" y="1781009"/>
            <a:ext cx="283083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dirty="0">
                <a:latin typeface="Calibri"/>
                <a:cs typeface="Calibri"/>
              </a:rPr>
              <a:t>Ideja </a:t>
            </a:r>
            <a:r>
              <a:rPr sz="2650" spc="-5" dirty="0">
                <a:latin typeface="Calibri"/>
                <a:cs typeface="Calibri"/>
              </a:rPr>
              <a:t>algoritma</a:t>
            </a:r>
            <a:r>
              <a:rPr sz="2650" spc="-114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RETE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7918" y="2184154"/>
            <a:ext cx="3949700" cy="21907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65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950" spc="10" dirty="0">
                <a:latin typeface="Calibri"/>
                <a:cs typeface="Calibri"/>
              </a:rPr>
              <a:t>Pravila</a:t>
            </a:r>
            <a:endParaRPr sz="1950">
              <a:latin typeface="Calibri"/>
              <a:cs typeface="Calibri"/>
            </a:endParaRPr>
          </a:p>
          <a:p>
            <a:pPr marL="402590" marR="769620" algn="just">
              <a:lnSpc>
                <a:spcPct val="119600"/>
              </a:lnSpc>
              <a:spcBef>
                <a:spcPts val="50"/>
              </a:spcBef>
            </a:pPr>
            <a:r>
              <a:rPr sz="1550" spc="-5" dirty="0">
                <a:solidFill>
                  <a:srgbClr val="333399"/>
                </a:solidFill>
                <a:latin typeface="Calibri"/>
                <a:cs typeface="Calibri"/>
              </a:rPr>
              <a:t>P1</a:t>
            </a:r>
            <a:r>
              <a:rPr sz="1550" spc="-5" dirty="0">
                <a:latin typeface="Calibri"/>
                <a:cs typeface="Calibri"/>
              </a:rPr>
              <a:t>: </a:t>
            </a:r>
            <a:r>
              <a:rPr sz="1550" b="1" dirty="0">
                <a:latin typeface="Calibri"/>
                <a:cs typeface="Calibri"/>
              </a:rPr>
              <a:t>if </a:t>
            </a:r>
            <a:r>
              <a:rPr sz="1550" spc="-5" dirty="0">
                <a:solidFill>
                  <a:srgbClr val="333399"/>
                </a:solidFill>
                <a:latin typeface="Calibri"/>
                <a:cs typeface="Calibri"/>
              </a:rPr>
              <a:t>a1=v1 </a:t>
            </a:r>
            <a:r>
              <a:rPr sz="1550" b="1" spc="-5" dirty="0">
                <a:latin typeface="Calibri"/>
                <a:cs typeface="Calibri"/>
              </a:rPr>
              <a:t>and </a:t>
            </a:r>
            <a:r>
              <a:rPr sz="1550" spc="-5" dirty="0">
                <a:latin typeface="Calibri"/>
                <a:cs typeface="Calibri"/>
              </a:rPr>
              <a:t>a2=v2 </a:t>
            </a:r>
            <a:r>
              <a:rPr sz="1550" b="1" spc="-5" dirty="0">
                <a:latin typeface="Calibri"/>
                <a:cs typeface="Calibri"/>
              </a:rPr>
              <a:t>then </a:t>
            </a:r>
            <a:r>
              <a:rPr sz="1550" dirty="0">
                <a:latin typeface="Calibri"/>
                <a:cs typeface="Calibri"/>
              </a:rPr>
              <a:t>zaklj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1  P2: </a:t>
            </a:r>
            <a:r>
              <a:rPr sz="1550" b="1" dirty="0">
                <a:latin typeface="Calibri"/>
                <a:cs typeface="Calibri"/>
              </a:rPr>
              <a:t>if </a:t>
            </a:r>
            <a:r>
              <a:rPr sz="1550" spc="-5" dirty="0">
                <a:latin typeface="Calibri"/>
                <a:cs typeface="Calibri"/>
              </a:rPr>
              <a:t>a1=v1 </a:t>
            </a:r>
            <a:r>
              <a:rPr sz="1550" b="1" spc="-5" dirty="0">
                <a:latin typeface="Calibri"/>
                <a:cs typeface="Calibri"/>
              </a:rPr>
              <a:t>and </a:t>
            </a:r>
            <a:r>
              <a:rPr sz="1550" spc="-5" dirty="0">
                <a:latin typeface="Calibri"/>
                <a:cs typeface="Calibri"/>
              </a:rPr>
              <a:t>a2=v3 </a:t>
            </a:r>
            <a:r>
              <a:rPr sz="1550" b="1" spc="-5" dirty="0">
                <a:latin typeface="Calibri"/>
                <a:cs typeface="Calibri"/>
              </a:rPr>
              <a:t>then </a:t>
            </a:r>
            <a:r>
              <a:rPr sz="1550" dirty="0">
                <a:latin typeface="Calibri"/>
                <a:cs typeface="Calibri"/>
              </a:rPr>
              <a:t>zaklj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2  P3: </a:t>
            </a:r>
            <a:r>
              <a:rPr sz="1550" b="1" dirty="0">
                <a:latin typeface="Calibri"/>
                <a:cs typeface="Calibri"/>
              </a:rPr>
              <a:t>if </a:t>
            </a:r>
            <a:r>
              <a:rPr sz="1550" spc="-5" dirty="0">
                <a:latin typeface="Calibri"/>
                <a:cs typeface="Calibri"/>
              </a:rPr>
              <a:t>a1=v4 </a:t>
            </a:r>
            <a:r>
              <a:rPr sz="1550" b="1" spc="-5" dirty="0">
                <a:latin typeface="Calibri"/>
                <a:cs typeface="Calibri"/>
              </a:rPr>
              <a:t>and </a:t>
            </a:r>
            <a:r>
              <a:rPr sz="1550" spc="-5" dirty="0">
                <a:latin typeface="Calibri"/>
                <a:cs typeface="Calibri"/>
              </a:rPr>
              <a:t>a2=v5 </a:t>
            </a:r>
            <a:r>
              <a:rPr sz="1550" b="1" spc="-5" dirty="0">
                <a:latin typeface="Calibri"/>
                <a:cs typeface="Calibri"/>
              </a:rPr>
              <a:t>then </a:t>
            </a:r>
            <a:r>
              <a:rPr sz="1550" dirty="0">
                <a:latin typeface="Calibri"/>
                <a:cs typeface="Calibri"/>
              </a:rPr>
              <a:t>zaklj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3  P4: </a:t>
            </a:r>
            <a:r>
              <a:rPr sz="1550" b="1" dirty="0">
                <a:latin typeface="Calibri"/>
                <a:cs typeface="Calibri"/>
              </a:rPr>
              <a:t>if </a:t>
            </a:r>
            <a:r>
              <a:rPr sz="1550" spc="-5" dirty="0">
                <a:latin typeface="Calibri"/>
                <a:cs typeface="Calibri"/>
              </a:rPr>
              <a:t>a1=v6 </a:t>
            </a:r>
            <a:r>
              <a:rPr sz="1550" b="1" spc="-5" dirty="0">
                <a:latin typeface="Calibri"/>
                <a:cs typeface="Calibri"/>
              </a:rPr>
              <a:t>and </a:t>
            </a:r>
            <a:r>
              <a:rPr sz="1550" spc="-5" dirty="0">
                <a:latin typeface="Calibri"/>
                <a:cs typeface="Calibri"/>
              </a:rPr>
              <a:t>a2=v7 </a:t>
            </a:r>
            <a:r>
              <a:rPr sz="1550" b="1" spc="-5" dirty="0">
                <a:latin typeface="Calibri"/>
                <a:cs typeface="Calibri"/>
              </a:rPr>
              <a:t>then </a:t>
            </a:r>
            <a:r>
              <a:rPr sz="1550" dirty="0">
                <a:latin typeface="Calibri"/>
                <a:cs typeface="Calibri"/>
              </a:rPr>
              <a:t>zaklj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4</a:t>
            </a:r>
            <a:endParaRPr sz="1550">
              <a:latin typeface="Calibri"/>
              <a:cs typeface="Calibri"/>
            </a:endParaRPr>
          </a:p>
          <a:p>
            <a:pPr marL="390525" marR="5080" indent="-378460">
              <a:lnSpc>
                <a:spcPct val="102099"/>
              </a:lnSpc>
              <a:spcBef>
                <a:spcPts val="42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1950" spc="10" dirty="0">
                <a:latin typeface="Calibri"/>
                <a:cs typeface="Calibri"/>
              </a:rPr>
              <a:t>Algoritam RETE </a:t>
            </a:r>
            <a:r>
              <a:rPr sz="1950" spc="5" dirty="0">
                <a:latin typeface="Calibri"/>
                <a:cs typeface="Calibri"/>
              </a:rPr>
              <a:t>na </a:t>
            </a:r>
            <a:r>
              <a:rPr sz="1950" spc="15" dirty="0">
                <a:latin typeface="Calibri"/>
                <a:cs typeface="Calibri"/>
              </a:rPr>
              <a:t>osnovu </a:t>
            </a:r>
            <a:r>
              <a:rPr sz="1950" spc="10" dirty="0">
                <a:solidFill>
                  <a:srgbClr val="333399"/>
                </a:solidFill>
                <a:latin typeface="Calibri"/>
                <a:cs typeface="Calibri"/>
              </a:rPr>
              <a:t>a1=v1 </a:t>
            </a:r>
            <a:r>
              <a:rPr sz="1950" spc="15" dirty="0">
                <a:latin typeface="Calibri"/>
                <a:cs typeface="Calibri"/>
              </a:rPr>
              <a:t>u  </a:t>
            </a:r>
            <a:r>
              <a:rPr sz="1950" spc="10" dirty="0">
                <a:latin typeface="Calibri"/>
                <a:cs typeface="Calibri"/>
              </a:rPr>
              <a:t>memoriji dalje evaluira </a:t>
            </a:r>
            <a:r>
              <a:rPr sz="1950" spc="20" dirty="0">
                <a:latin typeface="Calibri"/>
                <a:cs typeface="Calibri"/>
              </a:rPr>
              <a:t>samo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15" dirty="0">
                <a:solidFill>
                  <a:srgbClr val="333399"/>
                </a:solidFill>
                <a:latin typeface="Calibri"/>
                <a:cs typeface="Calibri"/>
              </a:rPr>
              <a:t>P1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47292" y="4760988"/>
            <a:ext cx="559435" cy="277495"/>
          </a:xfrm>
          <a:custGeom>
            <a:avLst/>
            <a:gdLst/>
            <a:ahLst/>
            <a:cxnLst/>
            <a:rect l="l" t="t" r="r" b="b"/>
            <a:pathLst>
              <a:path w="559434" h="277495">
                <a:moveTo>
                  <a:pt x="559079" y="277355"/>
                </a:moveTo>
                <a:lnTo>
                  <a:pt x="278447" y="0"/>
                </a:lnTo>
                <a:lnTo>
                  <a:pt x="274637" y="3810"/>
                </a:lnTo>
                <a:lnTo>
                  <a:pt x="270827" y="0"/>
                </a:lnTo>
                <a:lnTo>
                  <a:pt x="0" y="277355"/>
                </a:lnTo>
                <a:lnTo>
                  <a:pt x="14274" y="277355"/>
                </a:lnTo>
                <a:lnTo>
                  <a:pt x="269532" y="16725"/>
                </a:lnTo>
                <a:lnTo>
                  <a:pt x="274650" y="277355"/>
                </a:lnTo>
                <a:lnTo>
                  <a:pt x="285318" y="277355"/>
                </a:lnTo>
                <a:lnTo>
                  <a:pt x="280200" y="16878"/>
                </a:lnTo>
                <a:lnTo>
                  <a:pt x="544563" y="277355"/>
                </a:lnTo>
                <a:lnTo>
                  <a:pt x="559079" y="277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30913" y="4477022"/>
            <a:ext cx="14668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latin typeface="Calibri"/>
                <a:cs typeface="Calibri"/>
              </a:rPr>
              <a:t>RETE: 4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ispitivanja  </a:t>
            </a:r>
            <a:r>
              <a:rPr sz="1550" spc="-10" dirty="0">
                <a:latin typeface="Calibri"/>
                <a:cs typeface="Calibri"/>
              </a:rPr>
              <a:t>(umesto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4x2=8)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964" y="1781009"/>
            <a:ext cx="4355465" cy="5153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marR="166370" indent="-378460">
              <a:lnSpc>
                <a:spcPct val="99800"/>
              </a:lnSpc>
              <a:spcBef>
                <a:spcPts val="105"/>
              </a:spcBef>
              <a:buClr>
                <a:srgbClr val="BADFE2"/>
              </a:buClr>
              <a:buChar char="•"/>
              <a:tabLst>
                <a:tab pos="428625" algn="l"/>
                <a:tab pos="429259" algn="l"/>
              </a:tabLst>
            </a:pPr>
            <a:r>
              <a:rPr sz="2650" dirty="0">
                <a:latin typeface="Calibri"/>
                <a:cs typeface="Calibri"/>
              </a:rPr>
              <a:t>Problem: ispitivanje</a:t>
            </a:r>
            <a:r>
              <a:rPr sz="2650" spc="-13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velikog  broja </a:t>
            </a:r>
            <a:r>
              <a:rPr sz="2650" dirty="0">
                <a:latin typeface="Calibri"/>
                <a:cs typeface="Calibri"/>
              </a:rPr>
              <a:t>uslova </a:t>
            </a:r>
            <a:r>
              <a:rPr sz="2650" spc="-5" dirty="0">
                <a:latin typeface="Calibri"/>
                <a:cs typeface="Calibri"/>
              </a:rPr>
              <a:t>drugih </a:t>
            </a:r>
            <a:r>
              <a:rPr sz="2650" dirty="0">
                <a:latin typeface="Calibri"/>
                <a:cs typeface="Calibri"/>
              </a:rPr>
              <a:t>pravila 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dirty="0">
                <a:latin typeface="Calibri"/>
                <a:cs typeface="Calibri"/>
              </a:rPr>
              <a:t>zaključak </a:t>
            </a:r>
            <a:r>
              <a:rPr sz="2650" spc="-5" dirty="0">
                <a:latin typeface="Calibri"/>
                <a:cs typeface="Calibri"/>
              </a:rPr>
              <a:t>jednog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pravila</a:t>
            </a:r>
            <a:endParaRPr sz="2650">
              <a:latin typeface="Calibri"/>
              <a:cs typeface="Calibri"/>
            </a:endParaRPr>
          </a:p>
          <a:p>
            <a:pPr marL="746760" marR="55880" lvl="1" indent="-299085" algn="just">
              <a:lnSpc>
                <a:spcPct val="100200"/>
              </a:lnSpc>
              <a:spcBef>
                <a:spcPts val="565"/>
              </a:spcBef>
              <a:buClr>
                <a:srgbClr val="333399"/>
              </a:buClr>
              <a:buFont typeface="Arial"/>
              <a:buChar char="–"/>
              <a:tabLst>
                <a:tab pos="747395" algn="l"/>
              </a:tabLst>
            </a:pPr>
            <a:r>
              <a:rPr sz="2200" i="1" dirty="0">
                <a:latin typeface="Calibri"/>
                <a:cs typeface="Calibri"/>
              </a:rPr>
              <a:t>svi </a:t>
            </a:r>
            <a:r>
              <a:rPr sz="2200" dirty="0">
                <a:latin typeface="Calibri"/>
                <a:cs typeface="Calibri"/>
              </a:rPr>
              <a:t>elementi u radnoj memoriji  sa </a:t>
            </a:r>
            <a:r>
              <a:rPr sz="2200" i="1" spc="-5" dirty="0">
                <a:latin typeface="Calibri"/>
                <a:cs typeface="Calibri"/>
              </a:rPr>
              <a:t>svim </a:t>
            </a:r>
            <a:r>
              <a:rPr sz="2200" dirty="0">
                <a:latin typeface="Calibri"/>
                <a:cs typeface="Calibri"/>
              </a:rPr>
              <a:t>premisama </a:t>
            </a:r>
            <a:r>
              <a:rPr sz="2200" i="1" dirty="0">
                <a:latin typeface="Calibri"/>
                <a:cs typeface="Calibri"/>
              </a:rPr>
              <a:t>svih </a:t>
            </a:r>
            <a:r>
              <a:rPr sz="2200" dirty="0">
                <a:latin typeface="Calibri"/>
                <a:cs typeface="Calibri"/>
              </a:rPr>
              <a:t>pravila  (</a:t>
            </a:r>
            <a:r>
              <a:rPr sz="2200" i="1" dirty="0">
                <a:latin typeface="Calibri"/>
                <a:cs typeface="Calibri"/>
              </a:rPr>
              <a:t>n</a:t>
            </a:r>
            <a:r>
              <a:rPr sz="2175" i="1" baseline="-21072" dirty="0">
                <a:latin typeface="Calibri"/>
                <a:cs typeface="Calibri"/>
              </a:rPr>
              <a:t>1</a:t>
            </a:r>
            <a:r>
              <a:rPr sz="2200" dirty="0">
                <a:latin typeface="Calibri"/>
                <a:cs typeface="Calibri"/>
              </a:rPr>
              <a:t>∙</a:t>
            </a:r>
            <a:r>
              <a:rPr sz="2200" i="1" dirty="0">
                <a:latin typeface="Calibri"/>
                <a:cs typeface="Calibri"/>
              </a:rPr>
              <a:t>n</a:t>
            </a:r>
            <a:r>
              <a:rPr sz="2175" i="1" baseline="-21072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∙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n</a:t>
            </a:r>
            <a:r>
              <a:rPr sz="2175" i="1" baseline="-21072" dirty="0">
                <a:latin typeface="Calibri"/>
                <a:cs typeface="Calibri"/>
              </a:rPr>
              <a:t>3</a:t>
            </a:r>
            <a:r>
              <a:rPr sz="220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744220" marR="723900" lvl="1" indent="-294640" algn="just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44855" algn="l"/>
              </a:tabLst>
            </a:pPr>
            <a:r>
              <a:rPr sz="2200" dirty="0">
                <a:latin typeface="Calibri"/>
                <a:cs typeface="Calibri"/>
              </a:rPr>
              <a:t>sistemi sa velikim brojem  pravila su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spori</a:t>
            </a:r>
            <a:endParaRPr sz="2200">
              <a:latin typeface="Calibri"/>
              <a:cs typeface="Calibri"/>
            </a:endParaRPr>
          </a:p>
          <a:p>
            <a:pPr marL="428625" marR="114935" indent="-378460">
              <a:lnSpc>
                <a:spcPct val="99900"/>
              </a:lnSpc>
              <a:spcBef>
                <a:spcPts val="625"/>
              </a:spcBef>
              <a:buClr>
                <a:srgbClr val="BADFE2"/>
              </a:buClr>
              <a:buChar char="•"/>
              <a:tabLst>
                <a:tab pos="428625" algn="l"/>
                <a:tab pos="429259" algn="l"/>
                <a:tab pos="2671445" algn="l"/>
              </a:tabLst>
            </a:pPr>
            <a:r>
              <a:rPr sz="2650" spc="-5" dirty="0">
                <a:latin typeface="Calibri"/>
                <a:cs typeface="Calibri"/>
              </a:rPr>
              <a:t>Algoritam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RETE	</a:t>
            </a:r>
            <a:r>
              <a:rPr sz="2650" dirty="0">
                <a:latin typeface="Calibri"/>
                <a:cs typeface="Calibri"/>
              </a:rPr>
              <a:t>(lat.</a:t>
            </a:r>
            <a:r>
              <a:rPr sz="2650" spc="-12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mreža)  pronalazi zajedničke delove  </a:t>
            </a:r>
            <a:r>
              <a:rPr sz="2650" dirty="0">
                <a:latin typeface="Calibri"/>
                <a:cs typeface="Calibri"/>
              </a:rPr>
              <a:t>pravila i </a:t>
            </a:r>
            <a:r>
              <a:rPr sz="2650" spc="-5" dirty="0">
                <a:latin typeface="Calibri"/>
                <a:cs typeface="Calibri"/>
              </a:rPr>
              <a:t>konstruiše </a:t>
            </a:r>
            <a:r>
              <a:rPr sz="2650" dirty="0">
                <a:latin typeface="Calibri"/>
                <a:cs typeface="Calibri"/>
              </a:rPr>
              <a:t>mrežu  evaluacije </a:t>
            </a:r>
            <a:r>
              <a:rPr sz="2650" spc="-5" dirty="0">
                <a:latin typeface="Calibri"/>
                <a:cs typeface="Calibri"/>
              </a:rPr>
              <a:t>premisa</a:t>
            </a:r>
            <a:r>
              <a:rPr sz="2650" spc="-7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pravila</a:t>
            </a:r>
            <a:endParaRPr sz="2650">
              <a:latin typeface="Calibri"/>
              <a:cs typeface="Calibri"/>
            </a:endParaRPr>
          </a:p>
          <a:p>
            <a:pPr marL="746760" lvl="1" indent="-300355">
              <a:lnSpc>
                <a:spcPct val="100000"/>
              </a:lnSpc>
              <a:spcBef>
                <a:spcPts val="555"/>
              </a:spcBef>
              <a:buClr>
                <a:srgbClr val="333399"/>
              </a:buClr>
              <a:buFont typeface="Arial"/>
              <a:buChar char="–"/>
              <a:tabLst>
                <a:tab pos="746760" algn="l"/>
                <a:tab pos="747395" algn="l"/>
              </a:tabLst>
            </a:pPr>
            <a:r>
              <a:rPr sz="2200" dirty="0">
                <a:latin typeface="Calibri"/>
                <a:cs typeface="Calibri"/>
              </a:rPr>
              <a:t>samo </a:t>
            </a:r>
            <a:r>
              <a:rPr sz="2200" spc="5" dirty="0">
                <a:latin typeface="Calibri"/>
                <a:cs typeface="Calibri"/>
              </a:rPr>
              <a:t>neophodna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računanja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48873" y="69169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2</a:t>
            </a:r>
            <a:r>
              <a:rPr sz="1550" spc="-5" dirty="0">
                <a:latin typeface="Arial"/>
                <a:cs typeface="Arial"/>
              </a:rPr>
              <a:t>7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3115" y="5254181"/>
            <a:ext cx="27368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333399"/>
                </a:solidFill>
                <a:latin typeface="Calibri"/>
                <a:cs typeface="Calibri"/>
              </a:rPr>
              <a:t>a1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3115" y="6032991"/>
            <a:ext cx="27368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333399"/>
                </a:solidFill>
                <a:latin typeface="Calibri"/>
                <a:cs typeface="Calibri"/>
              </a:rPr>
              <a:t>a2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31735" y="5231891"/>
            <a:ext cx="335280" cy="330835"/>
          </a:xfrm>
          <a:custGeom>
            <a:avLst/>
            <a:gdLst/>
            <a:ahLst/>
            <a:cxnLst/>
            <a:rect l="l" t="t" r="r" b="b"/>
            <a:pathLst>
              <a:path w="335279" h="330835">
                <a:moveTo>
                  <a:pt x="167640" y="330708"/>
                </a:moveTo>
                <a:lnTo>
                  <a:pt x="122943" y="324866"/>
                </a:lnTo>
                <a:lnTo>
                  <a:pt x="82860" y="308356"/>
                </a:lnTo>
                <a:lnTo>
                  <a:pt x="48958" y="282702"/>
                </a:lnTo>
                <a:lnTo>
                  <a:pt x="22803" y="249428"/>
                </a:lnTo>
                <a:lnTo>
                  <a:pt x="5961" y="210058"/>
                </a:lnTo>
                <a:lnTo>
                  <a:pt x="0" y="166116"/>
                </a:lnTo>
                <a:lnTo>
                  <a:pt x="5961" y="122061"/>
                </a:lnTo>
                <a:lnTo>
                  <a:pt x="22803" y="82408"/>
                </a:lnTo>
                <a:lnTo>
                  <a:pt x="48958" y="48768"/>
                </a:lnTo>
                <a:lnTo>
                  <a:pt x="82860" y="22747"/>
                </a:lnTo>
                <a:lnTo>
                  <a:pt x="122943" y="5954"/>
                </a:lnTo>
                <a:lnTo>
                  <a:pt x="167640" y="0"/>
                </a:lnTo>
                <a:lnTo>
                  <a:pt x="212336" y="5954"/>
                </a:lnTo>
                <a:lnTo>
                  <a:pt x="252419" y="22747"/>
                </a:lnTo>
                <a:lnTo>
                  <a:pt x="286321" y="48768"/>
                </a:lnTo>
                <a:lnTo>
                  <a:pt x="312476" y="82408"/>
                </a:lnTo>
                <a:lnTo>
                  <a:pt x="329318" y="122061"/>
                </a:lnTo>
                <a:lnTo>
                  <a:pt x="335280" y="166116"/>
                </a:lnTo>
                <a:lnTo>
                  <a:pt x="329318" y="210058"/>
                </a:lnTo>
                <a:lnTo>
                  <a:pt x="312476" y="249428"/>
                </a:lnTo>
                <a:lnTo>
                  <a:pt x="286321" y="282702"/>
                </a:lnTo>
                <a:lnTo>
                  <a:pt x="252419" y="308356"/>
                </a:lnTo>
                <a:lnTo>
                  <a:pt x="212336" y="324866"/>
                </a:lnTo>
                <a:lnTo>
                  <a:pt x="167640" y="33070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05970" y="5267966"/>
            <a:ext cx="1860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v</a:t>
            </a:r>
            <a:r>
              <a:rPr sz="1300" spc="1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99276" y="6010655"/>
            <a:ext cx="335280" cy="332740"/>
          </a:xfrm>
          <a:custGeom>
            <a:avLst/>
            <a:gdLst/>
            <a:ahLst/>
            <a:cxnLst/>
            <a:rect l="l" t="t" r="r" b="b"/>
            <a:pathLst>
              <a:path w="335279" h="332739">
                <a:moveTo>
                  <a:pt x="167640" y="332232"/>
                </a:moveTo>
                <a:lnTo>
                  <a:pt x="122943" y="326277"/>
                </a:lnTo>
                <a:lnTo>
                  <a:pt x="82860" y="309484"/>
                </a:lnTo>
                <a:lnTo>
                  <a:pt x="48958" y="283464"/>
                </a:lnTo>
                <a:lnTo>
                  <a:pt x="22803" y="249823"/>
                </a:lnTo>
                <a:lnTo>
                  <a:pt x="5961" y="210170"/>
                </a:lnTo>
                <a:lnTo>
                  <a:pt x="0" y="166116"/>
                </a:lnTo>
                <a:lnTo>
                  <a:pt x="5961" y="122061"/>
                </a:lnTo>
                <a:lnTo>
                  <a:pt x="22803" y="82408"/>
                </a:lnTo>
                <a:lnTo>
                  <a:pt x="48958" y="48768"/>
                </a:lnTo>
                <a:lnTo>
                  <a:pt x="82860" y="22747"/>
                </a:lnTo>
                <a:lnTo>
                  <a:pt x="122943" y="5954"/>
                </a:lnTo>
                <a:lnTo>
                  <a:pt x="167640" y="0"/>
                </a:lnTo>
                <a:lnTo>
                  <a:pt x="212336" y="5954"/>
                </a:lnTo>
                <a:lnTo>
                  <a:pt x="252419" y="22747"/>
                </a:lnTo>
                <a:lnTo>
                  <a:pt x="286321" y="48768"/>
                </a:lnTo>
                <a:lnTo>
                  <a:pt x="312476" y="82408"/>
                </a:lnTo>
                <a:lnTo>
                  <a:pt x="329318" y="122061"/>
                </a:lnTo>
                <a:lnTo>
                  <a:pt x="335280" y="166116"/>
                </a:lnTo>
                <a:lnTo>
                  <a:pt x="329318" y="210170"/>
                </a:lnTo>
                <a:lnTo>
                  <a:pt x="312476" y="249823"/>
                </a:lnTo>
                <a:lnTo>
                  <a:pt x="286321" y="283464"/>
                </a:lnTo>
                <a:lnTo>
                  <a:pt x="252419" y="309484"/>
                </a:lnTo>
                <a:lnTo>
                  <a:pt x="212336" y="326277"/>
                </a:lnTo>
                <a:lnTo>
                  <a:pt x="167640" y="332232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73432" y="6046719"/>
            <a:ext cx="1860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v</a:t>
            </a:r>
            <a:r>
              <a:rPr sz="1300" spc="10" dirty="0"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31735" y="6010655"/>
            <a:ext cx="335280" cy="332740"/>
          </a:xfrm>
          <a:custGeom>
            <a:avLst/>
            <a:gdLst/>
            <a:ahLst/>
            <a:cxnLst/>
            <a:rect l="l" t="t" r="r" b="b"/>
            <a:pathLst>
              <a:path w="335279" h="332739">
                <a:moveTo>
                  <a:pt x="167640" y="332232"/>
                </a:moveTo>
                <a:lnTo>
                  <a:pt x="122943" y="326277"/>
                </a:lnTo>
                <a:lnTo>
                  <a:pt x="82860" y="309484"/>
                </a:lnTo>
                <a:lnTo>
                  <a:pt x="48958" y="283464"/>
                </a:lnTo>
                <a:lnTo>
                  <a:pt x="22803" y="249823"/>
                </a:lnTo>
                <a:lnTo>
                  <a:pt x="5961" y="210170"/>
                </a:lnTo>
                <a:lnTo>
                  <a:pt x="0" y="166116"/>
                </a:lnTo>
                <a:lnTo>
                  <a:pt x="5961" y="122061"/>
                </a:lnTo>
                <a:lnTo>
                  <a:pt x="22803" y="82408"/>
                </a:lnTo>
                <a:lnTo>
                  <a:pt x="48958" y="48768"/>
                </a:lnTo>
                <a:lnTo>
                  <a:pt x="82860" y="22747"/>
                </a:lnTo>
                <a:lnTo>
                  <a:pt x="122943" y="5954"/>
                </a:lnTo>
                <a:lnTo>
                  <a:pt x="167640" y="0"/>
                </a:lnTo>
                <a:lnTo>
                  <a:pt x="212336" y="5954"/>
                </a:lnTo>
                <a:lnTo>
                  <a:pt x="252419" y="22747"/>
                </a:lnTo>
                <a:lnTo>
                  <a:pt x="286321" y="48768"/>
                </a:lnTo>
                <a:lnTo>
                  <a:pt x="312476" y="82408"/>
                </a:lnTo>
                <a:lnTo>
                  <a:pt x="329318" y="122061"/>
                </a:lnTo>
                <a:lnTo>
                  <a:pt x="335280" y="166116"/>
                </a:lnTo>
                <a:lnTo>
                  <a:pt x="329318" y="210170"/>
                </a:lnTo>
                <a:lnTo>
                  <a:pt x="312476" y="249823"/>
                </a:lnTo>
                <a:lnTo>
                  <a:pt x="286321" y="283464"/>
                </a:lnTo>
                <a:lnTo>
                  <a:pt x="252419" y="309484"/>
                </a:lnTo>
                <a:lnTo>
                  <a:pt x="212336" y="326277"/>
                </a:lnTo>
                <a:lnTo>
                  <a:pt x="167640" y="33223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05970" y="6046719"/>
            <a:ext cx="1860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v</a:t>
            </a:r>
            <a:r>
              <a:rPr sz="1300" spc="10" dirty="0"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62671" y="6010655"/>
            <a:ext cx="337185" cy="332740"/>
          </a:xfrm>
          <a:custGeom>
            <a:avLst/>
            <a:gdLst/>
            <a:ahLst/>
            <a:cxnLst/>
            <a:rect l="l" t="t" r="r" b="b"/>
            <a:pathLst>
              <a:path w="337184" h="332739">
                <a:moveTo>
                  <a:pt x="169164" y="332232"/>
                </a:moveTo>
                <a:lnTo>
                  <a:pt x="124354" y="326277"/>
                </a:lnTo>
                <a:lnTo>
                  <a:pt x="83989" y="309484"/>
                </a:lnTo>
                <a:lnTo>
                  <a:pt x="49720" y="283464"/>
                </a:lnTo>
                <a:lnTo>
                  <a:pt x="23198" y="249823"/>
                </a:lnTo>
                <a:lnTo>
                  <a:pt x="6074" y="210170"/>
                </a:lnTo>
                <a:lnTo>
                  <a:pt x="0" y="166116"/>
                </a:lnTo>
                <a:lnTo>
                  <a:pt x="6074" y="122061"/>
                </a:lnTo>
                <a:lnTo>
                  <a:pt x="23198" y="82408"/>
                </a:lnTo>
                <a:lnTo>
                  <a:pt x="49720" y="48768"/>
                </a:lnTo>
                <a:lnTo>
                  <a:pt x="83989" y="22747"/>
                </a:lnTo>
                <a:lnTo>
                  <a:pt x="124354" y="5954"/>
                </a:lnTo>
                <a:lnTo>
                  <a:pt x="169164" y="0"/>
                </a:lnTo>
                <a:lnTo>
                  <a:pt x="213860" y="5954"/>
                </a:lnTo>
                <a:lnTo>
                  <a:pt x="253943" y="22747"/>
                </a:lnTo>
                <a:lnTo>
                  <a:pt x="287845" y="48768"/>
                </a:lnTo>
                <a:lnTo>
                  <a:pt x="314000" y="82408"/>
                </a:lnTo>
                <a:lnTo>
                  <a:pt x="330842" y="122061"/>
                </a:lnTo>
                <a:lnTo>
                  <a:pt x="336804" y="166116"/>
                </a:lnTo>
                <a:lnTo>
                  <a:pt x="330842" y="210170"/>
                </a:lnTo>
                <a:lnTo>
                  <a:pt x="314000" y="249823"/>
                </a:lnTo>
                <a:lnTo>
                  <a:pt x="287845" y="283464"/>
                </a:lnTo>
                <a:lnTo>
                  <a:pt x="253943" y="309484"/>
                </a:lnTo>
                <a:lnTo>
                  <a:pt x="213860" y="326277"/>
                </a:lnTo>
                <a:lnTo>
                  <a:pt x="169164" y="33223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38357" y="6046719"/>
            <a:ext cx="1860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v</a:t>
            </a:r>
            <a:r>
              <a:rPr sz="1300" spc="10" dirty="0"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95132" y="6010655"/>
            <a:ext cx="337185" cy="332740"/>
          </a:xfrm>
          <a:custGeom>
            <a:avLst/>
            <a:gdLst/>
            <a:ahLst/>
            <a:cxnLst/>
            <a:rect l="l" t="t" r="r" b="b"/>
            <a:pathLst>
              <a:path w="337184" h="332739">
                <a:moveTo>
                  <a:pt x="169164" y="332232"/>
                </a:moveTo>
                <a:lnTo>
                  <a:pt x="124354" y="326277"/>
                </a:lnTo>
                <a:lnTo>
                  <a:pt x="83989" y="309484"/>
                </a:lnTo>
                <a:lnTo>
                  <a:pt x="49720" y="283464"/>
                </a:lnTo>
                <a:lnTo>
                  <a:pt x="23198" y="249823"/>
                </a:lnTo>
                <a:lnTo>
                  <a:pt x="6074" y="210170"/>
                </a:lnTo>
                <a:lnTo>
                  <a:pt x="0" y="166116"/>
                </a:lnTo>
                <a:lnTo>
                  <a:pt x="6074" y="122061"/>
                </a:lnTo>
                <a:lnTo>
                  <a:pt x="23198" y="82408"/>
                </a:lnTo>
                <a:lnTo>
                  <a:pt x="49720" y="48768"/>
                </a:lnTo>
                <a:lnTo>
                  <a:pt x="83989" y="22747"/>
                </a:lnTo>
                <a:lnTo>
                  <a:pt x="124354" y="5954"/>
                </a:lnTo>
                <a:lnTo>
                  <a:pt x="169164" y="0"/>
                </a:lnTo>
                <a:lnTo>
                  <a:pt x="213860" y="5954"/>
                </a:lnTo>
                <a:lnTo>
                  <a:pt x="253943" y="22747"/>
                </a:lnTo>
                <a:lnTo>
                  <a:pt x="287845" y="48768"/>
                </a:lnTo>
                <a:lnTo>
                  <a:pt x="314000" y="82408"/>
                </a:lnTo>
                <a:lnTo>
                  <a:pt x="330842" y="122061"/>
                </a:lnTo>
                <a:lnTo>
                  <a:pt x="336804" y="166116"/>
                </a:lnTo>
                <a:lnTo>
                  <a:pt x="330842" y="210170"/>
                </a:lnTo>
                <a:lnTo>
                  <a:pt x="314000" y="249823"/>
                </a:lnTo>
                <a:lnTo>
                  <a:pt x="287845" y="283464"/>
                </a:lnTo>
                <a:lnTo>
                  <a:pt x="253943" y="309484"/>
                </a:lnTo>
                <a:lnTo>
                  <a:pt x="213860" y="326277"/>
                </a:lnTo>
                <a:lnTo>
                  <a:pt x="169164" y="33223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70844" y="6046719"/>
            <a:ext cx="1860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v</a:t>
            </a:r>
            <a:r>
              <a:rPr sz="1300" spc="10" dirty="0">
                <a:latin typeface="Calibri"/>
                <a:cs typeface="Calibri"/>
              </a:rPr>
              <a:t>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62671" y="5231891"/>
            <a:ext cx="337185" cy="330835"/>
          </a:xfrm>
          <a:custGeom>
            <a:avLst/>
            <a:gdLst/>
            <a:ahLst/>
            <a:cxnLst/>
            <a:rect l="l" t="t" r="r" b="b"/>
            <a:pathLst>
              <a:path w="337184" h="330835">
                <a:moveTo>
                  <a:pt x="169164" y="330708"/>
                </a:moveTo>
                <a:lnTo>
                  <a:pt x="124354" y="324866"/>
                </a:lnTo>
                <a:lnTo>
                  <a:pt x="83989" y="308356"/>
                </a:lnTo>
                <a:lnTo>
                  <a:pt x="49720" y="282702"/>
                </a:lnTo>
                <a:lnTo>
                  <a:pt x="23198" y="249428"/>
                </a:lnTo>
                <a:lnTo>
                  <a:pt x="6074" y="210058"/>
                </a:lnTo>
                <a:lnTo>
                  <a:pt x="0" y="166116"/>
                </a:lnTo>
                <a:lnTo>
                  <a:pt x="6074" y="122061"/>
                </a:lnTo>
                <a:lnTo>
                  <a:pt x="23198" y="82408"/>
                </a:lnTo>
                <a:lnTo>
                  <a:pt x="49720" y="48768"/>
                </a:lnTo>
                <a:lnTo>
                  <a:pt x="83989" y="22747"/>
                </a:lnTo>
                <a:lnTo>
                  <a:pt x="124354" y="5954"/>
                </a:lnTo>
                <a:lnTo>
                  <a:pt x="169164" y="0"/>
                </a:lnTo>
                <a:lnTo>
                  <a:pt x="213860" y="5954"/>
                </a:lnTo>
                <a:lnTo>
                  <a:pt x="253943" y="22747"/>
                </a:lnTo>
                <a:lnTo>
                  <a:pt x="287845" y="48768"/>
                </a:lnTo>
                <a:lnTo>
                  <a:pt x="314000" y="82408"/>
                </a:lnTo>
                <a:lnTo>
                  <a:pt x="330842" y="122061"/>
                </a:lnTo>
                <a:lnTo>
                  <a:pt x="336804" y="166116"/>
                </a:lnTo>
                <a:lnTo>
                  <a:pt x="330842" y="210058"/>
                </a:lnTo>
                <a:lnTo>
                  <a:pt x="314000" y="249428"/>
                </a:lnTo>
                <a:lnTo>
                  <a:pt x="287845" y="282702"/>
                </a:lnTo>
                <a:lnTo>
                  <a:pt x="253943" y="308356"/>
                </a:lnTo>
                <a:lnTo>
                  <a:pt x="213860" y="324866"/>
                </a:lnTo>
                <a:lnTo>
                  <a:pt x="169164" y="33070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738357" y="5267966"/>
            <a:ext cx="1860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v</a:t>
            </a:r>
            <a:r>
              <a:rPr sz="1300" spc="10" dirty="0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95132" y="5231891"/>
            <a:ext cx="337185" cy="330835"/>
          </a:xfrm>
          <a:custGeom>
            <a:avLst/>
            <a:gdLst/>
            <a:ahLst/>
            <a:cxnLst/>
            <a:rect l="l" t="t" r="r" b="b"/>
            <a:pathLst>
              <a:path w="337184" h="330835">
                <a:moveTo>
                  <a:pt x="169164" y="330708"/>
                </a:moveTo>
                <a:lnTo>
                  <a:pt x="124354" y="324866"/>
                </a:lnTo>
                <a:lnTo>
                  <a:pt x="83989" y="308356"/>
                </a:lnTo>
                <a:lnTo>
                  <a:pt x="49720" y="282702"/>
                </a:lnTo>
                <a:lnTo>
                  <a:pt x="23198" y="249428"/>
                </a:lnTo>
                <a:lnTo>
                  <a:pt x="6074" y="210058"/>
                </a:lnTo>
                <a:lnTo>
                  <a:pt x="0" y="166116"/>
                </a:lnTo>
                <a:lnTo>
                  <a:pt x="6074" y="122061"/>
                </a:lnTo>
                <a:lnTo>
                  <a:pt x="23198" y="82408"/>
                </a:lnTo>
                <a:lnTo>
                  <a:pt x="49720" y="48768"/>
                </a:lnTo>
                <a:lnTo>
                  <a:pt x="83989" y="22747"/>
                </a:lnTo>
                <a:lnTo>
                  <a:pt x="124354" y="5954"/>
                </a:lnTo>
                <a:lnTo>
                  <a:pt x="169164" y="0"/>
                </a:lnTo>
                <a:lnTo>
                  <a:pt x="213860" y="5954"/>
                </a:lnTo>
                <a:lnTo>
                  <a:pt x="253943" y="22747"/>
                </a:lnTo>
                <a:lnTo>
                  <a:pt x="287845" y="48768"/>
                </a:lnTo>
                <a:lnTo>
                  <a:pt x="314000" y="82408"/>
                </a:lnTo>
                <a:lnTo>
                  <a:pt x="330842" y="122061"/>
                </a:lnTo>
                <a:lnTo>
                  <a:pt x="336804" y="166116"/>
                </a:lnTo>
                <a:lnTo>
                  <a:pt x="330842" y="210058"/>
                </a:lnTo>
                <a:lnTo>
                  <a:pt x="314000" y="249428"/>
                </a:lnTo>
                <a:lnTo>
                  <a:pt x="287845" y="282702"/>
                </a:lnTo>
                <a:lnTo>
                  <a:pt x="253943" y="308356"/>
                </a:lnTo>
                <a:lnTo>
                  <a:pt x="213860" y="324866"/>
                </a:lnTo>
                <a:lnTo>
                  <a:pt x="169164" y="33070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70844" y="5267966"/>
            <a:ext cx="1860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v</a:t>
            </a:r>
            <a:r>
              <a:rPr sz="1300" spc="10" dirty="0"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51676" y="5038344"/>
            <a:ext cx="1917700" cy="1673860"/>
          </a:xfrm>
          <a:custGeom>
            <a:avLst/>
            <a:gdLst/>
            <a:ahLst/>
            <a:cxnLst/>
            <a:rect l="l" t="t" r="r" b="b"/>
            <a:pathLst>
              <a:path w="1917700" h="1673859">
                <a:moveTo>
                  <a:pt x="19799" y="1304544"/>
                </a:moveTo>
                <a:lnTo>
                  <a:pt x="9131" y="1303032"/>
                </a:lnTo>
                <a:lnTo>
                  <a:pt x="0" y="1673364"/>
                </a:lnTo>
                <a:lnTo>
                  <a:pt x="10668" y="1673364"/>
                </a:lnTo>
                <a:lnTo>
                  <a:pt x="19799" y="1304544"/>
                </a:lnTo>
                <a:close/>
              </a:path>
              <a:path w="1917700" h="1673859">
                <a:moveTo>
                  <a:pt x="533400" y="480060"/>
                </a:moveTo>
                <a:lnTo>
                  <a:pt x="524256" y="473964"/>
                </a:lnTo>
                <a:lnTo>
                  <a:pt x="129540" y="1018044"/>
                </a:lnTo>
                <a:lnTo>
                  <a:pt x="138684" y="1024128"/>
                </a:lnTo>
                <a:lnTo>
                  <a:pt x="533400" y="480060"/>
                </a:lnTo>
                <a:close/>
              </a:path>
              <a:path w="1917700" h="1673859">
                <a:moveTo>
                  <a:pt x="652272" y="1304544"/>
                </a:moveTo>
                <a:lnTo>
                  <a:pt x="641604" y="1303032"/>
                </a:lnTo>
                <a:lnTo>
                  <a:pt x="635495" y="1673364"/>
                </a:lnTo>
                <a:lnTo>
                  <a:pt x="646163" y="1673364"/>
                </a:lnTo>
                <a:lnTo>
                  <a:pt x="652272" y="1304544"/>
                </a:lnTo>
                <a:close/>
              </a:path>
              <a:path w="1917700" h="1673859">
                <a:moveTo>
                  <a:pt x="652272" y="524268"/>
                </a:moveTo>
                <a:lnTo>
                  <a:pt x="641604" y="524268"/>
                </a:lnTo>
                <a:lnTo>
                  <a:pt x="641604" y="972312"/>
                </a:lnTo>
                <a:lnTo>
                  <a:pt x="652272" y="972312"/>
                </a:lnTo>
                <a:lnTo>
                  <a:pt x="652272" y="524268"/>
                </a:lnTo>
                <a:close/>
              </a:path>
              <a:path w="1917700" h="1673859">
                <a:moveTo>
                  <a:pt x="1009891" y="0"/>
                </a:moveTo>
                <a:lnTo>
                  <a:pt x="995616" y="0"/>
                </a:lnTo>
                <a:lnTo>
                  <a:pt x="762000" y="239280"/>
                </a:lnTo>
                <a:lnTo>
                  <a:pt x="769620" y="245364"/>
                </a:lnTo>
                <a:lnTo>
                  <a:pt x="1009891" y="0"/>
                </a:lnTo>
                <a:close/>
              </a:path>
              <a:path w="1917700" h="1673859">
                <a:moveTo>
                  <a:pt x="1284719" y="1304544"/>
                </a:moveTo>
                <a:lnTo>
                  <a:pt x="1274051" y="1303032"/>
                </a:lnTo>
                <a:lnTo>
                  <a:pt x="1267968" y="1673364"/>
                </a:lnTo>
                <a:lnTo>
                  <a:pt x="1277099" y="1673364"/>
                </a:lnTo>
                <a:lnTo>
                  <a:pt x="1284719" y="1304544"/>
                </a:lnTo>
                <a:close/>
              </a:path>
              <a:path w="1917700" h="1673859">
                <a:moveTo>
                  <a:pt x="1284719" y="524268"/>
                </a:moveTo>
                <a:lnTo>
                  <a:pt x="1274064" y="524268"/>
                </a:lnTo>
                <a:lnTo>
                  <a:pt x="1274064" y="972312"/>
                </a:lnTo>
                <a:lnTo>
                  <a:pt x="1284719" y="972312"/>
                </a:lnTo>
                <a:lnTo>
                  <a:pt x="1284719" y="524268"/>
                </a:lnTo>
                <a:close/>
              </a:path>
              <a:path w="1917700" h="1673859">
                <a:moveTo>
                  <a:pt x="1284719" y="193560"/>
                </a:moveTo>
                <a:lnTo>
                  <a:pt x="1280934" y="0"/>
                </a:lnTo>
                <a:lnTo>
                  <a:pt x="1270266" y="0"/>
                </a:lnTo>
                <a:lnTo>
                  <a:pt x="1274051" y="193560"/>
                </a:lnTo>
                <a:lnTo>
                  <a:pt x="1284719" y="193560"/>
                </a:lnTo>
                <a:close/>
              </a:path>
              <a:path w="1917700" h="1673859">
                <a:moveTo>
                  <a:pt x="1796783" y="239280"/>
                </a:moveTo>
                <a:lnTo>
                  <a:pt x="1554695" y="0"/>
                </a:lnTo>
                <a:lnTo>
                  <a:pt x="1540179" y="0"/>
                </a:lnTo>
                <a:lnTo>
                  <a:pt x="1789163" y="245364"/>
                </a:lnTo>
                <a:lnTo>
                  <a:pt x="1796783" y="239280"/>
                </a:lnTo>
                <a:close/>
              </a:path>
              <a:path w="1917700" h="1673859">
                <a:moveTo>
                  <a:pt x="1917179" y="1303032"/>
                </a:moveTo>
                <a:lnTo>
                  <a:pt x="1906524" y="1303032"/>
                </a:lnTo>
                <a:lnTo>
                  <a:pt x="1906524" y="1673364"/>
                </a:lnTo>
                <a:lnTo>
                  <a:pt x="1917179" y="1673364"/>
                </a:lnTo>
                <a:lnTo>
                  <a:pt x="1917179" y="1303032"/>
                </a:lnTo>
                <a:close/>
              </a:path>
              <a:path w="1917700" h="1673859">
                <a:moveTo>
                  <a:pt x="1917192" y="524268"/>
                </a:moveTo>
                <a:lnTo>
                  <a:pt x="1906524" y="524268"/>
                </a:lnTo>
                <a:lnTo>
                  <a:pt x="1906524" y="972312"/>
                </a:lnTo>
                <a:lnTo>
                  <a:pt x="1917192" y="972312"/>
                </a:lnTo>
                <a:lnTo>
                  <a:pt x="1917192" y="524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82963" y="6735536"/>
            <a:ext cx="255904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10" dirty="0">
                <a:latin typeface="Calibri"/>
                <a:cs typeface="Calibri"/>
              </a:rPr>
              <a:t>P</a:t>
            </a:r>
            <a:r>
              <a:rPr sz="1750" spc="5" dirty="0">
                <a:latin typeface="Calibri"/>
                <a:cs typeface="Calibri"/>
              </a:rPr>
              <a:t>4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07837" y="6735536"/>
            <a:ext cx="151892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3255" algn="l"/>
                <a:tab pos="1275715" algn="l"/>
              </a:tabLst>
            </a:pPr>
            <a:r>
              <a:rPr sz="1750" spc="10" dirty="0">
                <a:solidFill>
                  <a:srgbClr val="333399"/>
                </a:solidFill>
                <a:latin typeface="Calibri"/>
                <a:cs typeface="Calibri"/>
              </a:rPr>
              <a:t>P</a:t>
            </a:r>
            <a:r>
              <a:rPr sz="1750" spc="5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  <a:r>
              <a:rPr sz="1750" dirty="0">
                <a:solidFill>
                  <a:srgbClr val="333399"/>
                </a:solidFill>
                <a:latin typeface="Calibri"/>
                <a:cs typeface="Calibri"/>
              </a:rPr>
              <a:t>	</a:t>
            </a:r>
            <a:r>
              <a:rPr sz="1750" spc="10" dirty="0">
                <a:latin typeface="Calibri"/>
                <a:cs typeface="Calibri"/>
              </a:rPr>
              <a:t>P</a:t>
            </a:r>
            <a:r>
              <a:rPr sz="1750" spc="5" dirty="0">
                <a:latin typeface="Calibri"/>
                <a:cs typeface="Calibri"/>
              </a:rPr>
              <a:t>2</a:t>
            </a:r>
            <a:r>
              <a:rPr sz="1750" dirty="0">
                <a:latin typeface="Calibri"/>
                <a:cs typeface="Calibri"/>
              </a:rPr>
              <a:t>	</a:t>
            </a:r>
            <a:r>
              <a:rPr sz="1750" spc="10" dirty="0">
                <a:latin typeface="Calibri"/>
                <a:cs typeface="Calibri"/>
              </a:rPr>
              <a:t>P</a:t>
            </a:r>
            <a:r>
              <a:rPr sz="1750" spc="5" dirty="0">
                <a:latin typeface="Calibri"/>
                <a:cs typeface="Calibri"/>
              </a:rPr>
              <a:t>3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53187" y="4477022"/>
            <a:ext cx="1399540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i="1" spc="-5" dirty="0">
                <a:latin typeface="Calibri"/>
                <a:cs typeface="Calibri"/>
              </a:rPr>
              <a:t>Radna</a:t>
            </a:r>
            <a:r>
              <a:rPr sz="1550" i="1" spc="-65" dirty="0">
                <a:latin typeface="Calibri"/>
                <a:cs typeface="Calibri"/>
              </a:rPr>
              <a:t> </a:t>
            </a:r>
            <a:r>
              <a:rPr sz="1550" i="1" spc="-5" dirty="0">
                <a:latin typeface="Calibri"/>
                <a:cs typeface="Calibri"/>
              </a:rPr>
              <a:t>memorija:</a:t>
            </a:r>
            <a:endParaRPr sz="1550">
              <a:latin typeface="Calibri"/>
              <a:cs typeface="Calibri"/>
            </a:endParaRPr>
          </a:p>
          <a:p>
            <a:pPr marL="12700" marR="812800">
              <a:lnSpc>
                <a:spcPts val="1850"/>
              </a:lnSpc>
              <a:spcBef>
                <a:spcPts val="70"/>
              </a:spcBef>
            </a:pPr>
            <a:r>
              <a:rPr sz="1550" spc="-5" dirty="0">
                <a:latin typeface="Calibri"/>
                <a:cs typeface="Calibri"/>
              </a:rPr>
              <a:t>a1 =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v1  a2 =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v2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831" y="644209"/>
            <a:ext cx="619569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Zaključivanje </a:t>
            </a:r>
            <a:r>
              <a:rPr sz="3950" spc="10" dirty="0"/>
              <a:t>u </a:t>
            </a:r>
            <a:r>
              <a:rPr sz="3950" spc="5" dirty="0"/>
              <a:t>sistemu</a:t>
            </a:r>
            <a:r>
              <a:rPr sz="3950" spc="-114" dirty="0"/>
              <a:t> </a:t>
            </a:r>
            <a:r>
              <a:rPr sz="3950" spc="15" dirty="0"/>
              <a:t>Prolog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897064" y="1697133"/>
            <a:ext cx="8612505" cy="33140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Zaključivanje </a:t>
            </a:r>
            <a:r>
              <a:rPr sz="2650" dirty="0">
                <a:latin typeface="Calibri"/>
                <a:cs typeface="Calibri"/>
              </a:rPr>
              <a:t>u </a:t>
            </a:r>
            <a:r>
              <a:rPr sz="2650" spc="-5" dirty="0">
                <a:latin typeface="Calibri"/>
                <a:cs typeface="Calibri"/>
              </a:rPr>
              <a:t>predikatnom </a:t>
            </a:r>
            <a:r>
              <a:rPr sz="2650" spc="-10" dirty="0">
                <a:latin typeface="Calibri"/>
                <a:cs typeface="Calibri"/>
              </a:rPr>
              <a:t>računu </a:t>
            </a:r>
            <a:r>
              <a:rPr sz="2650" dirty="0">
                <a:latin typeface="Calibri"/>
                <a:cs typeface="Calibri"/>
              </a:rPr>
              <a:t>prvog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reda</a:t>
            </a:r>
            <a:endParaRPr sz="2650">
              <a:latin typeface="Calibri"/>
              <a:cs typeface="Calibri"/>
            </a:endParaRPr>
          </a:p>
          <a:p>
            <a:pPr marL="708660" lvl="1" indent="-29781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pravila prirodne dedukcije, npr. </a:t>
            </a:r>
            <a:r>
              <a:rPr sz="2200" spc="5" dirty="0">
                <a:latin typeface="Calibri"/>
                <a:cs typeface="Calibri"/>
              </a:rPr>
              <a:t>Modus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Ponens</a:t>
            </a:r>
            <a:endParaRPr sz="2200">
              <a:latin typeface="Calibri"/>
              <a:cs typeface="Calibri"/>
            </a:endParaRPr>
          </a:p>
          <a:p>
            <a:pPr marL="708660" lvl="1" indent="-29781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zaključivanje rezolucijom: dokazivanje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opovrgavanjem</a:t>
            </a:r>
            <a:endParaRPr sz="2200">
              <a:latin typeface="Calibri"/>
              <a:cs typeface="Calibri"/>
            </a:endParaRPr>
          </a:p>
          <a:p>
            <a:pPr marL="1007744" lvl="2" indent="-300990">
              <a:lnSpc>
                <a:spcPct val="100000"/>
              </a:lnSpc>
              <a:spcBef>
                <a:spcPts val="525"/>
              </a:spcBef>
              <a:buClr>
                <a:srgbClr val="808080"/>
              </a:buClr>
              <a:buChar char="•"/>
              <a:tabLst>
                <a:tab pos="1007744" algn="l"/>
                <a:tab pos="1008380" algn="l"/>
              </a:tabLst>
            </a:pPr>
            <a:r>
              <a:rPr sz="1950" spc="10" dirty="0">
                <a:latin typeface="Calibri"/>
                <a:cs typeface="Calibri"/>
              </a:rPr>
              <a:t>zaključivanje = automatizovano dokazivanje (pravilo</a:t>
            </a:r>
            <a:r>
              <a:rPr sz="1950" spc="9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rezolucije)</a:t>
            </a:r>
            <a:endParaRPr sz="1950">
              <a:latin typeface="Calibri"/>
              <a:cs typeface="Calibri"/>
            </a:endParaRPr>
          </a:p>
          <a:p>
            <a:pPr marL="390525" marR="1448435" indent="-378460">
              <a:lnSpc>
                <a:spcPct val="100000"/>
              </a:lnSpc>
              <a:spcBef>
                <a:spcPts val="59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Prolog </a:t>
            </a:r>
            <a:r>
              <a:rPr sz="2650" dirty="0">
                <a:latin typeface="Calibri"/>
                <a:cs typeface="Calibri"/>
              </a:rPr>
              <a:t>je </a:t>
            </a:r>
            <a:r>
              <a:rPr sz="2650" spc="-5" dirty="0">
                <a:latin typeface="Calibri"/>
                <a:cs typeface="Calibri"/>
              </a:rPr>
              <a:t>programski </a:t>
            </a:r>
            <a:r>
              <a:rPr sz="2650" dirty="0">
                <a:latin typeface="Calibri"/>
                <a:cs typeface="Calibri"/>
              </a:rPr>
              <a:t>jezik, </a:t>
            </a:r>
            <a:r>
              <a:rPr sz="2650" spc="-5" dirty="0">
                <a:latin typeface="Calibri"/>
                <a:cs typeface="Calibri"/>
              </a:rPr>
              <a:t>zasnovan </a:t>
            </a:r>
            <a:r>
              <a:rPr sz="2650" spc="-10" dirty="0">
                <a:latin typeface="Calibri"/>
                <a:cs typeface="Calibri"/>
              </a:rPr>
              <a:t>na </a:t>
            </a:r>
            <a:r>
              <a:rPr sz="2650" spc="-5" dirty="0">
                <a:latin typeface="Calibri"/>
                <a:cs typeface="Calibri"/>
              </a:rPr>
              <a:t>podskupu  predikatnog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računa</a:t>
            </a:r>
            <a:endParaRPr sz="2650">
              <a:latin typeface="Calibri"/>
              <a:cs typeface="Calibri"/>
            </a:endParaRPr>
          </a:p>
          <a:p>
            <a:pPr marL="708660" marR="5080" lvl="1" indent="-300355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zaključivanje </a:t>
            </a:r>
            <a:r>
              <a:rPr sz="2200" i="1" spc="5" dirty="0">
                <a:latin typeface="Calibri"/>
                <a:cs typeface="Calibri"/>
              </a:rPr>
              <a:t>unazad</a:t>
            </a:r>
            <a:r>
              <a:rPr sz="2200" spc="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implementirano </a:t>
            </a:r>
            <a:r>
              <a:rPr sz="2200" spc="5" dirty="0">
                <a:latin typeface="Calibri"/>
                <a:cs typeface="Calibri"/>
              </a:rPr>
              <a:t>pomoću </a:t>
            </a:r>
            <a:r>
              <a:rPr sz="2200" dirty="0">
                <a:latin typeface="Calibri"/>
                <a:cs typeface="Calibri"/>
              </a:rPr>
              <a:t>popravljene rezolucije  (</a:t>
            </a:r>
            <a:r>
              <a:rPr sz="2200" i="1" dirty="0">
                <a:latin typeface="Calibri"/>
                <a:cs typeface="Calibri"/>
              </a:rPr>
              <a:t>Selective Linear Definite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SLD)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8873" y="69169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2</a:t>
            </a:r>
            <a:r>
              <a:rPr sz="1550" spc="-5" dirty="0">
                <a:latin typeface="Arial"/>
                <a:cs typeface="Arial"/>
              </a:rPr>
              <a:t>8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92" y="644209"/>
            <a:ext cx="5937250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Zaključivanje </a:t>
            </a:r>
            <a:r>
              <a:rPr sz="3950" spc="10" dirty="0"/>
              <a:t>u </a:t>
            </a:r>
            <a:r>
              <a:rPr sz="3950" spc="5" dirty="0"/>
              <a:t>fazi</a:t>
            </a:r>
            <a:r>
              <a:rPr sz="3950" spc="-70" dirty="0"/>
              <a:t> </a:t>
            </a:r>
            <a:r>
              <a:rPr sz="3950" dirty="0"/>
              <a:t>sistemina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897148" y="1784130"/>
            <a:ext cx="4221480" cy="211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175895" indent="-378460">
              <a:lnSpc>
                <a:spcPct val="100200"/>
              </a:lnSpc>
              <a:spcBef>
                <a:spcPts val="10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200" spc="5" dirty="0">
                <a:latin typeface="Calibri"/>
                <a:cs typeface="Calibri"/>
              </a:rPr>
              <a:t>U </a:t>
            </a:r>
            <a:r>
              <a:rPr sz="2200" dirty="0">
                <a:latin typeface="Calibri"/>
                <a:cs typeface="Calibri"/>
              </a:rPr>
              <a:t>klasičnim sistemima pravila,  </a:t>
            </a:r>
            <a:r>
              <a:rPr sz="2200" spc="5" dirty="0">
                <a:latin typeface="Calibri"/>
                <a:cs typeface="Calibri"/>
              </a:rPr>
              <a:t>ako </a:t>
            </a:r>
            <a:r>
              <a:rPr sz="2200" dirty="0">
                <a:latin typeface="Calibri"/>
                <a:cs typeface="Calibri"/>
              </a:rPr>
              <a:t>je </a:t>
            </a:r>
            <a:r>
              <a:rPr sz="2200" spc="5" dirty="0">
                <a:latin typeface="Calibri"/>
                <a:cs typeface="Calibri"/>
              </a:rPr>
              <a:t>uslov </a:t>
            </a:r>
            <a:r>
              <a:rPr sz="2200" dirty="0">
                <a:latin typeface="Calibri"/>
                <a:cs typeface="Calibri"/>
              </a:rPr>
              <a:t>pravila </a:t>
            </a:r>
            <a:r>
              <a:rPr sz="2200" spc="-5" dirty="0">
                <a:latin typeface="Calibri"/>
                <a:cs typeface="Calibri"/>
              </a:rPr>
              <a:t>istinit, </a:t>
            </a:r>
            <a:r>
              <a:rPr sz="2200" dirty="0">
                <a:latin typeface="Calibri"/>
                <a:cs typeface="Calibri"/>
              </a:rPr>
              <a:t>istinit  je 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zaključak</a:t>
            </a:r>
            <a:endParaRPr sz="2200">
              <a:latin typeface="Calibri"/>
              <a:cs typeface="Calibri"/>
            </a:endParaRPr>
          </a:p>
          <a:p>
            <a:pPr marL="390525" marR="5080" indent="-378460">
              <a:lnSpc>
                <a:spcPct val="100499"/>
              </a:lnSpc>
              <a:spcBef>
                <a:spcPts val="53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200" spc="5" dirty="0">
                <a:latin typeface="Calibri"/>
                <a:cs typeface="Calibri"/>
              </a:rPr>
              <a:t>U </a:t>
            </a:r>
            <a:r>
              <a:rPr sz="2200" dirty="0">
                <a:latin typeface="Calibri"/>
                <a:cs typeface="Calibri"/>
              </a:rPr>
              <a:t>sistemima fazi pravila, uslovi su  fazi tvrdnje, a </a:t>
            </a:r>
            <a:r>
              <a:rPr sz="2200" spc="5" dirty="0">
                <a:latin typeface="Calibri"/>
                <a:cs typeface="Calibri"/>
              </a:rPr>
              <a:t>sva </a:t>
            </a:r>
            <a:r>
              <a:rPr sz="2200" dirty="0">
                <a:latin typeface="Calibri"/>
                <a:cs typeface="Calibri"/>
              </a:rPr>
              <a:t>pravila su  primenjiva u određenoj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meri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7863" y="1784130"/>
            <a:ext cx="23120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1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200" dirty="0">
                <a:latin typeface="Calibri"/>
                <a:cs typeface="Calibri"/>
              </a:rPr>
              <a:t>Mamdani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metod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6798" y="2158735"/>
            <a:ext cx="2157730" cy="5378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598805" algn="l"/>
              </a:tabLst>
            </a:pPr>
            <a:r>
              <a:rPr sz="1550" b="1" spc="-5" dirty="0">
                <a:latin typeface="Cambria"/>
                <a:cs typeface="Cambria"/>
              </a:rPr>
              <a:t>If	</a:t>
            </a:r>
            <a:r>
              <a:rPr sz="1550" spc="-5" dirty="0">
                <a:latin typeface="Cambria"/>
                <a:cs typeface="Cambria"/>
              </a:rPr>
              <a:t>pritisak </a:t>
            </a:r>
            <a:r>
              <a:rPr sz="1550" dirty="0">
                <a:latin typeface="Cambria"/>
                <a:cs typeface="Cambria"/>
              </a:rPr>
              <a:t>je</a:t>
            </a:r>
            <a:r>
              <a:rPr sz="1550" spc="-35" dirty="0">
                <a:latin typeface="Cambria"/>
                <a:cs typeface="Cambria"/>
              </a:rPr>
              <a:t> </a:t>
            </a:r>
            <a:r>
              <a:rPr sz="1550" i="1" spc="-10" dirty="0">
                <a:latin typeface="Cambria"/>
                <a:cs typeface="Cambria"/>
              </a:rPr>
              <a:t>visok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  <a:tabLst>
                <a:tab pos="598805" algn="l"/>
              </a:tabLst>
            </a:pPr>
            <a:r>
              <a:rPr sz="1550" b="1" spc="-5" dirty="0">
                <a:latin typeface="Cambria"/>
                <a:cs typeface="Cambria"/>
              </a:rPr>
              <a:t>then	</a:t>
            </a:r>
            <a:r>
              <a:rPr sz="1550" spc="-5" dirty="0">
                <a:latin typeface="Cambria"/>
                <a:cs typeface="Cambria"/>
              </a:rPr>
              <a:t>zapremina </a:t>
            </a:r>
            <a:r>
              <a:rPr sz="1550" spc="-10" dirty="0">
                <a:latin typeface="Cambria"/>
                <a:cs typeface="Cambria"/>
              </a:rPr>
              <a:t>je</a:t>
            </a:r>
            <a:r>
              <a:rPr sz="1550" spc="-65" dirty="0">
                <a:latin typeface="Cambria"/>
                <a:cs typeface="Cambria"/>
              </a:rPr>
              <a:t> </a:t>
            </a:r>
            <a:r>
              <a:rPr sz="1550" i="1" spc="-5" dirty="0">
                <a:latin typeface="Cambria"/>
                <a:cs typeface="Cambria"/>
              </a:rPr>
              <a:t>mala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3338" y="3932918"/>
            <a:ext cx="3876675" cy="28086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2420" marR="374650" indent="-297180">
              <a:lnSpc>
                <a:spcPct val="101800"/>
              </a:lnSpc>
              <a:spcBef>
                <a:spcPts val="85"/>
              </a:spcBef>
              <a:buClr>
                <a:srgbClr val="333399"/>
              </a:buClr>
              <a:buFont typeface="Arial"/>
              <a:buChar char="–"/>
              <a:tabLst>
                <a:tab pos="312420" algn="l"/>
                <a:tab pos="313055" algn="l"/>
              </a:tabLst>
            </a:pPr>
            <a:r>
              <a:rPr sz="1950" spc="10" dirty="0">
                <a:latin typeface="Calibri"/>
                <a:cs typeface="Calibri"/>
              </a:rPr>
              <a:t>ako </a:t>
            </a:r>
            <a:r>
              <a:rPr sz="1950" dirty="0">
                <a:latin typeface="Calibri"/>
                <a:cs typeface="Calibri"/>
              </a:rPr>
              <a:t>je </a:t>
            </a:r>
            <a:r>
              <a:rPr sz="1950" spc="10" dirty="0">
                <a:latin typeface="Calibri"/>
                <a:cs typeface="Calibri"/>
              </a:rPr>
              <a:t>uslov </a:t>
            </a:r>
            <a:r>
              <a:rPr sz="1950" spc="5" dirty="0">
                <a:latin typeface="Calibri"/>
                <a:cs typeface="Calibri"/>
              </a:rPr>
              <a:t>istinit </a:t>
            </a:r>
            <a:r>
              <a:rPr sz="1950" spc="10" dirty="0">
                <a:latin typeface="Calibri"/>
                <a:cs typeface="Calibri"/>
              </a:rPr>
              <a:t>s određenim  stepenom pripadnosti skupu,  </a:t>
            </a:r>
            <a:r>
              <a:rPr sz="1950" spc="5" dirty="0">
                <a:latin typeface="Calibri"/>
                <a:cs typeface="Calibri"/>
              </a:rPr>
              <a:t>zaključak </a:t>
            </a:r>
            <a:r>
              <a:rPr sz="1950" spc="10" dirty="0">
                <a:latin typeface="Calibri"/>
                <a:cs typeface="Calibri"/>
              </a:rPr>
              <a:t>je </a:t>
            </a:r>
            <a:r>
              <a:rPr sz="1950" spc="5" dirty="0">
                <a:latin typeface="Calibri"/>
                <a:cs typeface="Calibri"/>
              </a:rPr>
              <a:t>istinit </a:t>
            </a:r>
            <a:r>
              <a:rPr sz="1950" spc="15" dirty="0">
                <a:latin typeface="Calibri"/>
                <a:cs typeface="Calibri"/>
              </a:rPr>
              <a:t>u </a:t>
            </a:r>
            <a:r>
              <a:rPr sz="1950" i="1" spc="10" dirty="0">
                <a:latin typeface="Calibri"/>
                <a:cs typeface="Calibri"/>
              </a:rPr>
              <a:t>istoj</a:t>
            </a:r>
            <a:r>
              <a:rPr sz="1950" i="1" spc="2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meri</a:t>
            </a:r>
            <a:endParaRPr sz="1950">
              <a:latin typeface="Calibri"/>
              <a:cs typeface="Calibri"/>
            </a:endParaRPr>
          </a:p>
          <a:p>
            <a:pPr marL="312420" marR="5080" indent="-300355">
              <a:lnSpc>
                <a:spcPct val="101800"/>
              </a:lnSpc>
              <a:spcBef>
                <a:spcPts val="475"/>
              </a:spcBef>
              <a:buClr>
                <a:srgbClr val="333399"/>
              </a:buClr>
              <a:buFont typeface="Arial"/>
              <a:buChar char="–"/>
              <a:tabLst>
                <a:tab pos="312420" algn="l"/>
                <a:tab pos="313055" algn="l"/>
              </a:tabLst>
            </a:pPr>
            <a:r>
              <a:rPr sz="1950" spc="15" dirty="0">
                <a:latin typeface="Calibri"/>
                <a:cs typeface="Calibri"/>
              </a:rPr>
              <a:t>da </a:t>
            </a:r>
            <a:r>
              <a:rPr sz="1950" dirty="0">
                <a:latin typeface="Calibri"/>
                <a:cs typeface="Calibri"/>
              </a:rPr>
              <a:t>bi </a:t>
            </a:r>
            <a:r>
              <a:rPr sz="1950" spc="20" dirty="0">
                <a:latin typeface="Calibri"/>
                <a:cs typeface="Calibri"/>
              </a:rPr>
              <a:t>se </a:t>
            </a:r>
            <a:r>
              <a:rPr sz="1950" spc="10" dirty="0">
                <a:latin typeface="Calibri"/>
                <a:cs typeface="Calibri"/>
              </a:rPr>
              <a:t>dobila odluka (vrednost  </a:t>
            </a:r>
            <a:r>
              <a:rPr sz="1950" spc="5" dirty="0">
                <a:latin typeface="Calibri"/>
                <a:cs typeface="Calibri"/>
              </a:rPr>
              <a:t>izlazne </a:t>
            </a:r>
            <a:r>
              <a:rPr sz="1950" spc="10" dirty="0">
                <a:latin typeface="Calibri"/>
                <a:cs typeface="Calibri"/>
              </a:rPr>
              <a:t>promenljive), </a:t>
            </a:r>
            <a:r>
              <a:rPr sz="1950" dirty="0">
                <a:latin typeface="Calibri"/>
                <a:cs typeface="Calibri"/>
              </a:rPr>
              <a:t>fazi </a:t>
            </a:r>
            <a:r>
              <a:rPr sz="1950" spc="10" dirty="0">
                <a:latin typeface="Calibri"/>
                <a:cs typeface="Calibri"/>
              </a:rPr>
              <a:t>ekspertni  sistem </a:t>
            </a:r>
            <a:r>
              <a:rPr sz="1950" i="1" spc="10" dirty="0">
                <a:latin typeface="Calibri"/>
                <a:cs typeface="Calibri"/>
              </a:rPr>
              <a:t>agregira </a:t>
            </a:r>
            <a:r>
              <a:rPr sz="1950" spc="15" dirty="0">
                <a:latin typeface="Calibri"/>
                <a:cs typeface="Calibri"/>
              </a:rPr>
              <a:t>sve </a:t>
            </a:r>
            <a:r>
              <a:rPr sz="1950" spc="5" dirty="0">
                <a:latin typeface="Calibri"/>
                <a:cs typeface="Calibri"/>
              </a:rPr>
              <a:t>izlazne fazi  </a:t>
            </a:r>
            <a:r>
              <a:rPr sz="1950" spc="15" dirty="0">
                <a:latin typeface="Calibri"/>
                <a:cs typeface="Calibri"/>
              </a:rPr>
              <a:t>skupove u </a:t>
            </a:r>
            <a:r>
              <a:rPr sz="1950" spc="10" dirty="0">
                <a:latin typeface="Calibri"/>
                <a:cs typeface="Calibri"/>
              </a:rPr>
              <a:t>jedan </a:t>
            </a:r>
            <a:r>
              <a:rPr sz="1950" spc="5" dirty="0">
                <a:latin typeface="Calibri"/>
                <a:cs typeface="Calibri"/>
              </a:rPr>
              <a:t>izlazni fazi </a:t>
            </a:r>
            <a:r>
              <a:rPr sz="1950" spc="15" dirty="0">
                <a:latin typeface="Calibri"/>
                <a:cs typeface="Calibri"/>
              </a:rPr>
              <a:t>skup, </a:t>
            </a:r>
            <a:r>
              <a:rPr sz="1950" spc="10" dirty="0">
                <a:latin typeface="Calibri"/>
                <a:cs typeface="Calibri"/>
              </a:rPr>
              <a:t>a  zatim vrši </a:t>
            </a:r>
            <a:r>
              <a:rPr sz="1950" i="1" spc="5" dirty="0">
                <a:latin typeface="Calibri"/>
                <a:cs typeface="Calibri"/>
              </a:rPr>
              <a:t>defazifikaciju </a:t>
            </a:r>
            <a:r>
              <a:rPr sz="1950" spc="10" dirty="0">
                <a:latin typeface="Calibri"/>
                <a:cs typeface="Calibri"/>
              </a:rPr>
              <a:t>dobijenog  skupa </a:t>
            </a:r>
            <a:r>
              <a:rPr sz="1950" spc="15" dirty="0">
                <a:latin typeface="Calibri"/>
                <a:cs typeface="Calibri"/>
              </a:rPr>
              <a:t>u </a:t>
            </a:r>
            <a:r>
              <a:rPr sz="1950" spc="10" dirty="0">
                <a:latin typeface="Calibri"/>
                <a:cs typeface="Calibri"/>
              </a:rPr>
              <a:t>jedan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broj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5906" y="4531886"/>
            <a:ext cx="30441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(Takagi-Sugeno-Kang,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TSK)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26835" y="2935224"/>
            <a:ext cx="3493135" cy="960119"/>
            <a:chOff x="5926835" y="2935224"/>
            <a:chExt cx="3493135" cy="960119"/>
          </a:xfrm>
        </p:grpSpPr>
        <p:sp>
          <p:nvSpPr>
            <p:cNvPr id="10" name="object 10"/>
            <p:cNvSpPr/>
            <p:nvPr/>
          </p:nvSpPr>
          <p:spPr>
            <a:xfrm>
              <a:off x="5926836" y="2935236"/>
              <a:ext cx="3493135" cy="960119"/>
            </a:xfrm>
            <a:custGeom>
              <a:avLst/>
              <a:gdLst/>
              <a:ahLst/>
              <a:cxnLst/>
              <a:rect l="l" t="t" r="r" b="b"/>
              <a:pathLst>
                <a:path w="3493134" h="960120">
                  <a:moveTo>
                    <a:pt x="1391412" y="950963"/>
                  </a:moveTo>
                  <a:lnTo>
                    <a:pt x="1223759" y="951153"/>
                  </a:lnTo>
                  <a:lnTo>
                    <a:pt x="1223759" y="894575"/>
                  </a:lnTo>
                  <a:lnTo>
                    <a:pt x="1216152" y="894575"/>
                  </a:lnTo>
                  <a:lnTo>
                    <a:pt x="1216152" y="951166"/>
                  </a:lnTo>
                  <a:lnTo>
                    <a:pt x="880859" y="951534"/>
                  </a:lnTo>
                  <a:lnTo>
                    <a:pt x="880859" y="894575"/>
                  </a:lnTo>
                  <a:lnTo>
                    <a:pt x="873252" y="894575"/>
                  </a:lnTo>
                  <a:lnTo>
                    <a:pt x="873252" y="951547"/>
                  </a:lnTo>
                  <a:lnTo>
                    <a:pt x="701040" y="951738"/>
                  </a:lnTo>
                  <a:lnTo>
                    <a:pt x="701040" y="894575"/>
                  </a:lnTo>
                  <a:lnTo>
                    <a:pt x="694944" y="894575"/>
                  </a:lnTo>
                  <a:lnTo>
                    <a:pt x="694944" y="951750"/>
                  </a:lnTo>
                  <a:lnTo>
                    <a:pt x="359664" y="952106"/>
                  </a:lnTo>
                  <a:lnTo>
                    <a:pt x="359664" y="899160"/>
                  </a:lnTo>
                  <a:lnTo>
                    <a:pt x="353568" y="899160"/>
                  </a:lnTo>
                  <a:lnTo>
                    <a:pt x="353568" y="952119"/>
                  </a:lnTo>
                  <a:lnTo>
                    <a:pt x="184391" y="952296"/>
                  </a:lnTo>
                  <a:lnTo>
                    <a:pt x="184391" y="894575"/>
                  </a:lnTo>
                  <a:lnTo>
                    <a:pt x="176784" y="894575"/>
                  </a:lnTo>
                  <a:lnTo>
                    <a:pt x="176784" y="952309"/>
                  </a:lnTo>
                  <a:lnTo>
                    <a:pt x="7607" y="952487"/>
                  </a:lnTo>
                  <a:lnTo>
                    <a:pt x="7607" y="771131"/>
                  </a:lnTo>
                  <a:lnTo>
                    <a:pt x="60960" y="771131"/>
                  </a:lnTo>
                  <a:lnTo>
                    <a:pt x="60960" y="763524"/>
                  </a:lnTo>
                  <a:lnTo>
                    <a:pt x="7607" y="763524"/>
                  </a:lnTo>
                  <a:lnTo>
                    <a:pt x="7607" y="580631"/>
                  </a:lnTo>
                  <a:lnTo>
                    <a:pt x="62484" y="580631"/>
                  </a:lnTo>
                  <a:lnTo>
                    <a:pt x="62484" y="573024"/>
                  </a:lnTo>
                  <a:lnTo>
                    <a:pt x="7607" y="573024"/>
                  </a:lnTo>
                  <a:lnTo>
                    <a:pt x="7607" y="387083"/>
                  </a:lnTo>
                  <a:lnTo>
                    <a:pt x="60960" y="387083"/>
                  </a:lnTo>
                  <a:lnTo>
                    <a:pt x="60960" y="379476"/>
                  </a:lnTo>
                  <a:lnTo>
                    <a:pt x="7607" y="379476"/>
                  </a:lnTo>
                  <a:lnTo>
                    <a:pt x="7607" y="195072"/>
                  </a:lnTo>
                  <a:lnTo>
                    <a:pt x="60960" y="195072"/>
                  </a:lnTo>
                  <a:lnTo>
                    <a:pt x="60960" y="188976"/>
                  </a:lnTo>
                  <a:lnTo>
                    <a:pt x="7607" y="188976"/>
                  </a:lnTo>
                  <a:lnTo>
                    <a:pt x="7607" y="7607"/>
                  </a:lnTo>
                  <a:lnTo>
                    <a:pt x="62484" y="7607"/>
                  </a:lnTo>
                  <a:lnTo>
                    <a:pt x="62484" y="0"/>
                  </a:lnTo>
                  <a:lnTo>
                    <a:pt x="3048" y="0"/>
                  </a:lnTo>
                  <a:lnTo>
                    <a:pt x="3048" y="4572"/>
                  </a:lnTo>
                  <a:lnTo>
                    <a:pt x="0" y="4572"/>
                  </a:lnTo>
                  <a:lnTo>
                    <a:pt x="0" y="955548"/>
                  </a:lnTo>
                  <a:lnTo>
                    <a:pt x="3035" y="955548"/>
                  </a:lnTo>
                  <a:lnTo>
                    <a:pt x="3035" y="960107"/>
                  </a:lnTo>
                  <a:lnTo>
                    <a:pt x="1391412" y="957072"/>
                  </a:lnTo>
                  <a:lnTo>
                    <a:pt x="1391412" y="950963"/>
                  </a:lnTo>
                  <a:close/>
                </a:path>
                <a:path w="3493134" h="960120">
                  <a:moveTo>
                    <a:pt x="3493008" y="950963"/>
                  </a:moveTo>
                  <a:lnTo>
                    <a:pt x="3323844" y="951153"/>
                  </a:lnTo>
                  <a:lnTo>
                    <a:pt x="3323844" y="894575"/>
                  </a:lnTo>
                  <a:lnTo>
                    <a:pt x="3317748" y="894575"/>
                  </a:lnTo>
                  <a:lnTo>
                    <a:pt x="3317748" y="951166"/>
                  </a:lnTo>
                  <a:lnTo>
                    <a:pt x="2980944" y="951547"/>
                  </a:lnTo>
                  <a:lnTo>
                    <a:pt x="2980944" y="894575"/>
                  </a:lnTo>
                  <a:lnTo>
                    <a:pt x="2974848" y="894575"/>
                  </a:lnTo>
                  <a:lnTo>
                    <a:pt x="2974848" y="951547"/>
                  </a:lnTo>
                  <a:lnTo>
                    <a:pt x="2802636" y="951738"/>
                  </a:lnTo>
                  <a:lnTo>
                    <a:pt x="2802636" y="894575"/>
                  </a:lnTo>
                  <a:lnTo>
                    <a:pt x="2795016" y="894575"/>
                  </a:lnTo>
                  <a:lnTo>
                    <a:pt x="2795016" y="951750"/>
                  </a:lnTo>
                  <a:lnTo>
                    <a:pt x="2459736" y="952106"/>
                  </a:lnTo>
                  <a:lnTo>
                    <a:pt x="2459736" y="899160"/>
                  </a:lnTo>
                  <a:lnTo>
                    <a:pt x="2453640" y="899160"/>
                  </a:lnTo>
                  <a:lnTo>
                    <a:pt x="2453640" y="952119"/>
                  </a:lnTo>
                  <a:lnTo>
                    <a:pt x="2284476" y="952296"/>
                  </a:lnTo>
                  <a:lnTo>
                    <a:pt x="2284476" y="894575"/>
                  </a:lnTo>
                  <a:lnTo>
                    <a:pt x="2276856" y="894575"/>
                  </a:lnTo>
                  <a:lnTo>
                    <a:pt x="2276856" y="952309"/>
                  </a:lnTo>
                  <a:lnTo>
                    <a:pt x="2107692" y="952487"/>
                  </a:lnTo>
                  <a:lnTo>
                    <a:pt x="2107692" y="771131"/>
                  </a:lnTo>
                  <a:lnTo>
                    <a:pt x="2162556" y="771131"/>
                  </a:lnTo>
                  <a:lnTo>
                    <a:pt x="2162556" y="763524"/>
                  </a:lnTo>
                  <a:lnTo>
                    <a:pt x="2107692" y="763524"/>
                  </a:lnTo>
                  <a:lnTo>
                    <a:pt x="2107692" y="580631"/>
                  </a:lnTo>
                  <a:lnTo>
                    <a:pt x="2162556" y="580631"/>
                  </a:lnTo>
                  <a:lnTo>
                    <a:pt x="2162556" y="573024"/>
                  </a:lnTo>
                  <a:lnTo>
                    <a:pt x="2107692" y="573024"/>
                  </a:lnTo>
                  <a:lnTo>
                    <a:pt x="2107692" y="387083"/>
                  </a:lnTo>
                  <a:lnTo>
                    <a:pt x="2162556" y="387083"/>
                  </a:lnTo>
                  <a:lnTo>
                    <a:pt x="2162556" y="379476"/>
                  </a:lnTo>
                  <a:lnTo>
                    <a:pt x="2107692" y="379476"/>
                  </a:lnTo>
                  <a:lnTo>
                    <a:pt x="2107692" y="195072"/>
                  </a:lnTo>
                  <a:lnTo>
                    <a:pt x="2162556" y="195072"/>
                  </a:lnTo>
                  <a:lnTo>
                    <a:pt x="2162556" y="188976"/>
                  </a:lnTo>
                  <a:lnTo>
                    <a:pt x="2107692" y="188976"/>
                  </a:lnTo>
                  <a:lnTo>
                    <a:pt x="2107692" y="7607"/>
                  </a:lnTo>
                  <a:lnTo>
                    <a:pt x="2162556" y="7607"/>
                  </a:lnTo>
                  <a:lnTo>
                    <a:pt x="2162556" y="0"/>
                  </a:lnTo>
                  <a:lnTo>
                    <a:pt x="2103120" y="0"/>
                  </a:lnTo>
                  <a:lnTo>
                    <a:pt x="2103120" y="4572"/>
                  </a:lnTo>
                  <a:lnTo>
                    <a:pt x="2100059" y="4572"/>
                  </a:lnTo>
                  <a:lnTo>
                    <a:pt x="2100059" y="955548"/>
                  </a:lnTo>
                  <a:lnTo>
                    <a:pt x="2103107" y="955548"/>
                  </a:lnTo>
                  <a:lnTo>
                    <a:pt x="2103107" y="960107"/>
                  </a:lnTo>
                  <a:lnTo>
                    <a:pt x="3493008" y="957072"/>
                  </a:lnTo>
                  <a:lnTo>
                    <a:pt x="3493008" y="9509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2931" y="3104387"/>
              <a:ext cx="1346200" cy="791210"/>
            </a:xfrm>
            <a:custGeom>
              <a:avLst/>
              <a:gdLst/>
              <a:ahLst/>
              <a:cxnLst/>
              <a:rect l="l" t="t" r="r" b="b"/>
              <a:pathLst>
                <a:path w="1346200" h="791210">
                  <a:moveTo>
                    <a:pt x="7620" y="790956"/>
                  </a:moveTo>
                  <a:lnTo>
                    <a:pt x="3048" y="790956"/>
                  </a:lnTo>
                  <a:lnTo>
                    <a:pt x="0" y="781812"/>
                  </a:lnTo>
                  <a:lnTo>
                    <a:pt x="4572" y="780288"/>
                  </a:lnTo>
                  <a:lnTo>
                    <a:pt x="10668" y="778764"/>
                  </a:lnTo>
                  <a:lnTo>
                    <a:pt x="21336" y="777240"/>
                  </a:lnTo>
                  <a:lnTo>
                    <a:pt x="35052" y="774192"/>
                  </a:lnTo>
                  <a:lnTo>
                    <a:pt x="50292" y="772668"/>
                  </a:lnTo>
                  <a:lnTo>
                    <a:pt x="67056" y="769620"/>
                  </a:lnTo>
                  <a:lnTo>
                    <a:pt x="85344" y="766572"/>
                  </a:lnTo>
                  <a:lnTo>
                    <a:pt x="103632" y="762000"/>
                  </a:lnTo>
                  <a:lnTo>
                    <a:pt x="121920" y="758952"/>
                  </a:lnTo>
                  <a:lnTo>
                    <a:pt x="161543" y="751332"/>
                  </a:lnTo>
                  <a:lnTo>
                    <a:pt x="181356" y="746760"/>
                  </a:lnTo>
                  <a:lnTo>
                    <a:pt x="217931" y="737616"/>
                  </a:lnTo>
                  <a:lnTo>
                    <a:pt x="251459" y="728472"/>
                  </a:lnTo>
                  <a:lnTo>
                    <a:pt x="265176" y="722376"/>
                  </a:lnTo>
                  <a:lnTo>
                    <a:pt x="292607" y="711708"/>
                  </a:lnTo>
                  <a:lnTo>
                    <a:pt x="316991" y="701040"/>
                  </a:lnTo>
                  <a:lnTo>
                    <a:pt x="339852" y="687324"/>
                  </a:lnTo>
                  <a:lnTo>
                    <a:pt x="362712" y="675132"/>
                  </a:lnTo>
                  <a:lnTo>
                    <a:pt x="382523" y="659892"/>
                  </a:lnTo>
                  <a:lnTo>
                    <a:pt x="403860" y="644652"/>
                  </a:lnTo>
                  <a:lnTo>
                    <a:pt x="443484" y="611124"/>
                  </a:lnTo>
                  <a:lnTo>
                    <a:pt x="478536" y="571500"/>
                  </a:lnTo>
                  <a:lnTo>
                    <a:pt x="512063" y="527304"/>
                  </a:lnTo>
                  <a:lnTo>
                    <a:pt x="544067" y="478536"/>
                  </a:lnTo>
                  <a:lnTo>
                    <a:pt x="560832" y="451104"/>
                  </a:lnTo>
                  <a:lnTo>
                    <a:pt x="579119" y="423672"/>
                  </a:lnTo>
                  <a:lnTo>
                    <a:pt x="589787" y="408432"/>
                  </a:lnTo>
                  <a:lnTo>
                    <a:pt x="598932" y="391668"/>
                  </a:lnTo>
                  <a:lnTo>
                    <a:pt x="608076" y="373380"/>
                  </a:lnTo>
                  <a:lnTo>
                    <a:pt x="618743" y="355092"/>
                  </a:lnTo>
                  <a:lnTo>
                    <a:pt x="627887" y="336804"/>
                  </a:lnTo>
                  <a:lnTo>
                    <a:pt x="638556" y="316992"/>
                  </a:lnTo>
                  <a:lnTo>
                    <a:pt x="658368" y="277368"/>
                  </a:lnTo>
                  <a:lnTo>
                    <a:pt x="679704" y="237744"/>
                  </a:lnTo>
                  <a:lnTo>
                    <a:pt x="691895" y="219456"/>
                  </a:lnTo>
                  <a:lnTo>
                    <a:pt x="702564" y="201168"/>
                  </a:lnTo>
                  <a:lnTo>
                    <a:pt x="726947" y="167639"/>
                  </a:lnTo>
                  <a:lnTo>
                    <a:pt x="768095" y="128016"/>
                  </a:lnTo>
                  <a:lnTo>
                    <a:pt x="842772" y="83820"/>
                  </a:lnTo>
                  <a:lnTo>
                    <a:pt x="908304" y="60960"/>
                  </a:lnTo>
                  <a:lnTo>
                    <a:pt x="976883" y="44195"/>
                  </a:lnTo>
                  <a:lnTo>
                    <a:pt x="1013460" y="35051"/>
                  </a:lnTo>
                  <a:lnTo>
                    <a:pt x="1033272" y="32004"/>
                  </a:lnTo>
                  <a:lnTo>
                    <a:pt x="1053083" y="27432"/>
                  </a:lnTo>
                  <a:lnTo>
                    <a:pt x="1074420" y="24384"/>
                  </a:lnTo>
                  <a:lnTo>
                    <a:pt x="1143000" y="15239"/>
                  </a:lnTo>
                  <a:lnTo>
                    <a:pt x="1190243" y="12191"/>
                  </a:lnTo>
                  <a:lnTo>
                    <a:pt x="1213104" y="9143"/>
                  </a:lnTo>
                  <a:lnTo>
                    <a:pt x="1278636" y="4572"/>
                  </a:lnTo>
                  <a:lnTo>
                    <a:pt x="1296924" y="3047"/>
                  </a:lnTo>
                  <a:lnTo>
                    <a:pt x="1315212" y="3047"/>
                  </a:lnTo>
                  <a:lnTo>
                    <a:pt x="1331975" y="1524"/>
                  </a:lnTo>
                  <a:lnTo>
                    <a:pt x="1345691" y="0"/>
                  </a:lnTo>
                  <a:lnTo>
                    <a:pt x="1345691" y="10668"/>
                  </a:lnTo>
                  <a:lnTo>
                    <a:pt x="1331975" y="12191"/>
                  </a:lnTo>
                  <a:lnTo>
                    <a:pt x="1316736" y="12191"/>
                  </a:lnTo>
                  <a:lnTo>
                    <a:pt x="1258824" y="16764"/>
                  </a:lnTo>
                  <a:lnTo>
                    <a:pt x="1214627" y="19812"/>
                  </a:lnTo>
                  <a:lnTo>
                    <a:pt x="1191768" y="22860"/>
                  </a:lnTo>
                  <a:lnTo>
                    <a:pt x="1144524" y="25908"/>
                  </a:lnTo>
                  <a:lnTo>
                    <a:pt x="1075943" y="35051"/>
                  </a:lnTo>
                  <a:lnTo>
                    <a:pt x="1034795" y="41147"/>
                  </a:lnTo>
                  <a:lnTo>
                    <a:pt x="979931" y="54864"/>
                  </a:lnTo>
                  <a:lnTo>
                    <a:pt x="944879" y="62484"/>
                  </a:lnTo>
                  <a:lnTo>
                    <a:pt x="877824" y="80772"/>
                  </a:lnTo>
                  <a:lnTo>
                    <a:pt x="816864" y="108204"/>
                  </a:lnTo>
                  <a:lnTo>
                    <a:pt x="774191" y="135636"/>
                  </a:lnTo>
                  <a:lnTo>
                    <a:pt x="736091" y="173736"/>
                  </a:lnTo>
                  <a:lnTo>
                    <a:pt x="711708" y="205740"/>
                  </a:lnTo>
                  <a:lnTo>
                    <a:pt x="701039" y="224028"/>
                  </a:lnTo>
                  <a:lnTo>
                    <a:pt x="688847" y="242316"/>
                  </a:lnTo>
                  <a:lnTo>
                    <a:pt x="667512" y="281940"/>
                  </a:lnTo>
                  <a:lnTo>
                    <a:pt x="647700" y="321564"/>
                  </a:lnTo>
                  <a:lnTo>
                    <a:pt x="637031" y="341376"/>
                  </a:lnTo>
                  <a:lnTo>
                    <a:pt x="627887" y="359664"/>
                  </a:lnTo>
                  <a:lnTo>
                    <a:pt x="598932" y="413004"/>
                  </a:lnTo>
                  <a:lnTo>
                    <a:pt x="588263" y="428244"/>
                  </a:lnTo>
                  <a:lnTo>
                    <a:pt x="569976" y="457200"/>
                  </a:lnTo>
                  <a:lnTo>
                    <a:pt x="553212" y="484632"/>
                  </a:lnTo>
                  <a:lnTo>
                    <a:pt x="536448" y="510540"/>
                  </a:lnTo>
                  <a:lnTo>
                    <a:pt x="519684" y="533400"/>
                  </a:lnTo>
                  <a:lnTo>
                    <a:pt x="504443" y="556260"/>
                  </a:lnTo>
                  <a:lnTo>
                    <a:pt x="469391" y="598932"/>
                  </a:lnTo>
                  <a:lnTo>
                    <a:pt x="429767" y="637032"/>
                  </a:lnTo>
                  <a:lnTo>
                    <a:pt x="367284" y="684276"/>
                  </a:lnTo>
                  <a:lnTo>
                    <a:pt x="321563" y="710184"/>
                  </a:lnTo>
                  <a:lnTo>
                    <a:pt x="269748" y="733044"/>
                  </a:lnTo>
                  <a:lnTo>
                    <a:pt x="254507" y="737616"/>
                  </a:lnTo>
                  <a:lnTo>
                    <a:pt x="237743" y="743712"/>
                  </a:lnTo>
                  <a:lnTo>
                    <a:pt x="163068" y="762000"/>
                  </a:lnTo>
                  <a:lnTo>
                    <a:pt x="124968" y="769620"/>
                  </a:lnTo>
                  <a:lnTo>
                    <a:pt x="105155" y="772668"/>
                  </a:lnTo>
                  <a:lnTo>
                    <a:pt x="68580" y="778764"/>
                  </a:lnTo>
                  <a:lnTo>
                    <a:pt x="51816" y="781812"/>
                  </a:lnTo>
                  <a:lnTo>
                    <a:pt x="36576" y="784860"/>
                  </a:lnTo>
                  <a:lnTo>
                    <a:pt x="24384" y="787908"/>
                  </a:lnTo>
                  <a:lnTo>
                    <a:pt x="12192" y="789432"/>
                  </a:lnTo>
                  <a:lnTo>
                    <a:pt x="7620" y="79095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46263" y="3445764"/>
              <a:ext cx="337185" cy="167640"/>
            </a:xfrm>
            <a:custGeom>
              <a:avLst/>
              <a:gdLst/>
              <a:ahLst/>
              <a:cxnLst/>
              <a:rect l="l" t="t" r="r" b="b"/>
              <a:pathLst>
                <a:path w="337184" h="167639">
                  <a:moveTo>
                    <a:pt x="252983" y="167639"/>
                  </a:moveTo>
                  <a:lnTo>
                    <a:pt x="252983" y="124967"/>
                  </a:lnTo>
                  <a:lnTo>
                    <a:pt x="0" y="124967"/>
                  </a:lnTo>
                  <a:lnTo>
                    <a:pt x="0" y="41147"/>
                  </a:lnTo>
                  <a:lnTo>
                    <a:pt x="252983" y="41147"/>
                  </a:lnTo>
                  <a:lnTo>
                    <a:pt x="252983" y="0"/>
                  </a:lnTo>
                  <a:lnTo>
                    <a:pt x="336803" y="83819"/>
                  </a:lnTo>
                  <a:lnTo>
                    <a:pt x="252983" y="167639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34527" y="3104387"/>
              <a:ext cx="1346200" cy="791210"/>
            </a:xfrm>
            <a:custGeom>
              <a:avLst/>
              <a:gdLst/>
              <a:ahLst/>
              <a:cxnLst/>
              <a:rect l="l" t="t" r="r" b="b"/>
              <a:pathLst>
                <a:path w="1346200" h="791210">
                  <a:moveTo>
                    <a:pt x="1344167" y="790956"/>
                  </a:moveTo>
                  <a:lnTo>
                    <a:pt x="1339595" y="790956"/>
                  </a:lnTo>
                  <a:lnTo>
                    <a:pt x="1333499" y="789432"/>
                  </a:lnTo>
                  <a:lnTo>
                    <a:pt x="1322831" y="787908"/>
                  </a:lnTo>
                  <a:lnTo>
                    <a:pt x="1309115" y="784860"/>
                  </a:lnTo>
                  <a:lnTo>
                    <a:pt x="1293875" y="781812"/>
                  </a:lnTo>
                  <a:lnTo>
                    <a:pt x="1277111" y="778764"/>
                  </a:lnTo>
                  <a:lnTo>
                    <a:pt x="1222247" y="769620"/>
                  </a:lnTo>
                  <a:lnTo>
                    <a:pt x="1182623" y="762000"/>
                  </a:lnTo>
                  <a:lnTo>
                    <a:pt x="1162811" y="757428"/>
                  </a:lnTo>
                  <a:lnTo>
                    <a:pt x="1107947" y="743712"/>
                  </a:lnTo>
                  <a:lnTo>
                    <a:pt x="1091183" y="737616"/>
                  </a:lnTo>
                  <a:lnTo>
                    <a:pt x="1077467" y="733044"/>
                  </a:lnTo>
                  <a:lnTo>
                    <a:pt x="1024127" y="710184"/>
                  </a:lnTo>
                  <a:lnTo>
                    <a:pt x="978407" y="684276"/>
                  </a:lnTo>
                  <a:lnTo>
                    <a:pt x="937259" y="653796"/>
                  </a:lnTo>
                  <a:lnTo>
                    <a:pt x="896111" y="618744"/>
                  </a:lnTo>
                  <a:lnTo>
                    <a:pt x="859535" y="579120"/>
                  </a:lnTo>
                  <a:lnTo>
                    <a:pt x="826007" y="533400"/>
                  </a:lnTo>
                  <a:lnTo>
                    <a:pt x="794003" y="484632"/>
                  </a:lnTo>
                  <a:lnTo>
                    <a:pt x="775715" y="457200"/>
                  </a:lnTo>
                  <a:lnTo>
                    <a:pt x="757427" y="428243"/>
                  </a:lnTo>
                  <a:lnTo>
                    <a:pt x="748283" y="413004"/>
                  </a:lnTo>
                  <a:lnTo>
                    <a:pt x="737615" y="396240"/>
                  </a:lnTo>
                  <a:lnTo>
                    <a:pt x="717803" y="359664"/>
                  </a:lnTo>
                  <a:lnTo>
                    <a:pt x="708659" y="341375"/>
                  </a:lnTo>
                  <a:lnTo>
                    <a:pt x="697991" y="321564"/>
                  </a:lnTo>
                  <a:lnTo>
                    <a:pt x="678179" y="281940"/>
                  </a:lnTo>
                  <a:lnTo>
                    <a:pt x="656843" y="242316"/>
                  </a:lnTo>
                  <a:lnTo>
                    <a:pt x="633983" y="205740"/>
                  </a:lnTo>
                  <a:lnTo>
                    <a:pt x="609599" y="173735"/>
                  </a:lnTo>
                  <a:lnTo>
                    <a:pt x="557783" y="124968"/>
                  </a:lnTo>
                  <a:lnTo>
                    <a:pt x="528827" y="108204"/>
                  </a:lnTo>
                  <a:lnTo>
                    <a:pt x="515111" y="100583"/>
                  </a:lnTo>
                  <a:lnTo>
                    <a:pt x="499871" y="92964"/>
                  </a:lnTo>
                  <a:lnTo>
                    <a:pt x="483107" y="86868"/>
                  </a:lnTo>
                  <a:lnTo>
                    <a:pt x="467867" y="80772"/>
                  </a:lnTo>
                  <a:lnTo>
                    <a:pt x="435863" y="71628"/>
                  </a:lnTo>
                  <a:lnTo>
                    <a:pt x="402335" y="62483"/>
                  </a:lnTo>
                  <a:lnTo>
                    <a:pt x="365759" y="54864"/>
                  </a:lnTo>
                  <a:lnTo>
                    <a:pt x="330707" y="45720"/>
                  </a:lnTo>
                  <a:lnTo>
                    <a:pt x="291083" y="38100"/>
                  </a:lnTo>
                  <a:lnTo>
                    <a:pt x="201167" y="25908"/>
                  </a:lnTo>
                  <a:lnTo>
                    <a:pt x="153923" y="22860"/>
                  </a:lnTo>
                  <a:lnTo>
                    <a:pt x="131063" y="19812"/>
                  </a:lnTo>
                  <a:lnTo>
                    <a:pt x="86867" y="16764"/>
                  </a:lnTo>
                  <a:lnTo>
                    <a:pt x="47243" y="13716"/>
                  </a:lnTo>
                  <a:lnTo>
                    <a:pt x="30479" y="12191"/>
                  </a:lnTo>
                  <a:lnTo>
                    <a:pt x="13716" y="12191"/>
                  </a:lnTo>
                  <a:lnTo>
                    <a:pt x="0" y="10668"/>
                  </a:lnTo>
                  <a:lnTo>
                    <a:pt x="1523" y="0"/>
                  </a:lnTo>
                  <a:lnTo>
                    <a:pt x="30479" y="3048"/>
                  </a:lnTo>
                  <a:lnTo>
                    <a:pt x="48767" y="3048"/>
                  </a:lnTo>
                  <a:lnTo>
                    <a:pt x="67055" y="4572"/>
                  </a:lnTo>
                  <a:lnTo>
                    <a:pt x="132587" y="9143"/>
                  </a:lnTo>
                  <a:lnTo>
                    <a:pt x="155447" y="12191"/>
                  </a:lnTo>
                  <a:lnTo>
                    <a:pt x="202691" y="15239"/>
                  </a:lnTo>
                  <a:lnTo>
                    <a:pt x="271271" y="24383"/>
                  </a:lnTo>
                  <a:lnTo>
                    <a:pt x="292607" y="27431"/>
                  </a:lnTo>
                  <a:lnTo>
                    <a:pt x="313943" y="32004"/>
                  </a:lnTo>
                  <a:lnTo>
                    <a:pt x="332231" y="35052"/>
                  </a:lnTo>
                  <a:lnTo>
                    <a:pt x="368807" y="44195"/>
                  </a:lnTo>
                  <a:lnTo>
                    <a:pt x="403859" y="51816"/>
                  </a:lnTo>
                  <a:lnTo>
                    <a:pt x="438911" y="60960"/>
                  </a:lnTo>
                  <a:lnTo>
                    <a:pt x="487679" y="77724"/>
                  </a:lnTo>
                  <a:lnTo>
                    <a:pt x="534923" y="99060"/>
                  </a:lnTo>
                  <a:lnTo>
                    <a:pt x="577595" y="128016"/>
                  </a:lnTo>
                  <a:lnTo>
                    <a:pt x="618743" y="167639"/>
                  </a:lnTo>
                  <a:lnTo>
                    <a:pt x="643127" y="201168"/>
                  </a:lnTo>
                  <a:lnTo>
                    <a:pt x="653795" y="219456"/>
                  </a:lnTo>
                  <a:lnTo>
                    <a:pt x="665987" y="237743"/>
                  </a:lnTo>
                  <a:lnTo>
                    <a:pt x="687323" y="277368"/>
                  </a:lnTo>
                  <a:lnTo>
                    <a:pt x="707135" y="316992"/>
                  </a:lnTo>
                  <a:lnTo>
                    <a:pt x="717803" y="336804"/>
                  </a:lnTo>
                  <a:lnTo>
                    <a:pt x="726947" y="355092"/>
                  </a:lnTo>
                  <a:lnTo>
                    <a:pt x="737615" y="373380"/>
                  </a:lnTo>
                  <a:lnTo>
                    <a:pt x="746759" y="391668"/>
                  </a:lnTo>
                  <a:lnTo>
                    <a:pt x="757427" y="408432"/>
                  </a:lnTo>
                  <a:lnTo>
                    <a:pt x="766571" y="423672"/>
                  </a:lnTo>
                  <a:lnTo>
                    <a:pt x="784859" y="451104"/>
                  </a:lnTo>
                  <a:lnTo>
                    <a:pt x="801623" y="478536"/>
                  </a:lnTo>
                  <a:lnTo>
                    <a:pt x="818387" y="504444"/>
                  </a:lnTo>
                  <a:lnTo>
                    <a:pt x="835151" y="527304"/>
                  </a:lnTo>
                  <a:lnTo>
                    <a:pt x="850391" y="550164"/>
                  </a:lnTo>
                  <a:lnTo>
                    <a:pt x="883919" y="591312"/>
                  </a:lnTo>
                  <a:lnTo>
                    <a:pt x="943355" y="644652"/>
                  </a:lnTo>
                  <a:lnTo>
                    <a:pt x="984503" y="675132"/>
                  </a:lnTo>
                  <a:lnTo>
                    <a:pt x="1005839" y="687324"/>
                  </a:lnTo>
                  <a:lnTo>
                    <a:pt x="1028699" y="701040"/>
                  </a:lnTo>
                  <a:lnTo>
                    <a:pt x="1080515" y="722376"/>
                  </a:lnTo>
                  <a:lnTo>
                    <a:pt x="1127759" y="737616"/>
                  </a:lnTo>
                  <a:lnTo>
                    <a:pt x="1165859" y="746760"/>
                  </a:lnTo>
                  <a:lnTo>
                    <a:pt x="1184147" y="751332"/>
                  </a:lnTo>
                  <a:lnTo>
                    <a:pt x="1223771" y="758952"/>
                  </a:lnTo>
                  <a:lnTo>
                    <a:pt x="1243583" y="762000"/>
                  </a:lnTo>
                  <a:lnTo>
                    <a:pt x="1261871" y="766572"/>
                  </a:lnTo>
                  <a:lnTo>
                    <a:pt x="1295399" y="772668"/>
                  </a:lnTo>
                  <a:lnTo>
                    <a:pt x="1310639" y="774192"/>
                  </a:lnTo>
                  <a:lnTo>
                    <a:pt x="1324355" y="777240"/>
                  </a:lnTo>
                  <a:lnTo>
                    <a:pt x="1336547" y="778764"/>
                  </a:lnTo>
                  <a:lnTo>
                    <a:pt x="1345691" y="781812"/>
                  </a:lnTo>
                  <a:lnTo>
                    <a:pt x="1344167" y="79095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57622" y="2895045"/>
            <a:ext cx="42545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i="1" dirty="0">
                <a:latin typeface="Calibri"/>
                <a:cs typeface="Calibri"/>
              </a:rPr>
              <a:t>v</a:t>
            </a:r>
            <a:r>
              <a:rPr sz="1550" i="1" spc="-5" dirty="0">
                <a:latin typeface="Calibri"/>
                <a:cs typeface="Calibri"/>
              </a:rPr>
              <a:t>is</a:t>
            </a:r>
            <a:r>
              <a:rPr sz="1550" i="1" spc="-10" dirty="0">
                <a:latin typeface="Calibri"/>
                <a:cs typeface="Calibri"/>
              </a:rPr>
              <a:t>o</a:t>
            </a:r>
            <a:r>
              <a:rPr sz="1550" i="1" spc="-5" dirty="0">
                <a:latin typeface="Calibri"/>
                <a:cs typeface="Calibri"/>
              </a:rPr>
              <a:t>k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18621" y="2879878"/>
            <a:ext cx="42735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i="1" spc="-10" dirty="0">
                <a:latin typeface="Calibri"/>
                <a:cs typeface="Calibri"/>
              </a:rPr>
              <a:t>m</a:t>
            </a:r>
            <a:r>
              <a:rPr sz="1550" i="1" spc="-15" dirty="0">
                <a:latin typeface="Calibri"/>
                <a:cs typeface="Calibri"/>
              </a:rPr>
              <a:t>a</a:t>
            </a:r>
            <a:r>
              <a:rPr sz="1550" i="1" spc="-5" dirty="0">
                <a:latin typeface="Calibri"/>
                <a:cs typeface="Calibri"/>
              </a:rPr>
              <a:t>la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7863" y="3839273"/>
            <a:ext cx="2062480" cy="7181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52169">
              <a:lnSpc>
                <a:spcPct val="100000"/>
              </a:lnSpc>
              <a:spcBef>
                <a:spcPts val="484"/>
              </a:spcBef>
            </a:pPr>
            <a:r>
              <a:rPr sz="1550" spc="-5" dirty="0">
                <a:latin typeface="Calibri"/>
                <a:cs typeface="Calibri"/>
              </a:rPr>
              <a:t>pritisak</a:t>
            </a:r>
            <a:endParaRPr sz="15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56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200" spc="5" dirty="0">
                <a:latin typeface="Calibri"/>
                <a:cs typeface="Calibri"/>
              </a:rPr>
              <a:t>Sugeno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metod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0152" y="3888676"/>
            <a:ext cx="8610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30" dirty="0">
                <a:latin typeface="Calibri"/>
                <a:cs typeface="Calibri"/>
              </a:rPr>
              <a:t>z</a:t>
            </a:r>
            <a:r>
              <a:rPr sz="1550" spc="-5" dirty="0">
                <a:latin typeface="Calibri"/>
                <a:cs typeface="Calibri"/>
              </a:rPr>
              <a:t>a</a:t>
            </a:r>
            <a:r>
              <a:rPr sz="1550" dirty="0">
                <a:latin typeface="Calibri"/>
                <a:cs typeface="Calibri"/>
              </a:rPr>
              <a:t>p</a:t>
            </a:r>
            <a:r>
              <a:rPr sz="1550" spc="-35" dirty="0">
                <a:latin typeface="Calibri"/>
                <a:cs typeface="Calibri"/>
              </a:rPr>
              <a:t>r</a:t>
            </a:r>
            <a:r>
              <a:rPr sz="1550" spc="-5" dirty="0">
                <a:latin typeface="Calibri"/>
                <a:cs typeface="Calibri"/>
              </a:rPr>
              <a:t>e</a:t>
            </a:r>
            <a:r>
              <a:rPr sz="1550" spc="-20" dirty="0">
                <a:latin typeface="Calibri"/>
                <a:cs typeface="Calibri"/>
              </a:rPr>
              <a:t>m</a:t>
            </a:r>
            <a:r>
              <a:rPr sz="1550" spc="10" dirty="0">
                <a:latin typeface="Calibri"/>
                <a:cs typeface="Calibri"/>
              </a:rPr>
              <a:t>i</a:t>
            </a:r>
            <a:r>
              <a:rPr sz="1550" spc="-15" dirty="0">
                <a:latin typeface="Calibri"/>
                <a:cs typeface="Calibri"/>
              </a:rPr>
              <a:t>n</a:t>
            </a:r>
            <a:r>
              <a:rPr sz="1550" spc="-5" dirty="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9244" y="2846280"/>
            <a:ext cx="13398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latin typeface="Calibri"/>
                <a:cs typeface="Calibri"/>
              </a:rPr>
              <a:t>μ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19287" y="2850888"/>
            <a:ext cx="13398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latin typeface="Calibri"/>
                <a:cs typeface="Calibri"/>
              </a:rPr>
              <a:t>μ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48873" y="69169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2</a:t>
            </a:r>
            <a:r>
              <a:rPr sz="1550" spc="-5" dirty="0">
                <a:latin typeface="Arial"/>
                <a:cs typeface="Arial"/>
              </a:rPr>
              <a:t>9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26835" y="5707380"/>
            <a:ext cx="3515995" cy="960119"/>
            <a:chOff x="5926835" y="5707380"/>
            <a:chExt cx="3515995" cy="960119"/>
          </a:xfrm>
        </p:grpSpPr>
        <p:sp>
          <p:nvSpPr>
            <p:cNvPr id="23" name="object 23"/>
            <p:cNvSpPr/>
            <p:nvPr/>
          </p:nvSpPr>
          <p:spPr>
            <a:xfrm>
              <a:off x="5926823" y="5707392"/>
              <a:ext cx="1391920" cy="960119"/>
            </a:xfrm>
            <a:custGeom>
              <a:avLst/>
              <a:gdLst/>
              <a:ahLst/>
              <a:cxnLst/>
              <a:rect l="l" t="t" r="r" b="b"/>
              <a:pathLst>
                <a:path w="1391920" h="960120">
                  <a:moveTo>
                    <a:pt x="1391424" y="950963"/>
                  </a:moveTo>
                  <a:lnTo>
                    <a:pt x="1223772" y="951344"/>
                  </a:lnTo>
                  <a:lnTo>
                    <a:pt x="1223772" y="894588"/>
                  </a:lnTo>
                  <a:lnTo>
                    <a:pt x="1216164" y="894588"/>
                  </a:lnTo>
                  <a:lnTo>
                    <a:pt x="1216164" y="951357"/>
                  </a:lnTo>
                  <a:lnTo>
                    <a:pt x="880872" y="952106"/>
                  </a:lnTo>
                  <a:lnTo>
                    <a:pt x="880872" y="894588"/>
                  </a:lnTo>
                  <a:lnTo>
                    <a:pt x="873264" y="894588"/>
                  </a:lnTo>
                  <a:lnTo>
                    <a:pt x="873264" y="952119"/>
                  </a:lnTo>
                  <a:lnTo>
                    <a:pt x="701052" y="952500"/>
                  </a:lnTo>
                  <a:lnTo>
                    <a:pt x="701052" y="894588"/>
                  </a:lnTo>
                  <a:lnTo>
                    <a:pt x="694956" y="894588"/>
                  </a:lnTo>
                  <a:lnTo>
                    <a:pt x="694956" y="952512"/>
                  </a:lnTo>
                  <a:lnTo>
                    <a:pt x="359676" y="953249"/>
                  </a:lnTo>
                  <a:lnTo>
                    <a:pt x="359676" y="899147"/>
                  </a:lnTo>
                  <a:lnTo>
                    <a:pt x="353580" y="899147"/>
                  </a:lnTo>
                  <a:lnTo>
                    <a:pt x="353580" y="953262"/>
                  </a:lnTo>
                  <a:lnTo>
                    <a:pt x="184404" y="953630"/>
                  </a:lnTo>
                  <a:lnTo>
                    <a:pt x="184404" y="894588"/>
                  </a:lnTo>
                  <a:lnTo>
                    <a:pt x="176796" y="894588"/>
                  </a:lnTo>
                  <a:lnTo>
                    <a:pt x="176796" y="953643"/>
                  </a:lnTo>
                  <a:lnTo>
                    <a:pt x="7620" y="954011"/>
                  </a:lnTo>
                  <a:lnTo>
                    <a:pt x="7620" y="771131"/>
                  </a:lnTo>
                  <a:lnTo>
                    <a:pt x="60972" y="771131"/>
                  </a:lnTo>
                  <a:lnTo>
                    <a:pt x="60972" y="763511"/>
                  </a:lnTo>
                  <a:lnTo>
                    <a:pt x="7620" y="763511"/>
                  </a:lnTo>
                  <a:lnTo>
                    <a:pt x="7620" y="580631"/>
                  </a:lnTo>
                  <a:lnTo>
                    <a:pt x="62496" y="580631"/>
                  </a:lnTo>
                  <a:lnTo>
                    <a:pt x="62496" y="574548"/>
                  </a:lnTo>
                  <a:lnTo>
                    <a:pt x="7620" y="574548"/>
                  </a:lnTo>
                  <a:lnTo>
                    <a:pt x="7620" y="387096"/>
                  </a:lnTo>
                  <a:lnTo>
                    <a:pt x="60972" y="387096"/>
                  </a:lnTo>
                  <a:lnTo>
                    <a:pt x="60972" y="379463"/>
                  </a:lnTo>
                  <a:lnTo>
                    <a:pt x="7620" y="379463"/>
                  </a:lnTo>
                  <a:lnTo>
                    <a:pt x="7620" y="196596"/>
                  </a:lnTo>
                  <a:lnTo>
                    <a:pt x="60972" y="196596"/>
                  </a:lnTo>
                  <a:lnTo>
                    <a:pt x="60972" y="188963"/>
                  </a:lnTo>
                  <a:lnTo>
                    <a:pt x="7620" y="188963"/>
                  </a:lnTo>
                  <a:lnTo>
                    <a:pt x="7620" y="7620"/>
                  </a:lnTo>
                  <a:lnTo>
                    <a:pt x="62496" y="7620"/>
                  </a:lnTo>
                  <a:lnTo>
                    <a:pt x="62496" y="0"/>
                  </a:lnTo>
                  <a:lnTo>
                    <a:pt x="3060" y="0"/>
                  </a:lnTo>
                  <a:lnTo>
                    <a:pt x="3060" y="4559"/>
                  </a:lnTo>
                  <a:lnTo>
                    <a:pt x="0" y="4559"/>
                  </a:lnTo>
                  <a:lnTo>
                    <a:pt x="0" y="957059"/>
                  </a:lnTo>
                  <a:lnTo>
                    <a:pt x="3048" y="957059"/>
                  </a:lnTo>
                  <a:lnTo>
                    <a:pt x="3048" y="960107"/>
                  </a:lnTo>
                  <a:lnTo>
                    <a:pt x="1391424" y="957059"/>
                  </a:lnTo>
                  <a:lnTo>
                    <a:pt x="1391424" y="9509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32932" y="5739383"/>
              <a:ext cx="1346200" cy="928369"/>
            </a:xfrm>
            <a:custGeom>
              <a:avLst/>
              <a:gdLst/>
              <a:ahLst/>
              <a:cxnLst/>
              <a:rect l="l" t="t" r="r" b="b"/>
              <a:pathLst>
                <a:path w="1346200" h="928370">
                  <a:moveTo>
                    <a:pt x="3048" y="928116"/>
                  </a:moveTo>
                  <a:lnTo>
                    <a:pt x="0" y="918972"/>
                  </a:lnTo>
                  <a:lnTo>
                    <a:pt x="9144" y="915924"/>
                  </a:lnTo>
                  <a:lnTo>
                    <a:pt x="18288" y="909828"/>
                  </a:lnTo>
                  <a:lnTo>
                    <a:pt x="74676" y="873252"/>
                  </a:lnTo>
                  <a:lnTo>
                    <a:pt x="124968" y="832104"/>
                  </a:lnTo>
                  <a:lnTo>
                    <a:pt x="141732" y="816864"/>
                  </a:lnTo>
                  <a:lnTo>
                    <a:pt x="160019" y="801624"/>
                  </a:lnTo>
                  <a:lnTo>
                    <a:pt x="176783" y="786384"/>
                  </a:lnTo>
                  <a:lnTo>
                    <a:pt x="222504" y="740664"/>
                  </a:lnTo>
                  <a:lnTo>
                    <a:pt x="246888" y="713232"/>
                  </a:lnTo>
                  <a:lnTo>
                    <a:pt x="257556" y="699516"/>
                  </a:lnTo>
                  <a:lnTo>
                    <a:pt x="280416" y="672084"/>
                  </a:lnTo>
                  <a:lnTo>
                    <a:pt x="318515" y="615696"/>
                  </a:lnTo>
                  <a:lnTo>
                    <a:pt x="364236" y="534924"/>
                  </a:lnTo>
                  <a:lnTo>
                    <a:pt x="382524" y="496824"/>
                  </a:lnTo>
                  <a:lnTo>
                    <a:pt x="391668" y="475488"/>
                  </a:lnTo>
                  <a:lnTo>
                    <a:pt x="397763" y="464820"/>
                  </a:lnTo>
                  <a:lnTo>
                    <a:pt x="420624" y="402336"/>
                  </a:lnTo>
                  <a:lnTo>
                    <a:pt x="438912" y="344424"/>
                  </a:lnTo>
                  <a:lnTo>
                    <a:pt x="466344" y="251460"/>
                  </a:lnTo>
                  <a:lnTo>
                    <a:pt x="484632" y="190500"/>
                  </a:lnTo>
                  <a:lnTo>
                    <a:pt x="495300" y="163068"/>
                  </a:lnTo>
                  <a:lnTo>
                    <a:pt x="504444" y="135636"/>
                  </a:lnTo>
                  <a:lnTo>
                    <a:pt x="510539" y="123444"/>
                  </a:lnTo>
                  <a:lnTo>
                    <a:pt x="515112" y="111252"/>
                  </a:lnTo>
                  <a:lnTo>
                    <a:pt x="527304" y="89916"/>
                  </a:lnTo>
                  <a:lnTo>
                    <a:pt x="531876" y="79247"/>
                  </a:lnTo>
                  <a:lnTo>
                    <a:pt x="563880" y="42672"/>
                  </a:lnTo>
                  <a:lnTo>
                    <a:pt x="608076" y="13716"/>
                  </a:lnTo>
                  <a:lnTo>
                    <a:pt x="656844" y="1524"/>
                  </a:lnTo>
                  <a:lnTo>
                    <a:pt x="673608" y="0"/>
                  </a:lnTo>
                  <a:lnTo>
                    <a:pt x="690372" y="1524"/>
                  </a:lnTo>
                  <a:lnTo>
                    <a:pt x="707136" y="4572"/>
                  </a:lnTo>
                  <a:lnTo>
                    <a:pt x="722375" y="7620"/>
                  </a:lnTo>
                  <a:lnTo>
                    <a:pt x="730757" y="10668"/>
                  </a:lnTo>
                  <a:lnTo>
                    <a:pt x="673608" y="10668"/>
                  </a:lnTo>
                  <a:lnTo>
                    <a:pt x="643127" y="13716"/>
                  </a:lnTo>
                  <a:lnTo>
                    <a:pt x="598932" y="30480"/>
                  </a:lnTo>
                  <a:lnTo>
                    <a:pt x="553212" y="68580"/>
                  </a:lnTo>
                  <a:lnTo>
                    <a:pt x="536448" y="94488"/>
                  </a:lnTo>
                  <a:lnTo>
                    <a:pt x="530352" y="105156"/>
                  </a:lnTo>
                  <a:lnTo>
                    <a:pt x="525780" y="115824"/>
                  </a:lnTo>
                  <a:lnTo>
                    <a:pt x="519684" y="128016"/>
                  </a:lnTo>
                  <a:lnTo>
                    <a:pt x="515112" y="140208"/>
                  </a:lnTo>
                  <a:lnTo>
                    <a:pt x="504444" y="166116"/>
                  </a:lnTo>
                  <a:lnTo>
                    <a:pt x="495300" y="193547"/>
                  </a:lnTo>
                  <a:lnTo>
                    <a:pt x="486156" y="224028"/>
                  </a:lnTo>
                  <a:lnTo>
                    <a:pt x="475487" y="254508"/>
                  </a:lnTo>
                  <a:lnTo>
                    <a:pt x="457200" y="316992"/>
                  </a:lnTo>
                  <a:lnTo>
                    <a:pt x="448056" y="347472"/>
                  </a:lnTo>
                  <a:lnTo>
                    <a:pt x="440436" y="376428"/>
                  </a:lnTo>
                  <a:lnTo>
                    <a:pt x="429768" y="405384"/>
                  </a:lnTo>
                  <a:lnTo>
                    <a:pt x="420624" y="432816"/>
                  </a:lnTo>
                  <a:lnTo>
                    <a:pt x="416052" y="445008"/>
                  </a:lnTo>
                  <a:lnTo>
                    <a:pt x="411480" y="458724"/>
                  </a:lnTo>
                  <a:lnTo>
                    <a:pt x="402336" y="480060"/>
                  </a:lnTo>
                  <a:lnTo>
                    <a:pt x="391668" y="501396"/>
                  </a:lnTo>
                  <a:lnTo>
                    <a:pt x="382524" y="521208"/>
                  </a:lnTo>
                  <a:lnTo>
                    <a:pt x="364236" y="557784"/>
                  </a:lnTo>
                  <a:lnTo>
                    <a:pt x="355092" y="574548"/>
                  </a:lnTo>
                  <a:lnTo>
                    <a:pt x="345948" y="589788"/>
                  </a:lnTo>
                  <a:lnTo>
                    <a:pt x="336804" y="606552"/>
                  </a:lnTo>
                  <a:lnTo>
                    <a:pt x="307848" y="650748"/>
                  </a:lnTo>
                  <a:lnTo>
                    <a:pt x="266700" y="705612"/>
                  </a:lnTo>
                  <a:lnTo>
                    <a:pt x="254507" y="719328"/>
                  </a:lnTo>
                  <a:lnTo>
                    <a:pt x="242316" y="734568"/>
                  </a:lnTo>
                  <a:lnTo>
                    <a:pt x="230124" y="748284"/>
                  </a:lnTo>
                  <a:lnTo>
                    <a:pt x="199643" y="778764"/>
                  </a:lnTo>
                  <a:lnTo>
                    <a:pt x="149352" y="824484"/>
                  </a:lnTo>
                  <a:lnTo>
                    <a:pt x="131064" y="839724"/>
                  </a:lnTo>
                  <a:lnTo>
                    <a:pt x="114300" y="854964"/>
                  </a:lnTo>
                  <a:lnTo>
                    <a:pt x="97536" y="868680"/>
                  </a:lnTo>
                  <a:lnTo>
                    <a:pt x="80772" y="880872"/>
                  </a:lnTo>
                  <a:lnTo>
                    <a:pt x="65532" y="893064"/>
                  </a:lnTo>
                  <a:lnTo>
                    <a:pt x="50292" y="903732"/>
                  </a:lnTo>
                  <a:lnTo>
                    <a:pt x="36576" y="912876"/>
                  </a:lnTo>
                  <a:lnTo>
                    <a:pt x="22860" y="918972"/>
                  </a:lnTo>
                  <a:lnTo>
                    <a:pt x="12192" y="925068"/>
                  </a:lnTo>
                  <a:lnTo>
                    <a:pt x="3048" y="928116"/>
                  </a:lnTo>
                  <a:close/>
                </a:path>
                <a:path w="1346200" h="928370">
                  <a:moveTo>
                    <a:pt x="787908" y="62484"/>
                  </a:moveTo>
                  <a:lnTo>
                    <a:pt x="749808" y="30480"/>
                  </a:lnTo>
                  <a:lnTo>
                    <a:pt x="705612" y="13716"/>
                  </a:lnTo>
                  <a:lnTo>
                    <a:pt x="673608" y="10668"/>
                  </a:lnTo>
                  <a:lnTo>
                    <a:pt x="730757" y="10668"/>
                  </a:lnTo>
                  <a:lnTo>
                    <a:pt x="768096" y="30480"/>
                  </a:lnTo>
                  <a:lnTo>
                    <a:pt x="795527" y="54864"/>
                  </a:lnTo>
                  <a:lnTo>
                    <a:pt x="797052" y="54864"/>
                  </a:lnTo>
                  <a:lnTo>
                    <a:pt x="797052" y="56388"/>
                  </a:lnTo>
                  <a:lnTo>
                    <a:pt x="799084" y="60960"/>
                  </a:lnTo>
                  <a:lnTo>
                    <a:pt x="787908" y="60960"/>
                  </a:lnTo>
                  <a:lnTo>
                    <a:pt x="787908" y="62484"/>
                  </a:lnTo>
                  <a:close/>
                </a:path>
                <a:path w="1346200" h="928370">
                  <a:moveTo>
                    <a:pt x="1345692" y="903732"/>
                  </a:moveTo>
                  <a:lnTo>
                    <a:pt x="1325880" y="903732"/>
                  </a:lnTo>
                  <a:lnTo>
                    <a:pt x="1318259" y="902208"/>
                  </a:lnTo>
                  <a:lnTo>
                    <a:pt x="1272540" y="882396"/>
                  </a:lnTo>
                  <a:lnTo>
                    <a:pt x="1240536" y="861060"/>
                  </a:lnTo>
                  <a:lnTo>
                    <a:pt x="1191768" y="819912"/>
                  </a:lnTo>
                  <a:lnTo>
                    <a:pt x="1161288" y="790956"/>
                  </a:lnTo>
                  <a:lnTo>
                    <a:pt x="1146048" y="775716"/>
                  </a:lnTo>
                  <a:lnTo>
                    <a:pt x="1130808" y="762000"/>
                  </a:lnTo>
                  <a:lnTo>
                    <a:pt x="1080516" y="707136"/>
                  </a:lnTo>
                  <a:lnTo>
                    <a:pt x="1039368" y="652272"/>
                  </a:lnTo>
                  <a:lnTo>
                    <a:pt x="1010412" y="608076"/>
                  </a:lnTo>
                  <a:lnTo>
                    <a:pt x="982980" y="557784"/>
                  </a:lnTo>
                  <a:lnTo>
                    <a:pt x="964692" y="521208"/>
                  </a:lnTo>
                  <a:lnTo>
                    <a:pt x="946404" y="480060"/>
                  </a:lnTo>
                  <a:lnTo>
                    <a:pt x="935736" y="458724"/>
                  </a:lnTo>
                  <a:lnTo>
                    <a:pt x="917448" y="413004"/>
                  </a:lnTo>
                  <a:lnTo>
                    <a:pt x="908304" y="388620"/>
                  </a:lnTo>
                  <a:lnTo>
                    <a:pt x="880872" y="310896"/>
                  </a:lnTo>
                  <a:lnTo>
                    <a:pt x="871727" y="283464"/>
                  </a:lnTo>
                  <a:lnTo>
                    <a:pt x="851916" y="228600"/>
                  </a:lnTo>
                  <a:lnTo>
                    <a:pt x="832104" y="172212"/>
                  </a:lnTo>
                  <a:lnTo>
                    <a:pt x="810768" y="115824"/>
                  </a:lnTo>
                  <a:lnTo>
                    <a:pt x="800100" y="88392"/>
                  </a:lnTo>
                  <a:lnTo>
                    <a:pt x="787908" y="60960"/>
                  </a:lnTo>
                  <a:lnTo>
                    <a:pt x="799084" y="60960"/>
                  </a:lnTo>
                  <a:lnTo>
                    <a:pt x="809244" y="83820"/>
                  </a:lnTo>
                  <a:lnTo>
                    <a:pt x="819912" y="112776"/>
                  </a:lnTo>
                  <a:lnTo>
                    <a:pt x="842772" y="169164"/>
                  </a:lnTo>
                  <a:lnTo>
                    <a:pt x="862584" y="224028"/>
                  </a:lnTo>
                  <a:lnTo>
                    <a:pt x="880872" y="280416"/>
                  </a:lnTo>
                  <a:lnTo>
                    <a:pt x="890016" y="306324"/>
                  </a:lnTo>
                  <a:lnTo>
                    <a:pt x="908304" y="359664"/>
                  </a:lnTo>
                  <a:lnTo>
                    <a:pt x="935736" y="432816"/>
                  </a:lnTo>
                  <a:lnTo>
                    <a:pt x="955548" y="475488"/>
                  </a:lnTo>
                  <a:lnTo>
                    <a:pt x="964692" y="496824"/>
                  </a:lnTo>
                  <a:lnTo>
                    <a:pt x="992124" y="553212"/>
                  </a:lnTo>
                  <a:lnTo>
                    <a:pt x="1010412" y="586740"/>
                  </a:lnTo>
                  <a:lnTo>
                    <a:pt x="1048512" y="646176"/>
                  </a:lnTo>
                  <a:lnTo>
                    <a:pt x="1089660" y="701040"/>
                  </a:lnTo>
                  <a:lnTo>
                    <a:pt x="1124712" y="740664"/>
                  </a:lnTo>
                  <a:lnTo>
                    <a:pt x="1167384" y="783336"/>
                  </a:lnTo>
                  <a:lnTo>
                    <a:pt x="1199388" y="812292"/>
                  </a:lnTo>
                  <a:lnTo>
                    <a:pt x="1214628" y="827532"/>
                  </a:lnTo>
                  <a:lnTo>
                    <a:pt x="1231392" y="839724"/>
                  </a:lnTo>
                  <a:lnTo>
                    <a:pt x="1261871" y="864108"/>
                  </a:lnTo>
                  <a:lnTo>
                    <a:pt x="1278636" y="873252"/>
                  </a:lnTo>
                  <a:lnTo>
                    <a:pt x="1292351" y="880872"/>
                  </a:lnTo>
                  <a:lnTo>
                    <a:pt x="1307592" y="886968"/>
                  </a:lnTo>
                  <a:lnTo>
                    <a:pt x="1321308" y="891540"/>
                  </a:lnTo>
                  <a:lnTo>
                    <a:pt x="1327404" y="893064"/>
                  </a:lnTo>
                  <a:lnTo>
                    <a:pt x="1345692" y="893064"/>
                  </a:lnTo>
                  <a:lnTo>
                    <a:pt x="1345692" y="90373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50707" y="6045707"/>
              <a:ext cx="1487805" cy="340360"/>
            </a:xfrm>
            <a:custGeom>
              <a:avLst/>
              <a:gdLst/>
              <a:ahLst/>
              <a:cxnLst/>
              <a:rect l="l" t="t" r="r" b="b"/>
              <a:pathLst>
                <a:path w="1487804" h="340360">
                  <a:moveTo>
                    <a:pt x="1487424" y="339852"/>
                  </a:moveTo>
                  <a:lnTo>
                    <a:pt x="0" y="339852"/>
                  </a:lnTo>
                  <a:lnTo>
                    <a:pt x="0" y="0"/>
                  </a:lnTo>
                  <a:lnTo>
                    <a:pt x="1487424" y="0"/>
                  </a:lnTo>
                  <a:lnTo>
                    <a:pt x="1487424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46135" y="6041135"/>
              <a:ext cx="1496695" cy="350520"/>
            </a:xfrm>
            <a:custGeom>
              <a:avLst/>
              <a:gdLst/>
              <a:ahLst/>
              <a:cxnLst/>
              <a:rect l="l" t="t" r="r" b="b"/>
              <a:pathLst>
                <a:path w="1496695" h="350520">
                  <a:moveTo>
                    <a:pt x="1493520" y="350520"/>
                  </a:moveTo>
                  <a:lnTo>
                    <a:pt x="1524" y="350520"/>
                  </a:lnTo>
                  <a:lnTo>
                    <a:pt x="0" y="347472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1493520" y="0"/>
                  </a:lnTo>
                  <a:lnTo>
                    <a:pt x="1496567" y="3048"/>
                  </a:lnTo>
                  <a:lnTo>
                    <a:pt x="1496567" y="4572"/>
                  </a:lnTo>
                  <a:lnTo>
                    <a:pt x="9144" y="4572"/>
                  </a:lnTo>
                  <a:lnTo>
                    <a:pt x="4572" y="10668"/>
                  </a:lnTo>
                  <a:lnTo>
                    <a:pt x="9144" y="10668"/>
                  </a:lnTo>
                  <a:lnTo>
                    <a:pt x="9144" y="339852"/>
                  </a:lnTo>
                  <a:lnTo>
                    <a:pt x="4572" y="339852"/>
                  </a:lnTo>
                  <a:lnTo>
                    <a:pt x="9144" y="344424"/>
                  </a:lnTo>
                  <a:lnTo>
                    <a:pt x="1496567" y="344424"/>
                  </a:lnTo>
                  <a:lnTo>
                    <a:pt x="1496567" y="347472"/>
                  </a:lnTo>
                  <a:lnTo>
                    <a:pt x="1493520" y="350520"/>
                  </a:lnTo>
                  <a:close/>
                </a:path>
                <a:path w="1496695" h="350520">
                  <a:moveTo>
                    <a:pt x="9144" y="10668"/>
                  </a:moveTo>
                  <a:lnTo>
                    <a:pt x="4572" y="10668"/>
                  </a:lnTo>
                  <a:lnTo>
                    <a:pt x="9144" y="4572"/>
                  </a:lnTo>
                  <a:lnTo>
                    <a:pt x="9144" y="10668"/>
                  </a:lnTo>
                  <a:close/>
                </a:path>
                <a:path w="1496695" h="350520">
                  <a:moveTo>
                    <a:pt x="1485900" y="10668"/>
                  </a:moveTo>
                  <a:lnTo>
                    <a:pt x="9144" y="10668"/>
                  </a:lnTo>
                  <a:lnTo>
                    <a:pt x="9144" y="4572"/>
                  </a:lnTo>
                  <a:lnTo>
                    <a:pt x="1485900" y="4572"/>
                  </a:lnTo>
                  <a:lnTo>
                    <a:pt x="1485900" y="10668"/>
                  </a:lnTo>
                  <a:close/>
                </a:path>
                <a:path w="1496695" h="350520">
                  <a:moveTo>
                    <a:pt x="1485900" y="344424"/>
                  </a:moveTo>
                  <a:lnTo>
                    <a:pt x="1485900" y="4572"/>
                  </a:lnTo>
                  <a:lnTo>
                    <a:pt x="1491996" y="10668"/>
                  </a:lnTo>
                  <a:lnTo>
                    <a:pt x="1496567" y="10668"/>
                  </a:lnTo>
                  <a:lnTo>
                    <a:pt x="1496567" y="339852"/>
                  </a:lnTo>
                  <a:lnTo>
                    <a:pt x="1491996" y="339852"/>
                  </a:lnTo>
                  <a:lnTo>
                    <a:pt x="1485900" y="344424"/>
                  </a:lnTo>
                  <a:close/>
                </a:path>
                <a:path w="1496695" h="350520">
                  <a:moveTo>
                    <a:pt x="1496567" y="10668"/>
                  </a:moveTo>
                  <a:lnTo>
                    <a:pt x="1491996" y="10668"/>
                  </a:lnTo>
                  <a:lnTo>
                    <a:pt x="1485900" y="4572"/>
                  </a:lnTo>
                  <a:lnTo>
                    <a:pt x="1496567" y="4572"/>
                  </a:lnTo>
                  <a:lnTo>
                    <a:pt x="1496567" y="10668"/>
                  </a:lnTo>
                  <a:close/>
                </a:path>
                <a:path w="1496695" h="350520">
                  <a:moveTo>
                    <a:pt x="9144" y="344424"/>
                  </a:moveTo>
                  <a:lnTo>
                    <a:pt x="4572" y="339852"/>
                  </a:lnTo>
                  <a:lnTo>
                    <a:pt x="9144" y="339852"/>
                  </a:lnTo>
                  <a:lnTo>
                    <a:pt x="9144" y="344424"/>
                  </a:lnTo>
                  <a:close/>
                </a:path>
                <a:path w="1496695" h="350520">
                  <a:moveTo>
                    <a:pt x="1485900" y="344424"/>
                  </a:moveTo>
                  <a:lnTo>
                    <a:pt x="9144" y="344424"/>
                  </a:lnTo>
                  <a:lnTo>
                    <a:pt x="9144" y="339852"/>
                  </a:lnTo>
                  <a:lnTo>
                    <a:pt x="1485900" y="339852"/>
                  </a:lnTo>
                  <a:lnTo>
                    <a:pt x="1485900" y="344424"/>
                  </a:lnTo>
                  <a:close/>
                </a:path>
                <a:path w="1496695" h="350520">
                  <a:moveTo>
                    <a:pt x="1496567" y="344424"/>
                  </a:moveTo>
                  <a:lnTo>
                    <a:pt x="1485900" y="344424"/>
                  </a:lnTo>
                  <a:lnTo>
                    <a:pt x="1491996" y="339852"/>
                  </a:lnTo>
                  <a:lnTo>
                    <a:pt x="1496567" y="339852"/>
                  </a:lnTo>
                  <a:lnTo>
                    <a:pt x="1496567" y="344424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50707" y="6045707"/>
            <a:ext cx="1487805" cy="34036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85"/>
              </a:spcBef>
            </a:pPr>
            <a:r>
              <a:rPr sz="1550" spc="-5" dirty="0">
                <a:latin typeface="Calibri"/>
                <a:cs typeface="Calibri"/>
              </a:rPr>
              <a:t>otpor =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5∙brzina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46264" y="6134100"/>
            <a:ext cx="337185" cy="167640"/>
          </a:xfrm>
          <a:custGeom>
            <a:avLst/>
            <a:gdLst/>
            <a:ahLst/>
            <a:cxnLst/>
            <a:rect l="l" t="t" r="r" b="b"/>
            <a:pathLst>
              <a:path w="337184" h="167639">
                <a:moveTo>
                  <a:pt x="252983" y="167639"/>
                </a:moveTo>
                <a:lnTo>
                  <a:pt x="252983" y="124967"/>
                </a:lnTo>
                <a:lnTo>
                  <a:pt x="0" y="124967"/>
                </a:lnTo>
                <a:lnTo>
                  <a:pt x="0" y="41148"/>
                </a:lnTo>
                <a:lnTo>
                  <a:pt x="252983" y="41148"/>
                </a:lnTo>
                <a:lnTo>
                  <a:pt x="252983" y="0"/>
                </a:lnTo>
                <a:lnTo>
                  <a:pt x="336803" y="83819"/>
                </a:lnTo>
                <a:lnTo>
                  <a:pt x="252983" y="1676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78195" y="5653520"/>
            <a:ext cx="61214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i="1" spc="-5" dirty="0">
                <a:latin typeface="Calibri"/>
                <a:cs typeface="Calibri"/>
              </a:rPr>
              <a:t>s</a:t>
            </a:r>
            <a:r>
              <a:rPr sz="1550" i="1" spc="-10" dirty="0">
                <a:latin typeface="Calibri"/>
                <a:cs typeface="Calibri"/>
              </a:rPr>
              <a:t>r</a:t>
            </a:r>
            <a:r>
              <a:rPr sz="1550" i="1" spc="-5" dirty="0">
                <a:latin typeface="Calibri"/>
                <a:cs typeface="Calibri"/>
              </a:rPr>
              <a:t>e</a:t>
            </a:r>
            <a:r>
              <a:rPr sz="1550" i="1" spc="-15" dirty="0">
                <a:latin typeface="Calibri"/>
                <a:cs typeface="Calibri"/>
              </a:rPr>
              <a:t>dn</a:t>
            </a:r>
            <a:r>
              <a:rPr sz="1550" i="1" spc="-5" dirty="0">
                <a:latin typeface="Calibri"/>
                <a:cs typeface="Calibri"/>
              </a:rPr>
              <a:t>ja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57622" y="6657795"/>
            <a:ext cx="51879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Calibri"/>
                <a:cs typeface="Calibri"/>
              </a:rPr>
              <a:t>b</a:t>
            </a:r>
            <a:r>
              <a:rPr sz="1550" spc="-5" dirty="0">
                <a:latin typeface="Calibri"/>
                <a:cs typeface="Calibri"/>
              </a:rPr>
              <a:t>r</a:t>
            </a:r>
            <a:r>
              <a:rPr sz="1550" spc="-15" dirty="0">
                <a:latin typeface="Calibri"/>
                <a:cs typeface="Calibri"/>
              </a:rPr>
              <a:t>z</a:t>
            </a:r>
            <a:r>
              <a:rPr sz="1550" spc="-5" dirty="0">
                <a:latin typeface="Calibri"/>
                <a:cs typeface="Calibri"/>
              </a:rPr>
              <a:t>i</a:t>
            </a:r>
            <a:r>
              <a:rPr sz="1550" dirty="0">
                <a:latin typeface="Calibri"/>
                <a:cs typeface="Calibri"/>
              </a:rPr>
              <a:t>n</a:t>
            </a:r>
            <a:r>
              <a:rPr sz="1550" spc="-5" dirty="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9244" y="4903387"/>
            <a:ext cx="2091055" cy="8972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65"/>
              </a:spcBef>
              <a:tabLst>
                <a:tab pos="696595" algn="l"/>
              </a:tabLst>
            </a:pPr>
            <a:r>
              <a:rPr sz="1550" b="1" dirty="0">
                <a:latin typeface="Cambria"/>
                <a:cs typeface="Cambria"/>
              </a:rPr>
              <a:t>if	</a:t>
            </a:r>
            <a:r>
              <a:rPr sz="1550" spc="-5" dirty="0">
                <a:latin typeface="Cambria"/>
                <a:cs typeface="Cambria"/>
              </a:rPr>
              <a:t>brzina </a:t>
            </a:r>
            <a:r>
              <a:rPr sz="1550" dirty="0">
                <a:latin typeface="Cambria"/>
                <a:cs typeface="Cambria"/>
              </a:rPr>
              <a:t>je</a:t>
            </a:r>
            <a:r>
              <a:rPr sz="1550" spc="-85" dirty="0">
                <a:latin typeface="Cambria"/>
                <a:cs typeface="Cambria"/>
              </a:rPr>
              <a:t> </a:t>
            </a:r>
            <a:r>
              <a:rPr sz="1550" i="1" spc="-5" dirty="0">
                <a:latin typeface="Cambria"/>
                <a:cs typeface="Cambria"/>
              </a:rPr>
              <a:t>srednja</a:t>
            </a:r>
            <a:endParaRPr sz="1550">
              <a:latin typeface="Cambria"/>
              <a:cs typeface="Cambria"/>
            </a:endParaRPr>
          </a:p>
          <a:p>
            <a:pPr marL="109855">
              <a:lnSpc>
                <a:spcPct val="100000"/>
              </a:lnSpc>
              <a:spcBef>
                <a:spcPts val="170"/>
              </a:spcBef>
              <a:tabLst>
                <a:tab pos="696595" algn="l"/>
              </a:tabLst>
            </a:pPr>
            <a:r>
              <a:rPr sz="1550" b="1" spc="-5" dirty="0">
                <a:latin typeface="Cambria"/>
                <a:cs typeface="Cambria"/>
              </a:rPr>
              <a:t>then	</a:t>
            </a:r>
            <a:r>
              <a:rPr sz="1550" spc="-10" dirty="0">
                <a:latin typeface="Cambria"/>
                <a:cs typeface="Cambria"/>
              </a:rPr>
              <a:t>otpor=</a:t>
            </a:r>
            <a:r>
              <a:rPr sz="1550" spc="-60" dirty="0">
                <a:latin typeface="Cambria"/>
                <a:cs typeface="Cambria"/>
              </a:rPr>
              <a:t> </a:t>
            </a:r>
            <a:r>
              <a:rPr sz="1550" spc="-5" dirty="0">
                <a:latin typeface="Cambria"/>
                <a:cs typeface="Cambria"/>
              </a:rPr>
              <a:t>5*brzina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550" spc="-5" dirty="0">
                <a:latin typeface="Calibri"/>
                <a:cs typeface="Calibri"/>
              </a:rPr>
              <a:t>μ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35425" marR="5080" indent="478155">
              <a:lnSpc>
                <a:spcPct val="100499"/>
              </a:lnSpc>
              <a:spcBef>
                <a:spcPts val="90"/>
              </a:spcBef>
            </a:pPr>
            <a:r>
              <a:rPr spc="10" dirty="0"/>
              <a:t>1. </a:t>
            </a:r>
            <a:r>
              <a:rPr dirty="0"/>
              <a:t>Osnovni</a:t>
            </a:r>
            <a:r>
              <a:rPr spc="-65" dirty="0"/>
              <a:t> </a:t>
            </a:r>
            <a:r>
              <a:rPr spc="-5" dirty="0"/>
              <a:t>pojmovi  </a:t>
            </a:r>
            <a:r>
              <a:rPr dirty="0"/>
              <a:t>veštačke</a:t>
            </a:r>
            <a:r>
              <a:rPr spc="-80" dirty="0"/>
              <a:t> </a:t>
            </a:r>
            <a:r>
              <a:rPr dirty="0"/>
              <a:t>inteligencije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7046" y="1682407"/>
            <a:ext cx="3838575" cy="341693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8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Veštačka</a:t>
            </a:r>
            <a:r>
              <a:rPr sz="3050" spc="-3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inteligencija</a:t>
            </a:r>
            <a:endParaRPr sz="30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9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5" dirty="0">
                <a:latin typeface="Calibri"/>
                <a:cs typeface="Calibri"/>
              </a:rPr>
              <a:t>Mašinsko </a:t>
            </a:r>
            <a:r>
              <a:rPr sz="3050" spc="10" dirty="0">
                <a:latin typeface="Calibri"/>
                <a:cs typeface="Calibri"/>
              </a:rPr>
              <a:t>učenje</a:t>
            </a:r>
            <a:endParaRPr sz="30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8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5" dirty="0">
                <a:latin typeface="Calibri"/>
                <a:cs typeface="Calibri"/>
              </a:rPr>
              <a:t>Znanje</a:t>
            </a:r>
            <a:endParaRPr sz="30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9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Predstavljanje</a:t>
            </a:r>
            <a:r>
              <a:rPr sz="3050" spc="-15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znanja</a:t>
            </a:r>
            <a:endParaRPr sz="30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9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Zaključivanje</a:t>
            </a:r>
            <a:endParaRPr sz="30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9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Ekspertni </a:t>
            </a:r>
            <a:r>
              <a:rPr sz="3050" spc="15" dirty="0">
                <a:latin typeface="Calibri"/>
                <a:cs typeface="Calibri"/>
              </a:rPr>
              <a:t>sistem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" y="42945"/>
            <a:ext cx="4999183" cy="69048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58" y="545515"/>
            <a:ext cx="8909844" cy="607859"/>
          </a:xfrm>
        </p:spPr>
        <p:txBody>
          <a:bodyPr/>
          <a:lstStyle/>
          <a:p>
            <a:r>
              <a:rPr lang="en-US" dirty="0" err="1" smtClean="0"/>
              <a:t>Napomena</a:t>
            </a:r>
            <a:r>
              <a:rPr lang="en-US" dirty="0" smtClean="0"/>
              <a:t>: </a:t>
            </a:r>
            <a:r>
              <a:rPr lang="en-US" dirty="0" err="1" smtClean="0"/>
              <a:t>Bajesovo</a:t>
            </a:r>
            <a:r>
              <a:rPr lang="en-US" dirty="0" smtClean="0"/>
              <a:t> </a:t>
            </a:r>
            <a:r>
              <a:rPr lang="en-US" dirty="0" err="1" smtClean="0"/>
              <a:t>pravilo</a:t>
            </a:r>
            <a:r>
              <a:rPr lang="en-US" dirty="0" smtClean="0"/>
              <a:t>  je </a:t>
            </a:r>
            <a:r>
              <a:rPr lang="en-US" dirty="0" err="1" smtClean="0"/>
              <a:t>takođe</a:t>
            </a:r>
            <a:r>
              <a:rPr lang="en-US" dirty="0" smtClean="0"/>
              <a:t> </a:t>
            </a:r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zaključivanja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900057" y="1761365"/>
            <a:ext cx="19850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1819910" algn="l"/>
              </a:tabLst>
            </a:pP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B</a:t>
            </a:r>
            <a:r>
              <a:rPr sz="2000" i="1" spc="-25" dirty="0">
                <a:solidFill>
                  <a:prstClr val="black"/>
                </a:solidFill>
                <a:latin typeface="Courier New"/>
                <a:cs typeface="Courier New"/>
              </a:rPr>
              <a:t>a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y</a:t>
            </a:r>
            <a:r>
              <a:rPr sz="2000" i="1" spc="-25" dirty="0">
                <a:solidFill>
                  <a:prstClr val="black"/>
                </a:solidFill>
                <a:latin typeface="Courier New"/>
                <a:cs typeface="Courier New"/>
              </a:rPr>
              <a:t>e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s</a:t>
            </a:r>
            <a:r>
              <a:rPr sz="2000" i="1" spc="-25" dirty="0">
                <a:solidFill>
                  <a:prstClr val="black"/>
                </a:solidFill>
                <a:latin typeface="Courier New"/>
                <a:cs typeface="Courier New"/>
              </a:rPr>
              <a:t>ia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n</a:t>
            </a:r>
            <a:r>
              <a:rPr sz="2000" spc="-25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s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)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  <a:endParaRPr sz="20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9426" y="2288668"/>
            <a:ext cx="548640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451484" algn="l"/>
              </a:tabLst>
            </a:pPr>
            <a:r>
              <a:rPr sz="1300" i="1" spc="10" dirty="0">
                <a:solidFill>
                  <a:srgbClr val="00B04F"/>
                </a:solidFill>
                <a:latin typeface="Times New Roman"/>
                <a:cs typeface="Times New Roman"/>
              </a:rPr>
              <a:t>1</a:t>
            </a:r>
            <a:r>
              <a:rPr sz="1300" spc="10" dirty="0">
                <a:solidFill>
                  <a:srgbClr val="00B04F"/>
                </a:solidFill>
                <a:latin typeface="Times New Roman"/>
                <a:cs typeface="Times New Roman"/>
              </a:rPr>
              <a:t>	</a:t>
            </a:r>
            <a:r>
              <a:rPr sz="1300" i="1" spc="10" dirty="0">
                <a:solidFill>
                  <a:srgbClr val="00B04F"/>
                </a:solidFill>
                <a:latin typeface="Times New Roman"/>
                <a:cs typeface="Times New Roman"/>
              </a:rPr>
              <a:t>n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0954" y="2142365"/>
            <a:ext cx="24034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spc="-5" dirty="0">
                <a:solidFill>
                  <a:srgbClr val="00B04F"/>
                </a:solidFill>
                <a:latin typeface="Times New Roman"/>
                <a:cs typeface="Times New Roman"/>
              </a:rPr>
              <a:t>// </a:t>
            </a:r>
            <a:r>
              <a:rPr sz="2000" spc="-10" dirty="0">
                <a:solidFill>
                  <a:srgbClr val="00B04F"/>
                </a:solidFill>
                <a:latin typeface="Times New Roman"/>
                <a:cs typeface="Times New Roman"/>
              </a:rPr>
              <a:t>s= </a:t>
            </a:r>
            <a:r>
              <a:rPr sz="2000" spc="-5" dirty="0">
                <a:solidFill>
                  <a:srgbClr val="00B04F"/>
                </a:solidFill>
                <a:latin typeface="Times New Roman"/>
                <a:cs typeface="Times New Roman"/>
              </a:rPr>
              <a:t>{</a:t>
            </a:r>
            <a:r>
              <a:rPr sz="2000" i="1" spc="-5" dirty="0">
                <a:solidFill>
                  <a:srgbClr val="00B04F"/>
                </a:solidFill>
                <a:latin typeface="Times New Roman"/>
                <a:cs typeface="Times New Roman"/>
              </a:rPr>
              <a:t>s </a:t>
            </a:r>
            <a:r>
              <a:rPr sz="2000" dirty="0">
                <a:solidFill>
                  <a:srgbClr val="00B04F"/>
                </a:solidFill>
                <a:latin typeface="Times New Roman"/>
                <a:cs typeface="Times New Roman"/>
              </a:rPr>
              <a:t>,..,</a:t>
            </a:r>
            <a:r>
              <a:rPr sz="2000" i="1" dirty="0">
                <a:solidFill>
                  <a:srgbClr val="00B04F"/>
                </a:solidFill>
                <a:latin typeface="Times New Roman"/>
                <a:cs typeface="Times New Roman"/>
              </a:rPr>
              <a:t>s </a:t>
            </a:r>
            <a:r>
              <a:rPr sz="2000" spc="-5" dirty="0">
                <a:solidFill>
                  <a:srgbClr val="00B04F"/>
                </a:solidFill>
                <a:latin typeface="Times New Roman"/>
                <a:cs typeface="Times New Roman"/>
              </a:rPr>
              <a:t>}</a:t>
            </a:r>
            <a:r>
              <a:rPr sz="2000" spc="204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B04F"/>
                </a:solidFill>
                <a:latin typeface="Times New Roman"/>
                <a:cs typeface="Times New Roman"/>
              </a:rPr>
              <a:t>simptomi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7266" y="2855598"/>
            <a:ext cx="23691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spc="-5" dirty="0">
                <a:solidFill>
                  <a:srgbClr val="00B04F"/>
                </a:solidFill>
                <a:latin typeface="Times New Roman"/>
                <a:cs typeface="Times New Roman"/>
              </a:rPr>
              <a:t>// apriorne</a:t>
            </a:r>
            <a:r>
              <a:rPr sz="2000" spc="-90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B04F"/>
                </a:solidFill>
                <a:latin typeface="Times New Roman"/>
                <a:cs typeface="Times New Roman"/>
              </a:rPr>
              <a:t>verovatnoće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410" y="2427659"/>
            <a:ext cx="3898265" cy="1842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spcBef>
                <a:spcPts val="580"/>
              </a:spcBef>
              <a:tabLst>
                <a:tab pos="641350" algn="l"/>
                <a:tab pos="1393825" algn="l"/>
              </a:tabLst>
            </a:pPr>
            <a:r>
              <a:rPr sz="2000" b="1" spc="-15" dirty="0">
                <a:solidFill>
                  <a:prstClr val="black"/>
                </a:solidFill>
                <a:latin typeface="Courier New"/>
                <a:cs typeface="Courier New"/>
              </a:rPr>
              <a:t>for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prstClr val="black"/>
                </a:solidFill>
                <a:latin typeface="Courier New"/>
                <a:cs typeface="Courier New"/>
              </a:rPr>
              <a:t>each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prstClr val="black"/>
                </a:solidFill>
                <a:latin typeface="Courier New"/>
                <a:cs typeface="Courier New"/>
              </a:rPr>
              <a:t>d</a:t>
            </a:r>
            <a:r>
              <a:rPr sz="1950" i="1" baseline="-21367" dirty="0">
                <a:solidFill>
                  <a:prstClr val="black"/>
                </a:solidFill>
                <a:latin typeface="Courier New"/>
                <a:cs typeface="Courier New"/>
              </a:rPr>
              <a:t>i</a:t>
            </a:r>
            <a:endParaRPr sz="1950" baseline="-21367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36550">
              <a:spcBef>
                <a:spcPts val="480"/>
              </a:spcBef>
              <a:tabLst>
                <a:tab pos="1342390" algn="l"/>
              </a:tabLst>
            </a:pP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P(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d</a:t>
            </a:r>
            <a:r>
              <a:rPr sz="1950" i="1" spc="-7" baseline="-21367" dirty="0">
                <a:solidFill>
                  <a:prstClr val="black"/>
                </a:solidFill>
                <a:latin typeface="Courier New"/>
                <a:cs typeface="Courier New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)=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prstClr val="black"/>
                </a:solidFill>
                <a:latin typeface="Courier New"/>
                <a:cs typeface="Courier New"/>
              </a:rPr>
              <a:t>Papriori(</a:t>
            </a:r>
            <a:r>
              <a:rPr sz="2000" i="1" spc="-10" dirty="0">
                <a:solidFill>
                  <a:prstClr val="black"/>
                </a:solidFill>
                <a:latin typeface="Courier New"/>
                <a:cs typeface="Courier New"/>
              </a:rPr>
              <a:t>d</a:t>
            </a:r>
            <a:r>
              <a:rPr sz="1950" i="1" spc="-15" baseline="-21367" dirty="0">
                <a:solidFill>
                  <a:prstClr val="black"/>
                </a:solidFill>
                <a:latin typeface="Courier New"/>
                <a:cs typeface="Courier New"/>
              </a:rPr>
              <a:t>i</a:t>
            </a:r>
            <a:r>
              <a:rPr sz="2000" spc="-10" dirty="0">
                <a:solidFill>
                  <a:prstClr val="black"/>
                </a:solidFill>
                <a:latin typeface="Courier New"/>
                <a:cs typeface="Courier New"/>
              </a:rPr>
              <a:t>);</a:t>
            </a:r>
            <a:endParaRPr sz="20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8100">
              <a:spcBef>
                <a:spcPts val="430"/>
              </a:spcBef>
            </a:pPr>
            <a:r>
              <a:rPr sz="2000" b="1" spc="-15" dirty="0">
                <a:solidFill>
                  <a:prstClr val="black"/>
                </a:solidFill>
                <a:latin typeface="Courier New"/>
                <a:cs typeface="Courier New"/>
              </a:rPr>
              <a:t>repeat</a:t>
            </a:r>
            <a:endParaRPr sz="20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39725">
              <a:spcBef>
                <a:spcPts val="459"/>
              </a:spcBef>
              <a:tabLst>
                <a:tab pos="995044" algn="l"/>
                <a:tab pos="1899920" algn="l"/>
                <a:tab pos="2199005" algn="l"/>
                <a:tab pos="2500630" algn="l"/>
              </a:tabLst>
            </a:pPr>
            <a:r>
              <a:rPr sz="2000" dirty="0">
                <a:solidFill>
                  <a:prstClr val="black"/>
                </a:solidFill>
                <a:latin typeface="Courier New"/>
                <a:cs typeface="Courier New"/>
              </a:rPr>
              <a:t>s</a:t>
            </a:r>
            <a:r>
              <a:rPr sz="1950" baseline="-21367" dirty="0">
                <a:solidFill>
                  <a:prstClr val="black"/>
                </a:solidFill>
                <a:latin typeface="Courier New"/>
                <a:cs typeface="Courier New"/>
              </a:rPr>
              <a:t>j</a:t>
            </a:r>
            <a:r>
              <a:rPr sz="1950" spc="15" baseline="-2136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=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prstClr val="black"/>
                </a:solidFill>
                <a:latin typeface="Courier New"/>
                <a:cs typeface="Courier New"/>
              </a:rPr>
              <a:t>s[1];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s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=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prstClr val="black"/>
                </a:solidFill>
                <a:latin typeface="Courier New"/>
                <a:cs typeface="Courier New"/>
              </a:rPr>
              <a:t>s\{</a:t>
            </a:r>
            <a:r>
              <a:rPr sz="2000" i="1" spc="-15" dirty="0">
                <a:solidFill>
                  <a:prstClr val="black"/>
                </a:solidFill>
                <a:latin typeface="Courier New"/>
                <a:cs typeface="Courier New"/>
              </a:rPr>
              <a:t>s</a:t>
            </a:r>
            <a:r>
              <a:rPr sz="2000" spc="-15" dirty="0">
                <a:solidFill>
                  <a:prstClr val="black"/>
                </a:solidFill>
                <a:latin typeface="Courier New"/>
                <a:cs typeface="Courier New"/>
              </a:rPr>
              <a:t>[1]}</a:t>
            </a:r>
            <a:r>
              <a:rPr sz="2000" i="1" spc="-15" dirty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sz="20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39725">
              <a:spcBef>
                <a:spcPts val="455"/>
              </a:spcBef>
              <a:tabLst>
                <a:tab pos="942975" algn="l"/>
                <a:tab pos="1696085" algn="l"/>
              </a:tabLst>
            </a:pPr>
            <a:r>
              <a:rPr sz="2000" b="1" spc="-15" dirty="0">
                <a:solidFill>
                  <a:prstClr val="black"/>
                </a:solidFill>
                <a:latin typeface="Courier New"/>
                <a:cs typeface="Courier New"/>
              </a:rPr>
              <a:t>for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prstClr val="black"/>
                </a:solidFill>
                <a:latin typeface="Courier New"/>
                <a:cs typeface="Courier New"/>
              </a:rPr>
              <a:t>each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prstClr val="black"/>
                </a:solidFill>
                <a:latin typeface="Courier New"/>
                <a:cs typeface="Courier New"/>
              </a:rPr>
              <a:t>d</a:t>
            </a:r>
            <a:r>
              <a:rPr sz="1950" i="1" baseline="-21367" dirty="0">
                <a:solidFill>
                  <a:prstClr val="black"/>
                </a:solidFill>
                <a:latin typeface="Courier New"/>
                <a:cs typeface="Courier New"/>
              </a:rPr>
              <a:t>i</a:t>
            </a:r>
            <a:endParaRPr sz="1950" baseline="-21367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834" y="4253411"/>
            <a:ext cx="7741920" cy="24574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6725" algn="ctr">
              <a:spcBef>
                <a:spcPts val="530"/>
              </a:spcBef>
              <a:tabLst>
                <a:tab pos="1469390" algn="l"/>
                <a:tab pos="3733800" algn="l"/>
              </a:tabLst>
            </a:pP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P(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d</a:t>
            </a:r>
            <a:r>
              <a:rPr sz="1950" i="1" spc="-7" baseline="-21367" dirty="0">
                <a:solidFill>
                  <a:prstClr val="black"/>
                </a:solidFill>
                <a:latin typeface="Courier New"/>
                <a:cs typeface="Courier New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)=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P(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d</a:t>
            </a:r>
            <a:r>
              <a:rPr sz="1950" i="1" spc="-7" baseline="-21367" dirty="0">
                <a:solidFill>
                  <a:prstClr val="black"/>
                </a:solidFill>
                <a:latin typeface="Courier New"/>
                <a:cs typeface="Courier New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)*I(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d</a:t>
            </a:r>
            <a:r>
              <a:rPr sz="1950" i="1" spc="-7" baseline="-21367" dirty="0">
                <a:solidFill>
                  <a:prstClr val="black"/>
                </a:solidFill>
                <a:latin typeface="Courier New"/>
                <a:cs typeface="Courier New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|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s</a:t>
            </a:r>
            <a:r>
              <a:rPr sz="1950" i="1" spc="-7" baseline="-21367" dirty="0">
                <a:solidFill>
                  <a:prstClr val="black"/>
                </a:solidFill>
                <a:latin typeface="Courier New"/>
                <a:cs typeface="Courier New"/>
              </a:rPr>
              <a:t>j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);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B04F"/>
                </a:solidFill>
                <a:latin typeface="Times New Roman"/>
                <a:cs typeface="Times New Roman"/>
              </a:rPr>
              <a:t>// </a:t>
            </a:r>
            <a:r>
              <a:rPr sz="2000" spc="-15" dirty="0">
                <a:solidFill>
                  <a:srgbClr val="00B04F"/>
                </a:solidFill>
                <a:latin typeface="Times New Roman"/>
                <a:cs typeface="Times New Roman"/>
              </a:rPr>
              <a:t>uslovne </a:t>
            </a:r>
            <a:r>
              <a:rPr sz="2000" spc="-10" dirty="0">
                <a:solidFill>
                  <a:srgbClr val="00B04F"/>
                </a:solidFill>
                <a:latin typeface="Times New Roman"/>
                <a:cs typeface="Times New Roman"/>
              </a:rPr>
              <a:t>verovatnoće</a:t>
            </a:r>
            <a:r>
              <a:rPr sz="2000" spc="-25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00B04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B04F"/>
                </a:solidFill>
                <a:latin typeface="Times New Roman"/>
                <a:cs typeface="Times New Roman"/>
              </a:rPr>
              <a:t>(</a:t>
            </a:r>
            <a:r>
              <a:rPr sz="2000" i="1" spc="-10" dirty="0">
                <a:solidFill>
                  <a:srgbClr val="00B04F"/>
                </a:solidFill>
                <a:latin typeface="Times New Roman"/>
                <a:cs typeface="Times New Roman"/>
              </a:rPr>
              <a:t>s</a:t>
            </a:r>
            <a:r>
              <a:rPr sz="1950" i="1" spc="-15" baseline="-21367" dirty="0">
                <a:solidFill>
                  <a:srgbClr val="00B04F"/>
                </a:solidFill>
                <a:latin typeface="Times New Roman"/>
                <a:cs typeface="Times New Roman"/>
              </a:rPr>
              <a:t>j</a:t>
            </a:r>
            <a:r>
              <a:rPr sz="2000" spc="-10" dirty="0">
                <a:solidFill>
                  <a:srgbClr val="00B04F"/>
                </a:solidFill>
                <a:latin typeface="Times New Roman"/>
                <a:cs typeface="Times New Roman"/>
              </a:rPr>
              <a:t>|</a:t>
            </a:r>
            <a:r>
              <a:rPr sz="2000" i="1" spc="-10" dirty="0">
                <a:solidFill>
                  <a:srgbClr val="00B04F"/>
                </a:solidFill>
                <a:latin typeface="Times New Roman"/>
                <a:cs typeface="Times New Roman"/>
              </a:rPr>
              <a:t>d</a:t>
            </a:r>
            <a:r>
              <a:rPr sz="1950" i="1" spc="-15" baseline="-21367" dirty="0">
                <a:solidFill>
                  <a:srgbClr val="00B04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0B04F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2425">
              <a:spcBef>
                <a:spcPts val="434"/>
              </a:spcBef>
              <a:tabLst>
                <a:tab pos="1257300" algn="l"/>
              </a:tabLst>
            </a:pPr>
            <a:r>
              <a:rPr sz="2000" b="1" spc="-15" dirty="0">
                <a:solidFill>
                  <a:prstClr val="black"/>
                </a:solidFill>
                <a:latin typeface="Courier New"/>
                <a:cs typeface="Courier New"/>
              </a:rPr>
              <a:t>until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prstClr val="black"/>
                </a:solidFill>
                <a:latin typeface="Courier New"/>
                <a:cs typeface="Courier New"/>
              </a:rPr>
              <a:t>s</a:t>
            </a:r>
            <a:r>
              <a:rPr sz="1950" i="1" spc="-15" baseline="-21367" dirty="0">
                <a:solidFill>
                  <a:prstClr val="black"/>
                </a:solidFill>
                <a:latin typeface="Courier New"/>
                <a:cs typeface="Courier New"/>
              </a:rPr>
              <a:t>j</a:t>
            </a:r>
            <a:r>
              <a:rPr sz="2000" spc="-10" dirty="0">
                <a:solidFill>
                  <a:prstClr val="black"/>
                </a:solidFill>
                <a:latin typeface="Courier New"/>
                <a:cs typeface="Courier New"/>
              </a:rPr>
              <a:t>={};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52425">
              <a:spcBef>
                <a:spcPts val="455"/>
              </a:spcBef>
              <a:tabLst>
                <a:tab pos="1104900" algn="l"/>
                <a:tab pos="1708785" algn="l"/>
                <a:tab pos="2010410" algn="l"/>
                <a:tab pos="3061970" algn="l"/>
                <a:tab pos="3515995" algn="l"/>
              </a:tabLst>
            </a:pPr>
            <a:r>
              <a:rPr sz="2000" i="1" spc="-10" dirty="0">
                <a:solidFill>
                  <a:prstClr val="black"/>
                </a:solidFill>
                <a:latin typeface="Courier New"/>
                <a:cs typeface="Courier New"/>
              </a:rPr>
              <a:t>List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spc="-15" dirty="0">
                <a:solidFill>
                  <a:prstClr val="black"/>
                </a:solidFill>
                <a:latin typeface="Courier New"/>
                <a:cs typeface="Courier New"/>
              </a:rPr>
              <a:t>top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N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spc="-15" dirty="0">
                <a:solidFill>
                  <a:prstClr val="black"/>
                </a:solidFill>
                <a:latin typeface="Courier New"/>
                <a:cs typeface="Courier New"/>
              </a:rPr>
              <a:t>diseas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spc="-5" dirty="0">
                <a:solidFill>
                  <a:prstClr val="black"/>
                </a:solidFill>
                <a:latin typeface="Courier New"/>
                <a:cs typeface="Courier New"/>
              </a:rPr>
              <a:t>by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P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0800">
              <a:spcBef>
                <a:spcPts val="455"/>
              </a:spcBef>
            </a:pPr>
            <a:r>
              <a:rPr sz="2000" spc="-5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0800">
              <a:lnSpc>
                <a:spcPts val="2330"/>
              </a:lnSpc>
              <a:spcBef>
                <a:spcPts val="600"/>
              </a:spcBef>
            </a:pPr>
            <a:r>
              <a:rPr sz="2000" i="1" dirty="0">
                <a:solidFill>
                  <a:srgbClr val="7F7F7F"/>
                </a:solidFill>
                <a:latin typeface="Times New Roman"/>
                <a:cs typeface="Times New Roman"/>
              </a:rPr>
              <a:t>Napomena</a:t>
            </a:r>
            <a:r>
              <a:rPr sz="2000" dirty="0">
                <a:solidFill>
                  <a:srgbClr val="7F7F7F"/>
                </a:solidFill>
                <a:latin typeface="Times New Roman"/>
                <a:cs typeface="Times New Roman"/>
              </a:rPr>
              <a:t>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9584" marR="43180" indent="-60960">
              <a:lnSpc>
                <a:spcPct val="95100"/>
              </a:lnSpc>
              <a:spcBef>
                <a:spcPts val="45"/>
              </a:spcBef>
            </a:pP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1950" i="1" spc="-7" baseline="-21367" dirty="0">
                <a:solidFill>
                  <a:srgbClr val="7F7F7F"/>
                </a:solidFill>
                <a:latin typeface="Times New Roman"/>
                <a:cs typeface="Times New Roman"/>
              </a:rPr>
              <a:t>i 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su </a:t>
            </a:r>
            <a:r>
              <a:rPr sz="2000" spc="-20" dirty="0">
                <a:solidFill>
                  <a:srgbClr val="7F7F7F"/>
                </a:solidFill>
                <a:latin typeface="Times New Roman"/>
                <a:cs typeface="Times New Roman"/>
              </a:rPr>
              <a:t>simtomi, </a:t>
            </a:r>
            <a:r>
              <a:rPr sz="2000" i="1" spc="5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1950" i="1" spc="7" baseline="-21367" dirty="0">
                <a:solidFill>
                  <a:srgbClr val="7F7F7F"/>
                </a:solidFill>
                <a:latin typeface="Times New Roman"/>
                <a:cs typeface="Times New Roman"/>
              </a:rPr>
              <a:t>i 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dijagnoze; 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koristi se </a:t>
            </a:r>
            <a:r>
              <a:rPr sz="2000" dirty="0">
                <a:solidFill>
                  <a:srgbClr val="7F7F7F"/>
                </a:solidFill>
                <a:latin typeface="Times New Roman"/>
                <a:cs typeface="Times New Roman"/>
              </a:rPr>
              <a:t>celobrojna </a:t>
            </a:r>
            <a:r>
              <a:rPr sz="2000" spc="-15" dirty="0">
                <a:solidFill>
                  <a:srgbClr val="7F7F7F"/>
                </a:solidFill>
                <a:latin typeface="Times New Roman"/>
                <a:cs typeface="Times New Roman"/>
              </a:rPr>
              <a:t>aritmetika 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eksponenata  P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(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|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1950" i="1" spc="-7" baseline="-21367" dirty="0">
                <a:solidFill>
                  <a:srgbClr val="7F7F7F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&amp;..&amp;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1950" i="1" spc="-7" baseline="-21367" dirty="0">
                <a:solidFill>
                  <a:srgbClr val="7F7F7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)= 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(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)·</a:t>
            </a:r>
            <a:r>
              <a:rPr sz="2200" spc="-5" dirty="0">
                <a:solidFill>
                  <a:srgbClr val="7F7F7F"/>
                </a:solidFill>
                <a:latin typeface="Times New Roman"/>
                <a:cs typeface="Times New Roman"/>
              </a:rPr>
              <a:t>П</a:t>
            </a:r>
            <a:r>
              <a:rPr sz="1950" spc="-7" baseline="-21367" dirty="0">
                <a:solidFill>
                  <a:srgbClr val="7F7F7F"/>
                </a:solidFill>
                <a:latin typeface="Times New Roman"/>
                <a:cs typeface="Times New Roman"/>
              </a:rPr>
              <a:t>i=1..n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(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1950" i="1" spc="-7" baseline="-21367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|</a:t>
            </a: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), s 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tim </a:t>
            </a:r>
            <a:r>
              <a:rPr sz="2000" dirty="0">
                <a:solidFill>
                  <a:srgbClr val="7F7F7F"/>
                </a:solidFill>
                <a:latin typeface="Times New Roman"/>
                <a:cs typeface="Times New Roman"/>
              </a:rPr>
              <a:t>da </a:t>
            </a:r>
            <a:r>
              <a:rPr sz="2000" spc="5" dirty="0">
                <a:solidFill>
                  <a:srgbClr val="7F7F7F"/>
                </a:solidFill>
                <a:latin typeface="Times New Roman"/>
                <a:cs typeface="Times New Roman"/>
              </a:rPr>
              <a:t>je</a:t>
            </a:r>
            <a:r>
              <a:rPr sz="2000" spc="-8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(</a:t>
            </a:r>
            <a:r>
              <a:rPr sz="2000" i="1" spc="-10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|</a:t>
            </a:r>
            <a:r>
              <a:rPr sz="2000" i="1" spc="-1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)=</a:t>
            </a:r>
            <a:r>
              <a:rPr sz="2000" i="1" spc="-10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(</a:t>
            </a:r>
            <a:r>
              <a:rPr sz="2000" i="1" spc="-1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|</a:t>
            </a:r>
            <a:r>
              <a:rPr sz="2000" i="1" spc="-10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)/</a:t>
            </a:r>
            <a:r>
              <a:rPr sz="2000" i="1" spc="-10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(</a:t>
            </a:r>
            <a:r>
              <a:rPr sz="2000" i="1" spc="-1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70810" y="1853311"/>
            <a:ext cx="4538471" cy="847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29255" y="2334896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>
                <a:moveTo>
                  <a:pt x="0" y="0"/>
                </a:moveTo>
                <a:lnTo>
                  <a:pt x="1725151" y="0"/>
                </a:lnTo>
              </a:path>
            </a:pathLst>
          </a:custGeom>
          <a:ln w="10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5861" y="2332222"/>
            <a:ext cx="133667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900" i="1" spc="5" dirty="0">
                <a:solidFill>
                  <a:prstClr val="black"/>
                </a:solidFill>
                <a:latin typeface="Cambria"/>
                <a:cs typeface="Cambria"/>
              </a:rPr>
              <a:t>P </a:t>
            </a:r>
            <a:r>
              <a:rPr sz="1900" spc="5" dirty="0">
                <a:solidFill>
                  <a:prstClr val="black"/>
                </a:solidFill>
                <a:latin typeface="Cambria"/>
                <a:cs typeface="Cambria"/>
              </a:rPr>
              <a:t>( </a:t>
            </a:r>
            <a:r>
              <a:rPr sz="1900" i="1" spc="80" dirty="0">
                <a:solidFill>
                  <a:prstClr val="black"/>
                </a:solidFill>
                <a:latin typeface="Cambria"/>
                <a:cs typeface="Cambria"/>
              </a:rPr>
              <a:t>s</a:t>
            </a:r>
            <a:r>
              <a:rPr sz="1650" spc="120" baseline="-25252" dirty="0">
                <a:solidFill>
                  <a:prstClr val="black"/>
                </a:solidFill>
                <a:latin typeface="Cambria"/>
                <a:cs typeface="Cambria"/>
              </a:rPr>
              <a:t>1 </a:t>
            </a:r>
            <a:r>
              <a:rPr sz="1900" spc="-5" dirty="0">
                <a:solidFill>
                  <a:prstClr val="black"/>
                </a:solidFill>
                <a:latin typeface="Cambria"/>
                <a:cs typeface="Cambria"/>
              </a:rPr>
              <a:t>,..., </a:t>
            </a:r>
            <a:r>
              <a:rPr sz="1900" i="1" spc="110" dirty="0">
                <a:solidFill>
                  <a:prstClr val="black"/>
                </a:solidFill>
                <a:latin typeface="Cambria"/>
                <a:cs typeface="Cambria"/>
              </a:rPr>
              <a:t>s</a:t>
            </a:r>
            <a:r>
              <a:rPr sz="1650" i="1" spc="165" baseline="-25252" dirty="0">
                <a:solidFill>
                  <a:prstClr val="black"/>
                </a:solidFill>
                <a:latin typeface="Cambria"/>
                <a:cs typeface="Cambria"/>
              </a:rPr>
              <a:t>m</a:t>
            </a:r>
            <a:r>
              <a:rPr sz="1650" i="1" spc="315" baseline="-25252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900" spc="5" dirty="0">
                <a:solidFill>
                  <a:prstClr val="black"/>
                </a:solidFill>
                <a:latin typeface="Cambria"/>
                <a:cs typeface="Cambria"/>
              </a:rPr>
              <a:t>)</a:t>
            </a:r>
            <a:endParaRPr sz="1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80013" y="1917693"/>
            <a:ext cx="109918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900" i="1" spc="5" dirty="0">
                <a:solidFill>
                  <a:prstClr val="black"/>
                </a:solidFill>
                <a:latin typeface="Cambria"/>
                <a:cs typeface="Cambria"/>
              </a:rPr>
              <a:t>P </a:t>
            </a:r>
            <a:r>
              <a:rPr sz="1900" spc="5" dirty="0">
                <a:solidFill>
                  <a:prstClr val="black"/>
                </a:solidFill>
                <a:latin typeface="Cambria"/>
                <a:cs typeface="Cambria"/>
              </a:rPr>
              <a:t>( </a:t>
            </a:r>
            <a:r>
              <a:rPr sz="1900" i="1" spc="5" dirty="0">
                <a:solidFill>
                  <a:prstClr val="black"/>
                </a:solidFill>
                <a:latin typeface="Cambria"/>
                <a:cs typeface="Cambria"/>
              </a:rPr>
              <a:t>s </a:t>
            </a:r>
            <a:r>
              <a:rPr sz="1650" i="1" baseline="-25252" dirty="0">
                <a:solidFill>
                  <a:prstClr val="black"/>
                </a:solidFill>
                <a:latin typeface="Cambria"/>
                <a:cs typeface="Cambria"/>
              </a:rPr>
              <a:t>j </a:t>
            </a:r>
            <a:r>
              <a:rPr sz="19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900" i="1" spc="5" dirty="0">
                <a:solidFill>
                  <a:prstClr val="black"/>
                </a:solidFill>
                <a:latin typeface="Cambria"/>
                <a:cs typeface="Cambria"/>
              </a:rPr>
              <a:t>d</a:t>
            </a:r>
            <a:r>
              <a:rPr sz="1900" i="1" spc="-3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650" i="1" baseline="-25252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1900" spc="5" dirty="0">
                <a:solidFill>
                  <a:prstClr val="black"/>
                </a:solidFill>
                <a:latin typeface="Cambria"/>
                <a:cs typeface="Cambria"/>
              </a:rPr>
              <a:t>)</a:t>
            </a:r>
            <a:endParaRPr sz="19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8757" y="1854116"/>
            <a:ext cx="325755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850" spc="15" dirty="0">
                <a:solidFill>
                  <a:prstClr val="black"/>
                </a:solidFill>
                <a:latin typeface="Symbol"/>
                <a:cs typeface="Symbol"/>
              </a:rPr>
              <a:t></a:t>
            </a:r>
            <a:endParaRPr sz="28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1468" y="1774471"/>
            <a:ext cx="293370" cy="5435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1100" i="1" spc="10" dirty="0">
                <a:solidFill>
                  <a:prstClr val="black"/>
                </a:solidFill>
                <a:latin typeface="Cambria"/>
                <a:cs typeface="Cambria"/>
              </a:rPr>
              <a:t>m</a:t>
            </a:r>
            <a:endParaRPr sz="1100">
              <a:solidFill>
                <a:prstClr val="black"/>
              </a:solidFill>
              <a:latin typeface="Cambria"/>
              <a:cs typeface="Cambria"/>
            </a:endParaRPr>
          </a:p>
          <a:p>
            <a:pPr marL="45720">
              <a:spcBef>
                <a:spcPts val="720"/>
              </a:spcBef>
            </a:pPr>
            <a:r>
              <a:rPr sz="1100" i="1" dirty="0">
                <a:solidFill>
                  <a:prstClr val="black"/>
                </a:solidFill>
                <a:latin typeface="Cambria"/>
                <a:cs typeface="Cambria"/>
              </a:rPr>
              <a:t>j</a:t>
            </a:r>
            <a:r>
              <a:rPr sz="1100" i="1" spc="-1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1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100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prstClr val="black"/>
                </a:solidFill>
                <a:latin typeface="Cambria"/>
                <a:cs typeface="Cambria"/>
              </a:rPr>
              <a:t>1</a:t>
            </a:r>
            <a:endParaRPr sz="11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78442" y="2140198"/>
            <a:ext cx="2734310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900" i="1" spc="5" dirty="0">
                <a:solidFill>
                  <a:prstClr val="black"/>
                </a:solidFill>
                <a:latin typeface="Cambria"/>
                <a:cs typeface="Cambria"/>
              </a:rPr>
              <a:t>P </a:t>
            </a:r>
            <a:r>
              <a:rPr sz="1900" spc="5" dirty="0">
                <a:solidFill>
                  <a:prstClr val="black"/>
                </a:solidFill>
                <a:latin typeface="Cambria"/>
                <a:cs typeface="Cambria"/>
              </a:rPr>
              <a:t>( </a:t>
            </a:r>
            <a:r>
              <a:rPr sz="1900" i="1" spc="5" dirty="0">
                <a:solidFill>
                  <a:prstClr val="black"/>
                </a:solidFill>
                <a:latin typeface="Cambria"/>
                <a:cs typeface="Cambria"/>
              </a:rPr>
              <a:t>d </a:t>
            </a:r>
            <a:r>
              <a:rPr sz="1650" i="1" baseline="-25252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19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900" i="1" spc="80" dirty="0">
                <a:solidFill>
                  <a:prstClr val="black"/>
                </a:solidFill>
                <a:latin typeface="Cambria"/>
                <a:cs typeface="Cambria"/>
              </a:rPr>
              <a:t>s</a:t>
            </a:r>
            <a:r>
              <a:rPr sz="1650" spc="120" baseline="-25252" dirty="0">
                <a:solidFill>
                  <a:prstClr val="black"/>
                </a:solidFill>
                <a:latin typeface="Cambria"/>
                <a:cs typeface="Cambria"/>
              </a:rPr>
              <a:t>1 </a:t>
            </a:r>
            <a:r>
              <a:rPr sz="1900" spc="-5" dirty="0">
                <a:solidFill>
                  <a:prstClr val="black"/>
                </a:solidFill>
                <a:latin typeface="Cambria"/>
                <a:cs typeface="Cambria"/>
              </a:rPr>
              <a:t>,..., </a:t>
            </a:r>
            <a:r>
              <a:rPr sz="1900" i="1" spc="95" dirty="0">
                <a:solidFill>
                  <a:prstClr val="black"/>
                </a:solidFill>
                <a:latin typeface="Cambria"/>
                <a:cs typeface="Cambria"/>
              </a:rPr>
              <a:t>s</a:t>
            </a:r>
            <a:r>
              <a:rPr sz="1650" i="1" spc="142" baseline="-25252" dirty="0">
                <a:solidFill>
                  <a:prstClr val="black"/>
                </a:solidFill>
                <a:latin typeface="Cambria"/>
                <a:cs typeface="Cambria"/>
              </a:rPr>
              <a:t>m </a:t>
            </a:r>
            <a:r>
              <a:rPr sz="1900" spc="5" dirty="0">
                <a:solidFill>
                  <a:prstClr val="black"/>
                </a:solidFill>
                <a:latin typeface="Cambria"/>
                <a:cs typeface="Cambria"/>
              </a:rPr>
              <a:t>) </a:t>
            </a:r>
            <a:r>
              <a:rPr sz="19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5" dirty="0">
                <a:solidFill>
                  <a:prstClr val="black"/>
                </a:solidFill>
                <a:latin typeface="Cambria"/>
                <a:cs typeface="Cambria"/>
              </a:rPr>
              <a:t>P </a:t>
            </a:r>
            <a:r>
              <a:rPr sz="1900" spc="5" dirty="0">
                <a:solidFill>
                  <a:prstClr val="black"/>
                </a:solidFill>
                <a:latin typeface="Cambria"/>
                <a:cs typeface="Cambria"/>
              </a:rPr>
              <a:t>( </a:t>
            </a:r>
            <a:r>
              <a:rPr sz="1900" i="1" spc="5" dirty="0">
                <a:solidFill>
                  <a:prstClr val="black"/>
                </a:solidFill>
                <a:latin typeface="Cambria"/>
                <a:cs typeface="Cambria"/>
              </a:rPr>
              <a:t>d </a:t>
            </a:r>
            <a:r>
              <a:rPr sz="1650" i="1" baseline="-25252" dirty="0">
                <a:solidFill>
                  <a:prstClr val="black"/>
                </a:solidFill>
                <a:latin typeface="Cambria"/>
                <a:cs typeface="Cambria"/>
              </a:rPr>
              <a:t>i </a:t>
            </a:r>
            <a:r>
              <a:rPr sz="1900" spc="5" dirty="0">
                <a:solidFill>
                  <a:prstClr val="black"/>
                </a:solidFill>
                <a:latin typeface="Cambria"/>
                <a:cs typeface="Cambria"/>
              </a:rPr>
              <a:t>)</a:t>
            </a:r>
            <a:r>
              <a:rPr sz="1900" spc="-2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prstClr val="black"/>
                </a:solidFill>
                <a:latin typeface="Symbol"/>
                <a:cs typeface="Symbol"/>
              </a:rPr>
              <a:t>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08900" y="5229225"/>
            <a:ext cx="2667000" cy="233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7"/>
          <p:cNvSpPr/>
          <p:nvPr/>
        </p:nvSpPr>
        <p:spPr>
          <a:xfrm>
            <a:off x="5167762" y="1847215"/>
            <a:ext cx="4547870" cy="859790"/>
          </a:xfrm>
          <a:custGeom>
            <a:avLst/>
            <a:gdLst/>
            <a:ahLst/>
            <a:cxnLst/>
            <a:rect l="l" t="t" r="r" b="b"/>
            <a:pathLst>
              <a:path w="4547870" h="859789">
                <a:moveTo>
                  <a:pt x="9144" y="853440"/>
                </a:moveTo>
                <a:lnTo>
                  <a:pt x="9144" y="813816"/>
                </a:lnTo>
                <a:lnTo>
                  <a:pt x="0" y="813816"/>
                </a:lnTo>
                <a:lnTo>
                  <a:pt x="0" y="853440"/>
                </a:lnTo>
                <a:lnTo>
                  <a:pt x="9144" y="853440"/>
                </a:lnTo>
                <a:close/>
              </a:path>
              <a:path w="4547870" h="859789">
                <a:moveTo>
                  <a:pt x="9144" y="780288"/>
                </a:moveTo>
                <a:lnTo>
                  <a:pt x="9144" y="740664"/>
                </a:lnTo>
                <a:lnTo>
                  <a:pt x="0" y="740664"/>
                </a:lnTo>
                <a:lnTo>
                  <a:pt x="0" y="780288"/>
                </a:lnTo>
                <a:lnTo>
                  <a:pt x="9144" y="780288"/>
                </a:lnTo>
                <a:close/>
              </a:path>
              <a:path w="4547870" h="859789">
                <a:moveTo>
                  <a:pt x="9144" y="707136"/>
                </a:moveTo>
                <a:lnTo>
                  <a:pt x="9144" y="664464"/>
                </a:lnTo>
                <a:lnTo>
                  <a:pt x="0" y="664464"/>
                </a:lnTo>
                <a:lnTo>
                  <a:pt x="0" y="707136"/>
                </a:lnTo>
                <a:lnTo>
                  <a:pt x="9144" y="707136"/>
                </a:lnTo>
                <a:close/>
              </a:path>
              <a:path w="4547870" h="859789">
                <a:moveTo>
                  <a:pt x="9144" y="633984"/>
                </a:moveTo>
                <a:lnTo>
                  <a:pt x="9144" y="591312"/>
                </a:lnTo>
                <a:lnTo>
                  <a:pt x="0" y="591312"/>
                </a:lnTo>
                <a:lnTo>
                  <a:pt x="0" y="633984"/>
                </a:lnTo>
                <a:lnTo>
                  <a:pt x="9144" y="633984"/>
                </a:lnTo>
                <a:close/>
              </a:path>
              <a:path w="4547870" h="859789">
                <a:moveTo>
                  <a:pt x="9144" y="560832"/>
                </a:moveTo>
                <a:lnTo>
                  <a:pt x="9144" y="518160"/>
                </a:lnTo>
                <a:lnTo>
                  <a:pt x="0" y="518160"/>
                </a:lnTo>
                <a:lnTo>
                  <a:pt x="0" y="560832"/>
                </a:lnTo>
                <a:lnTo>
                  <a:pt x="9144" y="560832"/>
                </a:lnTo>
                <a:close/>
              </a:path>
              <a:path w="4547870" h="859789">
                <a:moveTo>
                  <a:pt x="9144" y="487680"/>
                </a:moveTo>
                <a:lnTo>
                  <a:pt x="9144" y="445008"/>
                </a:lnTo>
                <a:lnTo>
                  <a:pt x="0" y="445008"/>
                </a:lnTo>
                <a:lnTo>
                  <a:pt x="0" y="487680"/>
                </a:lnTo>
                <a:lnTo>
                  <a:pt x="9144" y="487680"/>
                </a:lnTo>
                <a:close/>
              </a:path>
              <a:path w="4547870" h="859789">
                <a:moveTo>
                  <a:pt x="9144" y="414528"/>
                </a:moveTo>
                <a:lnTo>
                  <a:pt x="9144" y="371856"/>
                </a:lnTo>
                <a:lnTo>
                  <a:pt x="0" y="371856"/>
                </a:lnTo>
                <a:lnTo>
                  <a:pt x="0" y="414528"/>
                </a:lnTo>
                <a:lnTo>
                  <a:pt x="9144" y="414528"/>
                </a:lnTo>
                <a:close/>
              </a:path>
              <a:path w="4547870" h="859789">
                <a:moveTo>
                  <a:pt x="9144" y="341376"/>
                </a:moveTo>
                <a:lnTo>
                  <a:pt x="9144" y="298704"/>
                </a:lnTo>
                <a:lnTo>
                  <a:pt x="0" y="298704"/>
                </a:lnTo>
                <a:lnTo>
                  <a:pt x="0" y="341376"/>
                </a:lnTo>
                <a:lnTo>
                  <a:pt x="9144" y="341376"/>
                </a:lnTo>
                <a:close/>
              </a:path>
              <a:path w="4547870" h="859789">
                <a:moveTo>
                  <a:pt x="9144" y="268224"/>
                </a:moveTo>
                <a:lnTo>
                  <a:pt x="9144" y="225552"/>
                </a:lnTo>
                <a:lnTo>
                  <a:pt x="0" y="225552"/>
                </a:lnTo>
                <a:lnTo>
                  <a:pt x="0" y="268224"/>
                </a:lnTo>
                <a:lnTo>
                  <a:pt x="9144" y="268224"/>
                </a:lnTo>
                <a:close/>
              </a:path>
              <a:path w="4547870" h="859789">
                <a:moveTo>
                  <a:pt x="9144" y="192024"/>
                </a:moveTo>
                <a:lnTo>
                  <a:pt x="9144" y="152400"/>
                </a:lnTo>
                <a:lnTo>
                  <a:pt x="0" y="152400"/>
                </a:lnTo>
                <a:lnTo>
                  <a:pt x="0" y="192024"/>
                </a:lnTo>
                <a:lnTo>
                  <a:pt x="9144" y="192024"/>
                </a:lnTo>
                <a:close/>
              </a:path>
              <a:path w="4547870" h="859789">
                <a:moveTo>
                  <a:pt x="9144" y="118872"/>
                </a:moveTo>
                <a:lnTo>
                  <a:pt x="9144" y="79248"/>
                </a:lnTo>
                <a:lnTo>
                  <a:pt x="0" y="79248"/>
                </a:lnTo>
                <a:lnTo>
                  <a:pt x="0" y="118872"/>
                </a:lnTo>
                <a:lnTo>
                  <a:pt x="9144" y="118872"/>
                </a:lnTo>
                <a:close/>
              </a:path>
              <a:path w="4547870" h="859789">
                <a:moveTo>
                  <a:pt x="9144" y="45720"/>
                </a:moveTo>
                <a:lnTo>
                  <a:pt x="9144" y="3048"/>
                </a:lnTo>
                <a:lnTo>
                  <a:pt x="0" y="3048"/>
                </a:lnTo>
                <a:lnTo>
                  <a:pt x="0" y="45720"/>
                </a:lnTo>
                <a:lnTo>
                  <a:pt x="9144" y="45720"/>
                </a:lnTo>
                <a:close/>
              </a:path>
              <a:path w="4547870" h="859789">
                <a:moveTo>
                  <a:pt x="76200" y="9144"/>
                </a:moveTo>
                <a:lnTo>
                  <a:pt x="76200" y="0"/>
                </a:lnTo>
                <a:lnTo>
                  <a:pt x="36576" y="0"/>
                </a:lnTo>
                <a:lnTo>
                  <a:pt x="36576" y="9144"/>
                </a:lnTo>
                <a:lnTo>
                  <a:pt x="76200" y="9144"/>
                </a:lnTo>
                <a:close/>
              </a:path>
              <a:path w="4547870" h="859789">
                <a:moveTo>
                  <a:pt x="149352" y="9144"/>
                </a:moveTo>
                <a:lnTo>
                  <a:pt x="149352" y="0"/>
                </a:lnTo>
                <a:lnTo>
                  <a:pt x="109728" y="0"/>
                </a:lnTo>
                <a:lnTo>
                  <a:pt x="109728" y="9144"/>
                </a:lnTo>
                <a:lnTo>
                  <a:pt x="149352" y="9144"/>
                </a:lnTo>
                <a:close/>
              </a:path>
              <a:path w="4547870" h="859789">
                <a:moveTo>
                  <a:pt x="225552" y="9144"/>
                </a:moveTo>
                <a:lnTo>
                  <a:pt x="225552" y="0"/>
                </a:lnTo>
                <a:lnTo>
                  <a:pt x="182880" y="0"/>
                </a:lnTo>
                <a:lnTo>
                  <a:pt x="182880" y="9144"/>
                </a:lnTo>
                <a:lnTo>
                  <a:pt x="225552" y="9144"/>
                </a:lnTo>
                <a:close/>
              </a:path>
              <a:path w="4547870" h="859789">
                <a:moveTo>
                  <a:pt x="298704" y="9144"/>
                </a:moveTo>
                <a:lnTo>
                  <a:pt x="298704" y="0"/>
                </a:lnTo>
                <a:lnTo>
                  <a:pt x="256032" y="0"/>
                </a:lnTo>
                <a:lnTo>
                  <a:pt x="256032" y="9144"/>
                </a:lnTo>
                <a:lnTo>
                  <a:pt x="298704" y="9144"/>
                </a:lnTo>
                <a:close/>
              </a:path>
              <a:path w="4547870" h="859789">
                <a:moveTo>
                  <a:pt x="371856" y="9144"/>
                </a:moveTo>
                <a:lnTo>
                  <a:pt x="371856" y="0"/>
                </a:lnTo>
                <a:lnTo>
                  <a:pt x="329184" y="0"/>
                </a:lnTo>
                <a:lnTo>
                  <a:pt x="329184" y="9144"/>
                </a:lnTo>
                <a:lnTo>
                  <a:pt x="371856" y="9144"/>
                </a:lnTo>
                <a:close/>
              </a:path>
              <a:path w="4547870" h="859789">
                <a:moveTo>
                  <a:pt x="445008" y="9144"/>
                </a:moveTo>
                <a:lnTo>
                  <a:pt x="445008" y="0"/>
                </a:lnTo>
                <a:lnTo>
                  <a:pt x="402336" y="0"/>
                </a:lnTo>
                <a:lnTo>
                  <a:pt x="402336" y="9144"/>
                </a:lnTo>
                <a:lnTo>
                  <a:pt x="445008" y="9144"/>
                </a:lnTo>
                <a:close/>
              </a:path>
              <a:path w="4547870" h="859789">
                <a:moveTo>
                  <a:pt x="518160" y="9144"/>
                </a:moveTo>
                <a:lnTo>
                  <a:pt x="518160" y="0"/>
                </a:lnTo>
                <a:lnTo>
                  <a:pt x="475488" y="0"/>
                </a:lnTo>
                <a:lnTo>
                  <a:pt x="475488" y="9144"/>
                </a:lnTo>
                <a:lnTo>
                  <a:pt x="518160" y="9144"/>
                </a:lnTo>
                <a:close/>
              </a:path>
              <a:path w="4547870" h="859789">
                <a:moveTo>
                  <a:pt x="591312" y="9144"/>
                </a:moveTo>
                <a:lnTo>
                  <a:pt x="591312" y="0"/>
                </a:lnTo>
                <a:lnTo>
                  <a:pt x="548640" y="0"/>
                </a:lnTo>
                <a:lnTo>
                  <a:pt x="548640" y="9144"/>
                </a:lnTo>
                <a:lnTo>
                  <a:pt x="591312" y="9144"/>
                </a:lnTo>
                <a:close/>
              </a:path>
              <a:path w="4547870" h="859789">
                <a:moveTo>
                  <a:pt x="664464" y="9144"/>
                </a:moveTo>
                <a:lnTo>
                  <a:pt x="664464" y="0"/>
                </a:lnTo>
                <a:lnTo>
                  <a:pt x="621792" y="0"/>
                </a:lnTo>
                <a:lnTo>
                  <a:pt x="621792" y="9144"/>
                </a:lnTo>
                <a:lnTo>
                  <a:pt x="664464" y="9144"/>
                </a:lnTo>
                <a:close/>
              </a:path>
              <a:path w="4547870" h="859789">
                <a:moveTo>
                  <a:pt x="737616" y="9144"/>
                </a:moveTo>
                <a:lnTo>
                  <a:pt x="737616" y="0"/>
                </a:lnTo>
                <a:lnTo>
                  <a:pt x="697992" y="0"/>
                </a:lnTo>
                <a:lnTo>
                  <a:pt x="697992" y="9144"/>
                </a:lnTo>
                <a:lnTo>
                  <a:pt x="737616" y="9144"/>
                </a:lnTo>
                <a:close/>
              </a:path>
              <a:path w="4547870" h="859789">
                <a:moveTo>
                  <a:pt x="810768" y="9144"/>
                </a:moveTo>
                <a:lnTo>
                  <a:pt x="810768" y="0"/>
                </a:lnTo>
                <a:lnTo>
                  <a:pt x="771144" y="0"/>
                </a:lnTo>
                <a:lnTo>
                  <a:pt x="771144" y="9144"/>
                </a:lnTo>
                <a:lnTo>
                  <a:pt x="810768" y="9144"/>
                </a:lnTo>
                <a:close/>
              </a:path>
              <a:path w="4547870" h="859789">
                <a:moveTo>
                  <a:pt x="886968" y="9144"/>
                </a:moveTo>
                <a:lnTo>
                  <a:pt x="886968" y="0"/>
                </a:lnTo>
                <a:lnTo>
                  <a:pt x="844296" y="0"/>
                </a:lnTo>
                <a:lnTo>
                  <a:pt x="844296" y="9144"/>
                </a:lnTo>
                <a:lnTo>
                  <a:pt x="886968" y="9144"/>
                </a:lnTo>
                <a:close/>
              </a:path>
              <a:path w="4547870" h="859789">
                <a:moveTo>
                  <a:pt x="960120" y="9144"/>
                </a:moveTo>
                <a:lnTo>
                  <a:pt x="960120" y="0"/>
                </a:lnTo>
                <a:lnTo>
                  <a:pt x="917448" y="0"/>
                </a:lnTo>
                <a:lnTo>
                  <a:pt x="917448" y="9144"/>
                </a:lnTo>
                <a:lnTo>
                  <a:pt x="960120" y="9144"/>
                </a:lnTo>
                <a:close/>
              </a:path>
              <a:path w="4547870" h="859789">
                <a:moveTo>
                  <a:pt x="1033272" y="9144"/>
                </a:moveTo>
                <a:lnTo>
                  <a:pt x="1033272" y="0"/>
                </a:lnTo>
                <a:lnTo>
                  <a:pt x="990600" y="0"/>
                </a:lnTo>
                <a:lnTo>
                  <a:pt x="990600" y="9144"/>
                </a:lnTo>
                <a:lnTo>
                  <a:pt x="1033272" y="9144"/>
                </a:lnTo>
                <a:close/>
              </a:path>
              <a:path w="4547870" h="859789">
                <a:moveTo>
                  <a:pt x="1106424" y="9144"/>
                </a:moveTo>
                <a:lnTo>
                  <a:pt x="1106424" y="0"/>
                </a:lnTo>
                <a:lnTo>
                  <a:pt x="1063752" y="0"/>
                </a:lnTo>
                <a:lnTo>
                  <a:pt x="1063752" y="9144"/>
                </a:lnTo>
                <a:lnTo>
                  <a:pt x="1106424" y="9144"/>
                </a:lnTo>
                <a:close/>
              </a:path>
              <a:path w="4547870" h="859789">
                <a:moveTo>
                  <a:pt x="1179576" y="9144"/>
                </a:moveTo>
                <a:lnTo>
                  <a:pt x="1179576" y="0"/>
                </a:lnTo>
                <a:lnTo>
                  <a:pt x="1136904" y="0"/>
                </a:lnTo>
                <a:lnTo>
                  <a:pt x="1136904" y="9144"/>
                </a:lnTo>
                <a:lnTo>
                  <a:pt x="1179576" y="9144"/>
                </a:lnTo>
                <a:close/>
              </a:path>
              <a:path w="4547870" h="859789">
                <a:moveTo>
                  <a:pt x="1252728" y="9144"/>
                </a:moveTo>
                <a:lnTo>
                  <a:pt x="1252728" y="0"/>
                </a:lnTo>
                <a:lnTo>
                  <a:pt x="1210056" y="0"/>
                </a:lnTo>
                <a:lnTo>
                  <a:pt x="1210056" y="9144"/>
                </a:lnTo>
                <a:lnTo>
                  <a:pt x="1252728" y="9144"/>
                </a:lnTo>
                <a:close/>
              </a:path>
              <a:path w="4547870" h="859789">
                <a:moveTo>
                  <a:pt x="1325880" y="9144"/>
                </a:moveTo>
                <a:lnTo>
                  <a:pt x="1325880" y="0"/>
                </a:lnTo>
                <a:lnTo>
                  <a:pt x="1283208" y="0"/>
                </a:lnTo>
                <a:lnTo>
                  <a:pt x="1283208" y="9144"/>
                </a:lnTo>
                <a:lnTo>
                  <a:pt x="1325880" y="9144"/>
                </a:lnTo>
                <a:close/>
              </a:path>
              <a:path w="4547870" h="859789">
                <a:moveTo>
                  <a:pt x="1399032" y="9144"/>
                </a:moveTo>
                <a:lnTo>
                  <a:pt x="1399032" y="0"/>
                </a:lnTo>
                <a:lnTo>
                  <a:pt x="1356360" y="0"/>
                </a:lnTo>
                <a:lnTo>
                  <a:pt x="1356360" y="9144"/>
                </a:lnTo>
                <a:lnTo>
                  <a:pt x="1399032" y="9144"/>
                </a:lnTo>
                <a:close/>
              </a:path>
              <a:path w="4547870" h="859789">
                <a:moveTo>
                  <a:pt x="1472184" y="9144"/>
                </a:moveTo>
                <a:lnTo>
                  <a:pt x="1472184" y="0"/>
                </a:lnTo>
                <a:lnTo>
                  <a:pt x="1432560" y="0"/>
                </a:lnTo>
                <a:lnTo>
                  <a:pt x="1432560" y="9144"/>
                </a:lnTo>
                <a:lnTo>
                  <a:pt x="1472184" y="9144"/>
                </a:lnTo>
                <a:close/>
              </a:path>
              <a:path w="4547870" h="859789">
                <a:moveTo>
                  <a:pt x="1545336" y="9144"/>
                </a:moveTo>
                <a:lnTo>
                  <a:pt x="1545336" y="0"/>
                </a:lnTo>
                <a:lnTo>
                  <a:pt x="1505712" y="0"/>
                </a:lnTo>
                <a:lnTo>
                  <a:pt x="1505712" y="9144"/>
                </a:lnTo>
                <a:lnTo>
                  <a:pt x="1545336" y="9144"/>
                </a:lnTo>
                <a:close/>
              </a:path>
              <a:path w="4547870" h="859789">
                <a:moveTo>
                  <a:pt x="1621536" y="9144"/>
                </a:moveTo>
                <a:lnTo>
                  <a:pt x="1621536" y="0"/>
                </a:lnTo>
                <a:lnTo>
                  <a:pt x="1578864" y="0"/>
                </a:lnTo>
                <a:lnTo>
                  <a:pt x="1578864" y="9144"/>
                </a:lnTo>
                <a:lnTo>
                  <a:pt x="1621536" y="9144"/>
                </a:lnTo>
                <a:close/>
              </a:path>
              <a:path w="4547870" h="859789">
                <a:moveTo>
                  <a:pt x="1694688" y="9144"/>
                </a:moveTo>
                <a:lnTo>
                  <a:pt x="1694688" y="0"/>
                </a:lnTo>
                <a:lnTo>
                  <a:pt x="1652016" y="0"/>
                </a:lnTo>
                <a:lnTo>
                  <a:pt x="1652016" y="9144"/>
                </a:lnTo>
                <a:lnTo>
                  <a:pt x="1694688" y="9144"/>
                </a:lnTo>
                <a:close/>
              </a:path>
              <a:path w="4547870" h="859789">
                <a:moveTo>
                  <a:pt x="1767840" y="9144"/>
                </a:moveTo>
                <a:lnTo>
                  <a:pt x="1767840" y="0"/>
                </a:lnTo>
                <a:lnTo>
                  <a:pt x="1725168" y="0"/>
                </a:lnTo>
                <a:lnTo>
                  <a:pt x="1725168" y="9144"/>
                </a:lnTo>
                <a:lnTo>
                  <a:pt x="1767840" y="9144"/>
                </a:lnTo>
                <a:close/>
              </a:path>
              <a:path w="4547870" h="859789">
                <a:moveTo>
                  <a:pt x="1840992" y="9144"/>
                </a:moveTo>
                <a:lnTo>
                  <a:pt x="1840992" y="0"/>
                </a:lnTo>
                <a:lnTo>
                  <a:pt x="1798320" y="0"/>
                </a:lnTo>
                <a:lnTo>
                  <a:pt x="1798320" y="9144"/>
                </a:lnTo>
                <a:lnTo>
                  <a:pt x="1840992" y="9144"/>
                </a:lnTo>
                <a:close/>
              </a:path>
              <a:path w="4547870" h="859789">
                <a:moveTo>
                  <a:pt x="1914144" y="9144"/>
                </a:moveTo>
                <a:lnTo>
                  <a:pt x="1914144" y="0"/>
                </a:lnTo>
                <a:lnTo>
                  <a:pt x="1871472" y="0"/>
                </a:lnTo>
                <a:lnTo>
                  <a:pt x="1871472" y="9144"/>
                </a:lnTo>
                <a:lnTo>
                  <a:pt x="1914144" y="9144"/>
                </a:lnTo>
                <a:close/>
              </a:path>
              <a:path w="4547870" h="859789">
                <a:moveTo>
                  <a:pt x="1987296" y="9144"/>
                </a:moveTo>
                <a:lnTo>
                  <a:pt x="1987296" y="0"/>
                </a:lnTo>
                <a:lnTo>
                  <a:pt x="1944624" y="0"/>
                </a:lnTo>
                <a:lnTo>
                  <a:pt x="1944624" y="9144"/>
                </a:lnTo>
                <a:lnTo>
                  <a:pt x="1987296" y="9144"/>
                </a:lnTo>
                <a:close/>
              </a:path>
              <a:path w="4547870" h="859789">
                <a:moveTo>
                  <a:pt x="2060448" y="9144"/>
                </a:moveTo>
                <a:lnTo>
                  <a:pt x="2060448" y="0"/>
                </a:lnTo>
                <a:lnTo>
                  <a:pt x="2017776" y="0"/>
                </a:lnTo>
                <a:lnTo>
                  <a:pt x="2017776" y="9144"/>
                </a:lnTo>
                <a:lnTo>
                  <a:pt x="2060448" y="9144"/>
                </a:lnTo>
                <a:close/>
              </a:path>
              <a:path w="4547870" h="859789">
                <a:moveTo>
                  <a:pt x="2133600" y="9144"/>
                </a:moveTo>
                <a:lnTo>
                  <a:pt x="2133600" y="0"/>
                </a:lnTo>
                <a:lnTo>
                  <a:pt x="2090928" y="0"/>
                </a:lnTo>
                <a:lnTo>
                  <a:pt x="2090928" y="9144"/>
                </a:lnTo>
                <a:lnTo>
                  <a:pt x="2133600" y="9144"/>
                </a:lnTo>
                <a:close/>
              </a:path>
              <a:path w="4547870" h="859789">
                <a:moveTo>
                  <a:pt x="2206752" y="9144"/>
                </a:moveTo>
                <a:lnTo>
                  <a:pt x="2206752" y="0"/>
                </a:lnTo>
                <a:lnTo>
                  <a:pt x="2167128" y="0"/>
                </a:lnTo>
                <a:lnTo>
                  <a:pt x="2167128" y="9144"/>
                </a:lnTo>
                <a:lnTo>
                  <a:pt x="2206752" y="9144"/>
                </a:lnTo>
                <a:close/>
              </a:path>
              <a:path w="4547870" h="859789">
                <a:moveTo>
                  <a:pt x="2279904" y="9144"/>
                </a:moveTo>
                <a:lnTo>
                  <a:pt x="2279904" y="0"/>
                </a:lnTo>
                <a:lnTo>
                  <a:pt x="2240280" y="0"/>
                </a:lnTo>
                <a:lnTo>
                  <a:pt x="2240280" y="9144"/>
                </a:lnTo>
                <a:lnTo>
                  <a:pt x="2279904" y="9144"/>
                </a:lnTo>
                <a:close/>
              </a:path>
              <a:path w="4547870" h="859789">
                <a:moveTo>
                  <a:pt x="2356104" y="9144"/>
                </a:moveTo>
                <a:lnTo>
                  <a:pt x="2356104" y="0"/>
                </a:lnTo>
                <a:lnTo>
                  <a:pt x="2313432" y="0"/>
                </a:lnTo>
                <a:lnTo>
                  <a:pt x="2313432" y="9144"/>
                </a:lnTo>
                <a:lnTo>
                  <a:pt x="2356104" y="9144"/>
                </a:lnTo>
                <a:close/>
              </a:path>
              <a:path w="4547870" h="859789">
                <a:moveTo>
                  <a:pt x="2429256" y="9144"/>
                </a:moveTo>
                <a:lnTo>
                  <a:pt x="2429256" y="0"/>
                </a:lnTo>
                <a:lnTo>
                  <a:pt x="2386584" y="0"/>
                </a:lnTo>
                <a:lnTo>
                  <a:pt x="2386584" y="9144"/>
                </a:lnTo>
                <a:lnTo>
                  <a:pt x="2429256" y="9144"/>
                </a:lnTo>
                <a:close/>
              </a:path>
              <a:path w="4547870" h="859789">
                <a:moveTo>
                  <a:pt x="2502408" y="9144"/>
                </a:moveTo>
                <a:lnTo>
                  <a:pt x="2502408" y="0"/>
                </a:lnTo>
                <a:lnTo>
                  <a:pt x="2459736" y="0"/>
                </a:lnTo>
                <a:lnTo>
                  <a:pt x="2459736" y="9144"/>
                </a:lnTo>
                <a:lnTo>
                  <a:pt x="2502408" y="9144"/>
                </a:lnTo>
                <a:close/>
              </a:path>
              <a:path w="4547870" h="859789">
                <a:moveTo>
                  <a:pt x="2575560" y="9144"/>
                </a:moveTo>
                <a:lnTo>
                  <a:pt x="2575560" y="0"/>
                </a:lnTo>
                <a:lnTo>
                  <a:pt x="2532888" y="0"/>
                </a:lnTo>
                <a:lnTo>
                  <a:pt x="2532888" y="9144"/>
                </a:lnTo>
                <a:lnTo>
                  <a:pt x="2575560" y="9144"/>
                </a:lnTo>
                <a:close/>
              </a:path>
              <a:path w="4547870" h="859789">
                <a:moveTo>
                  <a:pt x="2648712" y="9144"/>
                </a:moveTo>
                <a:lnTo>
                  <a:pt x="2648712" y="0"/>
                </a:lnTo>
                <a:lnTo>
                  <a:pt x="2606040" y="0"/>
                </a:lnTo>
                <a:lnTo>
                  <a:pt x="2606040" y="9144"/>
                </a:lnTo>
                <a:lnTo>
                  <a:pt x="2648712" y="9144"/>
                </a:lnTo>
                <a:close/>
              </a:path>
              <a:path w="4547870" h="859789">
                <a:moveTo>
                  <a:pt x="2721864" y="9144"/>
                </a:moveTo>
                <a:lnTo>
                  <a:pt x="2721864" y="0"/>
                </a:lnTo>
                <a:lnTo>
                  <a:pt x="2679192" y="0"/>
                </a:lnTo>
                <a:lnTo>
                  <a:pt x="2679192" y="9144"/>
                </a:lnTo>
                <a:lnTo>
                  <a:pt x="2721864" y="9144"/>
                </a:lnTo>
                <a:close/>
              </a:path>
              <a:path w="4547870" h="859789">
                <a:moveTo>
                  <a:pt x="2795016" y="9144"/>
                </a:moveTo>
                <a:lnTo>
                  <a:pt x="2795016" y="0"/>
                </a:lnTo>
                <a:lnTo>
                  <a:pt x="2752344" y="0"/>
                </a:lnTo>
                <a:lnTo>
                  <a:pt x="2752344" y="9144"/>
                </a:lnTo>
                <a:lnTo>
                  <a:pt x="2795016" y="9144"/>
                </a:lnTo>
                <a:close/>
              </a:path>
              <a:path w="4547870" h="859789">
                <a:moveTo>
                  <a:pt x="2868168" y="9144"/>
                </a:moveTo>
                <a:lnTo>
                  <a:pt x="2868168" y="0"/>
                </a:lnTo>
                <a:lnTo>
                  <a:pt x="2828544" y="0"/>
                </a:lnTo>
                <a:lnTo>
                  <a:pt x="2828544" y="9144"/>
                </a:lnTo>
                <a:lnTo>
                  <a:pt x="2868168" y="9144"/>
                </a:lnTo>
                <a:close/>
              </a:path>
              <a:path w="4547870" h="859789">
                <a:moveTo>
                  <a:pt x="2941320" y="9144"/>
                </a:moveTo>
                <a:lnTo>
                  <a:pt x="2941320" y="0"/>
                </a:lnTo>
                <a:lnTo>
                  <a:pt x="2901696" y="0"/>
                </a:lnTo>
                <a:lnTo>
                  <a:pt x="2901696" y="9144"/>
                </a:lnTo>
                <a:lnTo>
                  <a:pt x="2941320" y="9144"/>
                </a:lnTo>
                <a:close/>
              </a:path>
              <a:path w="4547870" h="859789">
                <a:moveTo>
                  <a:pt x="3017520" y="9144"/>
                </a:moveTo>
                <a:lnTo>
                  <a:pt x="3017520" y="0"/>
                </a:lnTo>
                <a:lnTo>
                  <a:pt x="2974848" y="0"/>
                </a:lnTo>
                <a:lnTo>
                  <a:pt x="2974848" y="9144"/>
                </a:lnTo>
                <a:lnTo>
                  <a:pt x="3017520" y="9144"/>
                </a:lnTo>
                <a:close/>
              </a:path>
              <a:path w="4547870" h="859789">
                <a:moveTo>
                  <a:pt x="3090672" y="9144"/>
                </a:moveTo>
                <a:lnTo>
                  <a:pt x="3090672" y="0"/>
                </a:lnTo>
                <a:lnTo>
                  <a:pt x="3048000" y="0"/>
                </a:lnTo>
                <a:lnTo>
                  <a:pt x="3048000" y="9144"/>
                </a:lnTo>
                <a:lnTo>
                  <a:pt x="3090672" y="9144"/>
                </a:lnTo>
                <a:close/>
              </a:path>
              <a:path w="4547870" h="859789">
                <a:moveTo>
                  <a:pt x="3163824" y="9144"/>
                </a:moveTo>
                <a:lnTo>
                  <a:pt x="3163824" y="0"/>
                </a:lnTo>
                <a:lnTo>
                  <a:pt x="3121152" y="0"/>
                </a:lnTo>
                <a:lnTo>
                  <a:pt x="3121152" y="9144"/>
                </a:lnTo>
                <a:lnTo>
                  <a:pt x="3163824" y="9144"/>
                </a:lnTo>
                <a:close/>
              </a:path>
              <a:path w="4547870" h="859789">
                <a:moveTo>
                  <a:pt x="3236976" y="9144"/>
                </a:moveTo>
                <a:lnTo>
                  <a:pt x="3236976" y="0"/>
                </a:lnTo>
                <a:lnTo>
                  <a:pt x="3194304" y="0"/>
                </a:lnTo>
                <a:lnTo>
                  <a:pt x="3194304" y="9144"/>
                </a:lnTo>
                <a:lnTo>
                  <a:pt x="3236976" y="9144"/>
                </a:lnTo>
                <a:close/>
              </a:path>
              <a:path w="4547870" h="859789">
                <a:moveTo>
                  <a:pt x="3310128" y="9144"/>
                </a:moveTo>
                <a:lnTo>
                  <a:pt x="3310128" y="0"/>
                </a:lnTo>
                <a:lnTo>
                  <a:pt x="3267456" y="0"/>
                </a:lnTo>
                <a:lnTo>
                  <a:pt x="3267456" y="9144"/>
                </a:lnTo>
                <a:lnTo>
                  <a:pt x="3310128" y="9144"/>
                </a:lnTo>
                <a:close/>
              </a:path>
              <a:path w="4547870" h="859789">
                <a:moveTo>
                  <a:pt x="3383280" y="9144"/>
                </a:moveTo>
                <a:lnTo>
                  <a:pt x="3383280" y="0"/>
                </a:lnTo>
                <a:lnTo>
                  <a:pt x="3340608" y="0"/>
                </a:lnTo>
                <a:lnTo>
                  <a:pt x="3340608" y="9144"/>
                </a:lnTo>
                <a:lnTo>
                  <a:pt x="3383280" y="9144"/>
                </a:lnTo>
                <a:close/>
              </a:path>
              <a:path w="4547870" h="859789">
                <a:moveTo>
                  <a:pt x="3456432" y="9144"/>
                </a:moveTo>
                <a:lnTo>
                  <a:pt x="3456432" y="0"/>
                </a:lnTo>
                <a:lnTo>
                  <a:pt x="3413760" y="0"/>
                </a:lnTo>
                <a:lnTo>
                  <a:pt x="3413760" y="9144"/>
                </a:lnTo>
                <a:lnTo>
                  <a:pt x="3456432" y="9144"/>
                </a:lnTo>
                <a:close/>
              </a:path>
              <a:path w="4547870" h="859789">
                <a:moveTo>
                  <a:pt x="3529584" y="9144"/>
                </a:moveTo>
                <a:lnTo>
                  <a:pt x="3529584" y="0"/>
                </a:lnTo>
                <a:lnTo>
                  <a:pt x="3486912" y="0"/>
                </a:lnTo>
                <a:lnTo>
                  <a:pt x="3486912" y="9144"/>
                </a:lnTo>
                <a:lnTo>
                  <a:pt x="3529584" y="9144"/>
                </a:lnTo>
                <a:close/>
              </a:path>
              <a:path w="4547870" h="859789">
                <a:moveTo>
                  <a:pt x="3602736" y="9144"/>
                </a:moveTo>
                <a:lnTo>
                  <a:pt x="3602736" y="0"/>
                </a:lnTo>
                <a:lnTo>
                  <a:pt x="3563112" y="0"/>
                </a:lnTo>
                <a:lnTo>
                  <a:pt x="3563112" y="9144"/>
                </a:lnTo>
                <a:lnTo>
                  <a:pt x="3602736" y="9144"/>
                </a:lnTo>
                <a:close/>
              </a:path>
              <a:path w="4547870" h="859789">
                <a:moveTo>
                  <a:pt x="3675888" y="9144"/>
                </a:moveTo>
                <a:lnTo>
                  <a:pt x="3675888" y="0"/>
                </a:lnTo>
                <a:lnTo>
                  <a:pt x="3636264" y="0"/>
                </a:lnTo>
                <a:lnTo>
                  <a:pt x="3636264" y="9144"/>
                </a:lnTo>
                <a:lnTo>
                  <a:pt x="3675888" y="9144"/>
                </a:lnTo>
                <a:close/>
              </a:path>
              <a:path w="4547870" h="859789">
                <a:moveTo>
                  <a:pt x="3752088" y="9144"/>
                </a:moveTo>
                <a:lnTo>
                  <a:pt x="3752088" y="0"/>
                </a:lnTo>
                <a:lnTo>
                  <a:pt x="3709416" y="0"/>
                </a:lnTo>
                <a:lnTo>
                  <a:pt x="3709416" y="9144"/>
                </a:lnTo>
                <a:lnTo>
                  <a:pt x="3752088" y="9144"/>
                </a:lnTo>
                <a:close/>
              </a:path>
              <a:path w="4547870" h="859789">
                <a:moveTo>
                  <a:pt x="3825240" y="9144"/>
                </a:moveTo>
                <a:lnTo>
                  <a:pt x="3825240" y="0"/>
                </a:lnTo>
                <a:lnTo>
                  <a:pt x="3782568" y="0"/>
                </a:lnTo>
                <a:lnTo>
                  <a:pt x="3782568" y="9144"/>
                </a:lnTo>
                <a:lnTo>
                  <a:pt x="3825240" y="9144"/>
                </a:lnTo>
                <a:close/>
              </a:path>
              <a:path w="4547870" h="859789">
                <a:moveTo>
                  <a:pt x="3898392" y="9144"/>
                </a:moveTo>
                <a:lnTo>
                  <a:pt x="3898392" y="0"/>
                </a:lnTo>
                <a:lnTo>
                  <a:pt x="3855720" y="0"/>
                </a:lnTo>
                <a:lnTo>
                  <a:pt x="3855720" y="9144"/>
                </a:lnTo>
                <a:lnTo>
                  <a:pt x="3898392" y="9144"/>
                </a:lnTo>
                <a:close/>
              </a:path>
              <a:path w="4547870" h="859789">
                <a:moveTo>
                  <a:pt x="3971544" y="9144"/>
                </a:moveTo>
                <a:lnTo>
                  <a:pt x="3971544" y="0"/>
                </a:lnTo>
                <a:lnTo>
                  <a:pt x="3928872" y="0"/>
                </a:lnTo>
                <a:lnTo>
                  <a:pt x="3928872" y="9144"/>
                </a:lnTo>
                <a:lnTo>
                  <a:pt x="3971544" y="9144"/>
                </a:lnTo>
                <a:close/>
              </a:path>
              <a:path w="4547870" h="859789">
                <a:moveTo>
                  <a:pt x="4044696" y="9144"/>
                </a:moveTo>
                <a:lnTo>
                  <a:pt x="4044696" y="0"/>
                </a:lnTo>
                <a:lnTo>
                  <a:pt x="4002024" y="0"/>
                </a:lnTo>
                <a:lnTo>
                  <a:pt x="4002024" y="9144"/>
                </a:lnTo>
                <a:lnTo>
                  <a:pt x="4044696" y="9144"/>
                </a:lnTo>
                <a:close/>
              </a:path>
              <a:path w="4547870" h="859789">
                <a:moveTo>
                  <a:pt x="4117848" y="9144"/>
                </a:moveTo>
                <a:lnTo>
                  <a:pt x="4117848" y="0"/>
                </a:lnTo>
                <a:lnTo>
                  <a:pt x="4075176" y="0"/>
                </a:lnTo>
                <a:lnTo>
                  <a:pt x="4075176" y="9144"/>
                </a:lnTo>
                <a:lnTo>
                  <a:pt x="4117848" y="9144"/>
                </a:lnTo>
                <a:close/>
              </a:path>
              <a:path w="4547870" h="859789">
                <a:moveTo>
                  <a:pt x="4191000" y="9144"/>
                </a:moveTo>
                <a:lnTo>
                  <a:pt x="4191000" y="0"/>
                </a:lnTo>
                <a:lnTo>
                  <a:pt x="4148328" y="0"/>
                </a:lnTo>
                <a:lnTo>
                  <a:pt x="4148328" y="9144"/>
                </a:lnTo>
                <a:lnTo>
                  <a:pt x="4191000" y="9144"/>
                </a:lnTo>
                <a:close/>
              </a:path>
              <a:path w="4547870" h="859789">
                <a:moveTo>
                  <a:pt x="4264152" y="9144"/>
                </a:moveTo>
                <a:lnTo>
                  <a:pt x="4264152" y="0"/>
                </a:lnTo>
                <a:lnTo>
                  <a:pt x="4221480" y="0"/>
                </a:lnTo>
                <a:lnTo>
                  <a:pt x="4221480" y="9144"/>
                </a:lnTo>
                <a:lnTo>
                  <a:pt x="4264152" y="9144"/>
                </a:lnTo>
                <a:close/>
              </a:path>
              <a:path w="4547870" h="859789">
                <a:moveTo>
                  <a:pt x="4337304" y="9144"/>
                </a:moveTo>
                <a:lnTo>
                  <a:pt x="4337304" y="0"/>
                </a:lnTo>
                <a:lnTo>
                  <a:pt x="4297680" y="0"/>
                </a:lnTo>
                <a:lnTo>
                  <a:pt x="4297680" y="9144"/>
                </a:lnTo>
                <a:lnTo>
                  <a:pt x="4337304" y="9144"/>
                </a:lnTo>
                <a:close/>
              </a:path>
              <a:path w="4547870" h="859789">
                <a:moveTo>
                  <a:pt x="4410456" y="9144"/>
                </a:moveTo>
                <a:lnTo>
                  <a:pt x="4410456" y="0"/>
                </a:lnTo>
                <a:lnTo>
                  <a:pt x="4370832" y="0"/>
                </a:lnTo>
                <a:lnTo>
                  <a:pt x="4370832" y="9144"/>
                </a:lnTo>
                <a:lnTo>
                  <a:pt x="4410456" y="9144"/>
                </a:lnTo>
                <a:close/>
              </a:path>
              <a:path w="4547870" h="859789">
                <a:moveTo>
                  <a:pt x="4486656" y="9144"/>
                </a:moveTo>
                <a:lnTo>
                  <a:pt x="4486656" y="0"/>
                </a:lnTo>
                <a:lnTo>
                  <a:pt x="4443984" y="0"/>
                </a:lnTo>
                <a:lnTo>
                  <a:pt x="4443984" y="9144"/>
                </a:lnTo>
                <a:lnTo>
                  <a:pt x="4486656" y="9144"/>
                </a:lnTo>
                <a:close/>
              </a:path>
              <a:path w="4547870" h="859789">
                <a:moveTo>
                  <a:pt x="4547616" y="21336"/>
                </a:moveTo>
                <a:lnTo>
                  <a:pt x="4547616" y="0"/>
                </a:lnTo>
                <a:lnTo>
                  <a:pt x="4517136" y="0"/>
                </a:lnTo>
                <a:lnTo>
                  <a:pt x="4517136" y="9144"/>
                </a:lnTo>
                <a:lnTo>
                  <a:pt x="4538472" y="9144"/>
                </a:lnTo>
                <a:lnTo>
                  <a:pt x="4538472" y="3048"/>
                </a:lnTo>
                <a:lnTo>
                  <a:pt x="4544568" y="9144"/>
                </a:lnTo>
                <a:lnTo>
                  <a:pt x="4544568" y="21336"/>
                </a:lnTo>
                <a:lnTo>
                  <a:pt x="4547616" y="21336"/>
                </a:lnTo>
                <a:close/>
              </a:path>
              <a:path w="4547870" h="859789">
                <a:moveTo>
                  <a:pt x="4544568" y="9144"/>
                </a:moveTo>
                <a:lnTo>
                  <a:pt x="4538472" y="3048"/>
                </a:lnTo>
                <a:lnTo>
                  <a:pt x="4538472" y="9144"/>
                </a:lnTo>
                <a:lnTo>
                  <a:pt x="4544568" y="9144"/>
                </a:lnTo>
                <a:close/>
              </a:path>
              <a:path w="4547870" h="859789">
                <a:moveTo>
                  <a:pt x="4544568" y="21336"/>
                </a:moveTo>
                <a:lnTo>
                  <a:pt x="4544568" y="9144"/>
                </a:lnTo>
                <a:lnTo>
                  <a:pt x="4538472" y="9144"/>
                </a:lnTo>
                <a:lnTo>
                  <a:pt x="4538472" y="21336"/>
                </a:lnTo>
                <a:lnTo>
                  <a:pt x="4544568" y="21336"/>
                </a:lnTo>
                <a:close/>
              </a:path>
              <a:path w="4547870" h="859789">
                <a:moveTo>
                  <a:pt x="4547616" y="94488"/>
                </a:moveTo>
                <a:lnTo>
                  <a:pt x="4547616" y="51816"/>
                </a:lnTo>
                <a:lnTo>
                  <a:pt x="4538472" y="51816"/>
                </a:lnTo>
                <a:lnTo>
                  <a:pt x="4538472" y="94488"/>
                </a:lnTo>
                <a:lnTo>
                  <a:pt x="4547616" y="94488"/>
                </a:lnTo>
                <a:close/>
              </a:path>
              <a:path w="4547870" h="859789">
                <a:moveTo>
                  <a:pt x="4547616" y="167640"/>
                </a:moveTo>
                <a:lnTo>
                  <a:pt x="4547616" y="124968"/>
                </a:lnTo>
                <a:lnTo>
                  <a:pt x="4538472" y="124968"/>
                </a:lnTo>
                <a:lnTo>
                  <a:pt x="4538472" y="167640"/>
                </a:lnTo>
                <a:lnTo>
                  <a:pt x="4547616" y="167640"/>
                </a:lnTo>
                <a:close/>
              </a:path>
              <a:path w="4547870" h="859789">
                <a:moveTo>
                  <a:pt x="4547616" y="240792"/>
                </a:moveTo>
                <a:lnTo>
                  <a:pt x="4547616" y="198120"/>
                </a:lnTo>
                <a:lnTo>
                  <a:pt x="4538472" y="198120"/>
                </a:lnTo>
                <a:lnTo>
                  <a:pt x="4538472" y="240792"/>
                </a:lnTo>
                <a:lnTo>
                  <a:pt x="4547616" y="240792"/>
                </a:lnTo>
                <a:close/>
              </a:path>
              <a:path w="4547870" h="859789">
                <a:moveTo>
                  <a:pt x="4547616" y="313944"/>
                </a:moveTo>
                <a:lnTo>
                  <a:pt x="4547616" y="271272"/>
                </a:lnTo>
                <a:lnTo>
                  <a:pt x="4538472" y="271272"/>
                </a:lnTo>
                <a:lnTo>
                  <a:pt x="4538472" y="313944"/>
                </a:lnTo>
                <a:lnTo>
                  <a:pt x="4547616" y="313944"/>
                </a:lnTo>
                <a:close/>
              </a:path>
              <a:path w="4547870" h="859789">
                <a:moveTo>
                  <a:pt x="4547616" y="387096"/>
                </a:moveTo>
                <a:lnTo>
                  <a:pt x="4547616" y="344424"/>
                </a:lnTo>
                <a:lnTo>
                  <a:pt x="4538472" y="344424"/>
                </a:lnTo>
                <a:lnTo>
                  <a:pt x="4538472" y="387096"/>
                </a:lnTo>
                <a:lnTo>
                  <a:pt x="4547616" y="387096"/>
                </a:lnTo>
                <a:close/>
              </a:path>
              <a:path w="4547870" h="859789">
                <a:moveTo>
                  <a:pt x="4547616" y="460248"/>
                </a:moveTo>
                <a:lnTo>
                  <a:pt x="4547616" y="417576"/>
                </a:lnTo>
                <a:lnTo>
                  <a:pt x="4538472" y="417576"/>
                </a:lnTo>
                <a:lnTo>
                  <a:pt x="4538472" y="460248"/>
                </a:lnTo>
                <a:lnTo>
                  <a:pt x="4547616" y="460248"/>
                </a:lnTo>
                <a:close/>
              </a:path>
              <a:path w="4547870" h="859789">
                <a:moveTo>
                  <a:pt x="4547616" y="533400"/>
                </a:moveTo>
                <a:lnTo>
                  <a:pt x="4547616" y="493776"/>
                </a:lnTo>
                <a:lnTo>
                  <a:pt x="4538472" y="493776"/>
                </a:lnTo>
                <a:lnTo>
                  <a:pt x="4538472" y="533400"/>
                </a:lnTo>
                <a:lnTo>
                  <a:pt x="4547616" y="533400"/>
                </a:lnTo>
                <a:close/>
              </a:path>
              <a:path w="4547870" h="859789">
                <a:moveTo>
                  <a:pt x="4547616" y="606552"/>
                </a:moveTo>
                <a:lnTo>
                  <a:pt x="4547616" y="566928"/>
                </a:lnTo>
                <a:lnTo>
                  <a:pt x="4538472" y="566928"/>
                </a:lnTo>
                <a:lnTo>
                  <a:pt x="4538472" y="606552"/>
                </a:lnTo>
                <a:lnTo>
                  <a:pt x="4547616" y="606552"/>
                </a:lnTo>
                <a:close/>
              </a:path>
              <a:path w="4547870" h="859789">
                <a:moveTo>
                  <a:pt x="4547616" y="682752"/>
                </a:moveTo>
                <a:lnTo>
                  <a:pt x="4547616" y="640080"/>
                </a:lnTo>
                <a:lnTo>
                  <a:pt x="4538472" y="640080"/>
                </a:lnTo>
                <a:lnTo>
                  <a:pt x="4538472" y="682752"/>
                </a:lnTo>
                <a:lnTo>
                  <a:pt x="4547616" y="682752"/>
                </a:lnTo>
                <a:close/>
              </a:path>
              <a:path w="4547870" h="859789">
                <a:moveTo>
                  <a:pt x="4547616" y="755904"/>
                </a:moveTo>
                <a:lnTo>
                  <a:pt x="4547616" y="713232"/>
                </a:lnTo>
                <a:lnTo>
                  <a:pt x="4538472" y="713232"/>
                </a:lnTo>
                <a:lnTo>
                  <a:pt x="4538472" y="755904"/>
                </a:lnTo>
                <a:lnTo>
                  <a:pt x="4547616" y="755904"/>
                </a:lnTo>
                <a:close/>
              </a:path>
              <a:path w="4547870" h="859789">
                <a:moveTo>
                  <a:pt x="4547616" y="829056"/>
                </a:moveTo>
                <a:lnTo>
                  <a:pt x="4547616" y="786384"/>
                </a:lnTo>
                <a:lnTo>
                  <a:pt x="4538472" y="786384"/>
                </a:lnTo>
                <a:lnTo>
                  <a:pt x="4538472" y="829056"/>
                </a:lnTo>
                <a:lnTo>
                  <a:pt x="4547616" y="829056"/>
                </a:lnTo>
                <a:close/>
              </a:path>
              <a:path w="4547870" h="859789">
                <a:moveTo>
                  <a:pt x="4538472" y="859536"/>
                </a:moveTo>
                <a:lnTo>
                  <a:pt x="4538472" y="850392"/>
                </a:lnTo>
                <a:lnTo>
                  <a:pt x="4495800" y="850392"/>
                </a:lnTo>
                <a:lnTo>
                  <a:pt x="4495800" y="859536"/>
                </a:lnTo>
                <a:lnTo>
                  <a:pt x="4538472" y="859536"/>
                </a:lnTo>
                <a:close/>
              </a:path>
              <a:path w="4547870" h="859789">
                <a:moveTo>
                  <a:pt x="4465320" y="859536"/>
                </a:moveTo>
                <a:lnTo>
                  <a:pt x="4465320" y="850392"/>
                </a:lnTo>
                <a:lnTo>
                  <a:pt x="4422648" y="850392"/>
                </a:lnTo>
                <a:lnTo>
                  <a:pt x="4422648" y="859536"/>
                </a:lnTo>
                <a:lnTo>
                  <a:pt x="4465320" y="859536"/>
                </a:lnTo>
                <a:close/>
              </a:path>
              <a:path w="4547870" h="859789">
                <a:moveTo>
                  <a:pt x="4392168" y="859536"/>
                </a:moveTo>
                <a:lnTo>
                  <a:pt x="4392168" y="850392"/>
                </a:lnTo>
                <a:lnTo>
                  <a:pt x="4349496" y="850392"/>
                </a:lnTo>
                <a:lnTo>
                  <a:pt x="4349496" y="859536"/>
                </a:lnTo>
                <a:lnTo>
                  <a:pt x="4392168" y="859536"/>
                </a:lnTo>
                <a:close/>
              </a:path>
              <a:path w="4547870" h="859789">
                <a:moveTo>
                  <a:pt x="4315968" y="859536"/>
                </a:moveTo>
                <a:lnTo>
                  <a:pt x="4315968" y="850392"/>
                </a:lnTo>
                <a:lnTo>
                  <a:pt x="4276344" y="850392"/>
                </a:lnTo>
                <a:lnTo>
                  <a:pt x="4276344" y="859536"/>
                </a:lnTo>
                <a:lnTo>
                  <a:pt x="4315968" y="859536"/>
                </a:lnTo>
                <a:close/>
              </a:path>
              <a:path w="4547870" h="859789">
                <a:moveTo>
                  <a:pt x="4242816" y="859536"/>
                </a:moveTo>
                <a:lnTo>
                  <a:pt x="4242816" y="850392"/>
                </a:lnTo>
                <a:lnTo>
                  <a:pt x="4203192" y="850392"/>
                </a:lnTo>
                <a:lnTo>
                  <a:pt x="4203192" y="859536"/>
                </a:lnTo>
                <a:lnTo>
                  <a:pt x="4242816" y="859536"/>
                </a:lnTo>
                <a:close/>
              </a:path>
              <a:path w="4547870" h="859789">
                <a:moveTo>
                  <a:pt x="4169664" y="859536"/>
                </a:moveTo>
                <a:lnTo>
                  <a:pt x="4169664" y="850392"/>
                </a:lnTo>
                <a:lnTo>
                  <a:pt x="4126992" y="850392"/>
                </a:lnTo>
                <a:lnTo>
                  <a:pt x="4126992" y="859536"/>
                </a:lnTo>
                <a:lnTo>
                  <a:pt x="4169664" y="859536"/>
                </a:lnTo>
                <a:close/>
              </a:path>
              <a:path w="4547870" h="859789">
                <a:moveTo>
                  <a:pt x="4096512" y="859536"/>
                </a:moveTo>
                <a:lnTo>
                  <a:pt x="4096512" y="850392"/>
                </a:lnTo>
                <a:lnTo>
                  <a:pt x="4053840" y="850392"/>
                </a:lnTo>
                <a:lnTo>
                  <a:pt x="4053840" y="859536"/>
                </a:lnTo>
                <a:lnTo>
                  <a:pt x="4096512" y="859536"/>
                </a:lnTo>
                <a:close/>
              </a:path>
              <a:path w="4547870" h="859789">
                <a:moveTo>
                  <a:pt x="4023360" y="859536"/>
                </a:moveTo>
                <a:lnTo>
                  <a:pt x="4023360" y="850392"/>
                </a:lnTo>
                <a:lnTo>
                  <a:pt x="3980688" y="850392"/>
                </a:lnTo>
                <a:lnTo>
                  <a:pt x="3980688" y="859536"/>
                </a:lnTo>
                <a:lnTo>
                  <a:pt x="4023360" y="859536"/>
                </a:lnTo>
                <a:close/>
              </a:path>
              <a:path w="4547870" h="859789">
                <a:moveTo>
                  <a:pt x="3950208" y="859536"/>
                </a:moveTo>
                <a:lnTo>
                  <a:pt x="3950208" y="850392"/>
                </a:lnTo>
                <a:lnTo>
                  <a:pt x="3907536" y="850392"/>
                </a:lnTo>
                <a:lnTo>
                  <a:pt x="3907536" y="859536"/>
                </a:lnTo>
                <a:lnTo>
                  <a:pt x="3950208" y="859536"/>
                </a:lnTo>
                <a:close/>
              </a:path>
              <a:path w="4547870" h="859789">
                <a:moveTo>
                  <a:pt x="3877056" y="859536"/>
                </a:moveTo>
                <a:lnTo>
                  <a:pt x="3877056" y="850392"/>
                </a:lnTo>
                <a:lnTo>
                  <a:pt x="3834384" y="850392"/>
                </a:lnTo>
                <a:lnTo>
                  <a:pt x="3834384" y="859536"/>
                </a:lnTo>
                <a:lnTo>
                  <a:pt x="3877056" y="859536"/>
                </a:lnTo>
                <a:close/>
              </a:path>
              <a:path w="4547870" h="859789">
                <a:moveTo>
                  <a:pt x="3803904" y="859536"/>
                </a:moveTo>
                <a:lnTo>
                  <a:pt x="3803904" y="850392"/>
                </a:lnTo>
                <a:lnTo>
                  <a:pt x="3761232" y="850392"/>
                </a:lnTo>
                <a:lnTo>
                  <a:pt x="3761232" y="859536"/>
                </a:lnTo>
                <a:lnTo>
                  <a:pt x="3803904" y="859536"/>
                </a:lnTo>
                <a:close/>
              </a:path>
              <a:path w="4547870" h="859789">
                <a:moveTo>
                  <a:pt x="3730752" y="859536"/>
                </a:moveTo>
                <a:lnTo>
                  <a:pt x="3730752" y="850392"/>
                </a:lnTo>
                <a:lnTo>
                  <a:pt x="3688080" y="850392"/>
                </a:lnTo>
                <a:lnTo>
                  <a:pt x="3688080" y="859536"/>
                </a:lnTo>
                <a:lnTo>
                  <a:pt x="3730752" y="859536"/>
                </a:lnTo>
                <a:close/>
              </a:path>
              <a:path w="4547870" h="859789">
                <a:moveTo>
                  <a:pt x="3657600" y="859536"/>
                </a:moveTo>
                <a:lnTo>
                  <a:pt x="3657600" y="850392"/>
                </a:lnTo>
                <a:lnTo>
                  <a:pt x="3614928" y="850392"/>
                </a:lnTo>
                <a:lnTo>
                  <a:pt x="3614928" y="859536"/>
                </a:lnTo>
                <a:lnTo>
                  <a:pt x="3657600" y="859536"/>
                </a:lnTo>
                <a:close/>
              </a:path>
              <a:path w="4547870" h="859789">
                <a:moveTo>
                  <a:pt x="3581400" y="859536"/>
                </a:moveTo>
                <a:lnTo>
                  <a:pt x="3581400" y="850392"/>
                </a:lnTo>
                <a:lnTo>
                  <a:pt x="3541776" y="850392"/>
                </a:lnTo>
                <a:lnTo>
                  <a:pt x="3541776" y="859536"/>
                </a:lnTo>
                <a:lnTo>
                  <a:pt x="3581400" y="859536"/>
                </a:lnTo>
                <a:close/>
              </a:path>
              <a:path w="4547870" h="859789">
                <a:moveTo>
                  <a:pt x="3508248" y="859536"/>
                </a:moveTo>
                <a:lnTo>
                  <a:pt x="3508248" y="850392"/>
                </a:lnTo>
                <a:lnTo>
                  <a:pt x="3468624" y="850392"/>
                </a:lnTo>
                <a:lnTo>
                  <a:pt x="3468624" y="859536"/>
                </a:lnTo>
                <a:lnTo>
                  <a:pt x="3508248" y="859536"/>
                </a:lnTo>
                <a:close/>
              </a:path>
              <a:path w="4547870" h="859789">
                <a:moveTo>
                  <a:pt x="3435096" y="859536"/>
                </a:moveTo>
                <a:lnTo>
                  <a:pt x="3435096" y="850392"/>
                </a:lnTo>
                <a:lnTo>
                  <a:pt x="3392424" y="850392"/>
                </a:lnTo>
                <a:lnTo>
                  <a:pt x="3392424" y="859536"/>
                </a:lnTo>
                <a:lnTo>
                  <a:pt x="3435096" y="859536"/>
                </a:lnTo>
                <a:close/>
              </a:path>
              <a:path w="4547870" h="859789">
                <a:moveTo>
                  <a:pt x="3361944" y="859536"/>
                </a:moveTo>
                <a:lnTo>
                  <a:pt x="3361944" y="850392"/>
                </a:lnTo>
                <a:lnTo>
                  <a:pt x="3319272" y="850392"/>
                </a:lnTo>
                <a:lnTo>
                  <a:pt x="3319272" y="859536"/>
                </a:lnTo>
                <a:lnTo>
                  <a:pt x="3361944" y="859536"/>
                </a:lnTo>
                <a:close/>
              </a:path>
              <a:path w="4547870" h="859789">
                <a:moveTo>
                  <a:pt x="3288792" y="859536"/>
                </a:moveTo>
                <a:lnTo>
                  <a:pt x="3288792" y="850392"/>
                </a:lnTo>
                <a:lnTo>
                  <a:pt x="3246120" y="850392"/>
                </a:lnTo>
                <a:lnTo>
                  <a:pt x="3246120" y="859536"/>
                </a:lnTo>
                <a:lnTo>
                  <a:pt x="3288792" y="859536"/>
                </a:lnTo>
                <a:close/>
              </a:path>
              <a:path w="4547870" h="859789">
                <a:moveTo>
                  <a:pt x="3215640" y="859536"/>
                </a:moveTo>
                <a:lnTo>
                  <a:pt x="3215640" y="850392"/>
                </a:lnTo>
                <a:lnTo>
                  <a:pt x="3172968" y="850392"/>
                </a:lnTo>
                <a:lnTo>
                  <a:pt x="3172968" y="859536"/>
                </a:lnTo>
                <a:lnTo>
                  <a:pt x="3215640" y="859536"/>
                </a:lnTo>
                <a:close/>
              </a:path>
              <a:path w="4547870" h="859789">
                <a:moveTo>
                  <a:pt x="3142488" y="859536"/>
                </a:moveTo>
                <a:lnTo>
                  <a:pt x="3142488" y="850392"/>
                </a:lnTo>
                <a:lnTo>
                  <a:pt x="3099816" y="850392"/>
                </a:lnTo>
                <a:lnTo>
                  <a:pt x="3099816" y="859536"/>
                </a:lnTo>
                <a:lnTo>
                  <a:pt x="3142488" y="859536"/>
                </a:lnTo>
                <a:close/>
              </a:path>
              <a:path w="4547870" h="859789">
                <a:moveTo>
                  <a:pt x="3069336" y="859536"/>
                </a:moveTo>
                <a:lnTo>
                  <a:pt x="3069336" y="850392"/>
                </a:lnTo>
                <a:lnTo>
                  <a:pt x="3026664" y="850392"/>
                </a:lnTo>
                <a:lnTo>
                  <a:pt x="3026664" y="859536"/>
                </a:lnTo>
                <a:lnTo>
                  <a:pt x="3069336" y="859536"/>
                </a:lnTo>
                <a:close/>
              </a:path>
              <a:path w="4547870" h="859789">
                <a:moveTo>
                  <a:pt x="2996184" y="859536"/>
                </a:moveTo>
                <a:lnTo>
                  <a:pt x="2996184" y="850392"/>
                </a:lnTo>
                <a:lnTo>
                  <a:pt x="2953512" y="850392"/>
                </a:lnTo>
                <a:lnTo>
                  <a:pt x="2953512" y="859536"/>
                </a:lnTo>
                <a:lnTo>
                  <a:pt x="2996184" y="859536"/>
                </a:lnTo>
                <a:close/>
              </a:path>
              <a:path w="4547870" h="859789">
                <a:moveTo>
                  <a:pt x="2923032" y="859536"/>
                </a:moveTo>
                <a:lnTo>
                  <a:pt x="2923032" y="850392"/>
                </a:lnTo>
                <a:lnTo>
                  <a:pt x="2880360" y="850392"/>
                </a:lnTo>
                <a:lnTo>
                  <a:pt x="2880360" y="859536"/>
                </a:lnTo>
                <a:lnTo>
                  <a:pt x="2923032" y="859536"/>
                </a:lnTo>
                <a:close/>
              </a:path>
              <a:path w="4547870" h="859789">
                <a:moveTo>
                  <a:pt x="2846832" y="859536"/>
                </a:moveTo>
                <a:lnTo>
                  <a:pt x="2846832" y="850392"/>
                </a:lnTo>
                <a:lnTo>
                  <a:pt x="2807208" y="850392"/>
                </a:lnTo>
                <a:lnTo>
                  <a:pt x="2807208" y="859536"/>
                </a:lnTo>
                <a:lnTo>
                  <a:pt x="2846832" y="859536"/>
                </a:lnTo>
                <a:close/>
              </a:path>
              <a:path w="4547870" h="859789">
                <a:moveTo>
                  <a:pt x="2773680" y="859536"/>
                </a:moveTo>
                <a:lnTo>
                  <a:pt x="2773680" y="850392"/>
                </a:lnTo>
                <a:lnTo>
                  <a:pt x="2734056" y="850392"/>
                </a:lnTo>
                <a:lnTo>
                  <a:pt x="2734056" y="859536"/>
                </a:lnTo>
                <a:lnTo>
                  <a:pt x="2773680" y="859536"/>
                </a:lnTo>
                <a:close/>
              </a:path>
              <a:path w="4547870" h="859789">
                <a:moveTo>
                  <a:pt x="2700528" y="859536"/>
                </a:moveTo>
                <a:lnTo>
                  <a:pt x="2700528" y="850392"/>
                </a:lnTo>
                <a:lnTo>
                  <a:pt x="2657856" y="850392"/>
                </a:lnTo>
                <a:lnTo>
                  <a:pt x="2657856" y="859536"/>
                </a:lnTo>
                <a:lnTo>
                  <a:pt x="2700528" y="859536"/>
                </a:lnTo>
                <a:close/>
              </a:path>
              <a:path w="4547870" h="859789">
                <a:moveTo>
                  <a:pt x="2627376" y="859536"/>
                </a:moveTo>
                <a:lnTo>
                  <a:pt x="2627376" y="850392"/>
                </a:lnTo>
                <a:lnTo>
                  <a:pt x="2584704" y="850392"/>
                </a:lnTo>
                <a:lnTo>
                  <a:pt x="2584704" y="859536"/>
                </a:lnTo>
                <a:lnTo>
                  <a:pt x="2627376" y="859536"/>
                </a:lnTo>
                <a:close/>
              </a:path>
              <a:path w="4547870" h="859789">
                <a:moveTo>
                  <a:pt x="2554224" y="859536"/>
                </a:moveTo>
                <a:lnTo>
                  <a:pt x="2554224" y="850392"/>
                </a:lnTo>
                <a:lnTo>
                  <a:pt x="2511552" y="850392"/>
                </a:lnTo>
                <a:lnTo>
                  <a:pt x="2511552" y="859536"/>
                </a:lnTo>
                <a:lnTo>
                  <a:pt x="2554224" y="859536"/>
                </a:lnTo>
                <a:close/>
              </a:path>
              <a:path w="4547870" h="859789">
                <a:moveTo>
                  <a:pt x="2481072" y="859536"/>
                </a:moveTo>
                <a:lnTo>
                  <a:pt x="2481072" y="850392"/>
                </a:lnTo>
                <a:lnTo>
                  <a:pt x="2438400" y="850392"/>
                </a:lnTo>
                <a:lnTo>
                  <a:pt x="2438400" y="859536"/>
                </a:lnTo>
                <a:lnTo>
                  <a:pt x="2481072" y="859536"/>
                </a:lnTo>
                <a:close/>
              </a:path>
              <a:path w="4547870" h="859789">
                <a:moveTo>
                  <a:pt x="2407920" y="859536"/>
                </a:moveTo>
                <a:lnTo>
                  <a:pt x="2407920" y="850392"/>
                </a:lnTo>
                <a:lnTo>
                  <a:pt x="2365248" y="850392"/>
                </a:lnTo>
                <a:lnTo>
                  <a:pt x="2365248" y="859536"/>
                </a:lnTo>
                <a:lnTo>
                  <a:pt x="2407920" y="859536"/>
                </a:lnTo>
                <a:close/>
              </a:path>
              <a:path w="4547870" h="859789">
                <a:moveTo>
                  <a:pt x="2334768" y="859536"/>
                </a:moveTo>
                <a:lnTo>
                  <a:pt x="2334768" y="850392"/>
                </a:lnTo>
                <a:lnTo>
                  <a:pt x="2292096" y="850392"/>
                </a:lnTo>
                <a:lnTo>
                  <a:pt x="2292096" y="859536"/>
                </a:lnTo>
                <a:lnTo>
                  <a:pt x="2334768" y="859536"/>
                </a:lnTo>
                <a:close/>
              </a:path>
              <a:path w="4547870" h="859789">
                <a:moveTo>
                  <a:pt x="2261616" y="859536"/>
                </a:moveTo>
                <a:lnTo>
                  <a:pt x="2261616" y="850392"/>
                </a:lnTo>
                <a:lnTo>
                  <a:pt x="2218944" y="850392"/>
                </a:lnTo>
                <a:lnTo>
                  <a:pt x="2218944" y="859536"/>
                </a:lnTo>
                <a:lnTo>
                  <a:pt x="2261616" y="859536"/>
                </a:lnTo>
                <a:close/>
              </a:path>
              <a:path w="4547870" h="859789">
                <a:moveTo>
                  <a:pt x="2185416" y="859536"/>
                </a:moveTo>
                <a:lnTo>
                  <a:pt x="2185416" y="850392"/>
                </a:lnTo>
                <a:lnTo>
                  <a:pt x="2145792" y="850392"/>
                </a:lnTo>
                <a:lnTo>
                  <a:pt x="2145792" y="859536"/>
                </a:lnTo>
                <a:lnTo>
                  <a:pt x="2185416" y="859536"/>
                </a:lnTo>
                <a:close/>
              </a:path>
              <a:path w="4547870" h="859789">
                <a:moveTo>
                  <a:pt x="2112264" y="859536"/>
                </a:moveTo>
                <a:lnTo>
                  <a:pt x="2112264" y="850392"/>
                </a:lnTo>
                <a:lnTo>
                  <a:pt x="2072640" y="850392"/>
                </a:lnTo>
                <a:lnTo>
                  <a:pt x="2072640" y="859536"/>
                </a:lnTo>
                <a:lnTo>
                  <a:pt x="2112264" y="859536"/>
                </a:lnTo>
                <a:close/>
              </a:path>
              <a:path w="4547870" h="859789">
                <a:moveTo>
                  <a:pt x="2039112" y="859536"/>
                </a:moveTo>
                <a:lnTo>
                  <a:pt x="2039112" y="850392"/>
                </a:lnTo>
                <a:lnTo>
                  <a:pt x="1999488" y="850392"/>
                </a:lnTo>
                <a:lnTo>
                  <a:pt x="1999488" y="859536"/>
                </a:lnTo>
                <a:lnTo>
                  <a:pt x="2039112" y="859536"/>
                </a:lnTo>
                <a:close/>
              </a:path>
              <a:path w="4547870" h="859789">
                <a:moveTo>
                  <a:pt x="1965960" y="859536"/>
                </a:moveTo>
                <a:lnTo>
                  <a:pt x="1965960" y="850392"/>
                </a:lnTo>
                <a:lnTo>
                  <a:pt x="1923288" y="850392"/>
                </a:lnTo>
                <a:lnTo>
                  <a:pt x="1923288" y="859536"/>
                </a:lnTo>
                <a:lnTo>
                  <a:pt x="1965960" y="859536"/>
                </a:lnTo>
                <a:close/>
              </a:path>
              <a:path w="4547870" h="859789">
                <a:moveTo>
                  <a:pt x="1892808" y="859536"/>
                </a:moveTo>
                <a:lnTo>
                  <a:pt x="1892808" y="850392"/>
                </a:lnTo>
                <a:lnTo>
                  <a:pt x="1850136" y="850392"/>
                </a:lnTo>
                <a:lnTo>
                  <a:pt x="1850136" y="859536"/>
                </a:lnTo>
                <a:lnTo>
                  <a:pt x="1892808" y="859536"/>
                </a:lnTo>
                <a:close/>
              </a:path>
              <a:path w="4547870" h="859789">
                <a:moveTo>
                  <a:pt x="1819656" y="859536"/>
                </a:moveTo>
                <a:lnTo>
                  <a:pt x="1819656" y="850392"/>
                </a:lnTo>
                <a:lnTo>
                  <a:pt x="1776984" y="850392"/>
                </a:lnTo>
                <a:lnTo>
                  <a:pt x="1776984" y="859536"/>
                </a:lnTo>
                <a:lnTo>
                  <a:pt x="1819656" y="859536"/>
                </a:lnTo>
                <a:close/>
              </a:path>
              <a:path w="4547870" h="859789">
                <a:moveTo>
                  <a:pt x="1746504" y="859536"/>
                </a:moveTo>
                <a:lnTo>
                  <a:pt x="1746504" y="850392"/>
                </a:lnTo>
                <a:lnTo>
                  <a:pt x="1703832" y="850392"/>
                </a:lnTo>
                <a:lnTo>
                  <a:pt x="1703832" y="859536"/>
                </a:lnTo>
                <a:lnTo>
                  <a:pt x="1746504" y="859536"/>
                </a:lnTo>
                <a:close/>
              </a:path>
              <a:path w="4547870" h="859789">
                <a:moveTo>
                  <a:pt x="1673352" y="859536"/>
                </a:moveTo>
                <a:lnTo>
                  <a:pt x="1673352" y="850392"/>
                </a:lnTo>
                <a:lnTo>
                  <a:pt x="1630680" y="850392"/>
                </a:lnTo>
                <a:lnTo>
                  <a:pt x="1630680" y="859536"/>
                </a:lnTo>
                <a:lnTo>
                  <a:pt x="1673352" y="859536"/>
                </a:lnTo>
                <a:close/>
              </a:path>
              <a:path w="4547870" h="859789">
                <a:moveTo>
                  <a:pt x="1600200" y="859536"/>
                </a:moveTo>
                <a:lnTo>
                  <a:pt x="1600200" y="850392"/>
                </a:lnTo>
                <a:lnTo>
                  <a:pt x="1557528" y="850392"/>
                </a:lnTo>
                <a:lnTo>
                  <a:pt x="1557528" y="859536"/>
                </a:lnTo>
                <a:lnTo>
                  <a:pt x="1600200" y="859536"/>
                </a:lnTo>
                <a:close/>
              </a:path>
              <a:path w="4547870" h="859789">
                <a:moveTo>
                  <a:pt x="1527048" y="859536"/>
                </a:moveTo>
                <a:lnTo>
                  <a:pt x="1527048" y="850392"/>
                </a:lnTo>
                <a:lnTo>
                  <a:pt x="1484376" y="850392"/>
                </a:lnTo>
                <a:lnTo>
                  <a:pt x="1484376" y="859536"/>
                </a:lnTo>
                <a:lnTo>
                  <a:pt x="1527048" y="859536"/>
                </a:lnTo>
                <a:close/>
              </a:path>
              <a:path w="4547870" h="859789">
                <a:moveTo>
                  <a:pt x="1450848" y="859536"/>
                </a:moveTo>
                <a:lnTo>
                  <a:pt x="1450848" y="850392"/>
                </a:lnTo>
                <a:lnTo>
                  <a:pt x="1411224" y="850392"/>
                </a:lnTo>
                <a:lnTo>
                  <a:pt x="1411224" y="859536"/>
                </a:lnTo>
                <a:lnTo>
                  <a:pt x="1450848" y="859536"/>
                </a:lnTo>
                <a:close/>
              </a:path>
              <a:path w="4547870" h="859789">
                <a:moveTo>
                  <a:pt x="1377696" y="859536"/>
                </a:moveTo>
                <a:lnTo>
                  <a:pt x="1377696" y="850392"/>
                </a:lnTo>
                <a:lnTo>
                  <a:pt x="1338072" y="850392"/>
                </a:lnTo>
                <a:lnTo>
                  <a:pt x="1338072" y="859536"/>
                </a:lnTo>
                <a:lnTo>
                  <a:pt x="1377696" y="859536"/>
                </a:lnTo>
                <a:close/>
              </a:path>
              <a:path w="4547870" h="859789">
                <a:moveTo>
                  <a:pt x="1304544" y="859536"/>
                </a:moveTo>
                <a:lnTo>
                  <a:pt x="1304544" y="850392"/>
                </a:lnTo>
                <a:lnTo>
                  <a:pt x="1261872" y="850392"/>
                </a:lnTo>
                <a:lnTo>
                  <a:pt x="1261872" y="859536"/>
                </a:lnTo>
                <a:lnTo>
                  <a:pt x="1304544" y="859536"/>
                </a:lnTo>
                <a:close/>
              </a:path>
              <a:path w="4547870" h="859789">
                <a:moveTo>
                  <a:pt x="1231392" y="859536"/>
                </a:moveTo>
                <a:lnTo>
                  <a:pt x="1231392" y="850392"/>
                </a:lnTo>
                <a:lnTo>
                  <a:pt x="1188720" y="850392"/>
                </a:lnTo>
                <a:lnTo>
                  <a:pt x="1188720" y="859536"/>
                </a:lnTo>
                <a:lnTo>
                  <a:pt x="1231392" y="859536"/>
                </a:lnTo>
                <a:close/>
              </a:path>
              <a:path w="4547870" h="859789">
                <a:moveTo>
                  <a:pt x="1158240" y="859536"/>
                </a:moveTo>
                <a:lnTo>
                  <a:pt x="1158240" y="850392"/>
                </a:lnTo>
                <a:lnTo>
                  <a:pt x="1115568" y="850392"/>
                </a:lnTo>
                <a:lnTo>
                  <a:pt x="1115568" y="859536"/>
                </a:lnTo>
                <a:lnTo>
                  <a:pt x="1158240" y="859536"/>
                </a:lnTo>
                <a:close/>
              </a:path>
              <a:path w="4547870" h="859789">
                <a:moveTo>
                  <a:pt x="1085088" y="859536"/>
                </a:moveTo>
                <a:lnTo>
                  <a:pt x="1085088" y="850392"/>
                </a:lnTo>
                <a:lnTo>
                  <a:pt x="1042416" y="850392"/>
                </a:lnTo>
                <a:lnTo>
                  <a:pt x="1042416" y="859536"/>
                </a:lnTo>
                <a:lnTo>
                  <a:pt x="1085088" y="859536"/>
                </a:lnTo>
                <a:close/>
              </a:path>
              <a:path w="4547870" h="859789">
                <a:moveTo>
                  <a:pt x="1011936" y="859536"/>
                </a:moveTo>
                <a:lnTo>
                  <a:pt x="1011936" y="850392"/>
                </a:lnTo>
                <a:lnTo>
                  <a:pt x="969264" y="850392"/>
                </a:lnTo>
                <a:lnTo>
                  <a:pt x="969264" y="859536"/>
                </a:lnTo>
                <a:lnTo>
                  <a:pt x="1011936" y="859536"/>
                </a:lnTo>
                <a:close/>
              </a:path>
              <a:path w="4547870" h="859789">
                <a:moveTo>
                  <a:pt x="938784" y="859536"/>
                </a:moveTo>
                <a:lnTo>
                  <a:pt x="938784" y="850392"/>
                </a:lnTo>
                <a:lnTo>
                  <a:pt x="896112" y="850392"/>
                </a:lnTo>
                <a:lnTo>
                  <a:pt x="896112" y="859536"/>
                </a:lnTo>
                <a:lnTo>
                  <a:pt x="938784" y="859536"/>
                </a:lnTo>
                <a:close/>
              </a:path>
              <a:path w="4547870" h="859789">
                <a:moveTo>
                  <a:pt x="865632" y="859536"/>
                </a:moveTo>
                <a:lnTo>
                  <a:pt x="865632" y="850392"/>
                </a:lnTo>
                <a:lnTo>
                  <a:pt x="822960" y="850392"/>
                </a:lnTo>
                <a:lnTo>
                  <a:pt x="822960" y="859536"/>
                </a:lnTo>
                <a:lnTo>
                  <a:pt x="865632" y="859536"/>
                </a:lnTo>
                <a:close/>
              </a:path>
              <a:path w="4547870" h="859789">
                <a:moveTo>
                  <a:pt x="792480" y="859536"/>
                </a:moveTo>
                <a:lnTo>
                  <a:pt x="792480" y="850392"/>
                </a:lnTo>
                <a:lnTo>
                  <a:pt x="749808" y="850392"/>
                </a:lnTo>
                <a:lnTo>
                  <a:pt x="749808" y="859536"/>
                </a:lnTo>
                <a:lnTo>
                  <a:pt x="792480" y="859536"/>
                </a:lnTo>
                <a:close/>
              </a:path>
              <a:path w="4547870" h="859789">
                <a:moveTo>
                  <a:pt x="716280" y="859536"/>
                </a:moveTo>
                <a:lnTo>
                  <a:pt x="716280" y="850392"/>
                </a:lnTo>
                <a:lnTo>
                  <a:pt x="676656" y="850392"/>
                </a:lnTo>
                <a:lnTo>
                  <a:pt x="676656" y="859536"/>
                </a:lnTo>
                <a:lnTo>
                  <a:pt x="716280" y="859536"/>
                </a:lnTo>
                <a:close/>
              </a:path>
              <a:path w="4547870" h="859789">
                <a:moveTo>
                  <a:pt x="643128" y="859536"/>
                </a:moveTo>
                <a:lnTo>
                  <a:pt x="643128" y="850392"/>
                </a:lnTo>
                <a:lnTo>
                  <a:pt x="603504" y="850392"/>
                </a:lnTo>
                <a:lnTo>
                  <a:pt x="603504" y="859536"/>
                </a:lnTo>
                <a:lnTo>
                  <a:pt x="643128" y="859536"/>
                </a:lnTo>
                <a:close/>
              </a:path>
              <a:path w="4547870" h="859789">
                <a:moveTo>
                  <a:pt x="569976" y="859536"/>
                </a:moveTo>
                <a:lnTo>
                  <a:pt x="569976" y="850392"/>
                </a:lnTo>
                <a:lnTo>
                  <a:pt x="527304" y="850392"/>
                </a:lnTo>
                <a:lnTo>
                  <a:pt x="527304" y="859536"/>
                </a:lnTo>
                <a:lnTo>
                  <a:pt x="569976" y="859536"/>
                </a:lnTo>
                <a:close/>
              </a:path>
              <a:path w="4547870" h="859789">
                <a:moveTo>
                  <a:pt x="496824" y="859536"/>
                </a:moveTo>
                <a:lnTo>
                  <a:pt x="496824" y="850392"/>
                </a:lnTo>
                <a:lnTo>
                  <a:pt x="454152" y="850392"/>
                </a:lnTo>
                <a:lnTo>
                  <a:pt x="454152" y="859536"/>
                </a:lnTo>
                <a:lnTo>
                  <a:pt x="496824" y="859536"/>
                </a:lnTo>
                <a:close/>
              </a:path>
              <a:path w="4547870" h="859789">
                <a:moveTo>
                  <a:pt x="423672" y="859536"/>
                </a:moveTo>
                <a:lnTo>
                  <a:pt x="423672" y="850392"/>
                </a:lnTo>
                <a:lnTo>
                  <a:pt x="381000" y="850392"/>
                </a:lnTo>
                <a:lnTo>
                  <a:pt x="381000" y="859536"/>
                </a:lnTo>
                <a:lnTo>
                  <a:pt x="423672" y="859536"/>
                </a:lnTo>
                <a:close/>
              </a:path>
              <a:path w="4547870" h="859789">
                <a:moveTo>
                  <a:pt x="350520" y="859536"/>
                </a:moveTo>
                <a:lnTo>
                  <a:pt x="350520" y="850392"/>
                </a:lnTo>
                <a:lnTo>
                  <a:pt x="307848" y="850392"/>
                </a:lnTo>
                <a:lnTo>
                  <a:pt x="307848" y="859536"/>
                </a:lnTo>
                <a:lnTo>
                  <a:pt x="350520" y="859536"/>
                </a:lnTo>
                <a:close/>
              </a:path>
              <a:path w="4547870" h="859789">
                <a:moveTo>
                  <a:pt x="277368" y="859536"/>
                </a:moveTo>
                <a:lnTo>
                  <a:pt x="277368" y="850392"/>
                </a:lnTo>
                <a:lnTo>
                  <a:pt x="234696" y="850392"/>
                </a:lnTo>
                <a:lnTo>
                  <a:pt x="234696" y="859536"/>
                </a:lnTo>
                <a:lnTo>
                  <a:pt x="277368" y="859536"/>
                </a:lnTo>
                <a:close/>
              </a:path>
              <a:path w="4547870" h="859789">
                <a:moveTo>
                  <a:pt x="204216" y="859536"/>
                </a:moveTo>
                <a:lnTo>
                  <a:pt x="204216" y="850392"/>
                </a:lnTo>
                <a:lnTo>
                  <a:pt x="161544" y="850392"/>
                </a:lnTo>
                <a:lnTo>
                  <a:pt x="161544" y="859536"/>
                </a:lnTo>
                <a:lnTo>
                  <a:pt x="204216" y="859536"/>
                </a:lnTo>
                <a:close/>
              </a:path>
              <a:path w="4547870" h="859789">
                <a:moveTo>
                  <a:pt x="131064" y="859536"/>
                </a:moveTo>
                <a:lnTo>
                  <a:pt x="131064" y="850392"/>
                </a:lnTo>
                <a:lnTo>
                  <a:pt x="88392" y="850392"/>
                </a:lnTo>
                <a:lnTo>
                  <a:pt x="88392" y="859536"/>
                </a:lnTo>
                <a:lnTo>
                  <a:pt x="131064" y="859536"/>
                </a:lnTo>
                <a:close/>
              </a:path>
              <a:path w="4547870" h="859789">
                <a:moveTo>
                  <a:pt x="54864" y="859536"/>
                </a:moveTo>
                <a:lnTo>
                  <a:pt x="54864" y="850392"/>
                </a:lnTo>
                <a:lnTo>
                  <a:pt x="15240" y="850392"/>
                </a:lnTo>
                <a:lnTo>
                  <a:pt x="15240" y="859536"/>
                </a:lnTo>
                <a:lnTo>
                  <a:pt x="54864" y="85953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3488" y="644209"/>
            <a:ext cx="583628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2.3 Vrste ekspertnih</a:t>
            </a:r>
            <a:r>
              <a:rPr sz="3950" spc="-95" dirty="0"/>
              <a:t> </a:t>
            </a:r>
            <a:r>
              <a:rPr sz="3950" spc="5" dirty="0"/>
              <a:t>sistema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740158"/>
            <a:ext cx="8360409" cy="5039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42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Ekspertni sistemi zasnovani </a:t>
            </a:r>
            <a:r>
              <a:rPr sz="2650" spc="5" dirty="0">
                <a:latin typeface="Calibri"/>
                <a:cs typeface="Calibri"/>
              </a:rPr>
              <a:t>na </a:t>
            </a:r>
            <a:r>
              <a:rPr sz="2650" dirty="0">
                <a:latin typeface="Calibri"/>
                <a:cs typeface="Calibri"/>
              </a:rPr>
              <a:t>pravilima</a:t>
            </a:r>
            <a:r>
              <a:rPr sz="2650" spc="-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rule-based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2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Ekspertni sistemi zasnovani </a:t>
            </a:r>
            <a:r>
              <a:rPr sz="2650" spc="5" dirty="0">
                <a:latin typeface="Calibri"/>
                <a:cs typeface="Calibri"/>
              </a:rPr>
              <a:t>na </a:t>
            </a:r>
            <a:r>
              <a:rPr sz="2650" spc="-5" dirty="0">
                <a:latin typeface="Calibri"/>
                <a:cs typeface="Calibri"/>
              </a:rPr>
              <a:t>okvirima</a:t>
            </a:r>
            <a:r>
              <a:rPr sz="2650" spc="-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frames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2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Hibridni </a:t>
            </a:r>
            <a:r>
              <a:rPr sz="2650" spc="-5" dirty="0">
                <a:latin typeface="Calibri"/>
                <a:cs typeface="Calibri"/>
              </a:rPr>
              <a:t>ekspertni</a:t>
            </a:r>
            <a:r>
              <a:rPr sz="2650" spc="-4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sistemi</a:t>
            </a:r>
            <a:endParaRPr sz="2650">
              <a:latin typeface="Calibri"/>
              <a:cs typeface="Calibri"/>
            </a:endParaRPr>
          </a:p>
          <a:p>
            <a:pPr marL="832485" lvl="1" indent="-316230">
              <a:lnSpc>
                <a:spcPct val="100000"/>
              </a:lnSpc>
              <a:spcBef>
                <a:spcPts val="365"/>
              </a:spcBef>
              <a:buClr>
                <a:srgbClr val="333399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2200" dirty="0">
                <a:latin typeface="Calibri"/>
                <a:cs typeface="Calibri"/>
              </a:rPr>
              <a:t>istovremeno se koristi više </a:t>
            </a:r>
            <a:r>
              <a:rPr sz="2200" spc="5" dirty="0">
                <a:latin typeface="Calibri"/>
                <a:cs typeface="Calibri"/>
              </a:rPr>
              <a:t>načina </a:t>
            </a:r>
            <a:r>
              <a:rPr sz="2200" dirty="0">
                <a:latin typeface="Calibri"/>
                <a:cs typeface="Calibri"/>
              </a:rPr>
              <a:t>predstavljanja </a:t>
            </a:r>
            <a:r>
              <a:rPr sz="2200" spc="5" dirty="0">
                <a:latin typeface="Calibri"/>
                <a:cs typeface="Calibri"/>
              </a:rPr>
              <a:t>znanja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09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Ekspertni sistemi zasnovani </a:t>
            </a:r>
            <a:r>
              <a:rPr sz="2650" spc="5" dirty="0">
                <a:latin typeface="Calibri"/>
                <a:cs typeface="Calibri"/>
              </a:rPr>
              <a:t>na </a:t>
            </a:r>
            <a:r>
              <a:rPr sz="2650" dirty="0">
                <a:latin typeface="Calibri"/>
                <a:cs typeface="Calibri"/>
              </a:rPr>
              <a:t>modelima</a:t>
            </a:r>
            <a:r>
              <a:rPr sz="2650" spc="-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model-based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832485" lvl="1" indent="-316230">
              <a:lnSpc>
                <a:spcPct val="100000"/>
              </a:lnSpc>
              <a:spcBef>
                <a:spcPts val="365"/>
              </a:spcBef>
              <a:buClr>
                <a:srgbClr val="333399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2200" dirty="0">
                <a:latin typeface="Calibri"/>
                <a:cs typeface="Calibri"/>
              </a:rPr>
              <a:t>koriste se </a:t>
            </a:r>
            <a:r>
              <a:rPr sz="2200" i="1" dirty="0">
                <a:latin typeface="Calibri"/>
                <a:cs typeface="Calibri"/>
              </a:rPr>
              <a:t>modeli </a:t>
            </a:r>
            <a:r>
              <a:rPr sz="2200" spc="5" dirty="0">
                <a:latin typeface="Calibri"/>
                <a:cs typeface="Calibri"/>
              </a:rPr>
              <a:t>za </a:t>
            </a:r>
            <a:r>
              <a:rPr sz="2200" dirty="0">
                <a:latin typeface="Calibri"/>
                <a:cs typeface="Calibri"/>
              </a:rPr>
              <a:t>simulaciju strukture i funkcionisanja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sistema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Ekspertni sistemi opšte </a:t>
            </a:r>
            <a:r>
              <a:rPr sz="2650" dirty="0">
                <a:latin typeface="Calibri"/>
                <a:cs typeface="Calibri"/>
              </a:rPr>
              <a:t>namene</a:t>
            </a:r>
            <a:r>
              <a:rPr sz="2650" spc="-7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off-the-shelf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832485" lvl="1" indent="-316230">
              <a:lnSpc>
                <a:spcPct val="100000"/>
              </a:lnSpc>
              <a:spcBef>
                <a:spcPts val="365"/>
              </a:spcBef>
              <a:buClr>
                <a:srgbClr val="333399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2200" dirty="0">
                <a:latin typeface="Calibri"/>
                <a:cs typeface="Calibri"/>
              </a:rPr>
              <a:t>sistemi </a:t>
            </a:r>
            <a:r>
              <a:rPr sz="2200" spc="5" dirty="0">
                <a:latin typeface="Calibri"/>
                <a:cs typeface="Calibri"/>
              </a:rPr>
              <a:t>opšte namene za </a:t>
            </a:r>
            <a:r>
              <a:rPr sz="2200" dirty="0">
                <a:latin typeface="Calibri"/>
                <a:cs typeface="Calibri"/>
              </a:rPr>
              <a:t>širu oblast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primene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29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Ekspertni sistemi sistemi posebne </a:t>
            </a:r>
            <a:r>
              <a:rPr sz="2650" dirty="0">
                <a:latin typeface="Calibri"/>
                <a:cs typeface="Calibri"/>
              </a:rPr>
              <a:t>namene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custom-made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314960" marR="1367790" lvl="1" indent="-314960" algn="r">
              <a:lnSpc>
                <a:spcPct val="100000"/>
              </a:lnSpc>
              <a:spcBef>
                <a:spcPts val="365"/>
              </a:spcBef>
              <a:buClr>
                <a:srgbClr val="333399"/>
              </a:buClr>
              <a:buFont typeface="Arial"/>
              <a:buChar char="–"/>
              <a:tabLst>
                <a:tab pos="314960" algn="l"/>
                <a:tab pos="315595" algn="l"/>
              </a:tabLst>
            </a:pPr>
            <a:r>
              <a:rPr sz="2200" dirty="0">
                <a:latin typeface="Calibri"/>
                <a:cs typeface="Calibri"/>
              </a:rPr>
              <a:t>izrađeni prema </a:t>
            </a:r>
            <a:r>
              <a:rPr sz="2200" spc="5" dirty="0">
                <a:latin typeface="Calibri"/>
                <a:cs typeface="Calibri"/>
              </a:rPr>
              <a:t>posebnim </a:t>
            </a:r>
            <a:r>
              <a:rPr sz="2200" dirty="0">
                <a:latin typeface="Calibri"/>
                <a:cs typeface="Calibri"/>
              </a:rPr>
              <a:t>zahtevima </a:t>
            </a:r>
            <a:r>
              <a:rPr sz="2200" spc="-5" dirty="0">
                <a:latin typeface="Calibri"/>
                <a:cs typeface="Calibri"/>
              </a:rPr>
              <a:t>krajnjih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korisnika</a:t>
            </a:r>
            <a:endParaRPr sz="2200">
              <a:latin typeface="Calibri"/>
              <a:cs typeface="Calibri"/>
            </a:endParaRPr>
          </a:p>
          <a:p>
            <a:pPr marL="377825" marR="1338580" indent="-377825" algn="r">
              <a:lnSpc>
                <a:spcPct val="100000"/>
              </a:lnSpc>
              <a:spcBef>
                <a:spcPts val="305"/>
              </a:spcBef>
              <a:buClr>
                <a:srgbClr val="BADFE2"/>
              </a:buClr>
              <a:buChar char="•"/>
              <a:tabLst>
                <a:tab pos="3778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Ekspertni sistemi </a:t>
            </a:r>
            <a:r>
              <a:rPr sz="2650" dirty="0">
                <a:latin typeface="Calibri"/>
                <a:cs typeface="Calibri"/>
              </a:rPr>
              <a:t>u realnom </a:t>
            </a:r>
            <a:r>
              <a:rPr sz="2650" spc="-5" dirty="0">
                <a:latin typeface="Calibri"/>
                <a:cs typeface="Calibri"/>
              </a:rPr>
              <a:t>vremenu</a:t>
            </a:r>
            <a:r>
              <a:rPr sz="2650" spc="-7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real-time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832485" lvl="1" indent="-316230">
              <a:lnSpc>
                <a:spcPct val="100000"/>
              </a:lnSpc>
              <a:spcBef>
                <a:spcPts val="365"/>
              </a:spcBef>
              <a:buClr>
                <a:srgbClr val="333399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2200" dirty="0">
                <a:latin typeface="Calibri"/>
                <a:cs typeface="Calibri"/>
              </a:rPr>
              <a:t>stroga ograničenja </a:t>
            </a:r>
            <a:r>
              <a:rPr sz="2200" spc="5" dirty="0">
                <a:latin typeface="Calibri"/>
                <a:cs typeface="Calibri"/>
              </a:rPr>
              <a:t>vremena </a:t>
            </a:r>
            <a:r>
              <a:rPr sz="2200" dirty="0">
                <a:latin typeface="Calibri"/>
                <a:cs typeface="Calibri"/>
              </a:rPr>
              <a:t>odziva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sistema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6310" y="644209"/>
            <a:ext cx="7592059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2.4 Alati </a:t>
            </a:r>
            <a:r>
              <a:rPr sz="3950" spc="15" dirty="0"/>
              <a:t>za </a:t>
            </a:r>
            <a:r>
              <a:rPr sz="3950" spc="5" dirty="0"/>
              <a:t>razvoj ekspertnih</a:t>
            </a:r>
            <a:r>
              <a:rPr sz="3950" spc="-125" dirty="0"/>
              <a:t> </a:t>
            </a:r>
            <a:r>
              <a:rPr sz="3950" spc="5" dirty="0"/>
              <a:t>sistema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697133"/>
            <a:ext cx="8570595" cy="47942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Programski jezici opšte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namene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C++, C#, F#, Java,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Python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Prolog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LISP</a:t>
            </a:r>
            <a:endParaRPr sz="2200">
              <a:latin typeface="Calibri"/>
              <a:cs typeface="Calibri"/>
            </a:endParaRPr>
          </a:p>
          <a:p>
            <a:pPr marL="390525" marR="5080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Ljuske ekspertnih sistema </a:t>
            </a:r>
            <a:r>
              <a:rPr sz="2650" dirty="0">
                <a:latin typeface="Calibri"/>
                <a:cs typeface="Calibri"/>
              </a:rPr>
              <a:t>i </a:t>
            </a:r>
            <a:r>
              <a:rPr sz="2650" spc="-5" dirty="0">
                <a:latin typeface="Calibri"/>
                <a:cs typeface="Calibri"/>
              </a:rPr>
              <a:t>sistemi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spc="-5" dirty="0">
                <a:latin typeface="Calibri"/>
                <a:cs typeface="Calibri"/>
              </a:rPr>
              <a:t>upravljanje </a:t>
            </a:r>
            <a:r>
              <a:rPr sz="2650" dirty="0">
                <a:latin typeface="Calibri"/>
                <a:cs typeface="Calibri"/>
              </a:rPr>
              <a:t>poslovnim  pravilima </a:t>
            </a:r>
            <a:r>
              <a:rPr sz="2650" spc="-5" dirty="0">
                <a:latin typeface="Calibri"/>
                <a:cs typeface="Calibri"/>
              </a:rPr>
              <a:t>(</a:t>
            </a:r>
            <a:r>
              <a:rPr sz="2650" i="1" spc="-5" dirty="0">
                <a:latin typeface="Calibri"/>
                <a:cs typeface="Calibri"/>
              </a:rPr>
              <a:t>Business </a:t>
            </a:r>
            <a:r>
              <a:rPr sz="2650" i="1" dirty="0">
                <a:latin typeface="Calibri"/>
                <a:cs typeface="Calibri"/>
              </a:rPr>
              <a:t>Rules Management Systems</a:t>
            </a:r>
            <a:r>
              <a:rPr sz="2650" dirty="0">
                <a:latin typeface="Calibri"/>
                <a:cs typeface="Calibri"/>
              </a:rPr>
              <a:t>,</a:t>
            </a:r>
            <a:r>
              <a:rPr sz="2650" spc="-15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BRMS)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Exsys </a:t>
            </a:r>
            <a:r>
              <a:rPr sz="2200" spc="-5" dirty="0">
                <a:latin typeface="Calibri"/>
                <a:cs typeface="Calibri"/>
              </a:rPr>
              <a:t>CORVID, </a:t>
            </a:r>
            <a:r>
              <a:rPr sz="2200" dirty="0">
                <a:latin typeface="Calibri"/>
                <a:cs typeface="Calibri"/>
              </a:rPr>
              <a:t>CLIPS, Jess,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Expertise2Go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JBoss Rules </a:t>
            </a:r>
            <a:r>
              <a:rPr sz="2200" spc="-5" dirty="0">
                <a:latin typeface="Calibri"/>
                <a:cs typeface="Calibri"/>
              </a:rPr>
              <a:t>(Drools), </a:t>
            </a:r>
            <a:r>
              <a:rPr sz="2200" spc="5" dirty="0">
                <a:latin typeface="Calibri"/>
                <a:cs typeface="Calibri"/>
              </a:rPr>
              <a:t>IBM </a:t>
            </a:r>
            <a:r>
              <a:rPr sz="2200" dirty="0">
                <a:latin typeface="Calibri"/>
                <a:cs typeface="Calibri"/>
              </a:rPr>
              <a:t>ILOG JRules,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WebFOCUS</a:t>
            </a:r>
            <a:endParaRPr sz="2200">
              <a:latin typeface="Calibri"/>
              <a:cs typeface="Calibri"/>
            </a:endParaRPr>
          </a:p>
          <a:p>
            <a:pPr marL="390525" marR="533400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Sistemi </a:t>
            </a:r>
            <a:r>
              <a:rPr sz="2650" dirty="0">
                <a:latin typeface="Calibri"/>
                <a:cs typeface="Calibri"/>
              </a:rPr>
              <a:t>istraživanja podataka i </a:t>
            </a:r>
            <a:r>
              <a:rPr sz="2650" spc="-5" dirty="0">
                <a:latin typeface="Calibri"/>
                <a:cs typeface="Calibri"/>
              </a:rPr>
              <a:t>sistemi mašinskog</a:t>
            </a:r>
            <a:r>
              <a:rPr sz="2650" spc="-17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učenja  </a:t>
            </a:r>
            <a:r>
              <a:rPr sz="2650" dirty="0">
                <a:latin typeface="Calibri"/>
                <a:cs typeface="Calibri"/>
              </a:rPr>
              <a:t>(za </a:t>
            </a:r>
            <a:r>
              <a:rPr sz="2650" spc="-5" dirty="0">
                <a:latin typeface="Calibri"/>
                <a:cs typeface="Calibri"/>
              </a:rPr>
              <a:t>istraživanje/otkrivanje</a:t>
            </a:r>
            <a:r>
              <a:rPr sz="2650" spc="-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znanja)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70"/>
              </a:spcBef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WEKA</a:t>
            </a:r>
            <a:r>
              <a:rPr sz="2200" dirty="0">
                <a:latin typeface="Calibri"/>
                <a:cs typeface="Calibri"/>
              </a:rPr>
              <a:t>, RapidMiner, </a:t>
            </a:r>
            <a:r>
              <a:rPr sz="2200" spc="-5" dirty="0">
                <a:latin typeface="Calibri"/>
                <a:cs typeface="Calibri"/>
              </a:rPr>
              <a:t>SAS </a:t>
            </a:r>
            <a:r>
              <a:rPr sz="2200" dirty="0">
                <a:latin typeface="Calibri"/>
                <a:cs typeface="Calibri"/>
              </a:rPr>
              <a:t>Enterprise Miner, </a:t>
            </a:r>
            <a:r>
              <a:rPr sz="2200" spc="5" dirty="0">
                <a:latin typeface="Calibri"/>
                <a:cs typeface="Calibri"/>
              </a:rPr>
              <a:t>IBM SPSS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Modeler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Gotova </a:t>
            </a:r>
            <a:r>
              <a:rPr sz="2650" spc="-5" dirty="0">
                <a:latin typeface="Calibri"/>
                <a:cs typeface="Calibri"/>
              </a:rPr>
              <a:t>rešenja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ekspertni </a:t>
            </a:r>
            <a:r>
              <a:rPr sz="2650" dirty="0">
                <a:latin typeface="Calibri"/>
                <a:cs typeface="Calibri"/>
              </a:rPr>
              <a:t>sistemi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spc="-5" dirty="0">
                <a:latin typeface="Calibri"/>
                <a:cs typeface="Calibri"/>
              </a:rPr>
              <a:t>određene</a:t>
            </a:r>
            <a:r>
              <a:rPr sz="2650" spc="-10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primene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osiguranje, medicina, planiranje (</a:t>
            </a:r>
            <a:r>
              <a:rPr sz="2200" i="1" dirty="0">
                <a:latin typeface="Calibri"/>
                <a:cs typeface="Calibri"/>
              </a:rPr>
              <a:t>Haley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i="1" spc="-5" dirty="0">
                <a:latin typeface="Calibri"/>
                <a:cs typeface="Calibri"/>
              </a:rPr>
              <a:t>ILOG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i="1" dirty="0">
                <a:latin typeface="Calibri"/>
                <a:cs typeface="Calibri"/>
              </a:rPr>
              <a:t>LPA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VisiRule</a:t>
            </a:r>
            <a:r>
              <a:rPr sz="220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727" y="809625"/>
            <a:ext cx="8910858" cy="1372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46070" marR="5080" indent="-1111250">
              <a:lnSpc>
                <a:spcPct val="100499"/>
              </a:lnSpc>
              <a:spcBef>
                <a:spcPts val="90"/>
              </a:spcBef>
            </a:pPr>
            <a:r>
              <a:rPr spc="10" dirty="0"/>
              <a:t>3. </a:t>
            </a:r>
            <a:r>
              <a:rPr dirty="0"/>
              <a:t>Alati </a:t>
            </a:r>
            <a:r>
              <a:rPr spc="15" dirty="0"/>
              <a:t>za </a:t>
            </a:r>
            <a:r>
              <a:rPr spc="-5" dirty="0"/>
              <a:t>istraživanje</a:t>
            </a:r>
            <a:r>
              <a:rPr spc="-90" dirty="0"/>
              <a:t> </a:t>
            </a:r>
            <a:r>
              <a:rPr dirty="0"/>
              <a:t>podataka  i razvoj ekspertnih</a:t>
            </a:r>
            <a:r>
              <a:rPr spc="-25" dirty="0"/>
              <a:t> </a:t>
            </a:r>
            <a:r>
              <a:rPr dirty="0"/>
              <a:t>sistema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300" y="2562225"/>
            <a:ext cx="8207375" cy="27571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408940" indent="-396875">
              <a:lnSpc>
                <a:spcPct val="100000"/>
              </a:lnSpc>
              <a:spcBef>
                <a:spcPts val="885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0" dirty="0">
                <a:latin typeface="Calibri"/>
                <a:cs typeface="Calibri"/>
              </a:rPr>
              <a:t>Programski jezici opšte</a:t>
            </a:r>
            <a:r>
              <a:rPr sz="3050" spc="-15" dirty="0">
                <a:latin typeface="Calibri"/>
                <a:cs typeface="Calibri"/>
              </a:rPr>
              <a:t> </a:t>
            </a:r>
            <a:r>
              <a:rPr sz="3050" spc="15" dirty="0">
                <a:latin typeface="Calibri"/>
                <a:cs typeface="Calibri"/>
              </a:rPr>
              <a:t>namene</a:t>
            </a:r>
            <a:endParaRPr sz="3050" dirty="0">
              <a:latin typeface="Calibri"/>
              <a:cs typeface="Calibri"/>
            </a:endParaRPr>
          </a:p>
          <a:p>
            <a:pPr marL="408940" marR="5080" indent="-396875">
              <a:lnSpc>
                <a:spcPct val="101299"/>
              </a:lnSpc>
              <a:spcBef>
                <a:spcPts val="745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0" dirty="0">
                <a:latin typeface="Calibri"/>
                <a:cs typeface="Calibri"/>
              </a:rPr>
              <a:t>Ljuske ekspertnih sistema </a:t>
            </a:r>
            <a:r>
              <a:rPr sz="3050" spc="5" dirty="0">
                <a:latin typeface="Calibri"/>
                <a:cs typeface="Calibri"/>
              </a:rPr>
              <a:t>i </a:t>
            </a:r>
            <a:r>
              <a:rPr sz="3050" spc="10" dirty="0">
                <a:latin typeface="Calibri"/>
                <a:cs typeface="Calibri"/>
              </a:rPr>
              <a:t>sistemi </a:t>
            </a:r>
            <a:r>
              <a:rPr sz="3050" spc="20" dirty="0">
                <a:latin typeface="Calibri"/>
                <a:cs typeface="Calibri"/>
              </a:rPr>
              <a:t>za </a:t>
            </a:r>
            <a:r>
              <a:rPr sz="3050" spc="10" dirty="0">
                <a:latin typeface="Calibri"/>
                <a:cs typeface="Calibri"/>
              </a:rPr>
              <a:t>upravljanje  poslovnim</a:t>
            </a:r>
            <a:r>
              <a:rPr sz="3050" spc="15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pravilima</a:t>
            </a:r>
            <a:endParaRPr sz="3050" dirty="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780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0" dirty="0">
                <a:latin typeface="Calibri"/>
                <a:cs typeface="Calibri"/>
              </a:rPr>
              <a:t>Sistemi istraživanja podataka </a:t>
            </a:r>
            <a:r>
              <a:rPr sz="3050" spc="5" dirty="0">
                <a:latin typeface="Calibri"/>
                <a:cs typeface="Calibri"/>
              </a:rPr>
              <a:t>i </a:t>
            </a:r>
            <a:r>
              <a:rPr sz="3050" spc="15" dirty="0">
                <a:latin typeface="Calibri"/>
                <a:cs typeface="Calibri"/>
              </a:rPr>
              <a:t>mašinskog</a:t>
            </a:r>
            <a:r>
              <a:rPr sz="3050" spc="35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učenja</a:t>
            </a:r>
            <a:endParaRPr sz="3050" dirty="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790"/>
              </a:spcBef>
              <a:buClr>
                <a:srgbClr val="BADFE2"/>
              </a:buClr>
              <a:buAutoNum type="arabicPeriod"/>
              <a:tabLst>
                <a:tab pos="409575" algn="l"/>
              </a:tabLst>
            </a:pPr>
            <a:r>
              <a:rPr sz="3050" spc="15" dirty="0">
                <a:latin typeface="Calibri"/>
                <a:cs typeface="Calibri"/>
              </a:rPr>
              <a:t>Gotova </a:t>
            </a:r>
            <a:r>
              <a:rPr sz="3050" spc="10" dirty="0">
                <a:latin typeface="Calibri"/>
                <a:cs typeface="Calibri"/>
              </a:rPr>
              <a:t>rešenja </a:t>
            </a:r>
            <a:r>
              <a:rPr sz="3050" dirty="0">
                <a:latin typeface="Calibri"/>
                <a:cs typeface="Calibri"/>
              </a:rPr>
              <a:t>za </a:t>
            </a:r>
            <a:r>
              <a:rPr sz="3050" spc="15" dirty="0">
                <a:latin typeface="Calibri"/>
                <a:cs typeface="Calibri"/>
              </a:rPr>
              <a:t>određene</a:t>
            </a:r>
            <a:r>
              <a:rPr sz="3050" spc="-1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primene</a:t>
            </a:r>
            <a:endParaRPr sz="30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2571" y="644209"/>
            <a:ext cx="7379334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25950" algn="l"/>
              </a:tabLst>
            </a:pPr>
            <a:r>
              <a:rPr sz="3950" spc="5" dirty="0"/>
              <a:t>3.1</a:t>
            </a:r>
            <a:r>
              <a:rPr sz="3950" dirty="0"/>
              <a:t> </a:t>
            </a:r>
            <a:r>
              <a:rPr sz="3950" spc="5" dirty="0"/>
              <a:t>Programski</a:t>
            </a:r>
            <a:r>
              <a:rPr sz="3950" spc="30" dirty="0"/>
              <a:t> </a:t>
            </a:r>
            <a:r>
              <a:rPr sz="3950" spc="5" dirty="0"/>
              <a:t>jezici	</a:t>
            </a:r>
            <a:r>
              <a:rPr sz="3950" spc="10" dirty="0"/>
              <a:t>opšte</a:t>
            </a:r>
            <a:r>
              <a:rPr sz="3950" spc="-90" dirty="0"/>
              <a:t> </a:t>
            </a:r>
            <a:r>
              <a:rPr sz="3950" spc="10" dirty="0"/>
              <a:t>namene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5178552" y="3825240"/>
            <a:ext cx="4453255" cy="711835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28575" rIns="0" bIns="0" rtlCol="0">
            <a:spAutoFit/>
          </a:bodyPr>
          <a:lstStyle/>
          <a:p>
            <a:pPr marL="200660" marR="2315210" indent="-100965">
              <a:lnSpc>
                <a:spcPct val="102299"/>
              </a:lnSpc>
              <a:spcBef>
                <a:spcPts val="225"/>
              </a:spcBef>
              <a:tabLst>
                <a:tab pos="1521460" algn="l"/>
              </a:tabLst>
            </a:pP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(</a:t>
            </a:r>
            <a:r>
              <a:rPr sz="1300" b="1" spc="15" dirty="0">
                <a:solidFill>
                  <a:srgbClr val="333399"/>
                </a:solidFill>
                <a:latin typeface="Courier New"/>
                <a:cs typeface="Courier New"/>
              </a:rPr>
              <a:t>defun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factorial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(N) 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(</a:t>
            </a:r>
            <a:r>
              <a:rPr sz="1300" b="1" spc="15" dirty="0">
                <a:solidFill>
                  <a:srgbClr val="333399"/>
                </a:solidFill>
                <a:latin typeface="Courier New"/>
                <a:cs typeface="Courier New"/>
              </a:rPr>
              <a:t>if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(=</a:t>
            </a:r>
            <a:r>
              <a:rPr sz="1300" spc="35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N</a:t>
            </a:r>
            <a:r>
              <a:rPr sz="1300" spc="25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1)	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505459">
              <a:lnSpc>
                <a:spcPct val="100000"/>
              </a:lnSpc>
              <a:spcBef>
                <a:spcPts val="20"/>
              </a:spcBef>
            </a:pP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(*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N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(factorial (-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N</a:t>
            </a:r>
            <a:r>
              <a:rPr sz="1300" spc="30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1)))))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78552" y="2519172"/>
            <a:ext cx="4453255" cy="927100"/>
          </a:xfrm>
          <a:custGeom>
            <a:avLst/>
            <a:gdLst/>
            <a:ahLst/>
            <a:cxnLst/>
            <a:rect l="l" t="t" r="r" b="b"/>
            <a:pathLst>
              <a:path w="4453255" h="927100">
                <a:moveTo>
                  <a:pt x="4453128" y="926591"/>
                </a:moveTo>
                <a:lnTo>
                  <a:pt x="0" y="926591"/>
                </a:lnTo>
                <a:lnTo>
                  <a:pt x="0" y="0"/>
                </a:lnTo>
                <a:lnTo>
                  <a:pt x="4453128" y="0"/>
                </a:lnTo>
                <a:lnTo>
                  <a:pt x="4453128" y="926591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78552" y="2121408"/>
            <a:ext cx="4453255" cy="13246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60"/>
              </a:spcBef>
            </a:pPr>
            <a:r>
              <a:rPr sz="1300" b="1" spc="15" dirty="0">
                <a:solidFill>
                  <a:srgbClr val="333399"/>
                </a:solidFill>
                <a:latin typeface="Courier New"/>
                <a:cs typeface="Courier New"/>
              </a:rPr>
              <a:t>unsigned long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factorial(</a:t>
            </a:r>
            <a:r>
              <a:rPr sz="1300" b="1" spc="15" dirty="0">
                <a:solidFill>
                  <a:srgbClr val="333399"/>
                </a:solidFill>
                <a:latin typeface="Courier New"/>
                <a:cs typeface="Courier New"/>
              </a:rPr>
              <a:t>unsigned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long</a:t>
            </a:r>
            <a:r>
              <a:rPr sz="1300" spc="5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n){</a:t>
            </a:r>
            <a:endParaRPr sz="1300">
              <a:latin typeface="Courier New"/>
              <a:cs typeface="Courier New"/>
            </a:endParaRPr>
          </a:p>
          <a:p>
            <a:pPr marR="3023870" algn="r">
              <a:lnSpc>
                <a:spcPct val="100000"/>
              </a:lnSpc>
              <a:spcBef>
                <a:spcPts val="35"/>
              </a:spcBef>
            </a:pPr>
            <a:r>
              <a:rPr sz="1300" b="1" spc="15" dirty="0">
                <a:solidFill>
                  <a:srgbClr val="333399"/>
                </a:solidFill>
                <a:latin typeface="Courier New"/>
                <a:cs typeface="Courier New"/>
              </a:rPr>
              <a:t>if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(n ==</a:t>
            </a:r>
            <a:r>
              <a:rPr sz="1300" spc="-55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0)</a:t>
            </a:r>
            <a:endParaRPr sz="1300">
              <a:latin typeface="Courier New"/>
              <a:cs typeface="Courier New"/>
            </a:endParaRPr>
          </a:p>
          <a:p>
            <a:pPr marR="3024505" algn="r">
              <a:lnSpc>
                <a:spcPct val="100000"/>
              </a:lnSpc>
              <a:spcBef>
                <a:spcPts val="25"/>
              </a:spcBef>
            </a:pPr>
            <a:r>
              <a:rPr sz="1300" b="1" spc="15" dirty="0">
                <a:solidFill>
                  <a:srgbClr val="333399"/>
                </a:solidFill>
                <a:latin typeface="Courier New"/>
                <a:cs typeface="Courier New"/>
              </a:rPr>
              <a:t>return</a:t>
            </a:r>
            <a:r>
              <a:rPr sz="1300" b="1" spc="-65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1;</a:t>
            </a:r>
            <a:endParaRPr sz="1300">
              <a:latin typeface="Courier New"/>
              <a:cs typeface="Courier New"/>
            </a:endParaRPr>
          </a:p>
          <a:p>
            <a:pPr marL="302895">
              <a:lnSpc>
                <a:spcPct val="100000"/>
              </a:lnSpc>
              <a:spcBef>
                <a:spcPts val="20"/>
              </a:spcBef>
            </a:pPr>
            <a:r>
              <a:rPr sz="1300" b="1" spc="15" dirty="0">
                <a:solidFill>
                  <a:srgbClr val="333399"/>
                </a:solidFill>
                <a:latin typeface="Courier New"/>
                <a:cs typeface="Courier New"/>
              </a:rPr>
              <a:t>else</a:t>
            </a:r>
            <a:endParaRPr sz="1300">
              <a:latin typeface="Courier New"/>
              <a:cs typeface="Courier New"/>
            </a:endParaRPr>
          </a:p>
          <a:p>
            <a:pPr marL="505459">
              <a:lnSpc>
                <a:spcPct val="100000"/>
              </a:lnSpc>
              <a:spcBef>
                <a:spcPts val="40"/>
              </a:spcBef>
            </a:pPr>
            <a:r>
              <a:rPr sz="1300" b="1" spc="15" dirty="0">
                <a:solidFill>
                  <a:srgbClr val="333399"/>
                </a:solidFill>
                <a:latin typeface="Courier New"/>
                <a:cs typeface="Courier New"/>
              </a:rPr>
              <a:t>return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n * factorial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(n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-</a:t>
            </a:r>
            <a:r>
              <a:rPr sz="1300" spc="75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1);</a:t>
            </a:r>
            <a:endParaRPr sz="1300">
              <a:latin typeface="Courier New"/>
              <a:cs typeface="Courier New"/>
            </a:endParaRPr>
          </a:p>
          <a:p>
            <a:pPr marL="100330">
              <a:lnSpc>
                <a:spcPct val="100000"/>
              </a:lnSpc>
              <a:spcBef>
                <a:spcPts val="20"/>
              </a:spcBef>
            </a:pP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}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046" y="1725345"/>
            <a:ext cx="3966845" cy="52463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54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Algoritamski</a:t>
            </a:r>
            <a:endParaRPr sz="30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365"/>
              </a:spcBef>
            </a:pPr>
            <a:r>
              <a:rPr sz="265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50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C/C++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32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Java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33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dirty="0">
                <a:latin typeface="Calibri"/>
                <a:cs typeface="Calibri"/>
              </a:rPr>
              <a:t>Python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5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Funkcionalni</a:t>
            </a:r>
            <a:endParaRPr sz="30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09295" algn="l"/>
              </a:tabLst>
            </a:pP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LISP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32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dirty="0">
                <a:latin typeface="Calibri"/>
                <a:cs typeface="Calibri"/>
              </a:rPr>
              <a:t>F#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33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Erlang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5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Logičko</a:t>
            </a:r>
            <a:r>
              <a:rPr sz="3050" spc="-4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programiranje</a:t>
            </a:r>
            <a:endParaRPr sz="30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365"/>
              </a:spcBef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Prolog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JLog/JScriptLog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8552" y="5925312"/>
            <a:ext cx="4453255" cy="71374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28575" rIns="0" bIns="0" rtlCol="0">
            <a:spAutoFit/>
          </a:bodyPr>
          <a:lstStyle/>
          <a:p>
            <a:pPr marL="100330" marR="1501140">
              <a:lnSpc>
                <a:spcPct val="102299"/>
              </a:lnSpc>
              <a:spcBef>
                <a:spcPts val="225"/>
              </a:spcBef>
            </a:pP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factorial(X,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1) :- X&lt;2. 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factorial(X,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F) :-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Y </a:t>
            </a:r>
            <a:r>
              <a:rPr sz="1300" spc="5" dirty="0">
                <a:solidFill>
                  <a:srgbClr val="333399"/>
                </a:solidFill>
                <a:latin typeface="Courier New"/>
                <a:cs typeface="Courier New"/>
              </a:rPr>
              <a:t>is</a:t>
            </a:r>
            <a:r>
              <a:rPr sz="1300" spc="65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0" dirty="0">
                <a:solidFill>
                  <a:srgbClr val="333399"/>
                </a:solidFill>
                <a:latin typeface="Courier New"/>
                <a:cs typeface="Courier New"/>
              </a:rPr>
              <a:t>X-1,</a:t>
            </a:r>
            <a:endParaRPr sz="1300">
              <a:latin typeface="Courier New"/>
              <a:cs typeface="Courier New"/>
            </a:endParaRPr>
          </a:p>
          <a:p>
            <a:pPr marL="496570">
              <a:lnSpc>
                <a:spcPct val="100000"/>
              </a:lnSpc>
              <a:spcBef>
                <a:spcPts val="20"/>
              </a:spcBef>
            </a:pP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factorial(Y,Z),F is</a:t>
            </a:r>
            <a:r>
              <a:rPr sz="1300" spc="-60" dirty="0">
                <a:solidFill>
                  <a:srgbClr val="333399"/>
                </a:solidFill>
                <a:latin typeface="Courier New"/>
                <a:cs typeface="Courier New"/>
              </a:rPr>
              <a:t> </a:t>
            </a:r>
            <a:r>
              <a:rPr sz="1300" spc="15" dirty="0">
                <a:solidFill>
                  <a:srgbClr val="333399"/>
                </a:solidFill>
                <a:latin typeface="Courier New"/>
                <a:cs typeface="Courier New"/>
              </a:rPr>
              <a:t>Z*X.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-1"/>
            <a:ext cx="10081260" cy="2603523"/>
            <a:chOff x="304800" y="0"/>
            <a:chExt cx="10081260" cy="2520950"/>
          </a:xfrm>
        </p:grpSpPr>
        <p:sp>
          <p:nvSpPr>
            <p:cNvPr id="3" name="object 3"/>
            <p:cNvSpPr/>
            <p:nvPr/>
          </p:nvSpPr>
          <p:spPr>
            <a:xfrm>
              <a:off x="304800" y="0"/>
              <a:ext cx="10081260" cy="2519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25439" y="1901951"/>
              <a:ext cx="4459224" cy="618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439" y="1761744"/>
              <a:ext cx="4364735" cy="7589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395" y="478102"/>
            <a:ext cx="8910858" cy="1372235"/>
          </a:xfrm>
          <a:prstGeom prst="rect">
            <a:avLst/>
          </a:prstGeom>
        </p:spPr>
        <p:txBody>
          <a:bodyPr vert="horz" wrap="square" lIns="0" tIns="83815" rIns="0" bIns="0" rtlCol="0">
            <a:spAutoFit/>
          </a:bodyPr>
          <a:lstStyle/>
          <a:p>
            <a:pPr marL="64135" marR="5080" indent="1497965">
              <a:lnSpc>
                <a:spcPct val="100499"/>
              </a:lnSpc>
              <a:spcBef>
                <a:spcPts val="95"/>
              </a:spcBef>
            </a:pPr>
            <a:r>
              <a:rPr sz="3950" i="1" dirty="0">
                <a:latin typeface="Calibri"/>
                <a:cs typeface="Calibri"/>
              </a:rPr>
              <a:t>Upotreba </a:t>
            </a:r>
            <a:r>
              <a:rPr sz="3950" i="1" spc="5" dirty="0">
                <a:latin typeface="Calibri"/>
                <a:cs typeface="Calibri"/>
              </a:rPr>
              <a:t>i osnovna namena  savremenih programskih </a:t>
            </a:r>
            <a:r>
              <a:rPr sz="3950" i="1" dirty="0">
                <a:latin typeface="Calibri"/>
                <a:cs typeface="Calibri"/>
              </a:rPr>
              <a:t>jezika</a:t>
            </a:r>
            <a:r>
              <a:rPr sz="3950" i="1" spc="10" dirty="0">
                <a:latin typeface="Calibri"/>
                <a:cs typeface="Calibri"/>
              </a:rPr>
              <a:t> </a:t>
            </a:r>
            <a:r>
              <a:rPr sz="3950" spc="10" dirty="0"/>
              <a:t>[IEEE,2019]</a:t>
            </a:r>
            <a:endParaRPr sz="39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1927860"/>
            <a:ext cx="10081260" cy="3110865"/>
            <a:chOff x="304800" y="1927860"/>
            <a:chExt cx="10081260" cy="3110865"/>
          </a:xfrm>
        </p:grpSpPr>
        <p:sp>
          <p:nvSpPr>
            <p:cNvPr id="8" name="object 8"/>
            <p:cNvSpPr/>
            <p:nvPr/>
          </p:nvSpPr>
          <p:spPr>
            <a:xfrm>
              <a:off x="895159" y="2420112"/>
              <a:ext cx="276225" cy="99060"/>
            </a:xfrm>
            <a:custGeom>
              <a:avLst/>
              <a:gdLst/>
              <a:ahLst/>
              <a:cxnLst/>
              <a:rect l="l" t="t" r="r" b="b"/>
              <a:pathLst>
                <a:path w="276225" h="99060">
                  <a:moveTo>
                    <a:pt x="12128" y="99060"/>
                  </a:moveTo>
                  <a:lnTo>
                    <a:pt x="0" y="99060"/>
                  </a:lnTo>
                  <a:lnTo>
                    <a:pt x="4000" y="88391"/>
                  </a:lnTo>
                  <a:lnTo>
                    <a:pt x="36004" y="41147"/>
                  </a:lnTo>
                  <a:lnTo>
                    <a:pt x="69532" y="16763"/>
                  </a:lnTo>
                  <a:lnTo>
                    <a:pt x="122872" y="0"/>
                  </a:lnTo>
                  <a:lnTo>
                    <a:pt x="153352" y="0"/>
                  </a:lnTo>
                  <a:lnTo>
                    <a:pt x="180784" y="6095"/>
                  </a:lnTo>
                  <a:lnTo>
                    <a:pt x="189928" y="9143"/>
                  </a:lnTo>
                  <a:lnTo>
                    <a:pt x="138112" y="9143"/>
                  </a:lnTo>
                  <a:lnTo>
                    <a:pt x="110680" y="12191"/>
                  </a:lnTo>
                  <a:lnTo>
                    <a:pt x="98488" y="15239"/>
                  </a:lnTo>
                  <a:lnTo>
                    <a:pt x="86296" y="19811"/>
                  </a:lnTo>
                  <a:lnTo>
                    <a:pt x="74104" y="25907"/>
                  </a:lnTo>
                  <a:lnTo>
                    <a:pt x="65570" y="32003"/>
                  </a:lnTo>
                  <a:lnTo>
                    <a:pt x="63436" y="32003"/>
                  </a:lnTo>
                  <a:lnTo>
                    <a:pt x="52768" y="41147"/>
                  </a:lnTo>
                  <a:lnTo>
                    <a:pt x="43624" y="48767"/>
                  </a:lnTo>
                  <a:lnTo>
                    <a:pt x="35786" y="57911"/>
                  </a:lnTo>
                  <a:lnTo>
                    <a:pt x="34480" y="57911"/>
                  </a:lnTo>
                  <a:lnTo>
                    <a:pt x="26860" y="68579"/>
                  </a:lnTo>
                  <a:lnTo>
                    <a:pt x="19240" y="80771"/>
                  </a:lnTo>
                  <a:lnTo>
                    <a:pt x="20002" y="80771"/>
                  </a:lnTo>
                  <a:lnTo>
                    <a:pt x="14668" y="91439"/>
                  </a:lnTo>
                  <a:lnTo>
                    <a:pt x="12128" y="99060"/>
                  </a:lnTo>
                  <a:close/>
                </a:path>
                <a:path w="276225" h="99060">
                  <a:moveTo>
                    <a:pt x="214312" y="33527"/>
                  </a:moveTo>
                  <a:lnTo>
                    <a:pt x="202120" y="25907"/>
                  </a:lnTo>
                  <a:lnTo>
                    <a:pt x="189928" y="19811"/>
                  </a:lnTo>
                  <a:lnTo>
                    <a:pt x="191452" y="19811"/>
                  </a:lnTo>
                  <a:lnTo>
                    <a:pt x="177736" y="15239"/>
                  </a:lnTo>
                  <a:lnTo>
                    <a:pt x="165544" y="12191"/>
                  </a:lnTo>
                  <a:lnTo>
                    <a:pt x="138112" y="9143"/>
                  </a:lnTo>
                  <a:lnTo>
                    <a:pt x="189928" y="9143"/>
                  </a:lnTo>
                  <a:lnTo>
                    <a:pt x="194500" y="10667"/>
                  </a:lnTo>
                  <a:lnTo>
                    <a:pt x="206692" y="16763"/>
                  </a:lnTo>
                  <a:lnTo>
                    <a:pt x="231076" y="32003"/>
                  </a:lnTo>
                  <a:lnTo>
                    <a:pt x="212788" y="32003"/>
                  </a:lnTo>
                  <a:lnTo>
                    <a:pt x="214312" y="33527"/>
                  </a:lnTo>
                  <a:close/>
                </a:path>
                <a:path w="276225" h="99060">
                  <a:moveTo>
                    <a:pt x="63436" y="33527"/>
                  </a:moveTo>
                  <a:lnTo>
                    <a:pt x="63436" y="32003"/>
                  </a:lnTo>
                  <a:lnTo>
                    <a:pt x="65570" y="32003"/>
                  </a:lnTo>
                  <a:lnTo>
                    <a:pt x="63436" y="33527"/>
                  </a:lnTo>
                  <a:close/>
                </a:path>
                <a:path w="276225" h="99060">
                  <a:moveTo>
                    <a:pt x="241744" y="59435"/>
                  </a:moveTo>
                  <a:lnTo>
                    <a:pt x="232600" y="48767"/>
                  </a:lnTo>
                  <a:lnTo>
                    <a:pt x="234124" y="48767"/>
                  </a:lnTo>
                  <a:lnTo>
                    <a:pt x="223456" y="41147"/>
                  </a:lnTo>
                  <a:lnTo>
                    <a:pt x="212788" y="32003"/>
                  </a:lnTo>
                  <a:lnTo>
                    <a:pt x="231076" y="32003"/>
                  </a:lnTo>
                  <a:lnTo>
                    <a:pt x="240220" y="41147"/>
                  </a:lnTo>
                  <a:lnTo>
                    <a:pt x="254589" y="57911"/>
                  </a:lnTo>
                  <a:lnTo>
                    <a:pt x="241744" y="57911"/>
                  </a:lnTo>
                  <a:lnTo>
                    <a:pt x="241744" y="59435"/>
                  </a:lnTo>
                  <a:close/>
                </a:path>
                <a:path w="276225" h="99060">
                  <a:moveTo>
                    <a:pt x="34480" y="59435"/>
                  </a:moveTo>
                  <a:lnTo>
                    <a:pt x="34480" y="57911"/>
                  </a:lnTo>
                  <a:lnTo>
                    <a:pt x="35786" y="57911"/>
                  </a:lnTo>
                  <a:lnTo>
                    <a:pt x="34480" y="59435"/>
                  </a:lnTo>
                  <a:close/>
                </a:path>
                <a:path w="276225" h="99060">
                  <a:moveTo>
                    <a:pt x="268837" y="80771"/>
                  </a:moveTo>
                  <a:lnTo>
                    <a:pt x="256984" y="80771"/>
                  </a:lnTo>
                  <a:lnTo>
                    <a:pt x="249364" y="68579"/>
                  </a:lnTo>
                  <a:lnTo>
                    <a:pt x="241744" y="57911"/>
                  </a:lnTo>
                  <a:lnTo>
                    <a:pt x="254589" y="57911"/>
                  </a:lnTo>
                  <a:lnTo>
                    <a:pt x="258508" y="62483"/>
                  </a:lnTo>
                  <a:lnTo>
                    <a:pt x="266128" y="74675"/>
                  </a:lnTo>
                  <a:lnTo>
                    <a:pt x="268837" y="80771"/>
                  </a:lnTo>
                  <a:close/>
                </a:path>
                <a:path w="276225" h="99060">
                  <a:moveTo>
                    <a:pt x="20002" y="80771"/>
                  </a:moveTo>
                  <a:lnTo>
                    <a:pt x="19240" y="80771"/>
                  </a:lnTo>
                  <a:lnTo>
                    <a:pt x="20764" y="79247"/>
                  </a:lnTo>
                  <a:lnTo>
                    <a:pt x="20002" y="80771"/>
                  </a:lnTo>
                  <a:close/>
                </a:path>
                <a:path w="276225" h="99060">
                  <a:moveTo>
                    <a:pt x="276225" y="99060"/>
                  </a:moveTo>
                  <a:lnTo>
                    <a:pt x="264096" y="99060"/>
                  </a:lnTo>
                  <a:lnTo>
                    <a:pt x="261556" y="91439"/>
                  </a:lnTo>
                  <a:lnTo>
                    <a:pt x="255460" y="79247"/>
                  </a:lnTo>
                  <a:lnTo>
                    <a:pt x="256984" y="80771"/>
                  </a:lnTo>
                  <a:lnTo>
                    <a:pt x="268837" y="80771"/>
                  </a:lnTo>
                  <a:lnTo>
                    <a:pt x="272224" y="88391"/>
                  </a:lnTo>
                  <a:lnTo>
                    <a:pt x="276225" y="99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6600" y="2421636"/>
              <a:ext cx="850900" cy="97790"/>
            </a:xfrm>
            <a:custGeom>
              <a:avLst/>
              <a:gdLst/>
              <a:ahLst/>
              <a:cxnLst/>
              <a:rect l="l" t="t" r="r" b="b"/>
              <a:pathLst>
                <a:path w="850900" h="97789">
                  <a:moveTo>
                    <a:pt x="10667" y="97535"/>
                  </a:moveTo>
                  <a:lnTo>
                    <a:pt x="0" y="97535"/>
                  </a:lnTo>
                  <a:lnTo>
                    <a:pt x="0" y="71628"/>
                  </a:lnTo>
                  <a:lnTo>
                    <a:pt x="10667" y="71628"/>
                  </a:lnTo>
                  <a:lnTo>
                    <a:pt x="10667" y="97535"/>
                  </a:lnTo>
                  <a:close/>
                </a:path>
                <a:path w="850900" h="97789">
                  <a:moveTo>
                    <a:pt x="10667" y="39624"/>
                  </a:moveTo>
                  <a:lnTo>
                    <a:pt x="0" y="39624"/>
                  </a:lnTo>
                  <a:lnTo>
                    <a:pt x="1523" y="33528"/>
                  </a:lnTo>
                  <a:lnTo>
                    <a:pt x="3047" y="24383"/>
                  </a:lnTo>
                  <a:lnTo>
                    <a:pt x="12191" y="12192"/>
                  </a:lnTo>
                  <a:lnTo>
                    <a:pt x="18287" y="6095"/>
                  </a:lnTo>
                  <a:lnTo>
                    <a:pt x="25907" y="3047"/>
                  </a:lnTo>
                  <a:lnTo>
                    <a:pt x="27431" y="3047"/>
                  </a:lnTo>
                  <a:lnTo>
                    <a:pt x="30479" y="12192"/>
                  </a:lnTo>
                  <a:lnTo>
                    <a:pt x="24383" y="15240"/>
                  </a:lnTo>
                  <a:lnTo>
                    <a:pt x="21335" y="18288"/>
                  </a:lnTo>
                  <a:lnTo>
                    <a:pt x="19811" y="18288"/>
                  </a:lnTo>
                  <a:lnTo>
                    <a:pt x="15239" y="24383"/>
                  </a:lnTo>
                  <a:lnTo>
                    <a:pt x="15620" y="24383"/>
                  </a:lnTo>
                  <a:lnTo>
                    <a:pt x="12191" y="28956"/>
                  </a:lnTo>
                  <a:lnTo>
                    <a:pt x="13715" y="28956"/>
                  </a:lnTo>
                  <a:lnTo>
                    <a:pt x="10667" y="35052"/>
                  </a:lnTo>
                  <a:lnTo>
                    <a:pt x="10667" y="39624"/>
                  </a:lnTo>
                  <a:close/>
                </a:path>
                <a:path w="850900" h="97789">
                  <a:moveTo>
                    <a:pt x="19811" y="19812"/>
                  </a:moveTo>
                  <a:lnTo>
                    <a:pt x="19811" y="18288"/>
                  </a:lnTo>
                  <a:lnTo>
                    <a:pt x="21335" y="18288"/>
                  </a:lnTo>
                  <a:lnTo>
                    <a:pt x="19811" y="19812"/>
                  </a:lnTo>
                  <a:close/>
                </a:path>
                <a:path w="850900" h="97789">
                  <a:moveTo>
                    <a:pt x="15620" y="24383"/>
                  </a:moveTo>
                  <a:lnTo>
                    <a:pt x="15239" y="24383"/>
                  </a:lnTo>
                  <a:lnTo>
                    <a:pt x="16763" y="22859"/>
                  </a:lnTo>
                  <a:lnTo>
                    <a:pt x="15620" y="24383"/>
                  </a:lnTo>
                  <a:close/>
                </a:path>
                <a:path w="850900" h="97789">
                  <a:moveTo>
                    <a:pt x="102107" y="10668"/>
                  </a:moveTo>
                  <a:lnTo>
                    <a:pt x="59435" y="10668"/>
                  </a:lnTo>
                  <a:lnTo>
                    <a:pt x="59435" y="0"/>
                  </a:lnTo>
                  <a:lnTo>
                    <a:pt x="102107" y="0"/>
                  </a:lnTo>
                  <a:lnTo>
                    <a:pt x="102107" y="10668"/>
                  </a:lnTo>
                  <a:close/>
                </a:path>
                <a:path w="850900" h="97789">
                  <a:moveTo>
                    <a:pt x="175259" y="10668"/>
                  </a:moveTo>
                  <a:lnTo>
                    <a:pt x="132587" y="10668"/>
                  </a:lnTo>
                  <a:lnTo>
                    <a:pt x="132587" y="0"/>
                  </a:lnTo>
                  <a:lnTo>
                    <a:pt x="175259" y="0"/>
                  </a:lnTo>
                  <a:lnTo>
                    <a:pt x="175259" y="10668"/>
                  </a:lnTo>
                  <a:close/>
                </a:path>
                <a:path w="850900" h="97789">
                  <a:moveTo>
                    <a:pt x="248411" y="10668"/>
                  </a:moveTo>
                  <a:lnTo>
                    <a:pt x="207263" y="10668"/>
                  </a:lnTo>
                  <a:lnTo>
                    <a:pt x="207263" y="0"/>
                  </a:lnTo>
                  <a:lnTo>
                    <a:pt x="248411" y="0"/>
                  </a:lnTo>
                  <a:lnTo>
                    <a:pt x="248411" y="10668"/>
                  </a:lnTo>
                  <a:close/>
                </a:path>
                <a:path w="850900" h="97789">
                  <a:moveTo>
                    <a:pt x="321563" y="10668"/>
                  </a:moveTo>
                  <a:lnTo>
                    <a:pt x="280415" y="10668"/>
                  </a:lnTo>
                  <a:lnTo>
                    <a:pt x="280415" y="0"/>
                  </a:lnTo>
                  <a:lnTo>
                    <a:pt x="321563" y="0"/>
                  </a:lnTo>
                  <a:lnTo>
                    <a:pt x="321563" y="10668"/>
                  </a:lnTo>
                  <a:close/>
                </a:path>
                <a:path w="850900" h="97789">
                  <a:moveTo>
                    <a:pt x="396239" y="10668"/>
                  </a:moveTo>
                  <a:lnTo>
                    <a:pt x="353567" y="10668"/>
                  </a:lnTo>
                  <a:lnTo>
                    <a:pt x="353567" y="0"/>
                  </a:lnTo>
                  <a:lnTo>
                    <a:pt x="396239" y="0"/>
                  </a:lnTo>
                  <a:lnTo>
                    <a:pt x="396239" y="10668"/>
                  </a:lnTo>
                  <a:close/>
                </a:path>
                <a:path w="850900" h="97789">
                  <a:moveTo>
                    <a:pt x="469391" y="10668"/>
                  </a:moveTo>
                  <a:lnTo>
                    <a:pt x="426719" y="10668"/>
                  </a:lnTo>
                  <a:lnTo>
                    <a:pt x="426719" y="0"/>
                  </a:lnTo>
                  <a:lnTo>
                    <a:pt x="469391" y="0"/>
                  </a:lnTo>
                  <a:lnTo>
                    <a:pt x="469391" y="10668"/>
                  </a:lnTo>
                  <a:close/>
                </a:path>
                <a:path w="850900" h="97789">
                  <a:moveTo>
                    <a:pt x="542543" y="10668"/>
                  </a:moveTo>
                  <a:lnTo>
                    <a:pt x="501395" y="10668"/>
                  </a:lnTo>
                  <a:lnTo>
                    <a:pt x="501395" y="0"/>
                  </a:lnTo>
                  <a:lnTo>
                    <a:pt x="542543" y="0"/>
                  </a:lnTo>
                  <a:lnTo>
                    <a:pt x="542543" y="10668"/>
                  </a:lnTo>
                  <a:close/>
                </a:path>
                <a:path w="850900" h="97789">
                  <a:moveTo>
                    <a:pt x="615695" y="10668"/>
                  </a:moveTo>
                  <a:lnTo>
                    <a:pt x="574547" y="10668"/>
                  </a:lnTo>
                  <a:lnTo>
                    <a:pt x="574547" y="0"/>
                  </a:lnTo>
                  <a:lnTo>
                    <a:pt x="615695" y="0"/>
                  </a:lnTo>
                  <a:lnTo>
                    <a:pt x="615695" y="10668"/>
                  </a:lnTo>
                  <a:close/>
                </a:path>
                <a:path w="850900" h="97789">
                  <a:moveTo>
                    <a:pt x="690371" y="10668"/>
                  </a:moveTo>
                  <a:lnTo>
                    <a:pt x="647699" y="10668"/>
                  </a:lnTo>
                  <a:lnTo>
                    <a:pt x="647699" y="0"/>
                  </a:lnTo>
                  <a:lnTo>
                    <a:pt x="690371" y="0"/>
                  </a:lnTo>
                  <a:lnTo>
                    <a:pt x="690371" y="10668"/>
                  </a:lnTo>
                  <a:close/>
                </a:path>
                <a:path w="850900" h="97789">
                  <a:moveTo>
                    <a:pt x="763523" y="10668"/>
                  </a:moveTo>
                  <a:lnTo>
                    <a:pt x="720851" y="10668"/>
                  </a:lnTo>
                  <a:lnTo>
                    <a:pt x="720851" y="0"/>
                  </a:lnTo>
                  <a:lnTo>
                    <a:pt x="763523" y="0"/>
                  </a:lnTo>
                  <a:lnTo>
                    <a:pt x="763523" y="10668"/>
                  </a:lnTo>
                  <a:close/>
                </a:path>
                <a:path w="850900" h="97789">
                  <a:moveTo>
                    <a:pt x="809243" y="10668"/>
                  </a:moveTo>
                  <a:lnTo>
                    <a:pt x="795527" y="10668"/>
                  </a:lnTo>
                  <a:lnTo>
                    <a:pt x="795527" y="0"/>
                  </a:lnTo>
                  <a:lnTo>
                    <a:pt x="809243" y="0"/>
                  </a:lnTo>
                  <a:lnTo>
                    <a:pt x="809243" y="10668"/>
                  </a:lnTo>
                  <a:close/>
                </a:path>
                <a:path w="850900" h="97789">
                  <a:moveTo>
                    <a:pt x="830579" y="18288"/>
                  </a:moveTo>
                  <a:lnTo>
                    <a:pt x="826007" y="15240"/>
                  </a:lnTo>
                  <a:lnTo>
                    <a:pt x="827531" y="15240"/>
                  </a:lnTo>
                  <a:lnTo>
                    <a:pt x="821435" y="12192"/>
                  </a:lnTo>
                  <a:lnTo>
                    <a:pt x="815339" y="10668"/>
                  </a:lnTo>
                  <a:lnTo>
                    <a:pt x="809243" y="10668"/>
                  </a:lnTo>
                  <a:lnTo>
                    <a:pt x="809243" y="0"/>
                  </a:lnTo>
                  <a:lnTo>
                    <a:pt x="816863" y="0"/>
                  </a:lnTo>
                  <a:lnTo>
                    <a:pt x="826007" y="3047"/>
                  </a:lnTo>
                  <a:lnTo>
                    <a:pt x="832103" y="6095"/>
                  </a:lnTo>
                  <a:lnTo>
                    <a:pt x="838199" y="10668"/>
                  </a:lnTo>
                  <a:lnTo>
                    <a:pt x="830579" y="18288"/>
                  </a:lnTo>
                  <a:close/>
                </a:path>
                <a:path w="850900" h="97789">
                  <a:moveTo>
                    <a:pt x="850391" y="85344"/>
                  </a:moveTo>
                  <a:lnTo>
                    <a:pt x="839723" y="85344"/>
                  </a:lnTo>
                  <a:lnTo>
                    <a:pt x="839723" y="42672"/>
                  </a:lnTo>
                  <a:lnTo>
                    <a:pt x="850391" y="42672"/>
                  </a:lnTo>
                  <a:lnTo>
                    <a:pt x="850391" y="85344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2395" y="1927860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160019" y="289560"/>
                  </a:moveTo>
                  <a:lnTo>
                    <a:pt x="129540" y="289560"/>
                  </a:lnTo>
                  <a:lnTo>
                    <a:pt x="102108" y="283464"/>
                  </a:lnTo>
                  <a:lnTo>
                    <a:pt x="64008" y="265176"/>
                  </a:lnTo>
                  <a:lnTo>
                    <a:pt x="33528" y="237744"/>
                  </a:lnTo>
                  <a:lnTo>
                    <a:pt x="12192" y="201168"/>
                  </a:lnTo>
                  <a:lnTo>
                    <a:pt x="1524" y="160020"/>
                  </a:lnTo>
                  <a:lnTo>
                    <a:pt x="0" y="144780"/>
                  </a:lnTo>
                  <a:lnTo>
                    <a:pt x="1524" y="129540"/>
                  </a:lnTo>
                  <a:lnTo>
                    <a:pt x="12192" y="88392"/>
                  </a:lnTo>
                  <a:lnTo>
                    <a:pt x="42672" y="42672"/>
                  </a:lnTo>
                  <a:lnTo>
                    <a:pt x="76200" y="16764"/>
                  </a:lnTo>
                  <a:lnTo>
                    <a:pt x="129540" y="0"/>
                  </a:lnTo>
                  <a:lnTo>
                    <a:pt x="160019" y="0"/>
                  </a:lnTo>
                  <a:lnTo>
                    <a:pt x="187452" y="6096"/>
                  </a:lnTo>
                  <a:lnTo>
                    <a:pt x="201168" y="10668"/>
                  </a:lnTo>
                  <a:lnTo>
                    <a:pt x="131064" y="10668"/>
                  </a:lnTo>
                  <a:lnTo>
                    <a:pt x="117348" y="13716"/>
                  </a:lnTo>
                  <a:lnTo>
                    <a:pt x="118872" y="13716"/>
                  </a:lnTo>
                  <a:lnTo>
                    <a:pt x="105156" y="16764"/>
                  </a:lnTo>
                  <a:lnTo>
                    <a:pt x="92964" y="21336"/>
                  </a:lnTo>
                  <a:lnTo>
                    <a:pt x="83820" y="25908"/>
                  </a:lnTo>
                  <a:lnTo>
                    <a:pt x="80772" y="25908"/>
                  </a:lnTo>
                  <a:lnTo>
                    <a:pt x="59436" y="41148"/>
                  </a:lnTo>
                  <a:lnTo>
                    <a:pt x="33528" y="70104"/>
                  </a:lnTo>
                  <a:lnTo>
                    <a:pt x="16764" y="105156"/>
                  </a:lnTo>
                  <a:lnTo>
                    <a:pt x="10668" y="144780"/>
                  </a:lnTo>
                  <a:lnTo>
                    <a:pt x="13716" y="172212"/>
                  </a:lnTo>
                  <a:lnTo>
                    <a:pt x="16764" y="184404"/>
                  </a:lnTo>
                  <a:lnTo>
                    <a:pt x="21336" y="198120"/>
                  </a:lnTo>
                  <a:lnTo>
                    <a:pt x="22098" y="198120"/>
                  </a:lnTo>
                  <a:lnTo>
                    <a:pt x="33528" y="220980"/>
                  </a:lnTo>
                  <a:lnTo>
                    <a:pt x="34616" y="220980"/>
                  </a:lnTo>
                  <a:lnTo>
                    <a:pt x="41148" y="230124"/>
                  </a:lnTo>
                  <a:lnTo>
                    <a:pt x="50292" y="240792"/>
                  </a:lnTo>
                  <a:lnTo>
                    <a:pt x="51816" y="240792"/>
                  </a:lnTo>
                  <a:lnTo>
                    <a:pt x="59436" y="248412"/>
                  </a:lnTo>
                  <a:lnTo>
                    <a:pt x="80772" y="263652"/>
                  </a:lnTo>
                  <a:lnTo>
                    <a:pt x="105156" y="272796"/>
                  </a:lnTo>
                  <a:lnTo>
                    <a:pt x="118872" y="277368"/>
                  </a:lnTo>
                  <a:lnTo>
                    <a:pt x="124206" y="277368"/>
                  </a:lnTo>
                  <a:lnTo>
                    <a:pt x="131064" y="278892"/>
                  </a:lnTo>
                  <a:lnTo>
                    <a:pt x="201168" y="278892"/>
                  </a:lnTo>
                  <a:lnTo>
                    <a:pt x="187452" y="283464"/>
                  </a:lnTo>
                  <a:lnTo>
                    <a:pt x="160019" y="289560"/>
                  </a:lnTo>
                  <a:close/>
                </a:path>
                <a:path w="289559" h="289560">
                  <a:moveTo>
                    <a:pt x="208788" y="27432"/>
                  </a:moveTo>
                  <a:lnTo>
                    <a:pt x="196595" y="21336"/>
                  </a:lnTo>
                  <a:lnTo>
                    <a:pt x="198119" y="21336"/>
                  </a:lnTo>
                  <a:lnTo>
                    <a:pt x="184404" y="16764"/>
                  </a:lnTo>
                  <a:lnTo>
                    <a:pt x="185928" y="16764"/>
                  </a:lnTo>
                  <a:lnTo>
                    <a:pt x="158495" y="10668"/>
                  </a:lnTo>
                  <a:lnTo>
                    <a:pt x="201168" y="10668"/>
                  </a:lnTo>
                  <a:lnTo>
                    <a:pt x="214883" y="16764"/>
                  </a:lnTo>
                  <a:lnTo>
                    <a:pt x="225552" y="24384"/>
                  </a:lnTo>
                  <a:lnTo>
                    <a:pt x="227584" y="25908"/>
                  </a:lnTo>
                  <a:lnTo>
                    <a:pt x="208788" y="25908"/>
                  </a:lnTo>
                  <a:lnTo>
                    <a:pt x="208788" y="27432"/>
                  </a:lnTo>
                  <a:close/>
                </a:path>
                <a:path w="289559" h="289560">
                  <a:moveTo>
                    <a:pt x="80772" y="27432"/>
                  </a:moveTo>
                  <a:lnTo>
                    <a:pt x="80772" y="25908"/>
                  </a:lnTo>
                  <a:lnTo>
                    <a:pt x="83820" y="25908"/>
                  </a:lnTo>
                  <a:lnTo>
                    <a:pt x="80772" y="27432"/>
                  </a:lnTo>
                  <a:close/>
                </a:path>
                <a:path w="289559" h="289560">
                  <a:moveTo>
                    <a:pt x="268224" y="198120"/>
                  </a:moveTo>
                  <a:lnTo>
                    <a:pt x="272795" y="184404"/>
                  </a:lnTo>
                  <a:lnTo>
                    <a:pt x="277368" y="172212"/>
                  </a:lnTo>
                  <a:lnTo>
                    <a:pt x="278892" y="158496"/>
                  </a:lnTo>
                  <a:lnTo>
                    <a:pt x="278892" y="131064"/>
                  </a:lnTo>
                  <a:lnTo>
                    <a:pt x="277368" y="117348"/>
                  </a:lnTo>
                  <a:lnTo>
                    <a:pt x="268224" y="92964"/>
                  </a:lnTo>
                  <a:lnTo>
                    <a:pt x="269748" y="92964"/>
                  </a:lnTo>
                  <a:lnTo>
                    <a:pt x="263652" y="80772"/>
                  </a:lnTo>
                  <a:lnTo>
                    <a:pt x="248412" y="59436"/>
                  </a:lnTo>
                  <a:lnTo>
                    <a:pt x="239268" y="50292"/>
                  </a:lnTo>
                  <a:lnTo>
                    <a:pt x="240792" y="50292"/>
                  </a:lnTo>
                  <a:lnTo>
                    <a:pt x="230124" y="41148"/>
                  </a:lnTo>
                  <a:lnTo>
                    <a:pt x="219456" y="33528"/>
                  </a:lnTo>
                  <a:lnTo>
                    <a:pt x="220980" y="33528"/>
                  </a:lnTo>
                  <a:lnTo>
                    <a:pt x="208788" y="25908"/>
                  </a:lnTo>
                  <a:lnTo>
                    <a:pt x="227584" y="25908"/>
                  </a:lnTo>
                  <a:lnTo>
                    <a:pt x="257556" y="53340"/>
                  </a:lnTo>
                  <a:lnTo>
                    <a:pt x="278892" y="88392"/>
                  </a:lnTo>
                  <a:lnTo>
                    <a:pt x="289560" y="129540"/>
                  </a:lnTo>
                  <a:lnTo>
                    <a:pt x="289560" y="160020"/>
                  </a:lnTo>
                  <a:lnTo>
                    <a:pt x="283464" y="187452"/>
                  </a:lnTo>
                  <a:lnTo>
                    <a:pt x="280416" y="196596"/>
                  </a:lnTo>
                  <a:lnTo>
                    <a:pt x="269748" y="196596"/>
                  </a:lnTo>
                  <a:lnTo>
                    <a:pt x="268224" y="198120"/>
                  </a:lnTo>
                  <a:close/>
                </a:path>
                <a:path w="289559" h="289560">
                  <a:moveTo>
                    <a:pt x="22098" y="198120"/>
                  </a:moveTo>
                  <a:lnTo>
                    <a:pt x="21336" y="198120"/>
                  </a:lnTo>
                  <a:lnTo>
                    <a:pt x="21336" y="196596"/>
                  </a:lnTo>
                  <a:lnTo>
                    <a:pt x="22098" y="198120"/>
                  </a:lnTo>
                  <a:close/>
                </a:path>
                <a:path w="289559" h="289560">
                  <a:moveTo>
                    <a:pt x="268033" y="220980"/>
                  </a:moveTo>
                  <a:lnTo>
                    <a:pt x="256031" y="220980"/>
                  </a:lnTo>
                  <a:lnTo>
                    <a:pt x="263652" y="208788"/>
                  </a:lnTo>
                  <a:lnTo>
                    <a:pt x="269748" y="196596"/>
                  </a:lnTo>
                  <a:lnTo>
                    <a:pt x="280416" y="196596"/>
                  </a:lnTo>
                  <a:lnTo>
                    <a:pt x="278892" y="201168"/>
                  </a:lnTo>
                  <a:lnTo>
                    <a:pt x="272795" y="213360"/>
                  </a:lnTo>
                  <a:lnTo>
                    <a:pt x="268033" y="220980"/>
                  </a:lnTo>
                  <a:close/>
                </a:path>
                <a:path w="289559" h="289560">
                  <a:moveTo>
                    <a:pt x="34616" y="220980"/>
                  </a:moveTo>
                  <a:lnTo>
                    <a:pt x="33528" y="220980"/>
                  </a:lnTo>
                  <a:lnTo>
                    <a:pt x="33528" y="219456"/>
                  </a:lnTo>
                  <a:lnTo>
                    <a:pt x="34616" y="220980"/>
                  </a:lnTo>
                  <a:close/>
                </a:path>
                <a:path w="289559" h="289560">
                  <a:moveTo>
                    <a:pt x="239971" y="239971"/>
                  </a:moveTo>
                  <a:lnTo>
                    <a:pt x="248412" y="230124"/>
                  </a:lnTo>
                  <a:lnTo>
                    <a:pt x="256031" y="219456"/>
                  </a:lnTo>
                  <a:lnTo>
                    <a:pt x="256031" y="220980"/>
                  </a:lnTo>
                  <a:lnTo>
                    <a:pt x="268033" y="220980"/>
                  </a:lnTo>
                  <a:lnTo>
                    <a:pt x="257556" y="237744"/>
                  </a:lnTo>
                  <a:lnTo>
                    <a:pt x="255778" y="239268"/>
                  </a:lnTo>
                  <a:lnTo>
                    <a:pt x="240792" y="239268"/>
                  </a:lnTo>
                  <a:lnTo>
                    <a:pt x="239971" y="239971"/>
                  </a:lnTo>
                  <a:close/>
                </a:path>
                <a:path w="289559" h="289560">
                  <a:moveTo>
                    <a:pt x="51816" y="240792"/>
                  </a:moveTo>
                  <a:lnTo>
                    <a:pt x="50292" y="240792"/>
                  </a:lnTo>
                  <a:lnTo>
                    <a:pt x="50292" y="239268"/>
                  </a:lnTo>
                  <a:lnTo>
                    <a:pt x="51816" y="240792"/>
                  </a:lnTo>
                  <a:close/>
                </a:path>
                <a:path w="289559" h="289560">
                  <a:moveTo>
                    <a:pt x="239268" y="240792"/>
                  </a:moveTo>
                  <a:lnTo>
                    <a:pt x="239971" y="239971"/>
                  </a:lnTo>
                  <a:lnTo>
                    <a:pt x="240792" y="239268"/>
                  </a:lnTo>
                  <a:lnTo>
                    <a:pt x="239268" y="240792"/>
                  </a:lnTo>
                  <a:close/>
                </a:path>
                <a:path w="289559" h="289560">
                  <a:moveTo>
                    <a:pt x="254000" y="240792"/>
                  </a:moveTo>
                  <a:lnTo>
                    <a:pt x="239268" y="240792"/>
                  </a:lnTo>
                  <a:lnTo>
                    <a:pt x="240792" y="239268"/>
                  </a:lnTo>
                  <a:lnTo>
                    <a:pt x="255778" y="239268"/>
                  </a:lnTo>
                  <a:lnTo>
                    <a:pt x="254000" y="240792"/>
                  </a:lnTo>
                  <a:close/>
                </a:path>
                <a:path w="289559" h="289560">
                  <a:moveTo>
                    <a:pt x="204597" y="277368"/>
                  </a:moveTo>
                  <a:lnTo>
                    <a:pt x="172212" y="277368"/>
                  </a:lnTo>
                  <a:lnTo>
                    <a:pt x="185928" y="272796"/>
                  </a:lnTo>
                  <a:lnTo>
                    <a:pt x="184404" y="272796"/>
                  </a:lnTo>
                  <a:lnTo>
                    <a:pt x="198119" y="268224"/>
                  </a:lnTo>
                  <a:lnTo>
                    <a:pt x="196595" y="268224"/>
                  </a:lnTo>
                  <a:lnTo>
                    <a:pt x="208788" y="263652"/>
                  </a:lnTo>
                  <a:lnTo>
                    <a:pt x="220980" y="256032"/>
                  </a:lnTo>
                  <a:lnTo>
                    <a:pt x="219456" y="256032"/>
                  </a:lnTo>
                  <a:lnTo>
                    <a:pt x="230124" y="248412"/>
                  </a:lnTo>
                  <a:lnTo>
                    <a:pt x="239971" y="239971"/>
                  </a:lnTo>
                  <a:lnTo>
                    <a:pt x="239268" y="240792"/>
                  </a:lnTo>
                  <a:lnTo>
                    <a:pt x="254000" y="240792"/>
                  </a:lnTo>
                  <a:lnTo>
                    <a:pt x="246888" y="246888"/>
                  </a:lnTo>
                  <a:lnTo>
                    <a:pt x="237743" y="256032"/>
                  </a:lnTo>
                  <a:lnTo>
                    <a:pt x="225552" y="265176"/>
                  </a:lnTo>
                  <a:lnTo>
                    <a:pt x="214883" y="272796"/>
                  </a:lnTo>
                  <a:lnTo>
                    <a:pt x="204597" y="277368"/>
                  </a:lnTo>
                  <a:close/>
                </a:path>
                <a:path w="289559" h="289560">
                  <a:moveTo>
                    <a:pt x="124206" y="277368"/>
                  </a:moveTo>
                  <a:lnTo>
                    <a:pt x="118872" y="277368"/>
                  </a:lnTo>
                  <a:lnTo>
                    <a:pt x="117348" y="275844"/>
                  </a:lnTo>
                  <a:lnTo>
                    <a:pt x="124206" y="277368"/>
                  </a:lnTo>
                  <a:close/>
                </a:path>
                <a:path w="289559" h="289560">
                  <a:moveTo>
                    <a:pt x="201168" y="278892"/>
                  </a:moveTo>
                  <a:lnTo>
                    <a:pt x="158495" y="278892"/>
                  </a:lnTo>
                  <a:lnTo>
                    <a:pt x="172212" y="275844"/>
                  </a:lnTo>
                  <a:lnTo>
                    <a:pt x="172212" y="277368"/>
                  </a:lnTo>
                  <a:lnTo>
                    <a:pt x="204597" y="277368"/>
                  </a:lnTo>
                  <a:lnTo>
                    <a:pt x="201168" y="278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1548" y="1927860"/>
              <a:ext cx="1186180" cy="228600"/>
            </a:xfrm>
            <a:custGeom>
              <a:avLst/>
              <a:gdLst/>
              <a:ahLst/>
              <a:cxnLst/>
              <a:rect l="l" t="t" r="r" b="b"/>
              <a:pathLst>
                <a:path w="1186179" h="228600">
                  <a:moveTo>
                    <a:pt x="0" y="187452"/>
                  </a:moveTo>
                  <a:lnTo>
                    <a:pt x="0" y="144780"/>
                  </a:lnTo>
                  <a:lnTo>
                    <a:pt x="9143" y="144780"/>
                  </a:lnTo>
                  <a:lnTo>
                    <a:pt x="9143" y="185928"/>
                  </a:lnTo>
                  <a:lnTo>
                    <a:pt x="0" y="187452"/>
                  </a:lnTo>
                  <a:close/>
                </a:path>
                <a:path w="1186179" h="228600">
                  <a:moveTo>
                    <a:pt x="0" y="193548"/>
                  </a:moveTo>
                  <a:lnTo>
                    <a:pt x="0" y="187452"/>
                  </a:lnTo>
                  <a:lnTo>
                    <a:pt x="9143" y="185928"/>
                  </a:lnTo>
                  <a:lnTo>
                    <a:pt x="9143" y="187452"/>
                  </a:lnTo>
                  <a:lnTo>
                    <a:pt x="9524" y="187452"/>
                  </a:lnTo>
                  <a:lnTo>
                    <a:pt x="10667" y="192024"/>
                  </a:lnTo>
                  <a:lnTo>
                    <a:pt x="0" y="193548"/>
                  </a:lnTo>
                  <a:close/>
                </a:path>
                <a:path w="1186179" h="228600">
                  <a:moveTo>
                    <a:pt x="9524" y="187452"/>
                  </a:moveTo>
                  <a:lnTo>
                    <a:pt x="9143" y="187452"/>
                  </a:lnTo>
                  <a:lnTo>
                    <a:pt x="9143" y="185928"/>
                  </a:lnTo>
                  <a:lnTo>
                    <a:pt x="9524" y="187452"/>
                  </a:lnTo>
                  <a:close/>
                </a:path>
                <a:path w="1186179" h="228600">
                  <a:moveTo>
                    <a:pt x="9143" y="114300"/>
                  </a:moveTo>
                  <a:lnTo>
                    <a:pt x="0" y="114300"/>
                  </a:lnTo>
                  <a:lnTo>
                    <a:pt x="0" y="71628"/>
                  </a:lnTo>
                  <a:lnTo>
                    <a:pt x="9143" y="71628"/>
                  </a:lnTo>
                  <a:lnTo>
                    <a:pt x="9143" y="114300"/>
                  </a:lnTo>
                  <a:close/>
                </a:path>
                <a:path w="1186179" h="228600">
                  <a:moveTo>
                    <a:pt x="9143" y="41148"/>
                  </a:moveTo>
                  <a:lnTo>
                    <a:pt x="0" y="39624"/>
                  </a:lnTo>
                  <a:lnTo>
                    <a:pt x="0" y="33528"/>
                  </a:lnTo>
                  <a:lnTo>
                    <a:pt x="6095" y="18288"/>
                  </a:lnTo>
                  <a:lnTo>
                    <a:pt x="12191" y="12191"/>
                  </a:lnTo>
                  <a:lnTo>
                    <a:pt x="24383" y="3048"/>
                  </a:lnTo>
                  <a:lnTo>
                    <a:pt x="25908" y="3048"/>
                  </a:lnTo>
                  <a:lnTo>
                    <a:pt x="28955" y="12191"/>
                  </a:lnTo>
                  <a:lnTo>
                    <a:pt x="24891" y="15240"/>
                  </a:lnTo>
                  <a:lnTo>
                    <a:pt x="24383" y="15240"/>
                  </a:lnTo>
                  <a:lnTo>
                    <a:pt x="18287" y="19812"/>
                  </a:lnTo>
                  <a:lnTo>
                    <a:pt x="19811" y="19812"/>
                  </a:lnTo>
                  <a:lnTo>
                    <a:pt x="15240" y="24384"/>
                  </a:lnTo>
                  <a:lnTo>
                    <a:pt x="12954" y="28956"/>
                  </a:lnTo>
                  <a:lnTo>
                    <a:pt x="12191" y="28956"/>
                  </a:lnTo>
                  <a:lnTo>
                    <a:pt x="9143" y="41148"/>
                  </a:lnTo>
                  <a:close/>
                </a:path>
                <a:path w="1186179" h="228600">
                  <a:moveTo>
                    <a:pt x="22859" y="16764"/>
                  </a:moveTo>
                  <a:lnTo>
                    <a:pt x="24383" y="15240"/>
                  </a:lnTo>
                  <a:lnTo>
                    <a:pt x="24891" y="15240"/>
                  </a:lnTo>
                  <a:lnTo>
                    <a:pt x="22859" y="16764"/>
                  </a:lnTo>
                  <a:close/>
                </a:path>
                <a:path w="1186179" h="228600">
                  <a:moveTo>
                    <a:pt x="12191" y="30480"/>
                  </a:moveTo>
                  <a:lnTo>
                    <a:pt x="12191" y="28956"/>
                  </a:lnTo>
                  <a:lnTo>
                    <a:pt x="12954" y="28956"/>
                  </a:lnTo>
                  <a:lnTo>
                    <a:pt x="12191" y="30480"/>
                  </a:lnTo>
                  <a:close/>
                </a:path>
                <a:path w="1186179" h="228600">
                  <a:moveTo>
                    <a:pt x="100583" y="10668"/>
                  </a:moveTo>
                  <a:lnTo>
                    <a:pt x="59435" y="10668"/>
                  </a:lnTo>
                  <a:lnTo>
                    <a:pt x="59435" y="0"/>
                  </a:lnTo>
                  <a:lnTo>
                    <a:pt x="100583" y="0"/>
                  </a:lnTo>
                  <a:lnTo>
                    <a:pt x="100583" y="10668"/>
                  </a:lnTo>
                  <a:close/>
                </a:path>
                <a:path w="1186179" h="228600">
                  <a:moveTo>
                    <a:pt x="173735" y="10668"/>
                  </a:moveTo>
                  <a:lnTo>
                    <a:pt x="132587" y="10668"/>
                  </a:lnTo>
                  <a:lnTo>
                    <a:pt x="132587" y="0"/>
                  </a:lnTo>
                  <a:lnTo>
                    <a:pt x="173735" y="0"/>
                  </a:lnTo>
                  <a:lnTo>
                    <a:pt x="173735" y="10668"/>
                  </a:lnTo>
                  <a:close/>
                </a:path>
                <a:path w="1186179" h="228600">
                  <a:moveTo>
                    <a:pt x="248411" y="10668"/>
                  </a:moveTo>
                  <a:lnTo>
                    <a:pt x="205740" y="10668"/>
                  </a:lnTo>
                  <a:lnTo>
                    <a:pt x="205740" y="0"/>
                  </a:lnTo>
                  <a:lnTo>
                    <a:pt x="248411" y="0"/>
                  </a:lnTo>
                  <a:lnTo>
                    <a:pt x="248411" y="10668"/>
                  </a:lnTo>
                  <a:close/>
                </a:path>
                <a:path w="1186179" h="228600">
                  <a:moveTo>
                    <a:pt x="321563" y="10668"/>
                  </a:moveTo>
                  <a:lnTo>
                    <a:pt x="278891" y="10668"/>
                  </a:lnTo>
                  <a:lnTo>
                    <a:pt x="278891" y="0"/>
                  </a:lnTo>
                  <a:lnTo>
                    <a:pt x="321563" y="0"/>
                  </a:lnTo>
                  <a:lnTo>
                    <a:pt x="321563" y="10668"/>
                  </a:lnTo>
                  <a:close/>
                </a:path>
                <a:path w="1186179" h="228600">
                  <a:moveTo>
                    <a:pt x="394716" y="10668"/>
                  </a:moveTo>
                  <a:lnTo>
                    <a:pt x="353567" y="10668"/>
                  </a:lnTo>
                  <a:lnTo>
                    <a:pt x="353567" y="0"/>
                  </a:lnTo>
                  <a:lnTo>
                    <a:pt x="394716" y="0"/>
                  </a:lnTo>
                  <a:lnTo>
                    <a:pt x="394716" y="10668"/>
                  </a:lnTo>
                  <a:close/>
                </a:path>
                <a:path w="1186179" h="228600">
                  <a:moveTo>
                    <a:pt x="467867" y="10668"/>
                  </a:moveTo>
                  <a:lnTo>
                    <a:pt x="426719" y="10668"/>
                  </a:lnTo>
                  <a:lnTo>
                    <a:pt x="426719" y="0"/>
                  </a:lnTo>
                  <a:lnTo>
                    <a:pt x="467867" y="0"/>
                  </a:lnTo>
                  <a:lnTo>
                    <a:pt x="467867" y="10668"/>
                  </a:lnTo>
                  <a:close/>
                </a:path>
                <a:path w="1186179" h="228600">
                  <a:moveTo>
                    <a:pt x="542543" y="10668"/>
                  </a:moveTo>
                  <a:lnTo>
                    <a:pt x="499871" y="10668"/>
                  </a:lnTo>
                  <a:lnTo>
                    <a:pt x="499871" y="0"/>
                  </a:lnTo>
                  <a:lnTo>
                    <a:pt x="542543" y="0"/>
                  </a:lnTo>
                  <a:lnTo>
                    <a:pt x="542543" y="10668"/>
                  </a:lnTo>
                  <a:close/>
                </a:path>
                <a:path w="1186179" h="228600">
                  <a:moveTo>
                    <a:pt x="615695" y="10668"/>
                  </a:moveTo>
                  <a:lnTo>
                    <a:pt x="573024" y="10668"/>
                  </a:lnTo>
                  <a:lnTo>
                    <a:pt x="573024" y="0"/>
                  </a:lnTo>
                  <a:lnTo>
                    <a:pt x="615695" y="0"/>
                  </a:lnTo>
                  <a:lnTo>
                    <a:pt x="615695" y="10668"/>
                  </a:lnTo>
                  <a:close/>
                </a:path>
                <a:path w="1186179" h="228600">
                  <a:moveTo>
                    <a:pt x="688848" y="10668"/>
                  </a:moveTo>
                  <a:lnTo>
                    <a:pt x="646175" y="10668"/>
                  </a:lnTo>
                  <a:lnTo>
                    <a:pt x="646175" y="0"/>
                  </a:lnTo>
                  <a:lnTo>
                    <a:pt x="688848" y="0"/>
                  </a:lnTo>
                  <a:lnTo>
                    <a:pt x="688848" y="10668"/>
                  </a:lnTo>
                  <a:close/>
                </a:path>
                <a:path w="1186179" h="228600">
                  <a:moveTo>
                    <a:pt x="762000" y="10668"/>
                  </a:moveTo>
                  <a:lnTo>
                    <a:pt x="720851" y="10668"/>
                  </a:lnTo>
                  <a:lnTo>
                    <a:pt x="720851" y="0"/>
                  </a:lnTo>
                  <a:lnTo>
                    <a:pt x="762000" y="0"/>
                  </a:lnTo>
                  <a:lnTo>
                    <a:pt x="762000" y="10668"/>
                  </a:lnTo>
                  <a:close/>
                </a:path>
                <a:path w="1186179" h="228600">
                  <a:moveTo>
                    <a:pt x="836675" y="10668"/>
                  </a:moveTo>
                  <a:lnTo>
                    <a:pt x="794003" y="10668"/>
                  </a:lnTo>
                  <a:lnTo>
                    <a:pt x="794003" y="0"/>
                  </a:lnTo>
                  <a:lnTo>
                    <a:pt x="836675" y="0"/>
                  </a:lnTo>
                  <a:lnTo>
                    <a:pt x="836675" y="10668"/>
                  </a:lnTo>
                  <a:close/>
                </a:path>
                <a:path w="1186179" h="228600">
                  <a:moveTo>
                    <a:pt x="909827" y="10668"/>
                  </a:moveTo>
                  <a:lnTo>
                    <a:pt x="867155" y="10668"/>
                  </a:lnTo>
                  <a:lnTo>
                    <a:pt x="867155" y="0"/>
                  </a:lnTo>
                  <a:lnTo>
                    <a:pt x="909827" y="0"/>
                  </a:lnTo>
                  <a:lnTo>
                    <a:pt x="909827" y="10668"/>
                  </a:lnTo>
                  <a:close/>
                </a:path>
                <a:path w="1186179" h="228600">
                  <a:moveTo>
                    <a:pt x="982979" y="10668"/>
                  </a:moveTo>
                  <a:lnTo>
                    <a:pt x="940308" y="10668"/>
                  </a:lnTo>
                  <a:lnTo>
                    <a:pt x="940308" y="0"/>
                  </a:lnTo>
                  <a:lnTo>
                    <a:pt x="982979" y="0"/>
                  </a:lnTo>
                  <a:lnTo>
                    <a:pt x="982979" y="10668"/>
                  </a:lnTo>
                  <a:close/>
                </a:path>
                <a:path w="1186179" h="228600">
                  <a:moveTo>
                    <a:pt x="1056132" y="10668"/>
                  </a:moveTo>
                  <a:lnTo>
                    <a:pt x="1014984" y="10668"/>
                  </a:lnTo>
                  <a:lnTo>
                    <a:pt x="1014984" y="0"/>
                  </a:lnTo>
                  <a:lnTo>
                    <a:pt x="1056132" y="0"/>
                  </a:lnTo>
                  <a:lnTo>
                    <a:pt x="1056132" y="10668"/>
                  </a:lnTo>
                  <a:close/>
                </a:path>
                <a:path w="1186179" h="228600">
                  <a:moveTo>
                    <a:pt x="1129284" y="10668"/>
                  </a:moveTo>
                  <a:lnTo>
                    <a:pt x="1088135" y="10668"/>
                  </a:lnTo>
                  <a:lnTo>
                    <a:pt x="1088135" y="0"/>
                  </a:lnTo>
                  <a:lnTo>
                    <a:pt x="1129284" y="0"/>
                  </a:lnTo>
                  <a:lnTo>
                    <a:pt x="1129284" y="10668"/>
                  </a:lnTo>
                  <a:close/>
                </a:path>
                <a:path w="1186179" h="228600">
                  <a:moveTo>
                    <a:pt x="1162811" y="16764"/>
                  </a:moveTo>
                  <a:lnTo>
                    <a:pt x="1158240" y="13716"/>
                  </a:lnTo>
                  <a:lnTo>
                    <a:pt x="1162811" y="4572"/>
                  </a:lnTo>
                  <a:lnTo>
                    <a:pt x="1167384" y="7620"/>
                  </a:lnTo>
                  <a:lnTo>
                    <a:pt x="1173479" y="12191"/>
                  </a:lnTo>
                  <a:lnTo>
                    <a:pt x="1176527" y="15240"/>
                  </a:lnTo>
                  <a:lnTo>
                    <a:pt x="1161287" y="15240"/>
                  </a:lnTo>
                  <a:lnTo>
                    <a:pt x="1162811" y="16764"/>
                  </a:lnTo>
                  <a:close/>
                </a:path>
                <a:path w="1186179" h="228600">
                  <a:moveTo>
                    <a:pt x="1173479" y="30480"/>
                  </a:moveTo>
                  <a:lnTo>
                    <a:pt x="1170432" y="24384"/>
                  </a:lnTo>
                  <a:lnTo>
                    <a:pt x="1165859" y="19812"/>
                  </a:lnTo>
                  <a:lnTo>
                    <a:pt x="1167384" y="19812"/>
                  </a:lnTo>
                  <a:lnTo>
                    <a:pt x="1161287" y="15240"/>
                  </a:lnTo>
                  <a:lnTo>
                    <a:pt x="1176527" y="15240"/>
                  </a:lnTo>
                  <a:lnTo>
                    <a:pt x="1179576" y="18288"/>
                  </a:lnTo>
                  <a:lnTo>
                    <a:pt x="1183843" y="28956"/>
                  </a:lnTo>
                  <a:lnTo>
                    <a:pt x="1173479" y="28956"/>
                  </a:lnTo>
                  <a:lnTo>
                    <a:pt x="1173479" y="30480"/>
                  </a:lnTo>
                  <a:close/>
                </a:path>
                <a:path w="1186179" h="228600">
                  <a:moveTo>
                    <a:pt x="1175003" y="42672"/>
                  </a:moveTo>
                  <a:lnTo>
                    <a:pt x="1175003" y="35052"/>
                  </a:lnTo>
                  <a:lnTo>
                    <a:pt x="1173479" y="28956"/>
                  </a:lnTo>
                  <a:lnTo>
                    <a:pt x="1183843" y="28956"/>
                  </a:lnTo>
                  <a:lnTo>
                    <a:pt x="1185671" y="33528"/>
                  </a:lnTo>
                  <a:lnTo>
                    <a:pt x="1185671" y="41148"/>
                  </a:lnTo>
                  <a:lnTo>
                    <a:pt x="1175003" y="42672"/>
                  </a:lnTo>
                  <a:close/>
                </a:path>
                <a:path w="1186179" h="228600">
                  <a:moveTo>
                    <a:pt x="1185671" y="44195"/>
                  </a:moveTo>
                  <a:lnTo>
                    <a:pt x="1175003" y="44195"/>
                  </a:lnTo>
                  <a:lnTo>
                    <a:pt x="1175003" y="42672"/>
                  </a:lnTo>
                  <a:lnTo>
                    <a:pt x="1185671" y="41148"/>
                  </a:lnTo>
                  <a:lnTo>
                    <a:pt x="1185671" y="44195"/>
                  </a:lnTo>
                  <a:close/>
                </a:path>
                <a:path w="1186179" h="228600">
                  <a:moveTo>
                    <a:pt x="1185671" y="117348"/>
                  </a:moveTo>
                  <a:lnTo>
                    <a:pt x="1175003" y="117348"/>
                  </a:lnTo>
                  <a:lnTo>
                    <a:pt x="1175003" y="74676"/>
                  </a:lnTo>
                  <a:lnTo>
                    <a:pt x="1185671" y="74676"/>
                  </a:lnTo>
                  <a:lnTo>
                    <a:pt x="1185671" y="117348"/>
                  </a:lnTo>
                  <a:close/>
                </a:path>
                <a:path w="1186179" h="228600">
                  <a:moveTo>
                    <a:pt x="1185671" y="187452"/>
                  </a:moveTo>
                  <a:lnTo>
                    <a:pt x="1175003" y="185928"/>
                  </a:lnTo>
                  <a:lnTo>
                    <a:pt x="1175003" y="149352"/>
                  </a:lnTo>
                  <a:lnTo>
                    <a:pt x="1185671" y="149352"/>
                  </a:lnTo>
                  <a:lnTo>
                    <a:pt x="1185671" y="187452"/>
                  </a:lnTo>
                  <a:close/>
                </a:path>
                <a:path w="1186179" h="228600">
                  <a:moveTo>
                    <a:pt x="1185671" y="192024"/>
                  </a:moveTo>
                  <a:lnTo>
                    <a:pt x="1175003" y="190500"/>
                  </a:lnTo>
                  <a:lnTo>
                    <a:pt x="1175003" y="185928"/>
                  </a:lnTo>
                  <a:lnTo>
                    <a:pt x="1185671" y="187452"/>
                  </a:lnTo>
                  <a:lnTo>
                    <a:pt x="1185671" y="192024"/>
                  </a:lnTo>
                  <a:close/>
                </a:path>
                <a:path w="1186179" h="228600">
                  <a:moveTo>
                    <a:pt x="1161795" y="213868"/>
                  </a:moveTo>
                  <a:lnTo>
                    <a:pt x="1161287" y="213360"/>
                  </a:lnTo>
                  <a:lnTo>
                    <a:pt x="1162811" y="213360"/>
                  </a:lnTo>
                  <a:lnTo>
                    <a:pt x="1161795" y="213868"/>
                  </a:lnTo>
                  <a:close/>
                </a:path>
                <a:path w="1186179" h="228600">
                  <a:moveTo>
                    <a:pt x="1164335" y="216408"/>
                  </a:moveTo>
                  <a:lnTo>
                    <a:pt x="1156716" y="216408"/>
                  </a:lnTo>
                  <a:lnTo>
                    <a:pt x="1161795" y="213868"/>
                  </a:lnTo>
                  <a:lnTo>
                    <a:pt x="1164335" y="216408"/>
                  </a:lnTo>
                  <a:close/>
                </a:path>
                <a:path w="1186179" h="228600">
                  <a:moveTo>
                    <a:pt x="1152143" y="228600"/>
                  </a:moveTo>
                  <a:lnTo>
                    <a:pt x="1144524" y="228600"/>
                  </a:lnTo>
                  <a:lnTo>
                    <a:pt x="1144524" y="217932"/>
                  </a:lnTo>
                  <a:lnTo>
                    <a:pt x="1150619" y="217932"/>
                  </a:lnTo>
                  <a:lnTo>
                    <a:pt x="1156716" y="214884"/>
                  </a:lnTo>
                  <a:lnTo>
                    <a:pt x="1156716" y="216408"/>
                  </a:lnTo>
                  <a:lnTo>
                    <a:pt x="1164335" y="216408"/>
                  </a:lnTo>
                  <a:lnTo>
                    <a:pt x="1168908" y="220980"/>
                  </a:lnTo>
                  <a:lnTo>
                    <a:pt x="1167384" y="220980"/>
                  </a:lnTo>
                  <a:lnTo>
                    <a:pt x="1159763" y="225552"/>
                  </a:lnTo>
                  <a:lnTo>
                    <a:pt x="1152143" y="228600"/>
                  </a:lnTo>
                  <a:close/>
                </a:path>
                <a:path w="1186179" h="228600">
                  <a:moveTo>
                    <a:pt x="1144524" y="228600"/>
                  </a:moveTo>
                  <a:lnTo>
                    <a:pt x="1124711" y="228600"/>
                  </a:lnTo>
                  <a:lnTo>
                    <a:pt x="1124711" y="217932"/>
                  </a:lnTo>
                  <a:lnTo>
                    <a:pt x="1143000" y="217932"/>
                  </a:lnTo>
                  <a:lnTo>
                    <a:pt x="1144524" y="228600"/>
                  </a:lnTo>
                  <a:close/>
                </a:path>
                <a:path w="1186179" h="228600">
                  <a:moveTo>
                    <a:pt x="1144524" y="228600"/>
                  </a:moveTo>
                  <a:lnTo>
                    <a:pt x="1143000" y="217932"/>
                  </a:lnTo>
                  <a:lnTo>
                    <a:pt x="1144524" y="217932"/>
                  </a:lnTo>
                  <a:lnTo>
                    <a:pt x="1144524" y="228600"/>
                  </a:lnTo>
                  <a:close/>
                </a:path>
                <a:path w="1186179" h="228600">
                  <a:moveTo>
                    <a:pt x="1092708" y="228600"/>
                  </a:moveTo>
                  <a:lnTo>
                    <a:pt x="1050035" y="228600"/>
                  </a:lnTo>
                  <a:lnTo>
                    <a:pt x="1050035" y="217932"/>
                  </a:lnTo>
                  <a:lnTo>
                    <a:pt x="1092708" y="217932"/>
                  </a:lnTo>
                  <a:lnTo>
                    <a:pt x="1092708" y="228600"/>
                  </a:lnTo>
                  <a:close/>
                </a:path>
                <a:path w="1186179" h="228600">
                  <a:moveTo>
                    <a:pt x="1019555" y="228600"/>
                  </a:moveTo>
                  <a:lnTo>
                    <a:pt x="976884" y="228600"/>
                  </a:lnTo>
                  <a:lnTo>
                    <a:pt x="976884" y="217932"/>
                  </a:lnTo>
                  <a:lnTo>
                    <a:pt x="1019555" y="217932"/>
                  </a:lnTo>
                  <a:lnTo>
                    <a:pt x="1019555" y="228600"/>
                  </a:lnTo>
                  <a:close/>
                </a:path>
                <a:path w="1186179" h="228600">
                  <a:moveTo>
                    <a:pt x="946403" y="228600"/>
                  </a:moveTo>
                  <a:lnTo>
                    <a:pt x="903732" y="228600"/>
                  </a:lnTo>
                  <a:lnTo>
                    <a:pt x="903732" y="217932"/>
                  </a:lnTo>
                  <a:lnTo>
                    <a:pt x="946403" y="217932"/>
                  </a:lnTo>
                  <a:lnTo>
                    <a:pt x="946403" y="228600"/>
                  </a:lnTo>
                  <a:close/>
                </a:path>
                <a:path w="1186179" h="228600">
                  <a:moveTo>
                    <a:pt x="871727" y="228600"/>
                  </a:moveTo>
                  <a:lnTo>
                    <a:pt x="830579" y="228600"/>
                  </a:lnTo>
                  <a:lnTo>
                    <a:pt x="830579" y="217932"/>
                  </a:lnTo>
                  <a:lnTo>
                    <a:pt x="871727" y="217932"/>
                  </a:lnTo>
                  <a:lnTo>
                    <a:pt x="871727" y="228600"/>
                  </a:lnTo>
                  <a:close/>
                </a:path>
                <a:path w="1186179" h="228600">
                  <a:moveTo>
                    <a:pt x="798575" y="228600"/>
                  </a:moveTo>
                  <a:lnTo>
                    <a:pt x="755903" y="228600"/>
                  </a:lnTo>
                  <a:lnTo>
                    <a:pt x="755903" y="217932"/>
                  </a:lnTo>
                  <a:lnTo>
                    <a:pt x="798575" y="217932"/>
                  </a:lnTo>
                  <a:lnTo>
                    <a:pt x="798575" y="228600"/>
                  </a:lnTo>
                  <a:close/>
                </a:path>
                <a:path w="1186179" h="228600">
                  <a:moveTo>
                    <a:pt x="725424" y="228600"/>
                  </a:moveTo>
                  <a:lnTo>
                    <a:pt x="682751" y="228600"/>
                  </a:lnTo>
                  <a:lnTo>
                    <a:pt x="682751" y="217932"/>
                  </a:lnTo>
                  <a:lnTo>
                    <a:pt x="725424" y="217932"/>
                  </a:lnTo>
                  <a:lnTo>
                    <a:pt x="725424" y="228600"/>
                  </a:lnTo>
                  <a:close/>
                </a:path>
                <a:path w="1186179" h="228600">
                  <a:moveTo>
                    <a:pt x="652271" y="228600"/>
                  </a:moveTo>
                  <a:lnTo>
                    <a:pt x="609600" y="228600"/>
                  </a:lnTo>
                  <a:lnTo>
                    <a:pt x="609600" y="217932"/>
                  </a:lnTo>
                  <a:lnTo>
                    <a:pt x="652271" y="217932"/>
                  </a:lnTo>
                  <a:lnTo>
                    <a:pt x="652271" y="228600"/>
                  </a:lnTo>
                  <a:close/>
                </a:path>
                <a:path w="1186179" h="228600">
                  <a:moveTo>
                    <a:pt x="577595" y="228600"/>
                  </a:moveTo>
                  <a:lnTo>
                    <a:pt x="536448" y="228600"/>
                  </a:lnTo>
                  <a:lnTo>
                    <a:pt x="536448" y="217932"/>
                  </a:lnTo>
                  <a:lnTo>
                    <a:pt x="577595" y="217932"/>
                  </a:lnTo>
                  <a:lnTo>
                    <a:pt x="577595" y="228600"/>
                  </a:lnTo>
                  <a:close/>
                </a:path>
                <a:path w="1186179" h="228600">
                  <a:moveTo>
                    <a:pt x="504443" y="228600"/>
                  </a:moveTo>
                  <a:lnTo>
                    <a:pt x="463295" y="228600"/>
                  </a:lnTo>
                  <a:lnTo>
                    <a:pt x="463295" y="217932"/>
                  </a:lnTo>
                  <a:lnTo>
                    <a:pt x="504443" y="217932"/>
                  </a:lnTo>
                  <a:lnTo>
                    <a:pt x="504443" y="228600"/>
                  </a:lnTo>
                  <a:close/>
                </a:path>
                <a:path w="1186179" h="228600">
                  <a:moveTo>
                    <a:pt x="431292" y="228600"/>
                  </a:moveTo>
                  <a:lnTo>
                    <a:pt x="388619" y="228600"/>
                  </a:lnTo>
                  <a:lnTo>
                    <a:pt x="388619" y="217932"/>
                  </a:lnTo>
                  <a:lnTo>
                    <a:pt x="431292" y="217932"/>
                  </a:lnTo>
                  <a:lnTo>
                    <a:pt x="431292" y="228600"/>
                  </a:lnTo>
                  <a:close/>
                </a:path>
                <a:path w="1186179" h="228600">
                  <a:moveTo>
                    <a:pt x="358140" y="228600"/>
                  </a:moveTo>
                  <a:lnTo>
                    <a:pt x="315467" y="228600"/>
                  </a:lnTo>
                  <a:lnTo>
                    <a:pt x="315467" y="217932"/>
                  </a:lnTo>
                  <a:lnTo>
                    <a:pt x="358140" y="217932"/>
                  </a:lnTo>
                  <a:lnTo>
                    <a:pt x="358140" y="228600"/>
                  </a:lnTo>
                  <a:close/>
                </a:path>
                <a:path w="1186179" h="228600">
                  <a:moveTo>
                    <a:pt x="283463" y="228600"/>
                  </a:moveTo>
                  <a:lnTo>
                    <a:pt x="242316" y="228600"/>
                  </a:lnTo>
                  <a:lnTo>
                    <a:pt x="242316" y="217932"/>
                  </a:lnTo>
                  <a:lnTo>
                    <a:pt x="283463" y="217932"/>
                  </a:lnTo>
                  <a:lnTo>
                    <a:pt x="283463" y="228600"/>
                  </a:lnTo>
                  <a:close/>
                </a:path>
                <a:path w="1186179" h="228600">
                  <a:moveTo>
                    <a:pt x="210311" y="228600"/>
                  </a:moveTo>
                  <a:lnTo>
                    <a:pt x="169163" y="228600"/>
                  </a:lnTo>
                  <a:lnTo>
                    <a:pt x="169163" y="217932"/>
                  </a:lnTo>
                  <a:lnTo>
                    <a:pt x="210311" y="217932"/>
                  </a:lnTo>
                  <a:lnTo>
                    <a:pt x="210311" y="228600"/>
                  </a:lnTo>
                  <a:close/>
                </a:path>
                <a:path w="1186179" h="228600">
                  <a:moveTo>
                    <a:pt x="137159" y="228600"/>
                  </a:moveTo>
                  <a:lnTo>
                    <a:pt x="94487" y="228600"/>
                  </a:lnTo>
                  <a:lnTo>
                    <a:pt x="94487" y="217932"/>
                  </a:lnTo>
                  <a:lnTo>
                    <a:pt x="137159" y="217932"/>
                  </a:lnTo>
                  <a:lnTo>
                    <a:pt x="137159" y="228600"/>
                  </a:lnTo>
                  <a:close/>
                </a:path>
                <a:path w="1186179" h="228600">
                  <a:moveTo>
                    <a:pt x="39624" y="228600"/>
                  </a:moveTo>
                  <a:lnTo>
                    <a:pt x="32003" y="228600"/>
                  </a:lnTo>
                  <a:lnTo>
                    <a:pt x="24383" y="225552"/>
                  </a:lnTo>
                  <a:lnTo>
                    <a:pt x="19811" y="222504"/>
                  </a:lnTo>
                  <a:lnTo>
                    <a:pt x="24383" y="213360"/>
                  </a:lnTo>
                  <a:lnTo>
                    <a:pt x="28955" y="216408"/>
                  </a:lnTo>
                  <a:lnTo>
                    <a:pt x="32003" y="216408"/>
                  </a:lnTo>
                  <a:lnTo>
                    <a:pt x="35051" y="217932"/>
                  </a:lnTo>
                  <a:lnTo>
                    <a:pt x="41148" y="217932"/>
                  </a:lnTo>
                  <a:lnTo>
                    <a:pt x="39624" y="228600"/>
                  </a:lnTo>
                  <a:close/>
                </a:path>
                <a:path w="1186179" h="228600">
                  <a:moveTo>
                    <a:pt x="32003" y="216408"/>
                  </a:moveTo>
                  <a:lnTo>
                    <a:pt x="28955" y="216408"/>
                  </a:lnTo>
                  <a:lnTo>
                    <a:pt x="28955" y="214884"/>
                  </a:lnTo>
                  <a:lnTo>
                    <a:pt x="32003" y="216408"/>
                  </a:lnTo>
                  <a:close/>
                </a:path>
                <a:path w="1186179" h="228600">
                  <a:moveTo>
                    <a:pt x="64008" y="228600"/>
                  </a:moveTo>
                  <a:lnTo>
                    <a:pt x="41148" y="228600"/>
                  </a:lnTo>
                  <a:lnTo>
                    <a:pt x="41148" y="217932"/>
                  </a:lnTo>
                  <a:lnTo>
                    <a:pt x="64008" y="217932"/>
                  </a:lnTo>
                  <a:lnTo>
                    <a:pt x="64008" y="22860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800" y="2519172"/>
              <a:ext cx="10081260" cy="25191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25439" y="2517648"/>
              <a:ext cx="4459224" cy="2471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3439" y="2517648"/>
              <a:ext cx="4364735" cy="25206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8491" y="2519172"/>
              <a:ext cx="289560" cy="190500"/>
            </a:xfrm>
            <a:custGeom>
              <a:avLst/>
              <a:gdLst/>
              <a:ahLst/>
              <a:cxnLst/>
              <a:rect l="l" t="t" r="r" b="b"/>
              <a:pathLst>
                <a:path w="289559" h="190500">
                  <a:moveTo>
                    <a:pt x="144780" y="190499"/>
                  </a:moveTo>
                  <a:lnTo>
                    <a:pt x="88392" y="178307"/>
                  </a:lnTo>
                  <a:lnTo>
                    <a:pt x="42672" y="147827"/>
                  </a:lnTo>
                  <a:lnTo>
                    <a:pt x="16764" y="114299"/>
                  </a:lnTo>
                  <a:lnTo>
                    <a:pt x="3048" y="74675"/>
                  </a:lnTo>
                  <a:lnTo>
                    <a:pt x="0" y="59435"/>
                  </a:lnTo>
                  <a:lnTo>
                    <a:pt x="0" y="30479"/>
                  </a:lnTo>
                  <a:lnTo>
                    <a:pt x="3048" y="15239"/>
                  </a:lnTo>
                  <a:lnTo>
                    <a:pt x="6096" y="1523"/>
                  </a:lnTo>
                  <a:lnTo>
                    <a:pt x="6667" y="0"/>
                  </a:lnTo>
                  <a:lnTo>
                    <a:pt x="18795" y="0"/>
                  </a:lnTo>
                  <a:lnTo>
                    <a:pt x="17272" y="4571"/>
                  </a:lnTo>
                  <a:lnTo>
                    <a:pt x="16764" y="4571"/>
                  </a:lnTo>
                  <a:lnTo>
                    <a:pt x="11006" y="30479"/>
                  </a:lnTo>
                  <a:lnTo>
                    <a:pt x="10668" y="30479"/>
                  </a:lnTo>
                  <a:lnTo>
                    <a:pt x="10668" y="59435"/>
                  </a:lnTo>
                  <a:lnTo>
                    <a:pt x="13716" y="73151"/>
                  </a:lnTo>
                  <a:lnTo>
                    <a:pt x="14054" y="73151"/>
                  </a:lnTo>
                  <a:lnTo>
                    <a:pt x="16764" y="85343"/>
                  </a:lnTo>
                  <a:lnTo>
                    <a:pt x="21336" y="97535"/>
                  </a:lnTo>
                  <a:lnTo>
                    <a:pt x="27432" y="109727"/>
                  </a:lnTo>
                  <a:lnTo>
                    <a:pt x="25908" y="109727"/>
                  </a:lnTo>
                  <a:lnTo>
                    <a:pt x="59436" y="149351"/>
                  </a:lnTo>
                  <a:lnTo>
                    <a:pt x="92964" y="169163"/>
                  </a:lnTo>
                  <a:lnTo>
                    <a:pt x="144780" y="179831"/>
                  </a:lnTo>
                  <a:lnTo>
                    <a:pt x="196596" y="179831"/>
                  </a:lnTo>
                  <a:lnTo>
                    <a:pt x="173736" y="187451"/>
                  </a:lnTo>
                  <a:lnTo>
                    <a:pt x="160019" y="188975"/>
                  </a:lnTo>
                  <a:lnTo>
                    <a:pt x="144780" y="190499"/>
                  </a:lnTo>
                  <a:close/>
                </a:path>
                <a:path w="289559" h="190500">
                  <a:moveTo>
                    <a:pt x="272795" y="6095"/>
                  </a:moveTo>
                  <a:lnTo>
                    <a:pt x="270764" y="0"/>
                  </a:lnTo>
                  <a:lnTo>
                    <a:pt x="282892" y="0"/>
                  </a:lnTo>
                  <a:lnTo>
                    <a:pt x="283464" y="1523"/>
                  </a:lnTo>
                  <a:lnTo>
                    <a:pt x="284141" y="4571"/>
                  </a:lnTo>
                  <a:lnTo>
                    <a:pt x="272795" y="4571"/>
                  </a:lnTo>
                  <a:lnTo>
                    <a:pt x="272795" y="6095"/>
                  </a:lnTo>
                  <a:close/>
                </a:path>
                <a:path w="289559" h="190500">
                  <a:moveTo>
                    <a:pt x="16764" y="6095"/>
                  </a:moveTo>
                  <a:lnTo>
                    <a:pt x="16764" y="4571"/>
                  </a:lnTo>
                  <a:lnTo>
                    <a:pt x="17272" y="4571"/>
                  </a:lnTo>
                  <a:lnTo>
                    <a:pt x="16764" y="6095"/>
                  </a:lnTo>
                  <a:close/>
                </a:path>
                <a:path w="289559" h="190500">
                  <a:moveTo>
                    <a:pt x="278892" y="32003"/>
                  </a:moveTo>
                  <a:lnTo>
                    <a:pt x="272795" y="4571"/>
                  </a:lnTo>
                  <a:lnTo>
                    <a:pt x="284141" y="4571"/>
                  </a:lnTo>
                  <a:lnTo>
                    <a:pt x="286512" y="15239"/>
                  </a:lnTo>
                  <a:lnTo>
                    <a:pt x="289560" y="30479"/>
                  </a:lnTo>
                  <a:lnTo>
                    <a:pt x="278892" y="30479"/>
                  </a:lnTo>
                  <a:lnTo>
                    <a:pt x="278892" y="32003"/>
                  </a:lnTo>
                  <a:close/>
                </a:path>
                <a:path w="289559" h="190500">
                  <a:moveTo>
                    <a:pt x="10668" y="32003"/>
                  </a:moveTo>
                  <a:lnTo>
                    <a:pt x="10668" y="30479"/>
                  </a:lnTo>
                  <a:lnTo>
                    <a:pt x="11006" y="30479"/>
                  </a:lnTo>
                  <a:lnTo>
                    <a:pt x="10668" y="32003"/>
                  </a:lnTo>
                  <a:close/>
                </a:path>
                <a:path w="289559" h="190500">
                  <a:moveTo>
                    <a:pt x="286816" y="73151"/>
                  </a:moveTo>
                  <a:lnTo>
                    <a:pt x="275843" y="73151"/>
                  </a:lnTo>
                  <a:lnTo>
                    <a:pt x="278892" y="59435"/>
                  </a:lnTo>
                  <a:lnTo>
                    <a:pt x="278892" y="30479"/>
                  </a:lnTo>
                  <a:lnTo>
                    <a:pt x="289560" y="30479"/>
                  </a:lnTo>
                  <a:lnTo>
                    <a:pt x="289560" y="59435"/>
                  </a:lnTo>
                  <a:lnTo>
                    <a:pt x="286816" y="73151"/>
                  </a:lnTo>
                  <a:close/>
                </a:path>
                <a:path w="289559" h="190500">
                  <a:moveTo>
                    <a:pt x="14054" y="73151"/>
                  </a:moveTo>
                  <a:lnTo>
                    <a:pt x="13716" y="73151"/>
                  </a:lnTo>
                  <a:lnTo>
                    <a:pt x="13716" y="71627"/>
                  </a:lnTo>
                  <a:lnTo>
                    <a:pt x="14054" y="73151"/>
                  </a:lnTo>
                  <a:close/>
                </a:path>
                <a:path w="289559" h="190500">
                  <a:moveTo>
                    <a:pt x="196596" y="179831"/>
                  </a:moveTo>
                  <a:lnTo>
                    <a:pt x="144780" y="179831"/>
                  </a:lnTo>
                  <a:lnTo>
                    <a:pt x="172212" y="176783"/>
                  </a:lnTo>
                  <a:lnTo>
                    <a:pt x="184404" y="173735"/>
                  </a:lnTo>
                  <a:lnTo>
                    <a:pt x="198119" y="169163"/>
                  </a:lnTo>
                  <a:lnTo>
                    <a:pt x="196595" y="169163"/>
                  </a:lnTo>
                  <a:lnTo>
                    <a:pt x="220980" y="156971"/>
                  </a:lnTo>
                  <a:lnTo>
                    <a:pt x="219456" y="156971"/>
                  </a:lnTo>
                  <a:lnTo>
                    <a:pt x="230124" y="149351"/>
                  </a:lnTo>
                  <a:lnTo>
                    <a:pt x="240792" y="140207"/>
                  </a:lnTo>
                  <a:lnTo>
                    <a:pt x="239268" y="140207"/>
                  </a:lnTo>
                  <a:lnTo>
                    <a:pt x="248412" y="131063"/>
                  </a:lnTo>
                  <a:lnTo>
                    <a:pt x="263652" y="109727"/>
                  </a:lnTo>
                  <a:lnTo>
                    <a:pt x="262128" y="109727"/>
                  </a:lnTo>
                  <a:lnTo>
                    <a:pt x="268224" y="97535"/>
                  </a:lnTo>
                  <a:lnTo>
                    <a:pt x="272795" y="85343"/>
                  </a:lnTo>
                  <a:lnTo>
                    <a:pt x="275843" y="71627"/>
                  </a:lnTo>
                  <a:lnTo>
                    <a:pt x="275843" y="73151"/>
                  </a:lnTo>
                  <a:lnTo>
                    <a:pt x="286816" y="73151"/>
                  </a:lnTo>
                  <a:lnTo>
                    <a:pt x="272795" y="114299"/>
                  </a:lnTo>
                  <a:lnTo>
                    <a:pt x="246888" y="147827"/>
                  </a:lnTo>
                  <a:lnTo>
                    <a:pt x="201168" y="178307"/>
                  </a:lnTo>
                  <a:lnTo>
                    <a:pt x="196596" y="179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6600" y="2519172"/>
              <a:ext cx="850900" cy="131445"/>
            </a:xfrm>
            <a:custGeom>
              <a:avLst/>
              <a:gdLst/>
              <a:ahLst/>
              <a:cxnLst/>
              <a:rect l="l" t="t" r="r" b="b"/>
              <a:pathLst>
                <a:path w="850900" h="131444">
                  <a:moveTo>
                    <a:pt x="10667" y="89916"/>
                  </a:moveTo>
                  <a:lnTo>
                    <a:pt x="0" y="89916"/>
                  </a:lnTo>
                  <a:lnTo>
                    <a:pt x="0" y="47244"/>
                  </a:lnTo>
                  <a:lnTo>
                    <a:pt x="10667" y="47244"/>
                  </a:lnTo>
                  <a:lnTo>
                    <a:pt x="10667" y="89916"/>
                  </a:lnTo>
                  <a:close/>
                </a:path>
                <a:path w="850900" h="131444">
                  <a:moveTo>
                    <a:pt x="10667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10667" y="0"/>
                  </a:lnTo>
                  <a:lnTo>
                    <a:pt x="10667" y="15240"/>
                  </a:lnTo>
                  <a:close/>
                </a:path>
                <a:path w="850900" h="131444">
                  <a:moveTo>
                    <a:pt x="850391" y="60960"/>
                  </a:moveTo>
                  <a:lnTo>
                    <a:pt x="839723" y="60960"/>
                  </a:lnTo>
                  <a:lnTo>
                    <a:pt x="839723" y="19812"/>
                  </a:lnTo>
                  <a:lnTo>
                    <a:pt x="850391" y="19812"/>
                  </a:lnTo>
                  <a:lnTo>
                    <a:pt x="850391" y="60960"/>
                  </a:lnTo>
                  <a:close/>
                </a:path>
                <a:path w="850900" h="131444">
                  <a:moveTo>
                    <a:pt x="850391" y="96012"/>
                  </a:moveTo>
                  <a:lnTo>
                    <a:pt x="839723" y="96012"/>
                  </a:lnTo>
                  <a:lnTo>
                    <a:pt x="839723" y="91440"/>
                  </a:lnTo>
                  <a:lnTo>
                    <a:pt x="850391" y="92964"/>
                  </a:lnTo>
                  <a:lnTo>
                    <a:pt x="850391" y="96012"/>
                  </a:lnTo>
                  <a:close/>
                </a:path>
                <a:path w="850900" h="131444">
                  <a:moveTo>
                    <a:pt x="848563" y="102108"/>
                  </a:moveTo>
                  <a:lnTo>
                    <a:pt x="838199" y="102108"/>
                  </a:lnTo>
                  <a:lnTo>
                    <a:pt x="839723" y="94488"/>
                  </a:lnTo>
                  <a:lnTo>
                    <a:pt x="839723" y="96012"/>
                  </a:lnTo>
                  <a:lnTo>
                    <a:pt x="850391" y="96012"/>
                  </a:lnTo>
                  <a:lnTo>
                    <a:pt x="850391" y="97536"/>
                  </a:lnTo>
                  <a:lnTo>
                    <a:pt x="848563" y="102108"/>
                  </a:lnTo>
                  <a:close/>
                </a:path>
                <a:path w="850900" h="131444">
                  <a:moveTo>
                    <a:pt x="841247" y="115824"/>
                  </a:moveTo>
                  <a:lnTo>
                    <a:pt x="826007" y="115824"/>
                  </a:lnTo>
                  <a:lnTo>
                    <a:pt x="832103" y="111252"/>
                  </a:lnTo>
                  <a:lnTo>
                    <a:pt x="830579" y="111252"/>
                  </a:lnTo>
                  <a:lnTo>
                    <a:pt x="835151" y="106680"/>
                  </a:lnTo>
                  <a:lnTo>
                    <a:pt x="838199" y="100584"/>
                  </a:lnTo>
                  <a:lnTo>
                    <a:pt x="838199" y="102108"/>
                  </a:lnTo>
                  <a:lnTo>
                    <a:pt x="848563" y="102108"/>
                  </a:lnTo>
                  <a:lnTo>
                    <a:pt x="844295" y="112776"/>
                  </a:lnTo>
                  <a:lnTo>
                    <a:pt x="841247" y="115824"/>
                  </a:lnTo>
                  <a:close/>
                </a:path>
                <a:path w="850900" h="131444">
                  <a:moveTo>
                    <a:pt x="826007" y="128016"/>
                  </a:moveTo>
                  <a:lnTo>
                    <a:pt x="821435" y="128016"/>
                  </a:lnTo>
                  <a:lnTo>
                    <a:pt x="818387" y="118872"/>
                  </a:lnTo>
                  <a:lnTo>
                    <a:pt x="827531" y="114300"/>
                  </a:lnTo>
                  <a:lnTo>
                    <a:pt x="826007" y="115824"/>
                  </a:lnTo>
                  <a:lnTo>
                    <a:pt x="841247" y="115824"/>
                  </a:lnTo>
                  <a:lnTo>
                    <a:pt x="838199" y="118872"/>
                  </a:lnTo>
                  <a:lnTo>
                    <a:pt x="826007" y="128016"/>
                  </a:lnTo>
                  <a:close/>
                </a:path>
                <a:path w="850900" h="131444">
                  <a:moveTo>
                    <a:pt x="789431" y="131064"/>
                  </a:moveTo>
                  <a:lnTo>
                    <a:pt x="746759" y="131064"/>
                  </a:lnTo>
                  <a:lnTo>
                    <a:pt x="746759" y="120396"/>
                  </a:lnTo>
                  <a:lnTo>
                    <a:pt x="789431" y="120396"/>
                  </a:lnTo>
                  <a:lnTo>
                    <a:pt x="789431" y="131064"/>
                  </a:lnTo>
                  <a:close/>
                </a:path>
                <a:path w="850900" h="131444">
                  <a:moveTo>
                    <a:pt x="716279" y="131064"/>
                  </a:moveTo>
                  <a:lnTo>
                    <a:pt x="673607" y="131064"/>
                  </a:lnTo>
                  <a:lnTo>
                    <a:pt x="673607" y="120396"/>
                  </a:lnTo>
                  <a:lnTo>
                    <a:pt x="716279" y="120396"/>
                  </a:lnTo>
                  <a:lnTo>
                    <a:pt x="716279" y="131064"/>
                  </a:lnTo>
                  <a:close/>
                </a:path>
                <a:path w="850900" h="131444">
                  <a:moveTo>
                    <a:pt x="641603" y="131064"/>
                  </a:moveTo>
                  <a:lnTo>
                    <a:pt x="600455" y="131064"/>
                  </a:lnTo>
                  <a:lnTo>
                    <a:pt x="600455" y="120396"/>
                  </a:lnTo>
                  <a:lnTo>
                    <a:pt x="641603" y="120396"/>
                  </a:lnTo>
                  <a:lnTo>
                    <a:pt x="641603" y="131064"/>
                  </a:lnTo>
                  <a:close/>
                </a:path>
                <a:path w="850900" h="131444">
                  <a:moveTo>
                    <a:pt x="568451" y="131064"/>
                  </a:moveTo>
                  <a:lnTo>
                    <a:pt x="527303" y="131064"/>
                  </a:lnTo>
                  <a:lnTo>
                    <a:pt x="527303" y="120396"/>
                  </a:lnTo>
                  <a:lnTo>
                    <a:pt x="568451" y="120396"/>
                  </a:lnTo>
                  <a:lnTo>
                    <a:pt x="568451" y="131064"/>
                  </a:lnTo>
                  <a:close/>
                </a:path>
                <a:path w="850900" h="131444">
                  <a:moveTo>
                    <a:pt x="495299" y="131064"/>
                  </a:moveTo>
                  <a:lnTo>
                    <a:pt x="452627" y="131064"/>
                  </a:lnTo>
                  <a:lnTo>
                    <a:pt x="452627" y="120396"/>
                  </a:lnTo>
                  <a:lnTo>
                    <a:pt x="495299" y="120396"/>
                  </a:lnTo>
                  <a:lnTo>
                    <a:pt x="495299" y="131064"/>
                  </a:lnTo>
                  <a:close/>
                </a:path>
                <a:path w="850900" h="131444">
                  <a:moveTo>
                    <a:pt x="422147" y="131064"/>
                  </a:moveTo>
                  <a:lnTo>
                    <a:pt x="379475" y="131064"/>
                  </a:lnTo>
                  <a:lnTo>
                    <a:pt x="379475" y="120396"/>
                  </a:lnTo>
                  <a:lnTo>
                    <a:pt x="422147" y="120396"/>
                  </a:lnTo>
                  <a:lnTo>
                    <a:pt x="422147" y="131064"/>
                  </a:lnTo>
                  <a:close/>
                </a:path>
                <a:path w="850900" h="131444">
                  <a:moveTo>
                    <a:pt x="347471" y="131064"/>
                  </a:moveTo>
                  <a:lnTo>
                    <a:pt x="306323" y="131064"/>
                  </a:lnTo>
                  <a:lnTo>
                    <a:pt x="306323" y="120396"/>
                  </a:lnTo>
                  <a:lnTo>
                    <a:pt x="347471" y="120396"/>
                  </a:lnTo>
                  <a:lnTo>
                    <a:pt x="347471" y="131064"/>
                  </a:lnTo>
                  <a:close/>
                </a:path>
                <a:path w="850900" h="131444">
                  <a:moveTo>
                    <a:pt x="274319" y="131064"/>
                  </a:moveTo>
                  <a:lnTo>
                    <a:pt x="233171" y="131064"/>
                  </a:lnTo>
                  <a:lnTo>
                    <a:pt x="233171" y="120396"/>
                  </a:lnTo>
                  <a:lnTo>
                    <a:pt x="274319" y="120396"/>
                  </a:lnTo>
                  <a:lnTo>
                    <a:pt x="274319" y="131064"/>
                  </a:lnTo>
                  <a:close/>
                </a:path>
                <a:path w="850900" h="131444">
                  <a:moveTo>
                    <a:pt x="201167" y="131064"/>
                  </a:moveTo>
                  <a:lnTo>
                    <a:pt x="158495" y="131064"/>
                  </a:lnTo>
                  <a:lnTo>
                    <a:pt x="158495" y="120396"/>
                  </a:lnTo>
                  <a:lnTo>
                    <a:pt x="201167" y="120396"/>
                  </a:lnTo>
                  <a:lnTo>
                    <a:pt x="201167" y="131064"/>
                  </a:lnTo>
                  <a:close/>
                </a:path>
                <a:path w="850900" h="131444">
                  <a:moveTo>
                    <a:pt x="128015" y="131064"/>
                  </a:moveTo>
                  <a:lnTo>
                    <a:pt x="85343" y="131064"/>
                  </a:lnTo>
                  <a:lnTo>
                    <a:pt x="85343" y="120396"/>
                  </a:lnTo>
                  <a:lnTo>
                    <a:pt x="128015" y="120396"/>
                  </a:lnTo>
                  <a:lnTo>
                    <a:pt x="128015" y="131064"/>
                  </a:lnTo>
                  <a:close/>
                </a:path>
                <a:path w="850900" h="131444">
                  <a:moveTo>
                    <a:pt x="41147" y="131064"/>
                  </a:moveTo>
                  <a:lnTo>
                    <a:pt x="25907" y="128016"/>
                  </a:lnTo>
                  <a:lnTo>
                    <a:pt x="18287" y="123444"/>
                  </a:lnTo>
                  <a:lnTo>
                    <a:pt x="12191" y="118872"/>
                  </a:lnTo>
                  <a:lnTo>
                    <a:pt x="10667" y="117348"/>
                  </a:lnTo>
                  <a:lnTo>
                    <a:pt x="19811" y="111252"/>
                  </a:lnTo>
                  <a:lnTo>
                    <a:pt x="24383" y="115824"/>
                  </a:lnTo>
                  <a:lnTo>
                    <a:pt x="27431" y="115824"/>
                  </a:lnTo>
                  <a:lnTo>
                    <a:pt x="30479" y="117348"/>
                  </a:lnTo>
                  <a:lnTo>
                    <a:pt x="28955" y="117348"/>
                  </a:lnTo>
                  <a:lnTo>
                    <a:pt x="36575" y="120396"/>
                  </a:lnTo>
                  <a:lnTo>
                    <a:pt x="41147" y="120396"/>
                  </a:lnTo>
                  <a:lnTo>
                    <a:pt x="41147" y="131064"/>
                  </a:lnTo>
                  <a:close/>
                </a:path>
                <a:path w="850900" h="131444">
                  <a:moveTo>
                    <a:pt x="27431" y="115824"/>
                  </a:moveTo>
                  <a:lnTo>
                    <a:pt x="24383" y="115824"/>
                  </a:lnTo>
                  <a:lnTo>
                    <a:pt x="24383" y="114300"/>
                  </a:lnTo>
                  <a:lnTo>
                    <a:pt x="27431" y="115824"/>
                  </a:lnTo>
                  <a:close/>
                </a:path>
                <a:path w="850900" h="131444">
                  <a:moveTo>
                    <a:pt x="41147" y="131064"/>
                  </a:moveTo>
                  <a:lnTo>
                    <a:pt x="41147" y="120396"/>
                  </a:lnTo>
                  <a:lnTo>
                    <a:pt x="36575" y="120396"/>
                  </a:lnTo>
                  <a:lnTo>
                    <a:pt x="35051" y="118872"/>
                  </a:lnTo>
                  <a:lnTo>
                    <a:pt x="42671" y="120396"/>
                  </a:lnTo>
                  <a:lnTo>
                    <a:pt x="41147" y="131064"/>
                  </a:lnTo>
                  <a:close/>
                </a:path>
                <a:path w="850900" h="131444">
                  <a:moveTo>
                    <a:pt x="54863" y="131064"/>
                  </a:moveTo>
                  <a:lnTo>
                    <a:pt x="41147" y="131064"/>
                  </a:lnTo>
                  <a:lnTo>
                    <a:pt x="42671" y="120396"/>
                  </a:lnTo>
                  <a:lnTo>
                    <a:pt x="54863" y="120396"/>
                  </a:lnTo>
                  <a:lnTo>
                    <a:pt x="54863" y="131064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78011" y="4690871"/>
              <a:ext cx="248412" cy="230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4587" y="3924300"/>
              <a:ext cx="291465" cy="289560"/>
            </a:xfrm>
            <a:custGeom>
              <a:avLst/>
              <a:gdLst/>
              <a:ahLst/>
              <a:cxnLst/>
              <a:rect l="l" t="t" r="r" b="b"/>
              <a:pathLst>
                <a:path w="291465" h="289560">
                  <a:moveTo>
                    <a:pt x="144780" y="289560"/>
                  </a:moveTo>
                  <a:lnTo>
                    <a:pt x="131064" y="288036"/>
                  </a:lnTo>
                  <a:lnTo>
                    <a:pt x="115824" y="286512"/>
                  </a:lnTo>
                  <a:lnTo>
                    <a:pt x="102108" y="283464"/>
                  </a:lnTo>
                  <a:lnTo>
                    <a:pt x="64008" y="265176"/>
                  </a:lnTo>
                  <a:lnTo>
                    <a:pt x="33528" y="236220"/>
                  </a:lnTo>
                  <a:lnTo>
                    <a:pt x="12192" y="201168"/>
                  </a:lnTo>
                  <a:lnTo>
                    <a:pt x="1524" y="160020"/>
                  </a:lnTo>
                  <a:lnTo>
                    <a:pt x="0" y="144780"/>
                  </a:lnTo>
                  <a:lnTo>
                    <a:pt x="1524" y="129540"/>
                  </a:lnTo>
                  <a:lnTo>
                    <a:pt x="12192" y="88392"/>
                  </a:lnTo>
                  <a:lnTo>
                    <a:pt x="33528" y="51816"/>
                  </a:lnTo>
                  <a:lnTo>
                    <a:pt x="64008" y="24384"/>
                  </a:lnTo>
                  <a:lnTo>
                    <a:pt x="102108" y="6096"/>
                  </a:lnTo>
                  <a:lnTo>
                    <a:pt x="131064" y="0"/>
                  </a:lnTo>
                  <a:lnTo>
                    <a:pt x="160019" y="0"/>
                  </a:lnTo>
                  <a:lnTo>
                    <a:pt x="175260" y="3048"/>
                  </a:lnTo>
                  <a:lnTo>
                    <a:pt x="188976" y="6096"/>
                  </a:lnTo>
                  <a:lnTo>
                    <a:pt x="201168" y="10668"/>
                  </a:lnTo>
                  <a:lnTo>
                    <a:pt x="132588" y="10668"/>
                  </a:lnTo>
                  <a:lnTo>
                    <a:pt x="117348" y="12192"/>
                  </a:lnTo>
                  <a:lnTo>
                    <a:pt x="118872" y="12192"/>
                  </a:lnTo>
                  <a:lnTo>
                    <a:pt x="105156" y="16764"/>
                  </a:lnTo>
                  <a:lnTo>
                    <a:pt x="97028" y="19812"/>
                  </a:lnTo>
                  <a:lnTo>
                    <a:pt x="92964" y="19812"/>
                  </a:lnTo>
                  <a:lnTo>
                    <a:pt x="80772" y="25908"/>
                  </a:lnTo>
                  <a:lnTo>
                    <a:pt x="82296" y="25908"/>
                  </a:lnTo>
                  <a:lnTo>
                    <a:pt x="70104" y="33528"/>
                  </a:lnTo>
                  <a:lnTo>
                    <a:pt x="59436" y="41148"/>
                  </a:lnTo>
                  <a:lnTo>
                    <a:pt x="51816" y="48768"/>
                  </a:lnTo>
                  <a:lnTo>
                    <a:pt x="50292" y="48768"/>
                  </a:lnTo>
                  <a:lnTo>
                    <a:pt x="41148" y="59436"/>
                  </a:lnTo>
                  <a:lnTo>
                    <a:pt x="42672" y="59436"/>
                  </a:lnTo>
                  <a:lnTo>
                    <a:pt x="34834" y="68580"/>
                  </a:lnTo>
                  <a:lnTo>
                    <a:pt x="33528" y="68580"/>
                  </a:lnTo>
                  <a:lnTo>
                    <a:pt x="22098" y="91440"/>
                  </a:lnTo>
                  <a:lnTo>
                    <a:pt x="21336" y="91440"/>
                  </a:lnTo>
                  <a:lnTo>
                    <a:pt x="17272" y="103632"/>
                  </a:lnTo>
                  <a:lnTo>
                    <a:pt x="16764" y="103632"/>
                  </a:lnTo>
                  <a:lnTo>
                    <a:pt x="13716" y="117348"/>
                  </a:lnTo>
                  <a:lnTo>
                    <a:pt x="10668" y="144780"/>
                  </a:lnTo>
                  <a:lnTo>
                    <a:pt x="13716" y="172212"/>
                  </a:lnTo>
                  <a:lnTo>
                    <a:pt x="14054" y="172212"/>
                  </a:lnTo>
                  <a:lnTo>
                    <a:pt x="16764" y="184404"/>
                  </a:lnTo>
                  <a:lnTo>
                    <a:pt x="21336" y="196596"/>
                  </a:lnTo>
                  <a:lnTo>
                    <a:pt x="27432" y="208788"/>
                  </a:lnTo>
                  <a:lnTo>
                    <a:pt x="33528" y="219456"/>
                  </a:lnTo>
                  <a:lnTo>
                    <a:pt x="42672" y="230124"/>
                  </a:lnTo>
                  <a:lnTo>
                    <a:pt x="41148" y="230124"/>
                  </a:lnTo>
                  <a:lnTo>
                    <a:pt x="59436" y="248412"/>
                  </a:lnTo>
                  <a:lnTo>
                    <a:pt x="70104" y="256032"/>
                  </a:lnTo>
                  <a:lnTo>
                    <a:pt x="82296" y="262128"/>
                  </a:lnTo>
                  <a:lnTo>
                    <a:pt x="80772" y="262128"/>
                  </a:lnTo>
                  <a:lnTo>
                    <a:pt x="92964" y="268224"/>
                  </a:lnTo>
                  <a:lnTo>
                    <a:pt x="105156" y="272796"/>
                  </a:lnTo>
                  <a:lnTo>
                    <a:pt x="118872" y="275844"/>
                  </a:lnTo>
                  <a:lnTo>
                    <a:pt x="117348" y="275844"/>
                  </a:lnTo>
                  <a:lnTo>
                    <a:pt x="132588" y="277368"/>
                  </a:lnTo>
                  <a:lnTo>
                    <a:pt x="131064" y="277368"/>
                  </a:lnTo>
                  <a:lnTo>
                    <a:pt x="145542" y="278815"/>
                  </a:lnTo>
                  <a:lnTo>
                    <a:pt x="144780" y="278892"/>
                  </a:lnTo>
                  <a:lnTo>
                    <a:pt x="198120" y="278892"/>
                  </a:lnTo>
                  <a:lnTo>
                    <a:pt x="188976" y="283464"/>
                  </a:lnTo>
                  <a:lnTo>
                    <a:pt x="175260" y="286512"/>
                  </a:lnTo>
                  <a:lnTo>
                    <a:pt x="144780" y="289560"/>
                  </a:lnTo>
                  <a:close/>
                </a:path>
                <a:path w="291465" h="289560">
                  <a:moveTo>
                    <a:pt x="198119" y="21336"/>
                  </a:moveTo>
                  <a:lnTo>
                    <a:pt x="185928" y="16764"/>
                  </a:lnTo>
                  <a:lnTo>
                    <a:pt x="172212" y="12192"/>
                  </a:lnTo>
                  <a:lnTo>
                    <a:pt x="158495" y="10668"/>
                  </a:lnTo>
                  <a:lnTo>
                    <a:pt x="201168" y="10668"/>
                  </a:lnTo>
                  <a:lnTo>
                    <a:pt x="214883" y="16764"/>
                  </a:lnTo>
                  <a:lnTo>
                    <a:pt x="219760" y="19812"/>
                  </a:lnTo>
                  <a:lnTo>
                    <a:pt x="198119" y="19812"/>
                  </a:lnTo>
                  <a:lnTo>
                    <a:pt x="198119" y="21336"/>
                  </a:lnTo>
                  <a:close/>
                </a:path>
                <a:path w="291465" h="289560">
                  <a:moveTo>
                    <a:pt x="92964" y="21336"/>
                  </a:moveTo>
                  <a:lnTo>
                    <a:pt x="92964" y="19812"/>
                  </a:lnTo>
                  <a:lnTo>
                    <a:pt x="97028" y="19812"/>
                  </a:lnTo>
                  <a:lnTo>
                    <a:pt x="92964" y="21336"/>
                  </a:lnTo>
                  <a:close/>
                </a:path>
                <a:path w="291465" h="289560">
                  <a:moveTo>
                    <a:pt x="240792" y="50292"/>
                  </a:moveTo>
                  <a:lnTo>
                    <a:pt x="230124" y="41148"/>
                  </a:lnTo>
                  <a:lnTo>
                    <a:pt x="231648" y="41148"/>
                  </a:lnTo>
                  <a:lnTo>
                    <a:pt x="220980" y="33528"/>
                  </a:lnTo>
                  <a:lnTo>
                    <a:pt x="208788" y="25908"/>
                  </a:lnTo>
                  <a:lnTo>
                    <a:pt x="210312" y="25908"/>
                  </a:lnTo>
                  <a:lnTo>
                    <a:pt x="198119" y="19812"/>
                  </a:lnTo>
                  <a:lnTo>
                    <a:pt x="219760" y="19812"/>
                  </a:lnTo>
                  <a:lnTo>
                    <a:pt x="227076" y="24384"/>
                  </a:lnTo>
                  <a:lnTo>
                    <a:pt x="237743" y="32004"/>
                  </a:lnTo>
                  <a:lnTo>
                    <a:pt x="254508" y="48768"/>
                  </a:lnTo>
                  <a:lnTo>
                    <a:pt x="240792" y="48768"/>
                  </a:lnTo>
                  <a:lnTo>
                    <a:pt x="240792" y="50292"/>
                  </a:lnTo>
                  <a:close/>
                </a:path>
                <a:path w="291465" h="289560">
                  <a:moveTo>
                    <a:pt x="50292" y="50292"/>
                  </a:moveTo>
                  <a:lnTo>
                    <a:pt x="50292" y="48768"/>
                  </a:lnTo>
                  <a:lnTo>
                    <a:pt x="51816" y="48768"/>
                  </a:lnTo>
                  <a:lnTo>
                    <a:pt x="50292" y="50292"/>
                  </a:lnTo>
                  <a:close/>
                </a:path>
                <a:path w="291465" h="289560">
                  <a:moveTo>
                    <a:pt x="257556" y="70104"/>
                  </a:moveTo>
                  <a:lnTo>
                    <a:pt x="248412" y="59436"/>
                  </a:lnTo>
                  <a:lnTo>
                    <a:pt x="249936" y="59436"/>
                  </a:lnTo>
                  <a:lnTo>
                    <a:pt x="240792" y="48768"/>
                  </a:lnTo>
                  <a:lnTo>
                    <a:pt x="254508" y="48768"/>
                  </a:lnTo>
                  <a:lnTo>
                    <a:pt x="257556" y="51816"/>
                  </a:lnTo>
                  <a:lnTo>
                    <a:pt x="268033" y="68580"/>
                  </a:lnTo>
                  <a:lnTo>
                    <a:pt x="257556" y="68580"/>
                  </a:lnTo>
                  <a:lnTo>
                    <a:pt x="257556" y="70104"/>
                  </a:lnTo>
                  <a:close/>
                </a:path>
                <a:path w="291465" h="289560">
                  <a:moveTo>
                    <a:pt x="33528" y="70104"/>
                  </a:moveTo>
                  <a:lnTo>
                    <a:pt x="33528" y="68580"/>
                  </a:lnTo>
                  <a:lnTo>
                    <a:pt x="34834" y="68580"/>
                  </a:lnTo>
                  <a:lnTo>
                    <a:pt x="33528" y="70104"/>
                  </a:lnTo>
                  <a:close/>
                </a:path>
                <a:path w="291465" h="289560">
                  <a:moveTo>
                    <a:pt x="269748" y="92964"/>
                  </a:moveTo>
                  <a:lnTo>
                    <a:pt x="257556" y="68580"/>
                  </a:lnTo>
                  <a:lnTo>
                    <a:pt x="268033" y="68580"/>
                  </a:lnTo>
                  <a:lnTo>
                    <a:pt x="272795" y="76200"/>
                  </a:lnTo>
                  <a:lnTo>
                    <a:pt x="278892" y="88392"/>
                  </a:lnTo>
                  <a:lnTo>
                    <a:pt x="279908" y="91440"/>
                  </a:lnTo>
                  <a:lnTo>
                    <a:pt x="269748" y="91440"/>
                  </a:lnTo>
                  <a:lnTo>
                    <a:pt x="269748" y="92964"/>
                  </a:lnTo>
                  <a:close/>
                </a:path>
                <a:path w="291465" h="289560">
                  <a:moveTo>
                    <a:pt x="21336" y="92964"/>
                  </a:moveTo>
                  <a:lnTo>
                    <a:pt x="21336" y="91440"/>
                  </a:lnTo>
                  <a:lnTo>
                    <a:pt x="22098" y="91440"/>
                  </a:lnTo>
                  <a:lnTo>
                    <a:pt x="21336" y="92964"/>
                  </a:lnTo>
                  <a:close/>
                </a:path>
                <a:path w="291465" h="289560">
                  <a:moveTo>
                    <a:pt x="274319" y="105156"/>
                  </a:moveTo>
                  <a:lnTo>
                    <a:pt x="269748" y="91440"/>
                  </a:lnTo>
                  <a:lnTo>
                    <a:pt x="279908" y="91440"/>
                  </a:lnTo>
                  <a:lnTo>
                    <a:pt x="283972" y="103632"/>
                  </a:lnTo>
                  <a:lnTo>
                    <a:pt x="274319" y="103632"/>
                  </a:lnTo>
                  <a:lnTo>
                    <a:pt x="274319" y="105156"/>
                  </a:lnTo>
                  <a:close/>
                </a:path>
                <a:path w="291465" h="289560">
                  <a:moveTo>
                    <a:pt x="16764" y="105156"/>
                  </a:moveTo>
                  <a:lnTo>
                    <a:pt x="16764" y="103632"/>
                  </a:lnTo>
                  <a:lnTo>
                    <a:pt x="17272" y="103632"/>
                  </a:lnTo>
                  <a:lnTo>
                    <a:pt x="16764" y="105156"/>
                  </a:lnTo>
                  <a:close/>
                </a:path>
                <a:path w="291465" h="289560">
                  <a:moveTo>
                    <a:pt x="288205" y="172212"/>
                  </a:moveTo>
                  <a:lnTo>
                    <a:pt x="277368" y="172212"/>
                  </a:lnTo>
                  <a:lnTo>
                    <a:pt x="280416" y="144780"/>
                  </a:lnTo>
                  <a:lnTo>
                    <a:pt x="277368" y="117348"/>
                  </a:lnTo>
                  <a:lnTo>
                    <a:pt x="274319" y="103632"/>
                  </a:lnTo>
                  <a:lnTo>
                    <a:pt x="283972" y="103632"/>
                  </a:lnTo>
                  <a:lnTo>
                    <a:pt x="288036" y="115824"/>
                  </a:lnTo>
                  <a:lnTo>
                    <a:pt x="289560" y="129540"/>
                  </a:lnTo>
                  <a:lnTo>
                    <a:pt x="291083" y="144780"/>
                  </a:lnTo>
                  <a:lnTo>
                    <a:pt x="289560" y="160020"/>
                  </a:lnTo>
                  <a:lnTo>
                    <a:pt x="288205" y="172212"/>
                  </a:lnTo>
                  <a:close/>
                </a:path>
                <a:path w="291465" h="289560">
                  <a:moveTo>
                    <a:pt x="14054" y="172212"/>
                  </a:moveTo>
                  <a:lnTo>
                    <a:pt x="13716" y="172212"/>
                  </a:lnTo>
                  <a:lnTo>
                    <a:pt x="13716" y="170688"/>
                  </a:lnTo>
                  <a:lnTo>
                    <a:pt x="14054" y="172212"/>
                  </a:lnTo>
                  <a:close/>
                </a:path>
                <a:path w="291465" h="289560">
                  <a:moveTo>
                    <a:pt x="198120" y="278892"/>
                  </a:moveTo>
                  <a:lnTo>
                    <a:pt x="146304" y="278892"/>
                  </a:lnTo>
                  <a:lnTo>
                    <a:pt x="145542" y="278815"/>
                  </a:lnTo>
                  <a:lnTo>
                    <a:pt x="160019" y="277368"/>
                  </a:lnTo>
                  <a:lnTo>
                    <a:pt x="158495" y="277368"/>
                  </a:lnTo>
                  <a:lnTo>
                    <a:pt x="172212" y="275844"/>
                  </a:lnTo>
                  <a:lnTo>
                    <a:pt x="185928" y="272796"/>
                  </a:lnTo>
                  <a:lnTo>
                    <a:pt x="198119" y="268224"/>
                  </a:lnTo>
                  <a:lnTo>
                    <a:pt x="210312" y="262128"/>
                  </a:lnTo>
                  <a:lnTo>
                    <a:pt x="208788" y="262128"/>
                  </a:lnTo>
                  <a:lnTo>
                    <a:pt x="220980" y="256032"/>
                  </a:lnTo>
                  <a:lnTo>
                    <a:pt x="231648" y="248412"/>
                  </a:lnTo>
                  <a:lnTo>
                    <a:pt x="230124" y="248412"/>
                  </a:lnTo>
                  <a:lnTo>
                    <a:pt x="240792" y="239268"/>
                  </a:lnTo>
                  <a:lnTo>
                    <a:pt x="249936" y="230124"/>
                  </a:lnTo>
                  <a:lnTo>
                    <a:pt x="248412" y="230124"/>
                  </a:lnTo>
                  <a:lnTo>
                    <a:pt x="257556" y="219456"/>
                  </a:lnTo>
                  <a:lnTo>
                    <a:pt x="263652" y="208788"/>
                  </a:lnTo>
                  <a:lnTo>
                    <a:pt x="269748" y="196596"/>
                  </a:lnTo>
                  <a:lnTo>
                    <a:pt x="274319" y="184404"/>
                  </a:lnTo>
                  <a:lnTo>
                    <a:pt x="277368" y="170688"/>
                  </a:lnTo>
                  <a:lnTo>
                    <a:pt x="277368" y="172212"/>
                  </a:lnTo>
                  <a:lnTo>
                    <a:pt x="288205" y="172212"/>
                  </a:lnTo>
                  <a:lnTo>
                    <a:pt x="288036" y="173736"/>
                  </a:lnTo>
                  <a:lnTo>
                    <a:pt x="272795" y="213360"/>
                  </a:lnTo>
                  <a:lnTo>
                    <a:pt x="248412" y="246888"/>
                  </a:lnTo>
                  <a:lnTo>
                    <a:pt x="214883" y="271272"/>
                  </a:lnTo>
                  <a:lnTo>
                    <a:pt x="201168" y="277368"/>
                  </a:lnTo>
                  <a:lnTo>
                    <a:pt x="198120" y="278892"/>
                  </a:lnTo>
                  <a:close/>
                </a:path>
                <a:path w="291465" h="289560">
                  <a:moveTo>
                    <a:pt x="146304" y="278892"/>
                  </a:moveTo>
                  <a:lnTo>
                    <a:pt x="144780" y="278892"/>
                  </a:lnTo>
                  <a:lnTo>
                    <a:pt x="145542" y="278815"/>
                  </a:lnTo>
                  <a:lnTo>
                    <a:pt x="146304" y="278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70959" y="3930396"/>
              <a:ext cx="249936" cy="228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66588" y="4658868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60" h="289560">
                  <a:moveTo>
                    <a:pt x="160019" y="289560"/>
                  </a:moveTo>
                  <a:lnTo>
                    <a:pt x="129540" y="289560"/>
                  </a:lnTo>
                  <a:lnTo>
                    <a:pt x="102108" y="283464"/>
                  </a:lnTo>
                  <a:lnTo>
                    <a:pt x="64008" y="265176"/>
                  </a:lnTo>
                  <a:lnTo>
                    <a:pt x="33528" y="237744"/>
                  </a:lnTo>
                  <a:lnTo>
                    <a:pt x="10668" y="201168"/>
                  </a:lnTo>
                  <a:lnTo>
                    <a:pt x="1524" y="160020"/>
                  </a:lnTo>
                  <a:lnTo>
                    <a:pt x="0" y="144780"/>
                  </a:lnTo>
                  <a:lnTo>
                    <a:pt x="1524" y="129540"/>
                  </a:lnTo>
                  <a:lnTo>
                    <a:pt x="10668" y="88392"/>
                  </a:lnTo>
                  <a:lnTo>
                    <a:pt x="42672" y="42672"/>
                  </a:lnTo>
                  <a:lnTo>
                    <a:pt x="76200" y="16764"/>
                  </a:lnTo>
                  <a:lnTo>
                    <a:pt x="115824" y="3048"/>
                  </a:lnTo>
                  <a:lnTo>
                    <a:pt x="144780" y="0"/>
                  </a:lnTo>
                  <a:lnTo>
                    <a:pt x="160019" y="1524"/>
                  </a:lnTo>
                  <a:lnTo>
                    <a:pt x="173736" y="3048"/>
                  </a:lnTo>
                  <a:lnTo>
                    <a:pt x="187452" y="6096"/>
                  </a:lnTo>
                  <a:lnTo>
                    <a:pt x="201168" y="10668"/>
                  </a:lnTo>
                  <a:lnTo>
                    <a:pt x="131064" y="10668"/>
                  </a:lnTo>
                  <a:lnTo>
                    <a:pt x="117348" y="13716"/>
                  </a:lnTo>
                  <a:lnTo>
                    <a:pt x="105156" y="16764"/>
                  </a:lnTo>
                  <a:lnTo>
                    <a:pt x="92964" y="21336"/>
                  </a:lnTo>
                  <a:lnTo>
                    <a:pt x="83820" y="25908"/>
                  </a:lnTo>
                  <a:lnTo>
                    <a:pt x="80772" y="25908"/>
                  </a:lnTo>
                  <a:lnTo>
                    <a:pt x="59436" y="41148"/>
                  </a:lnTo>
                  <a:lnTo>
                    <a:pt x="41148" y="59436"/>
                  </a:lnTo>
                  <a:lnTo>
                    <a:pt x="25908" y="80772"/>
                  </a:lnTo>
                  <a:lnTo>
                    <a:pt x="27432" y="80772"/>
                  </a:lnTo>
                  <a:lnTo>
                    <a:pt x="21336" y="92964"/>
                  </a:lnTo>
                  <a:lnTo>
                    <a:pt x="16764" y="105156"/>
                  </a:lnTo>
                  <a:lnTo>
                    <a:pt x="13716" y="117348"/>
                  </a:lnTo>
                  <a:lnTo>
                    <a:pt x="10668" y="131064"/>
                  </a:lnTo>
                  <a:lnTo>
                    <a:pt x="10668" y="158496"/>
                  </a:lnTo>
                  <a:lnTo>
                    <a:pt x="13716" y="172212"/>
                  </a:lnTo>
                  <a:lnTo>
                    <a:pt x="16764" y="184404"/>
                  </a:lnTo>
                  <a:lnTo>
                    <a:pt x="21336" y="198120"/>
                  </a:lnTo>
                  <a:lnTo>
                    <a:pt x="22098" y="198120"/>
                  </a:lnTo>
                  <a:lnTo>
                    <a:pt x="27432" y="208788"/>
                  </a:lnTo>
                  <a:lnTo>
                    <a:pt x="25908" y="208788"/>
                  </a:lnTo>
                  <a:lnTo>
                    <a:pt x="33528" y="220980"/>
                  </a:lnTo>
                  <a:lnTo>
                    <a:pt x="34616" y="220980"/>
                  </a:lnTo>
                  <a:lnTo>
                    <a:pt x="41148" y="230124"/>
                  </a:lnTo>
                  <a:lnTo>
                    <a:pt x="50292" y="240792"/>
                  </a:lnTo>
                  <a:lnTo>
                    <a:pt x="51816" y="240792"/>
                  </a:lnTo>
                  <a:lnTo>
                    <a:pt x="59436" y="248412"/>
                  </a:lnTo>
                  <a:lnTo>
                    <a:pt x="80772" y="263652"/>
                  </a:lnTo>
                  <a:lnTo>
                    <a:pt x="117348" y="277368"/>
                  </a:lnTo>
                  <a:lnTo>
                    <a:pt x="124206" y="277368"/>
                  </a:lnTo>
                  <a:lnTo>
                    <a:pt x="131064" y="278892"/>
                  </a:lnTo>
                  <a:lnTo>
                    <a:pt x="201168" y="278892"/>
                  </a:lnTo>
                  <a:lnTo>
                    <a:pt x="187452" y="283464"/>
                  </a:lnTo>
                  <a:lnTo>
                    <a:pt x="160019" y="289560"/>
                  </a:lnTo>
                  <a:close/>
                </a:path>
                <a:path w="289560" h="289560">
                  <a:moveTo>
                    <a:pt x="208788" y="27432"/>
                  </a:moveTo>
                  <a:lnTo>
                    <a:pt x="196595" y="21336"/>
                  </a:lnTo>
                  <a:lnTo>
                    <a:pt x="198119" y="21336"/>
                  </a:lnTo>
                  <a:lnTo>
                    <a:pt x="184404" y="16764"/>
                  </a:lnTo>
                  <a:lnTo>
                    <a:pt x="172212" y="13716"/>
                  </a:lnTo>
                  <a:lnTo>
                    <a:pt x="158495" y="10668"/>
                  </a:lnTo>
                  <a:lnTo>
                    <a:pt x="201168" y="10668"/>
                  </a:lnTo>
                  <a:lnTo>
                    <a:pt x="213360" y="16764"/>
                  </a:lnTo>
                  <a:lnTo>
                    <a:pt x="225552" y="24384"/>
                  </a:lnTo>
                  <a:lnTo>
                    <a:pt x="227584" y="25908"/>
                  </a:lnTo>
                  <a:lnTo>
                    <a:pt x="208788" y="25908"/>
                  </a:lnTo>
                  <a:lnTo>
                    <a:pt x="208788" y="27432"/>
                  </a:lnTo>
                  <a:close/>
                </a:path>
                <a:path w="289560" h="289560">
                  <a:moveTo>
                    <a:pt x="80772" y="27432"/>
                  </a:moveTo>
                  <a:lnTo>
                    <a:pt x="80772" y="25908"/>
                  </a:lnTo>
                  <a:lnTo>
                    <a:pt x="83820" y="25908"/>
                  </a:lnTo>
                  <a:lnTo>
                    <a:pt x="80772" y="27432"/>
                  </a:lnTo>
                  <a:close/>
                </a:path>
                <a:path w="289560" h="289560">
                  <a:moveTo>
                    <a:pt x="279908" y="198120"/>
                  </a:moveTo>
                  <a:lnTo>
                    <a:pt x="268224" y="198120"/>
                  </a:lnTo>
                  <a:lnTo>
                    <a:pt x="272795" y="184404"/>
                  </a:lnTo>
                  <a:lnTo>
                    <a:pt x="277368" y="172212"/>
                  </a:lnTo>
                  <a:lnTo>
                    <a:pt x="275843" y="172212"/>
                  </a:lnTo>
                  <a:lnTo>
                    <a:pt x="278892" y="158496"/>
                  </a:lnTo>
                  <a:lnTo>
                    <a:pt x="278892" y="131064"/>
                  </a:lnTo>
                  <a:lnTo>
                    <a:pt x="275843" y="117348"/>
                  </a:lnTo>
                  <a:lnTo>
                    <a:pt x="277368" y="117348"/>
                  </a:lnTo>
                  <a:lnTo>
                    <a:pt x="263652" y="80772"/>
                  </a:lnTo>
                  <a:lnTo>
                    <a:pt x="248412" y="59436"/>
                  </a:lnTo>
                  <a:lnTo>
                    <a:pt x="239268" y="50292"/>
                  </a:lnTo>
                  <a:lnTo>
                    <a:pt x="240792" y="50292"/>
                  </a:lnTo>
                  <a:lnTo>
                    <a:pt x="230124" y="41148"/>
                  </a:lnTo>
                  <a:lnTo>
                    <a:pt x="219456" y="33528"/>
                  </a:lnTo>
                  <a:lnTo>
                    <a:pt x="220980" y="33528"/>
                  </a:lnTo>
                  <a:lnTo>
                    <a:pt x="208788" y="25908"/>
                  </a:lnTo>
                  <a:lnTo>
                    <a:pt x="227584" y="25908"/>
                  </a:lnTo>
                  <a:lnTo>
                    <a:pt x="265176" y="64008"/>
                  </a:lnTo>
                  <a:lnTo>
                    <a:pt x="283464" y="102108"/>
                  </a:lnTo>
                  <a:lnTo>
                    <a:pt x="289560" y="129540"/>
                  </a:lnTo>
                  <a:lnTo>
                    <a:pt x="289560" y="160020"/>
                  </a:lnTo>
                  <a:lnTo>
                    <a:pt x="283464" y="187452"/>
                  </a:lnTo>
                  <a:lnTo>
                    <a:pt x="279908" y="198120"/>
                  </a:lnTo>
                  <a:close/>
                </a:path>
                <a:path w="289560" h="289560">
                  <a:moveTo>
                    <a:pt x="22098" y="198120"/>
                  </a:moveTo>
                  <a:lnTo>
                    <a:pt x="21336" y="198120"/>
                  </a:lnTo>
                  <a:lnTo>
                    <a:pt x="21336" y="196596"/>
                  </a:lnTo>
                  <a:lnTo>
                    <a:pt x="22098" y="198120"/>
                  </a:lnTo>
                  <a:close/>
                </a:path>
                <a:path w="289560" h="289560">
                  <a:moveTo>
                    <a:pt x="239971" y="239971"/>
                  </a:moveTo>
                  <a:lnTo>
                    <a:pt x="248412" y="230124"/>
                  </a:lnTo>
                  <a:lnTo>
                    <a:pt x="263652" y="208788"/>
                  </a:lnTo>
                  <a:lnTo>
                    <a:pt x="268224" y="196596"/>
                  </a:lnTo>
                  <a:lnTo>
                    <a:pt x="268224" y="198120"/>
                  </a:lnTo>
                  <a:lnTo>
                    <a:pt x="279908" y="198120"/>
                  </a:lnTo>
                  <a:lnTo>
                    <a:pt x="278892" y="201168"/>
                  </a:lnTo>
                  <a:lnTo>
                    <a:pt x="272795" y="213360"/>
                  </a:lnTo>
                  <a:lnTo>
                    <a:pt x="265176" y="225552"/>
                  </a:lnTo>
                  <a:lnTo>
                    <a:pt x="256031" y="237744"/>
                  </a:lnTo>
                  <a:lnTo>
                    <a:pt x="254507" y="239268"/>
                  </a:lnTo>
                  <a:lnTo>
                    <a:pt x="240792" y="239268"/>
                  </a:lnTo>
                  <a:lnTo>
                    <a:pt x="239971" y="239971"/>
                  </a:lnTo>
                  <a:close/>
                </a:path>
                <a:path w="289560" h="289560">
                  <a:moveTo>
                    <a:pt x="34616" y="220980"/>
                  </a:moveTo>
                  <a:lnTo>
                    <a:pt x="33528" y="220980"/>
                  </a:lnTo>
                  <a:lnTo>
                    <a:pt x="33528" y="219456"/>
                  </a:lnTo>
                  <a:lnTo>
                    <a:pt x="34616" y="220980"/>
                  </a:lnTo>
                  <a:close/>
                </a:path>
                <a:path w="289560" h="289560">
                  <a:moveTo>
                    <a:pt x="51816" y="240792"/>
                  </a:moveTo>
                  <a:lnTo>
                    <a:pt x="50292" y="240792"/>
                  </a:lnTo>
                  <a:lnTo>
                    <a:pt x="50292" y="239268"/>
                  </a:lnTo>
                  <a:lnTo>
                    <a:pt x="51816" y="240792"/>
                  </a:lnTo>
                  <a:close/>
                </a:path>
                <a:path w="289560" h="289560">
                  <a:moveTo>
                    <a:pt x="239268" y="240792"/>
                  </a:moveTo>
                  <a:lnTo>
                    <a:pt x="239971" y="239971"/>
                  </a:lnTo>
                  <a:lnTo>
                    <a:pt x="240792" y="239268"/>
                  </a:lnTo>
                  <a:lnTo>
                    <a:pt x="239268" y="240792"/>
                  </a:lnTo>
                  <a:close/>
                </a:path>
                <a:path w="289560" h="289560">
                  <a:moveTo>
                    <a:pt x="252983" y="240792"/>
                  </a:moveTo>
                  <a:lnTo>
                    <a:pt x="239268" y="240792"/>
                  </a:lnTo>
                  <a:lnTo>
                    <a:pt x="240792" y="239268"/>
                  </a:lnTo>
                  <a:lnTo>
                    <a:pt x="254507" y="239268"/>
                  </a:lnTo>
                  <a:lnTo>
                    <a:pt x="252983" y="240792"/>
                  </a:lnTo>
                  <a:close/>
                </a:path>
                <a:path w="289560" h="289560">
                  <a:moveTo>
                    <a:pt x="204216" y="277368"/>
                  </a:moveTo>
                  <a:lnTo>
                    <a:pt x="172212" y="277368"/>
                  </a:lnTo>
                  <a:lnTo>
                    <a:pt x="184404" y="272796"/>
                  </a:lnTo>
                  <a:lnTo>
                    <a:pt x="198119" y="268224"/>
                  </a:lnTo>
                  <a:lnTo>
                    <a:pt x="196595" y="268224"/>
                  </a:lnTo>
                  <a:lnTo>
                    <a:pt x="208788" y="263652"/>
                  </a:lnTo>
                  <a:lnTo>
                    <a:pt x="230124" y="248412"/>
                  </a:lnTo>
                  <a:lnTo>
                    <a:pt x="239971" y="239971"/>
                  </a:lnTo>
                  <a:lnTo>
                    <a:pt x="239268" y="240792"/>
                  </a:lnTo>
                  <a:lnTo>
                    <a:pt x="252983" y="240792"/>
                  </a:lnTo>
                  <a:lnTo>
                    <a:pt x="237743" y="256032"/>
                  </a:lnTo>
                  <a:lnTo>
                    <a:pt x="225552" y="265176"/>
                  </a:lnTo>
                  <a:lnTo>
                    <a:pt x="213360" y="272796"/>
                  </a:lnTo>
                  <a:lnTo>
                    <a:pt x="204216" y="277368"/>
                  </a:lnTo>
                  <a:close/>
                </a:path>
                <a:path w="289560" h="289560">
                  <a:moveTo>
                    <a:pt x="124206" y="277368"/>
                  </a:moveTo>
                  <a:lnTo>
                    <a:pt x="117348" y="277368"/>
                  </a:lnTo>
                  <a:lnTo>
                    <a:pt x="117348" y="275844"/>
                  </a:lnTo>
                  <a:lnTo>
                    <a:pt x="124206" y="277368"/>
                  </a:lnTo>
                  <a:close/>
                </a:path>
                <a:path w="289560" h="289560">
                  <a:moveTo>
                    <a:pt x="201168" y="278892"/>
                  </a:moveTo>
                  <a:lnTo>
                    <a:pt x="158495" y="278892"/>
                  </a:lnTo>
                  <a:lnTo>
                    <a:pt x="172212" y="275844"/>
                  </a:lnTo>
                  <a:lnTo>
                    <a:pt x="172212" y="277368"/>
                  </a:lnTo>
                  <a:lnTo>
                    <a:pt x="204216" y="277368"/>
                  </a:lnTo>
                  <a:lnTo>
                    <a:pt x="201168" y="278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02650" y="4220949"/>
            <a:ext cx="19431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5" dirty="0">
                <a:latin typeface="Calibri"/>
                <a:cs typeface="Calibri"/>
              </a:rPr>
              <a:t>..</a:t>
            </a:r>
            <a:r>
              <a:rPr sz="1750" dirty="0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3439" y="5038344"/>
            <a:ext cx="4364735" cy="17190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06016" y="6743169"/>
            <a:ext cx="788924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95"/>
              </a:spcBef>
            </a:pPr>
            <a:r>
              <a:rPr sz="1550" u="sng" spc="-3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https://spectrum.ieee.org/static/interactive-the-top-programming-languages-2019</a:t>
            </a:r>
            <a:endParaRPr sz="1550" dirty="0">
              <a:latin typeface="Calibri"/>
              <a:cs typeface="Calibri"/>
            </a:endParaRPr>
          </a:p>
          <a:p>
            <a:pPr marR="5080" algn="r">
              <a:lnSpc>
                <a:spcPts val="1620"/>
              </a:lnSpc>
            </a:pPr>
            <a:r>
              <a:rPr sz="1550" dirty="0">
                <a:latin typeface="Arial"/>
                <a:cs typeface="Arial"/>
              </a:rPr>
              <a:t>3</a:t>
            </a:r>
            <a:r>
              <a:rPr sz="1550" spc="-5" dirty="0">
                <a:latin typeface="Arial"/>
                <a:cs typeface="Arial"/>
              </a:rPr>
              <a:t>5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22719" y="5209032"/>
            <a:ext cx="3230880" cy="213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8425"/>
            <a:ext cx="4122928" cy="71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15" rIns="0" bIns="0" rtlCol="0">
            <a:spAutoFit/>
          </a:bodyPr>
          <a:lstStyle/>
          <a:p>
            <a:pPr marL="4243705" marR="5080" indent="-1358265">
              <a:lnSpc>
                <a:spcPct val="100499"/>
              </a:lnSpc>
              <a:spcBef>
                <a:spcPts val="95"/>
              </a:spcBef>
            </a:pPr>
            <a:r>
              <a:rPr sz="3950" spc="5" dirty="0"/>
              <a:t>3.2 Ljuske ekspertnih</a:t>
            </a:r>
            <a:r>
              <a:rPr sz="3950" spc="-90" dirty="0"/>
              <a:t> </a:t>
            </a:r>
            <a:r>
              <a:rPr sz="3950" spc="5" dirty="0"/>
              <a:t>sistema  </a:t>
            </a:r>
            <a:r>
              <a:rPr sz="3950" dirty="0"/>
              <a:t>(</a:t>
            </a:r>
            <a:r>
              <a:rPr sz="3950" i="1" dirty="0">
                <a:latin typeface="Calibri"/>
                <a:cs typeface="Calibri"/>
              </a:rPr>
              <a:t>Expert </a:t>
            </a:r>
            <a:r>
              <a:rPr sz="3950" i="1" spc="5" dirty="0">
                <a:latin typeface="Calibri"/>
                <a:cs typeface="Calibri"/>
              </a:rPr>
              <a:t>Systems</a:t>
            </a:r>
            <a:r>
              <a:rPr sz="3950" i="1" spc="-20" dirty="0">
                <a:latin typeface="Calibri"/>
                <a:cs typeface="Calibri"/>
              </a:rPr>
              <a:t> </a:t>
            </a:r>
            <a:r>
              <a:rPr sz="3950" i="1" spc="5" dirty="0">
                <a:latin typeface="Calibri"/>
                <a:cs typeface="Calibri"/>
              </a:rPr>
              <a:t>Shells</a:t>
            </a:r>
            <a:r>
              <a:rPr sz="3950" spc="5" dirty="0"/>
              <a:t>)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064" y="1702005"/>
            <a:ext cx="8821420" cy="54489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2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Ekspertni sistemi </a:t>
            </a:r>
            <a:r>
              <a:rPr sz="2650" dirty="0">
                <a:latin typeface="Calibri"/>
                <a:cs typeface="Calibri"/>
              </a:rPr>
              <a:t>s praznom bazom </a:t>
            </a:r>
            <a:r>
              <a:rPr sz="2650" spc="-5" dirty="0">
                <a:latin typeface="Calibri"/>
                <a:cs typeface="Calibri"/>
              </a:rPr>
              <a:t>znanja (definisan</a:t>
            </a:r>
            <a:r>
              <a:rPr sz="2650" spc="-8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format!)</a:t>
            </a:r>
            <a:endParaRPr sz="2650" dirty="0">
              <a:latin typeface="Calibri"/>
              <a:cs typeface="Calibri"/>
            </a:endParaRPr>
          </a:p>
          <a:p>
            <a:pPr marL="413384" marR="537845" indent="-399415">
              <a:lnSpc>
                <a:spcPct val="100000"/>
              </a:lnSpc>
              <a:spcBef>
                <a:spcPts val="620"/>
              </a:spcBef>
              <a:buClr>
                <a:srgbClr val="BADFE2"/>
              </a:buClr>
              <a:buChar char="•"/>
              <a:tabLst>
                <a:tab pos="413384" algn="l"/>
                <a:tab pos="414020" algn="l"/>
              </a:tabLst>
            </a:pPr>
            <a:r>
              <a:rPr sz="2650" spc="-5" dirty="0">
                <a:latin typeface="Calibri"/>
                <a:cs typeface="Calibri"/>
              </a:rPr>
              <a:t>Baza znanja se razvija </a:t>
            </a:r>
            <a:r>
              <a:rPr sz="2650" spc="5" dirty="0">
                <a:latin typeface="Calibri"/>
                <a:cs typeface="Calibri"/>
              </a:rPr>
              <a:t>za </a:t>
            </a:r>
            <a:r>
              <a:rPr sz="2650" spc="-5" dirty="0">
                <a:latin typeface="Calibri"/>
                <a:cs typeface="Calibri"/>
              </a:rPr>
              <a:t>specifično područje, korišćenjem  </a:t>
            </a:r>
            <a:r>
              <a:rPr sz="2650" dirty="0">
                <a:latin typeface="Calibri"/>
                <a:cs typeface="Calibri"/>
              </a:rPr>
              <a:t>tehnika </a:t>
            </a:r>
            <a:r>
              <a:rPr sz="2650" spc="-5" dirty="0">
                <a:latin typeface="Calibri"/>
                <a:cs typeface="Calibri"/>
              </a:rPr>
              <a:t>prikupljanja/izvlačenja</a:t>
            </a:r>
            <a:r>
              <a:rPr sz="2650" spc="-8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znanja</a:t>
            </a:r>
            <a:endParaRPr sz="2650" dirty="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</a:pP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knowledge</a:t>
            </a:r>
            <a:r>
              <a:rPr sz="2650" i="1" spc="-45" dirty="0">
                <a:latin typeface="Calibri"/>
                <a:cs typeface="Calibri"/>
              </a:rPr>
              <a:t> </a:t>
            </a:r>
            <a:r>
              <a:rPr sz="2650" i="1" dirty="0">
                <a:latin typeface="Calibri"/>
                <a:cs typeface="Calibri"/>
              </a:rPr>
              <a:t>acquisition</a:t>
            </a:r>
            <a:r>
              <a:rPr sz="2650" dirty="0">
                <a:latin typeface="Calibri"/>
                <a:cs typeface="Calibri"/>
              </a:rPr>
              <a:t>/</a:t>
            </a:r>
            <a:r>
              <a:rPr sz="2650" i="1" dirty="0">
                <a:latin typeface="Calibri"/>
                <a:cs typeface="Calibri"/>
              </a:rPr>
              <a:t>elicitation</a:t>
            </a:r>
            <a:r>
              <a:rPr sz="2650" dirty="0">
                <a:latin typeface="Calibri"/>
                <a:cs typeface="Calibri"/>
              </a:rPr>
              <a:t>)</a:t>
            </a:r>
          </a:p>
          <a:p>
            <a:pPr marL="391795" indent="-378460">
              <a:lnSpc>
                <a:spcPct val="100000"/>
              </a:lnSpc>
              <a:spcBef>
                <a:spcPts val="640"/>
              </a:spcBef>
              <a:buClr>
                <a:srgbClr val="BADFE2"/>
              </a:buClr>
              <a:buChar char="•"/>
              <a:tabLst>
                <a:tab pos="391795" algn="l"/>
                <a:tab pos="392430" algn="l"/>
              </a:tabLst>
            </a:pPr>
            <a:r>
              <a:rPr sz="2650" spc="-5" dirty="0">
                <a:latin typeface="Calibri"/>
                <a:cs typeface="Calibri"/>
              </a:rPr>
              <a:t>Primeri:</a:t>
            </a:r>
            <a:endParaRPr sz="2650" dirty="0">
              <a:latin typeface="Calibri"/>
              <a:cs typeface="Calibri"/>
            </a:endParaRPr>
          </a:p>
          <a:p>
            <a:pPr marL="710565" lvl="1" indent="-300990">
              <a:lnSpc>
                <a:spcPct val="100000"/>
              </a:lnSpc>
              <a:spcBef>
                <a:spcPts val="555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latin typeface="Calibri"/>
                <a:cs typeface="Calibri"/>
              </a:rPr>
              <a:t>EMYCIN </a:t>
            </a:r>
            <a:r>
              <a:rPr sz="2200" spc="5" dirty="0">
                <a:latin typeface="Calibri"/>
                <a:cs typeface="Calibri"/>
              </a:rPr>
              <a:t>(</a:t>
            </a:r>
            <a:r>
              <a:rPr sz="2200" i="1" spc="5" dirty="0">
                <a:latin typeface="Calibri"/>
                <a:cs typeface="Calibri"/>
              </a:rPr>
              <a:t>Empty </a:t>
            </a:r>
            <a:r>
              <a:rPr sz="2200" i="1" dirty="0">
                <a:latin typeface="Calibri"/>
                <a:cs typeface="Calibri"/>
              </a:rPr>
              <a:t>MYCIN</a:t>
            </a:r>
            <a:r>
              <a:rPr sz="2200" dirty="0">
                <a:latin typeface="Calibri"/>
                <a:cs typeface="Calibri"/>
              </a:rPr>
              <a:t>) / </a:t>
            </a:r>
            <a:r>
              <a:rPr sz="2200" spc="5" dirty="0">
                <a:latin typeface="Calibri"/>
                <a:cs typeface="Calibri"/>
              </a:rPr>
              <a:t>TMYCIN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i="1" dirty="0">
                <a:latin typeface="Calibri"/>
                <a:cs typeface="Calibri"/>
              </a:rPr>
              <a:t>Tiny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MYCIN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710565">
              <a:lnSpc>
                <a:spcPct val="100000"/>
              </a:lnSpc>
              <a:spcBef>
                <a:spcPts val="15"/>
              </a:spcBef>
            </a:pPr>
            <a:r>
              <a:rPr sz="2200" dirty="0">
                <a:latin typeface="Calibri"/>
                <a:cs typeface="Calibri"/>
              </a:rPr>
              <a:t>(replike </a:t>
            </a:r>
            <a:r>
              <a:rPr sz="2200" spc="5" dirty="0">
                <a:latin typeface="Calibri"/>
                <a:cs typeface="Calibri"/>
              </a:rPr>
              <a:t>mehanizma </a:t>
            </a:r>
            <a:r>
              <a:rPr sz="2200" dirty="0">
                <a:latin typeface="Calibri"/>
                <a:cs typeface="Calibri"/>
              </a:rPr>
              <a:t>zaključivanja u </a:t>
            </a:r>
            <a:r>
              <a:rPr sz="2200" spc="5" dirty="0">
                <a:latin typeface="Calibri"/>
                <a:cs typeface="Calibri"/>
              </a:rPr>
              <a:t>mnogim </a:t>
            </a:r>
            <a:r>
              <a:rPr sz="2200" dirty="0">
                <a:latin typeface="Calibri"/>
                <a:cs typeface="Calibri"/>
              </a:rPr>
              <a:t>programskim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jezicima)</a:t>
            </a:r>
          </a:p>
          <a:p>
            <a:pPr marL="710565" lvl="1" indent="-30099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latin typeface="Calibri"/>
                <a:cs typeface="Calibri"/>
              </a:rPr>
              <a:t>Exsys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CORVID</a:t>
            </a:r>
          </a:p>
          <a:p>
            <a:pPr marL="710565" lvl="1" indent="-300990">
              <a:lnSpc>
                <a:spcPct val="100000"/>
              </a:lnSpc>
              <a:spcBef>
                <a:spcPts val="525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latin typeface="Calibri"/>
                <a:cs typeface="Calibri"/>
              </a:rPr>
              <a:t>CLIPS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sz="2200" i="1" spc="-5" dirty="0">
                <a:latin typeface="Calibri"/>
                <a:cs typeface="Calibri"/>
              </a:rPr>
              <a:t>C </a:t>
            </a:r>
            <a:r>
              <a:rPr sz="2200" i="1" dirty="0">
                <a:latin typeface="Calibri"/>
                <a:cs typeface="Calibri"/>
              </a:rPr>
              <a:t>Language Integrated Production</a:t>
            </a:r>
            <a:r>
              <a:rPr sz="2200" i="1" spc="-8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System,NASA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710565" lvl="1" indent="-30099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latin typeface="Calibri"/>
                <a:cs typeface="Calibri"/>
              </a:rPr>
              <a:t>JESS (</a:t>
            </a:r>
            <a:r>
              <a:rPr sz="2200" i="1" dirty="0">
                <a:latin typeface="Calibri"/>
                <a:cs typeface="Calibri"/>
              </a:rPr>
              <a:t>Java Expert Systems</a:t>
            </a:r>
            <a:r>
              <a:rPr sz="2200" i="1" spc="-8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Shell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710565" lvl="1" indent="-300990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Expertise2Go</a:t>
            </a:r>
            <a:endParaRPr sz="2200" dirty="0">
              <a:latin typeface="Calibri"/>
              <a:cs typeface="Calibri"/>
            </a:endParaRPr>
          </a:p>
          <a:p>
            <a:pPr marL="710565" lvl="1" indent="-30099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latin typeface="Calibri"/>
                <a:cs typeface="Calibri"/>
              </a:rPr>
              <a:t>PyKE (</a:t>
            </a:r>
            <a:r>
              <a:rPr sz="2200" i="1" dirty="0">
                <a:latin typeface="Calibri"/>
                <a:cs typeface="Calibri"/>
              </a:rPr>
              <a:t>Python </a:t>
            </a:r>
            <a:r>
              <a:rPr sz="2200" i="1" spc="5" dirty="0">
                <a:latin typeface="Calibri"/>
                <a:cs typeface="Calibri"/>
              </a:rPr>
              <a:t>Knowledge</a:t>
            </a:r>
            <a:r>
              <a:rPr sz="2200" i="1" spc="-9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Engine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410209">
              <a:lnSpc>
                <a:spcPct val="100000"/>
              </a:lnSpc>
              <a:spcBef>
                <a:spcPts val="540"/>
              </a:spcBef>
              <a:tabLst>
                <a:tab pos="710565" algn="l"/>
              </a:tabLst>
            </a:pPr>
            <a:r>
              <a:rPr sz="2200" dirty="0">
                <a:solidFill>
                  <a:srgbClr val="333399"/>
                </a:solidFill>
                <a:latin typeface="Arial"/>
                <a:cs typeface="Arial"/>
              </a:rPr>
              <a:t>–	</a:t>
            </a:r>
            <a:r>
              <a:rPr sz="2200" spc="-5" dirty="0">
                <a:latin typeface="Calibri"/>
                <a:cs typeface="Calibri"/>
              </a:rPr>
              <a:t>...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37576" y="5038343"/>
            <a:ext cx="1119124" cy="1714881"/>
            <a:chOff x="8037576" y="5038344"/>
            <a:chExt cx="448309" cy="1028700"/>
          </a:xfrm>
        </p:grpSpPr>
        <p:sp>
          <p:nvSpPr>
            <p:cNvPr id="9" name="object 9"/>
            <p:cNvSpPr/>
            <p:nvPr/>
          </p:nvSpPr>
          <p:spPr>
            <a:xfrm>
              <a:off x="8037576" y="5120639"/>
              <a:ext cx="423671" cy="475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40623" y="5634228"/>
              <a:ext cx="445008" cy="432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01583" y="5038344"/>
              <a:ext cx="256031" cy="88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5734" y="644209"/>
            <a:ext cx="438594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>
                <a:solidFill>
                  <a:srgbClr val="7E7E7E"/>
                </a:solidFill>
              </a:rPr>
              <a:t>Primer:</a:t>
            </a:r>
            <a:r>
              <a:rPr sz="3950" spc="-50" dirty="0">
                <a:solidFill>
                  <a:srgbClr val="7E7E7E"/>
                </a:solidFill>
              </a:rPr>
              <a:t> </a:t>
            </a:r>
            <a:r>
              <a:rPr sz="3950" spc="5" dirty="0"/>
              <a:t>Expertise2Go</a:t>
            </a:r>
            <a:endParaRPr sz="3950"/>
          </a:p>
        </p:txBody>
      </p:sp>
      <p:sp>
        <p:nvSpPr>
          <p:cNvPr id="12" name="object 1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176530" indent="-378460">
              <a:lnSpc>
                <a:spcPts val="3170"/>
              </a:lnSpc>
              <a:spcBef>
                <a:spcPts val="2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dirty="0"/>
              <a:t>Mehanizam </a:t>
            </a:r>
            <a:r>
              <a:rPr spc="-5" dirty="0"/>
              <a:t>zaključivanja,  bez baze znanja </a:t>
            </a:r>
            <a:r>
              <a:rPr dirty="0"/>
              <a:t>i</a:t>
            </a:r>
            <a:r>
              <a:rPr spc="-45" dirty="0"/>
              <a:t> </a:t>
            </a:r>
            <a:r>
              <a:rPr spc="-5" dirty="0"/>
              <a:t>interfejsa</a:t>
            </a:r>
          </a:p>
          <a:p>
            <a:pPr marL="390525" indent="-378460">
              <a:lnSpc>
                <a:spcPct val="100000"/>
              </a:lnSpc>
              <a:spcBef>
                <a:spcPts val="53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pc="-5" dirty="0"/>
              <a:t>Sintaksa </a:t>
            </a:r>
            <a:r>
              <a:rPr dirty="0"/>
              <a:t>pravila </a:t>
            </a:r>
            <a:r>
              <a:rPr spc="-5" dirty="0"/>
              <a:t>baze</a:t>
            </a:r>
            <a:r>
              <a:rPr spc="-90" dirty="0"/>
              <a:t> </a:t>
            </a:r>
            <a:r>
              <a:rPr spc="-5" dirty="0"/>
              <a:t>znanja</a:t>
            </a:r>
          </a:p>
          <a:p>
            <a:pPr marL="832485" lvl="1" indent="-31623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2200" dirty="0">
                <a:latin typeface="Calibri"/>
                <a:cs typeface="Calibri"/>
              </a:rPr>
              <a:t>atributi i logički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izrazi</a:t>
            </a:r>
            <a:endParaRPr sz="2200">
              <a:latin typeface="Calibri"/>
              <a:cs typeface="Calibri"/>
            </a:endParaRPr>
          </a:p>
          <a:p>
            <a:pPr marL="832485" marR="448945" lvl="1" indent="-315595">
              <a:lnSpc>
                <a:spcPct val="100400"/>
              </a:lnSpc>
              <a:spcBef>
                <a:spcPts val="520"/>
              </a:spcBef>
              <a:buClr>
                <a:srgbClr val="333399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2200" spc="5" dirty="0">
                <a:latin typeface="Calibri"/>
                <a:cs typeface="Calibri"/>
              </a:rPr>
              <a:t>neegzaktno </a:t>
            </a:r>
            <a:r>
              <a:rPr sz="2200" dirty="0">
                <a:latin typeface="Calibri"/>
                <a:cs typeface="Calibri"/>
              </a:rPr>
              <a:t>znanje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(faktor  </a:t>
            </a:r>
            <a:r>
              <a:rPr sz="2200" dirty="0">
                <a:latin typeface="Calibri"/>
                <a:cs typeface="Calibri"/>
              </a:rPr>
              <a:t>pouzdanosti, </a:t>
            </a:r>
            <a:r>
              <a:rPr sz="2200" i="1" dirty="0">
                <a:latin typeface="Calibri"/>
                <a:cs typeface="Calibri"/>
              </a:rPr>
              <a:t>Certainity  Factor</a:t>
            </a:r>
            <a:r>
              <a:rPr sz="2200" dirty="0">
                <a:latin typeface="Calibri"/>
                <a:cs typeface="Calibri"/>
              </a:rPr>
              <a:t>), inače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100%</a:t>
            </a:r>
            <a:endParaRPr sz="2200">
              <a:latin typeface="Calibri"/>
              <a:cs typeface="Calibri"/>
            </a:endParaRPr>
          </a:p>
          <a:p>
            <a:pPr marL="832485" marR="339090" lvl="1" indent="-315595">
              <a:lnSpc>
                <a:spcPct val="100200"/>
              </a:lnSpc>
              <a:spcBef>
                <a:spcPts val="535"/>
              </a:spcBef>
              <a:buClr>
                <a:srgbClr val="333399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2200" spc="-5" dirty="0">
                <a:latin typeface="Calibri"/>
                <a:cs typeface="Calibri"/>
              </a:rPr>
              <a:t>ako </a:t>
            </a:r>
            <a:r>
              <a:rPr sz="2200" dirty="0">
                <a:latin typeface="Calibri"/>
                <a:cs typeface="Calibri"/>
              </a:rPr>
              <a:t>se </a:t>
            </a:r>
            <a:r>
              <a:rPr sz="2200" spc="5" dirty="0">
                <a:latin typeface="Calibri"/>
                <a:cs typeface="Calibri"/>
              </a:rPr>
              <a:t>ne </a:t>
            </a:r>
            <a:r>
              <a:rPr sz="2200" dirty="0">
                <a:latin typeface="Calibri"/>
                <a:cs typeface="Calibri"/>
              </a:rPr>
              <a:t>može primeniti  nijedno pravilo, koristi se  podrazumevajuće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i="1" dirty="0">
                <a:latin typeface="Calibri"/>
                <a:cs typeface="Calibri"/>
              </a:rPr>
              <a:t>default</a:t>
            </a:r>
            <a:r>
              <a:rPr sz="220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90525" marR="5080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pc="-5" dirty="0"/>
              <a:t>Grafički </a:t>
            </a:r>
            <a:r>
              <a:rPr dirty="0"/>
              <a:t>editor </a:t>
            </a:r>
            <a:r>
              <a:rPr spc="-5" dirty="0"/>
              <a:t>tabela  </a:t>
            </a:r>
            <a:r>
              <a:rPr dirty="0"/>
              <a:t>odlučivanja </a:t>
            </a:r>
            <a:r>
              <a:rPr spc="-5" dirty="0"/>
              <a:t>(</a:t>
            </a:r>
            <a:r>
              <a:rPr i="1" spc="-5" dirty="0">
                <a:latin typeface="Calibri"/>
                <a:cs typeface="Calibri"/>
              </a:rPr>
              <a:t>decision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tables</a:t>
            </a:r>
            <a:r>
              <a:rPr dirty="0"/>
              <a:t>)  </a:t>
            </a:r>
            <a:r>
              <a:rPr spc="-5" dirty="0"/>
              <a:t>generiše bazu</a:t>
            </a:r>
            <a:r>
              <a:rPr spc="-40" dirty="0"/>
              <a:t> </a:t>
            </a:r>
            <a:r>
              <a:rPr dirty="0"/>
              <a:t>znanja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15734" y="1764792"/>
            <a:ext cx="4970326" cy="3069758"/>
            <a:chOff x="304800" y="1764792"/>
            <a:chExt cx="10081260" cy="3274060"/>
          </a:xfrm>
        </p:grpSpPr>
        <p:sp>
          <p:nvSpPr>
            <p:cNvPr id="4" name="object 4"/>
            <p:cNvSpPr/>
            <p:nvPr/>
          </p:nvSpPr>
          <p:spPr>
            <a:xfrm>
              <a:off x="5430011" y="1764792"/>
              <a:ext cx="4453255" cy="754380"/>
            </a:xfrm>
            <a:custGeom>
              <a:avLst/>
              <a:gdLst/>
              <a:ahLst/>
              <a:cxnLst/>
              <a:rect l="l" t="t" r="r" b="b"/>
              <a:pathLst>
                <a:path w="4453255" h="754380">
                  <a:moveTo>
                    <a:pt x="4453127" y="754380"/>
                  </a:moveTo>
                  <a:lnTo>
                    <a:pt x="0" y="754380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75438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2519172"/>
              <a:ext cx="10081260" cy="2519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0011" y="2519172"/>
              <a:ext cx="4453255" cy="2519680"/>
            </a:xfrm>
            <a:custGeom>
              <a:avLst/>
              <a:gdLst/>
              <a:ahLst/>
              <a:cxnLst/>
              <a:rect l="l" t="t" r="r" b="b"/>
              <a:pathLst>
                <a:path w="4453255" h="2519679">
                  <a:moveTo>
                    <a:pt x="4453127" y="2519172"/>
                  </a:moveTo>
                  <a:lnTo>
                    <a:pt x="0" y="2519172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251917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19084" y="1733483"/>
            <a:ext cx="3547745" cy="23653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50" b="1" spc="-10" dirty="0">
                <a:latin typeface="Courier New"/>
                <a:cs typeface="Courier New"/>
              </a:rPr>
              <a:t>RULE</a:t>
            </a:r>
            <a:r>
              <a:rPr sz="1550" b="1" spc="-25" dirty="0">
                <a:latin typeface="Courier New"/>
                <a:cs typeface="Courier New"/>
              </a:rPr>
              <a:t> </a:t>
            </a:r>
            <a:r>
              <a:rPr sz="1550" b="1" spc="-10" dirty="0">
                <a:latin typeface="Courier New"/>
                <a:cs typeface="Courier New"/>
              </a:rPr>
              <a:t>[</a:t>
            </a:r>
            <a:r>
              <a:rPr sz="1550" i="1" spc="-10" dirty="0">
                <a:solidFill>
                  <a:srgbClr val="333399"/>
                </a:solidFill>
                <a:latin typeface="Courier New"/>
                <a:cs typeface="Courier New"/>
              </a:rPr>
              <a:t>naziv</a:t>
            </a:r>
            <a:r>
              <a:rPr sz="1550" b="1" spc="-10" dirty="0">
                <a:latin typeface="Courier New"/>
                <a:cs typeface="Courier New"/>
              </a:rPr>
              <a:t>]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50" b="1" spc="-5" dirty="0">
                <a:latin typeface="Courier New"/>
                <a:cs typeface="Courier New"/>
              </a:rPr>
              <a:t>If </a:t>
            </a:r>
            <a:r>
              <a:rPr sz="1550" b="1" spc="-10" dirty="0">
                <a:latin typeface="Courier New"/>
                <a:cs typeface="Courier New"/>
              </a:rPr>
              <a:t>[</a:t>
            </a:r>
            <a:r>
              <a:rPr sz="1550" i="1" spc="-10" dirty="0">
                <a:solidFill>
                  <a:srgbClr val="333399"/>
                </a:solidFill>
                <a:latin typeface="Courier New"/>
                <a:cs typeface="Courier New"/>
              </a:rPr>
              <a:t>atribut-1</a:t>
            </a:r>
            <a:r>
              <a:rPr sz="1550" b="1" spc="-10" dirty="0">
                <a:latin typeface="Courier New"/>
                <a:cs typeface="Courier New"/>
              </a:rPr>
              <a:t>] </a:t>
            </a:r>
            <a:r>
              <a:rPr sz="1550" b="1" spc="-5" dirty="0">
                <a:latin typeface="Courier New"/>
                <a:cs typeface="Courier New"/>
              </a:rPr>
              <a:t>=</a:t>
            </a:r>
            <a:r>
              <a:rPr sz="1550" b="1" spc="-75" dirty="0">
                <a:latin typeface="Courier New"/>
                <a:cs typeface="Courier New"/>
              </a:rPr>
              <a:t> </a:t>
            </a:r>
            <a:r>
              <a:rPr sz="1550" spc="-10" dirty="0">
                <a:latin typeface="Courier New"/>
                <a:cs typeface="Courier New"/>
              </a:rPr>
              <a:t>"</a:t>
            </a:r>
            <a:r>
              <a:rPr sz="1550" i="1" spc="-10" dirty="0">
                <a:solidFill>
                  <a:srgbClr val="333399"/>
                </a:solidFill>
                <a:latin typeface="Courier New"/>
                <a:cs typeface="Courier New"/>
              </a:rPr>
              <a:t>vrednost</a:t>
            </a:r>
            <a:r>
              <a:rPr sz="1550" spc="-10" dirty="0">
                <a:latin typeface="Courier New"/>
                <a:cs typeface="Courier New"/>
              </a:rPr>
              <a:t>"</a:t>
            </a:r>
            <a:endParaRPr sz="1550">
              <a:latin typeface="Courier New"/>
              <a:cs typeface="Courier New"/>
            </a:endParaRPr>
          </a:p>
          <a:p>
            <a:pPr marL="481965">
              <a:lnSpc>
                <a:spcPct val="100000"/>
              </a:lnSpc>
              <a:spcBef>
                <a:spcPts val="360"/>
              </a:spcBef>
            </a:pPr>
            <a:r>
              <a:rPr sz="1550" b="1" spc="-10" dirty="0">
                <a:latin typeface="Courier New"/>
                <a:cs typeface="Courier New"/>
              </a:rPr>
              <a:t>And</a:t>
            </a:r>
            <a:r>
              <a:rPr sz="1550" spc="-10" dirty="0">
                <a:latin typeface="Courier New"/>
                <a:cs typeface="Courier New"/>
              </a:rPr>
              <a:t>|</a:t>
            </a:r>
            <a:r>
              <a:rPr sz="1550" b="1" spc="-10" dirty="0">
                <a:latin typeface="Courier New"/>
                <a:cs typeface="Courier New"/>
              </a:rPr>
              <a:t>Or</a:t>
            </a:r>
            <a:endParaRPr sz="1550">
              <a:latin typeface="Courier New"/>
              <a:cs typeface="Courier New"/>
            </a:endParaRPr>
          </a:p>
          <a:p>
            <a:pPr marL="364490">
              <a:lnSpc>
                <a:spcPct val="100000"/>
              </a:lnSpc>
              <a:spcBef>
                <a:spcPts val="370"/>
              </a:spcBef>
            </a:pPr>
            <a:r>
              <a:rPr sz="1550" b="1" spc="-10" dirty="0">
                <a:latin typeface="Courier New"/>
                <a:cs typeface="Courier New"/>
              </a:rPr>
              <a:t>[</a:t>
            </a:r>
            <a:r>
              <a:rPr sz="1550" i="1" spc="-10" dirty="0">
                <a:solidFill>
                  <a:srgbClr val="333399"/>
                </a:solidFill>
                <a:latin typeface="Courier New"/>
                <a:cs typeface="Courier New"/>
              </a:rPr>
              <a:t>atribut-2</a:t>
            </a:r>
            <a:r>
              <a:rPr sz="1550" b="1" spc="-10" dirty="0">
                <a:latin typeface="Courier New"/>
                <a:cs typeface="Courier New"/>
              </a:rPr>
              <a:t>] </a:t>
            </a:r>
            <a:r>
              <a:rPr sz="1550" b="1" spc="-5" dirty="0">
                <a:latin typeface="Courier New"/>
                <a:cs typeface="Courier New"/>
              </a:rPr>
              <a:t>&gt;=</a:t>
            </a:r>
            <a:r>
              <a:rPr sz="1550" b="1" spc="-105" dirty="0">
                <a:latin typeface="Courier New"/>
                <a:cs typeface="Courier New"/>
              </a:rPr>
              <a:t> </a:t>
            </a:r>
            <a:r>
              <a:rPr sz="1550" i="1" spc="-10" dirty="0">
                <a:solidFill>
                  <a:srgbClr val="333399"/>
                </a:solidFill>
                <a:latin typeface="Courier New"/>
                <a:cs typeface="Courier New"/>
              </a:rPr>
              <a:t>num_vrednost</a:t>
            </a:r>
            <a:endParaRPr sz="1550">
              <a:latin typeface="Courier New"/>
              <a:cs typeface="Courier New"/>
            </a:endParaRPr>
          </a:p>
          <a:p>
            <a:pPr marL="414655">
              <a:lnSpc>
                <a:spcPct val="100000"/>
              </a:lnSpc>
              <a:spcBef>
                <a:spcPts val="450"/>
              </a:spcBef>
            </a:pPr>
            <a:r>
              <a:rPr sz="1750" dirty="0">
                <a:latin typeface="Symbol"/>
                <a:cs typeface="Symbol"/>
              </a:rPr>
              <a:t></a:t>
            </a:r>
            <a:endParaRPr sz="1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550" b="1" spc="-10" dirty="0">
                <a:latin typeface="Courier New"/>
                <a:cs typeface="Courier New"/>
              </a:rPr>
              <a:t>Then [</a:t>
            </a:r>
            <a:r>
              <a:rPr sz="1550" spc="-10" dirty="0">
                <a:latin typeface="Courier New"/>
                <a:cs typeface="Courier New"/>
              </a:rPr>
              <a:t>class</a:t>
            </a:r>
            <a:r>
              <a:rPr sz="1550" b="1" spc="-10" dirty="0">
                <a:latin typeface="Courier New"/>
                <a:cs typeface="Courier New"/>
              </a:rPr>
              <a:t>] </a:t>
            </a:r>
            <a:r>
              <a:rPr sz="1550" b="1" spc="-5" dirty="0">
                <a:latin typeface="Courier New"/>
                <a:cs typeface="Courier New"/>
              </a:rPr>
              <a:t>= </a:t>
            </a:r>
            <a:r>
              <a:rPr sz="1550" b="1" spc="-10" dirty="0">
                <a:latin typeface="Courier New"/>
                <a:cs typeface="Courier New"/>
              </a:rPr>
              <a:t>"</a:t>
            </a:r>
            <a:r>
              <a:rPr sz="1550" i="1" spc="-10" dirty="0">
                <a:solidFill>
                  <a:srgbClr val="333399"/>
                </a:solidFill>
                <a:latin typeface="Courier New"/>
                <a:cs typeface="Courier New"/>
              </a:rPr>
              <a:t>klasa-1</a:t>
            </a:r>
            <a:r>
              <a:rPr sz="1550" spc="-10" dirty="0">
                <a:latin typeface="Courier New"/>
                <a:cs typeface="Courier New"/>
              </a:rPr>
              <a:t>" </a:t>
            </a:r>
            <a:r>
              <a:rPr sz="1550" b="1" spc="-5" dirty="0">
                <a:solidFill>
                  <a:srgbClr val="FF0000"/>
                </a:solidFill>
                <a:latin typeface="Courier New"/>
                <a:cs typeface="Courier New"/>
              </a:rPr>
              <a:t>@</a:t>
            </a:r>
            <a:r>
              <a:rPr sz="1550" b="1" spc="-9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550" i="1" spc="-5" dirty="0">
                <a:solidFill>
                  <a:srgbClr val="FF0000"/>
                </a:solidFill>
                <a:latin typeface="Courier New"/>
                <a:cs typeface="Courier New"/>
              </a:rPr>
              <a:t>CF</a:t>
            </a:r>
            <a:endParaRPr sz="1550">
              <a:latin typeface="Courier New"/>
              <a:cs typeface="Courier New"/>
            </a:endParaRPr>
          </a:p>
          <a:p>
            <a:pPr marL="144780">
              <a:lnSpc>
                <a:spcPct val="100000"/>
              </a:lnSpc>
              <a:spcBef>
                <a:spcPts val="450"/>
              </a:spcBef>
            </a:pPr>
            <a:r>
              <a:rPr sz="1750" dirty="0">
                <a:latin typeface="Symbol"/>
                <a:cs typeface="Symbol"/>
              </a:rPr>
              <a:t></a:t>
            </a:r>
            <a:endParaRPr sz="1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550" b="1" spc="-10" dirty="0">
                <a:latin typeface="Courier New"/>
                <a:cs typeface="Courier New"/>
              </a:rPr>
              <a:t>DEFAULT [</a:t>
            </a:r>
            <a:r>
              <a:rPr sz="1550" spc="-10" dirty="0">
                <a:latin typeface="Courier New"/>
                <a:cs typeface="Courier New"/>
              </a:rPr>
              <a:t>class</a:t>
            </a:r>
            <a:r>
              <a:rPr sz="1550" b="1" spc="-10" dirty="0">
                <a:latin typeface="Courier New"/>
                <a:cs typeface="Courier New"/>
              </a:rPr>
              <a:t>]="</a:t>
            </a:r>
            <a:r>
              <a:rPr sz="1550" i="1" spc="-10" dirty="0">
                <a:solidFill>
                  <a:srgbClr val="333399"/>
                </a:solidFill>
                <a:latin typeface="Courier New"/>
                <a:cs typeface="Courier New"/>
              </a:rPr>
              <a:t>klasa-n</a:t>
            </a:r>
            <a:r>
              <a:rPr sz="1550" spc="-10" dirty="0">
                <a:latin typeface="Courier New"/>
                <a:cs typeface="Courier New"/>
              </a:rPr>
              <a:t>" </a:t>
            </a:r>
            <a:r>
              <a:rPr sz="1550" b="1" spc="-5" dirty="0">
                <a:solidFill>
                  <a:srgbClr val="FF0000"/>
                </a:solidFill>
                <a:latin typeface="Courier New"/>
                <a:cs typeface="Courier New"/>
              </a:rPr>
              <a:t>@</a:t>
            </a:r>
            <a:r>
              <a:rPr sz="1550" b="1" spc="-10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550" i="1" spc="-5" dirty="0">
                <a:solidFill>
                  <a:srgbClr val="FF0000"/>
                </a:solidFill>
                <a:latin typeface="Courier New"/>
                <a:cs typeface="Courier New"/>
              </a:rPr>
              <a:t>CF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48873" y="69169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3</a:t>
            </a:r>
            <a:r>
              <a:rPr sz="1550" spc="-5" dirty="0">
                <a:latin typeface="Arial"/>
                <a:cs typeface="Arial"/>
              </a:rPr>
              <a:t>7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82996" y="5038344"/>
            <a:ext cx="2435351" cy="160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7722" y="644209"/>
            <a:ext cx="3532504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>
                <a:solidFill>
                  <a:srgbClr val="7E7E7E"/>
                </a:solidFill>
              </a:rPr>
              <a:t>Primer:</a:t>
            </a:r>
            <a:r>
              <a:rPr sz="3950" spc="-100" dirty="0">
                <a:solidFill>
                  <a:srgbClr val="7E7E7E"/>
                </a:solidFill>
              </a:rPr>
              <a:t> </a:t>
            </a:r>
            <a:r>
              <a:rPr sz="3950" spc="10" dirty="0"/>
              <a:t>e2gDroid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304800" y="1764792"/>
            <a:ext cx="10081260" cy="5796280"/>
            <a:chOff x="304800" y="1764792"/>
            <a:chExt cx="10081260" cy="5796280"/>
          </a:xfrm>
        </p:grpSpPr>
        <p:sp>
          <p:nvSpPr>
            <p:cNvPr id="4" name="object 4"/>
            <p:cNvSpPr/>
            <p:nvPr/>
          </p:nvSpPr>
          <p:spPr>
            <a:xfrm>
              <a:off x="5430011" y="1764792"/>
              <a:ext cx="4453255" cy="754380"/>
            </a:xfrm>
            <a:custGeom>
              <a:avLst/>
              <a:gdLst/>
              <a:ahLst/>
              <a:cxnLst/>
              <a:rect l="l" t="t" r="r" b="b"/>
              <a:pathLst>
                <a:path w="4453255" h="754380">
                  <a:moveTo>
                    <a:pt x="4453127" y="754380"/>
                  </a:moveTo>
                  <a:lnTo>
                    <a:pt x="0" y="754380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75438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13832" y="1764792"/>
              <a:ext cx="2604516" cy="75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2519172"/>
              <a:ext cx="10081260" cy="2519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0011" y="2519172"/>
              <a:ext cx="4453255" cy="2519680"/>
            </a:xfrm>
            <a:custGeom>
              <a:avLst/>
              <a:gdLst/>
              <a:ahLst/>
              <a:cxnLst/>
              <a:rect l="l" t="t" r="r" b="b"/>
              <a:pathLst>
                <a:path w="4453255" h="2519679">
                  <a:moveTo>
                    <a:pt x="4453127" y="2519172"/>
                  </a:moveTo>
                  <a:lnTo>
                    <a:pt x="0" y="2519172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251917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13832" y="2519172"/>
              <a:ext cx="2604516" cy="1818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0983" y="3276600"/>
              <a:ext cx="2625851" cy="17617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5038344"/>
              <a:ext cx="10081260" cy="25222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97064" y="1781009"/>
            <a:ext cx="4189095" cy="50730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5080" indent="-378460">
              <a:lnSpc>
                <a:spcPts val="3170"/>
              </a:lnSpc>
              <a:spcBef>
                <a:spcPts val="2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Mehanizam </a:t>
            </a:r>
            <a:r>
              <a:rPr sz="2650" spc="-5" dirty="0">
                <a:latin typeface="Calibri"/>
                <a:cs typeface="Calibri"/>
              </a:rPr>
              <a:t>zaključivanja</a:t>
            </a:r>
            <a:r>
              <a:rPr sz="2650" spc="-9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za  </a:t>
            </a:r>
            <a:r>
              <a:rPr sz="2650" dirty="0">
                <a:latin typeface="Calibri"/>
                <a:cs typeface="Calibri"/>
              </a:rPr>
              <a:t>Android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platformu</a:t>
            </a:r>
            <a:endParaRPr sz="2650">
              <a:latin typeface="Calibri"/>
              <a:cs typeface="Calibri"/>
            </a:endParaRPr>
          </a:p>
          <a:p>
            <a:pPr marL="708660" marR="23495" lvl="1" indent="-300355">
              <a:lnSpc>
                <a:spcPct val="100200"/>
              </a:lnSpc>
              <a:spcBef>
                <a:spcPts val="459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instalacija </a:t>
            </a:r>
            <a:r>
              <a:rPr sz="2200" spc="5" dirty="0">
                <a:latin typeface="Calibri"/>
                <a:cs typeface="Calibri"/>
              </a:rPr>
              <a:t>besplatne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aplikacije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 e2gDroid </a:t>
            </a:r>
            <a:r>
              <a:rPr sz="2200" spc="-5" dirty="0">
                <a:solidFill>
                  <a:srgbClr val="333399"/>
                </a:solidFill>
                <a:latin typeface="Calibri"/>
                <a:cs typeface="Calibri"/>
              </a:rPr>
              <a:t>Lite </a:t>
            </a:r>
            <a:r>
              <a:rPr sz="2200" spc="5" dirty="0">
                <a:latin typeface="Calibri"/>
                <a:cs typeface="Calibri"/>
              </a:rPr>
              <a:t>na </a:t>
            </a:r>
            <a:r>
              <a:rPr sz="2200" dirty="0">
                <a:latin typeface="Calibri"/>
                <a:cs typeface="Calibri"/>
              </a:rPr>
              <a:t>mobilni  </a:t>
            </a:r>
            <a:r>
              <a:rPr sz="2200" spc="5" dirty="0">
                <a:latin typeface="Calibri"/>
                <a:cs typeface="Calibri"/>
              </a:rPr>
              <a:t>uređaj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(.apk</a:t>
            </a:r>
            <a:r>
              <a:rPr sz="220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708660" marR="241300" lvl="1" indent="-300355">
              <a:lnSpc>
                <a:spcPct val="100299"/>
              </a:lnSpc>
              <a:spcBef>
                <a:spcPts val="53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  <a:tab pos="2660650" algn="l"/>
              </a:tabLst>
            </a:pPr>
            <a:r>
              <a:rPr sz="2200" dirty="0">
                <a:latin typeface="Calibri"/>
                <a:cs typeface="Calibri"/>
              </a:rPr>
              <a:t>baza znanja </a:t>
            </a:r>
            <a:r>
              <a:rPr sz="2200" spc="-5" dirty="0">
                <a:latin typeface="Calibri"/>
                <a:cs typeface="Calibri"/>
              </a:rPr>
              <a:t>ima </a:t>
            </a:r>
            <a:r>
              <a:rPr sz="2200" dirty="0">
                <a:latin typeface="Calibri"/>
                <a:cs typeface="Calibri"/>
              </a:rPr>
              <a:t>isti </a:t>
            </a:r>
            <a:r>
              <a:rPr sz="2200" spc="-5" dirty="0">
                <a:latin typeface="Calibri"/>
                <a:cs typeface="Calibri"/>
              </a:rPr>
              <a:t>format,  </a:t>
            </a:r>
            <a:r>
              <a:rPr sz="2200" dirty="0">
                <a:latin typeface="Calibri"/>
                <a:cs typeface="Calibri"/>
              </a:rPr>
              <a:t>predstavlja tekstualni  dokument (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.kb</a:t>
            </a:r>
            <a:r>
              <a:rPr sz="2200" dirty="0">
                <a:latin typeface="Calibri"/>
                <a:cs typeface="Calibri"/>
              </a:rPr>
              <a:t>),	koji je  potrebno </a:t>
            </a:r>
            <a:r>
              <a:rPr sz="2200" spc="5" dirty="0">
                <a:latin typeface="Calibri"/>
                <a:cs typeface="Calibri"/>
              </a:rPr>
              <a:t>preneti na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mobilni  </a:t>
            </a:r>
            <a:r>
              <a:rPr sz="2200" spc="5" dirty="0">
                <a:latin typeface="Calibri"/>
                <a:cs typeface="Calibri"/>
              </a:rPr>
              <a:t>uređaj </a:t>
            </a:r>
            <a:r>
              <a:rPr sz="2200" dirty="0">
                <a:latin typeface="Calibri"/>
                <a:cs typeface="Calibri"/>
              </a:rPr>
              <a:t>i izabrati </a:t>
            </a:r>
            <a:r>
              <a:rPr sz="2200" spc="5" dirty="0">
                <a:latin typeface="Calibri"/>
                <a:cs typeface="Calibri"/>
              </a:rPr>
              <a:t>putem  </a:t>
            </a:r>
            <a:r>
              <a:rPr sz="2200" dirty="0">
                <a:latin typeface="Calibri"/>
                <a:cs typeface="Calibri"/>
              </a:rPr>
              <a:t>interfejsa ljuske ekspertnog  sistema </a:t>
            </a: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e2gDroid</a:t>
            </a:r>
            <a:r>
              <a:rPr sz="220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99"/>
                </a:solidFill>
                <a:latin typeface="Calibri"/>
                <a:cs typeface="Calibri"/>
              </a:rPr>
              <a:t>Lite</a:t>
            </a:r>
            <a:endParaRPr sz="2200">
              <a:latin typeface="Calibri"/>
              <a:cs typeface="Calibri"/>
            </a:endParaRPr>
          </a:p>
          <a:p>
            <a:pPr marL="708660" marR="297815" lvl="1" indent="-30035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5" dirty="0">
                <a:latin typeface="Calibri"/>
                <a:cs typeface="Calibri"/>
              </a:rPr>
              <a:t>ekspertni </a:t>
            </a:r>
            <a:r>
              <a:rPr sz="2200" dirty="0">
                <a:latin typeface="Calibri"/>
                <a:cs typeface="Calibri"/>
              </a:rPr>
              <a:t>sistem se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pokreće  </a:t>
            </a:r>
            <a:r>
              <a:rPr sz="2200" dirty="0">
                <a:latin typeface="Calibri"/>
                <a:cs typeface="Calibri"/>
              </a:rPr>
              <a:t>tasterom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333399"/>
                </a:solidFill>
                <a:latin typeface="Calibri"/>
                <a:cs typeface="Calibri"/>
              </a:rPr>
              <a:t>Start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30011" y="5038344"/>
            <a:ext cx="4453255" cy="1716405"/>
            <a:chOff x="5430011" y="5038344"/>
            <a:chExt cx="4453255" cy="1716405"/>
          </a:xfrm>
        </p:grpSpPr>
        <p:sp>
          <p:nvSpPr>
            <p:cNvPr id="13" name="object 13"/>
            <p:cNvSpPr/>
            <p:nvPr/>
          </p:nvSpPr>
          <p:spPr>
            <a:xfrm>
              <a:off x="5430011" y="5038344"/>
              <a:ext cx="4453255" cy="1716405"/>
            </a:xfrm>
            <a:custGeom>
              <a:avLst/>
              <a:gdLst/>
              <a:ahLst/>
              <a:cxnLst/>
              <a:rect l="l" t="t" r="r" b="b"/>
              <a:pathLst>
                <a:path w="4453255" h="1716404">
                  <a:moveTo>
                    <a:pt x="4453127" y="1716023"/>
                  </a:moveTo>
                  <a:lnTo>
                    <a:pt x="0" y="1716023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171602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10983" y="5038344"/>
              <a:ext cx="2625851" cy="17144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548873" y="69169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3</a:t>
            </a:r>
            <a:r>
              <a:rPr sz="1550" spc="-5" dirty="0">
                <a:latin typeface="Arial"/>
                <a:cs typeface="Arial"/>
              </a:rPr>
              <a:t>8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304" rIns="0" bIns="0" rtlCol="0">
            <a:spAutoFit/>
          </a:bodyPr>
          <a:lstStyle/>
          <a:p>
            <a:pPr marL="742315" marR="5080" indent="417195">
              <a:lnSpc>
                <a:spcPct val="100899"/>
              </a:lnSpc>
              <a:spcBef>
                <a:spcPts val="90"/>
              </a:spcBef>
            </a:pPr>
            <a:r>
              <a:rPr sz="3500" spc="5" dirty="0"/>
              <a:t>Sistemi </a:t>
            </a:r>
            <a:r>
              <a:rPr sz="3500" dirty="0"/>
              <a:t>za </a:t>
            </a:r>
            <a:r>
              <a:rPr sz="3500" spc="5" dirty="0"/>
              <a:t>upravljanje </a:t>
            </a:r>
            <a:r>
              <a:rPr sz="3500" spc="10" dirty="0"/>
              <a:t>poslovnim </a:t>
            </a:r>
            <a:r>
              <a:rPr sz="3500" spc="5" dirty="0"/>
              <a:t>pravilima  (</a:t>
            </a:r>
            <a:r>
              <a:rPr sz="3500" i="1" spc="5" dirty="0">
                <a:latin typeface="Calibri"/>
                <a:cs typeface="Calibri"/>
              </a:rPr>
              <a:t>Business </a:t>
            </a:r>
            <a:r>
              <a:rPr sz="3500" i="1" spc="10" dirty="0">
                <a:latin typeface="Calibri"/>
                <a:cs typeface="Calibri"/>
              </a:rPr>
              <a:t>Rule </a:t>
            </a:r>
            <a:r>
              <a:rPr sz="3500" i="1" spc="15" dirty="0">
                <a:latin typeface="Calibri"/>
                <a:cs typeface="Calibri"/>
              </a:rPr>
              <a:t>Management </a:t>
            </a:r>
            <a:r>
              <a:rPr sz="3500" i="1" spc="5" dirty="0">
                <a:latin typeface="Calibri"/>
                <a:cs typeface="Calibri"/>
              </a:rPr>
              <a:t>Systems</a:t>
            </a:r>
            <a:r>
              <a:rPr sz="3500" spc="5" dirty="0"/>
              <a:t>,</a:t>
            </a:r>
            <a:r>
              <a:rPr sz="3500" spc="100" dirty="0"/>
              <a:t> </a:t>
            </a:r>
            <a:r>
              <a:rPr sz="3500" spc="10" dirty="0"/>
              <a:t>BRMS)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064" y="1781009"/>
            <a:ext cx="8569960" cy="50330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5080" indent="-378460">
              <a:lnSpc>
                <a:spcPts val="3170"/>
              </a:lnSpc>
              <a:spcBef>
                <a:spcPts val="2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Tehnologija </a:t>
            </a:r>
            <a:r>
              <a:rPr sz="2650" spc="-5" dirty="0">
                <a:latin typeface="Calibri"/>
                <a:cs typeface="Calibri"/>
              </a:rPr>
              <a:t>razvoja </a:t>
            </a:r>
            <a:r>
              <a:rPr sz="2650" dirty="0">
                <a:latin typeface="Calibri"/>
                <a:cs typeface="Calibri"/>
              </a:rPr>
              <a:t>poslovnih sistema </a:t>
            </a:r>
            <a:r>
              <a:rPr sz="2650" spc="-5" dirty="0">
                <a:latin typeface="Calibri"/>
                <a:cs typeface="Calibri"/>
              </a:rPr>
              <a:t>zasnovanih </a:t>
            </a:r>
            <a:r>
              <a:rPr sz="2650" spc="-10" dirty="0">
                <a:latin typeface="Calibri"/>
                <a:cs typeface="Calibri"/>
              </a:rPr>
              <a:t>na</a:t>
            </a:r>
            <a:r>
              <a:rPr sz="2650" spc="-12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znanju  (npr. ekspertni </a:t>
            </a:r>
            <a:r>
              <a:rPr sz="2650" dirty="0">
                <a:latin typeface="Calibri"/>
                <a:cs typeface="Calibri"/>
              </a:rPr>
              <a:t>sistemi u</a:t>
            </a:r>
            <a:r>
              <a:rPr sz="2650" spc="-8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poslovanju)</a:t>
            </a:r>
          </a:p>
          <a:p>
            <a:pPr marL="710565" lvl="1" indent="-300990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dirty="0">
                <a:latin typeface="Calibri"/>
                <a:cs typeface="Calibri"/>
              </a:rPr>
              <a:t>sve kompanije imaju pravila i ograničenja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poslovanja</a:t>
            </a:r>
          </a:p>
          <a:p>
            <a:pPr marL="710565" lvl="1" indent="-30099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i="1" dirty="0">
                <a:latin typeface="Calibri"/>
                <a:cs typeface="Calibri"/>
              </a:rPr>
              <a:t>poslovna pravila </a:t>
            </a:r>
            <a:r>
              <a:rPr sz="2200" dirty="0">
                <a:latin typeface="Calibri"/>
                <a:cs typeface="Calibri"/>
              </a:rPr>
              <a:t>se predstavljaju u formi iskaza prirodnog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jezika</a:t>
            </a:r>
          </a:p>
          <a:p>
            <a:pPr marL="710565" lvl="1" indent="-300990">
              <a:lnSpc>
                <a:spcPct val="100000"/>
              </a:lnSpc>
              <a:spcBef>
                <a:spcPts val="525"/>
              </a:spcBef>
              <a:buClr>
                <a:srgbClr val="333399"/>
              </a:buClr>
              <a:buFont typeface="Arial"/>
              <a:buChar char="–"/>
              <a:tabLst>
                <a:tab pos="710565" algn="l"/>
                <a:tab pos="711200" algn="l"/>
              </a:tabLst>
            </a:pPr>
            <a:r>
              <a:rPr sz="2200" spc="5" dirty="0">
                <a:latin typeface="Calibri"/>
                <a:cs typeface="Calibri"/>
              </a:rPr>
              <a:t>ne </a:t>
            </a:r>
            <a:r>
              <a:rPr sz="2200" dirty="0">
                <a:latin typeface="Calibri"/>
                <a:cs typeface="Calibri"/>
              </a:rPr>
              <a:t>zahtevaju probabilističke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ocene</a:t>
            </a:r>
          </a:p>
          <a:p>
            <a:pPr marL="391795" indent="-378460">
              <a:lnSpc>
                <a:spcPct val="100000"/>
              </a:lnSpc>
              <a:spcBef>
                <a:spcPts val="620"/>
              </a:spcBef>
              <a:buClr>
                <a:srgbClr val="BADFE2"/>
              </a:buClr>
              <a:buChar char="•"/>
              <a:tabLst>
                <a:tab pos="391795" algn="l"/>
                <a:tab pos="392430" algn="l"/>
              </a:tabLst>
            </a:pPr>
            <a:r>
              <a:rPr sz="2650" dirty="0">
                <a:latin typeface="Calibri"/>
                <a:cs typeface="Calibri"/>
              </a:rPr>
              <a:t>Mehanizam </a:t>
            </a:r>
            <a:r>
              <a:rPr sz="2650" spc="-5" dirty="0">
                <a:latin typeface="Calibri"/>
                <a:cs typeface="Calibri"/>
              </a:rPr>
              <a:t>zaključivanja (</a:t>
            </a:r>
            <a:r>
              <a:rPr sz="2650" i="1" spc="-5" dirty="0">
                <a:latin typeface="Calibri"/>
                <a:cs typeface="Calibri"/>
              </a:rPr>
              <a:t>rule</a:t>
            </a:r>
            <a:r>
              <a:rPr sz="2650" i="1" spc="-65" dirty="0">
                <a:latin typeface="Calibri"/>
                <a:cs typeface="Calibri"/>
              </a:rPr>
              <a:t> </a:t>
            </a:r>
            <a:r>
              <a:rPr sz="2650" i="1" dirty="0">
                <a:latin typeface="Calibri"/>
                <a:cs typeface="Calibri"/>
              </a:rPr>
              <a:t>engine</a:t>
            </a:r>
            <a:r>
              <a:rPr sz="2650" dirty="0">
                <a:latin typeface="Calibri"/>
                <a:cs typeface="Calibri"/>
              </a:rPr>
              <a:t>)</a:t>
            </a:r>
          </a:p>
          <a:p>
            <a:pPr marL="391795" indent="-378460">
              <a:lnSpc>
                <a:spcPct val="100000"/>
              </a:lnSpc>
              <a:spcBef>
                <a:spcPts val="625"/>
              </a:spcBef>
              <a:buClr>
                <a:srgbClr val="BADFE2"/>
              </a:buClr>
              <a:buChar char="•"/>
              <a:tabLst>
                <a:tab pos="391795" algn="l"/>
                <a:tab pos="392430" algn="l"/>
              </a:tabLst>
            </a:pPr>
            <a:r>
              <a:rPr sz="2650" spc="-5" dirty="0">
                <a:latin typeface="Calibri"/>
                <a:cs typeface="Calibri"/>
              </a:rPr>
              <a:t>Primeri</a:t>
            </a:r>
            <a:endParaRPr sz="2650" dirty="0">
              <a:latin typeface="Calibri"/>
              <a:cs typeface="Calibri"/>
            </a:endParaRPr>
          </a:p>
          <a:p>
            <a:pPr marL="707390" lvl="1" indent="-30099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707390" algn="l"/>
                <a:tab pos="708025" algn="l"/>
              </a:tabLst>
            </a:pPr>
            <a:r>
              <a:rPr sz="2200" dirty="0">
                <a:latin typeface="Calibri"/>
                <a:cs typeface="Calibri"/>
              </a:rPr>
              <a:t>FICO </a:t>
            </a:r>
            <a:r>
              <a:rPr sz="2200" i="1" spc="5" dirty="0">
                <a:latin typeface="Calibri"/>
                <a:cs typeface="Calibri"/>
              </a:rPr>
              <a:t>Blaze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Advisor</a:t>
            </a:r>
            <a:endParaRPr sz="2200" dirty="0">
              <a:latin typeface="Calibri"/>
              <a:cs typeface="Calibri"/>
            </a:endParaRPr>
          </a:p>
          <a:p>
            <a:pPr marL="707390" lvl="1" indent="-30099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7390" algn="l"/>
                <a:tab pos="708025" algn="l"/>
              </a:tabLst>
            </a:pPr>
            <a:r>
              <a:rPr sz="2200" spc="-5" dirty="0">
                <a:latin typeface="Calibri"/>
                <a:cs typeface="Calibri"/>
              </a:rPr>
              <a:t>IBM </a:t>
            </a:r>
            <a:r>
              <a:rPr sz="2200" dirty="0">
                <a:latin typeface="Calibri"/>
                <a:cs typeface="Calibri"/>
              </a:rPr>
              <a:t>ILOG (C/C++, </a:t>
            </a:r>
            <a:r>
              <a:rPr sz="2200" spc="5" dirty="0">
                <a:latin typeface="Calibri"/>
                <a:cs typeface="Calibri"/>
              </a:rPr>
              <a:t>.Net,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Java)</a:t>
            </a:r>
          </a:p>
          <a:p>
            <a:pPr marL="707390" lvl="1" indent="-30099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07390" algn="l"/>
                <a:tab pos="708025" algn="l"/>
              </a:tabLst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Microsoft </a:t>
            </a:r>
            <a:r>
              <a:rPr sz="2200" i="1" dirty="0">
                <a:solidFill>
                  <a:srgbClr val="333399"/>
                </a:solidFill>
                <a:latin typeface="Calibri"/>
                <a:cs typeface="Calibri"/>
              </a:rPr>
              <a:t>BizTalk </a:t>
            </a:r>
            <a:r>
              <a:rPr sz="2200" dirty="0">
                <a:latin typeface="Calibri"/>
                <a:cs typeface="Calibri"/>
              </a:rPr>
              <a:t>/ </a:t>
            </a:r>
            <a:r>
              <a:rPr sz="2200" i="1" dirty="0">
                <a:latin typeface="Calibri"/>
                <a:cs typeface="Calibri"/>
              </a:rPr>
              <a:t>Windows </a:t>
            </a:r>
            <a:r>
              <a:rPr sz="2200" i="1" spc="-5" dirty="0">
                <a:latin typeface="Calibri"/>
                <a:cs typeface="Calibri"/>
              </a:rPr>
              <a:t>Workflow</a:t>
            </a:r>
            <a:r>
              <a:rPr sz="2200" i="1" spc="-3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Foundation</a:t>
            </a:r>
            <a:endParaRPr sz="2200" dirty="0">
              <a:latin typeface="Calibri"/>
              <a:cs typeface="Calibri"/>
            </a:endParaRPr>
          </a:p>
          <a:p>
            <a:pPr marL="707390" lvl="1" indent="-30099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7390" algn="l"/>
                <a:tab pos="708025" algn="l"/>
              </a:tabLst>
            </a:pPr>
            <a:r>
              <a:rPr sz="2200" dirty="0">
                <a:latin typeface="Calibri"/>
                <a:cs typeface="Calibri"/>
              </a:rPr>
              <a:t>Oracle </a:t>
            </a:r>
            <a:r>
              <a:rPr sz="2200" i="1" dirty="0">
                <a:latin typeface="Calibri"/>
                <a:cs typeface="Calibri"/>
              </a:rPr>
              <a:t>Business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Rules</a:t>
            </a:r>
            <a:endParaRPr sz="2200" dirty="0">
              <a:latin typeface="Calibri"/>
              <a:cs typeface="Calibri"/>
            </a:endParaRPr>
          </a:p>
          <a:p>
            <a:pPr marL="707390" lvl="1" indent="-30099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7390" algn="l"/>
                <a:tab pos="708025" algn="l"/>
              </a:tabLst>
            </a:pPr>
            <a:r>
              <a:rPr sz="2200" dirty="0">
                <a:latin typeface="Calibri"/>
                <a:cs typeface="Calibri"/>
              </a:rPr>
              <a:t>Information Builders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WebFOCUS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907" y="6856004"/>
            <a:ext cx="5372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2420" algn="l"/>
              </a:tabLst>
            </a:pPr>
            <a:r>
              <a:rPr sz="2200" dirty="0">
                <a:solidFill>
                  <a:srgbClr val="333399"/>
                </a:solidFill>
                <a:latin typeface="Arial"/>
                <a:cs typeface="Arial"/>
              </a:rPr>
              <a:t>–	</a:t>
            </a:r>
            <a:r>
              <a:rPr sz="2200" spc="-10" dirty="0">
                <a:latin typeface="Calibri"/>
                <a:cs typeface="Calibri"/>
              </a:rPr>
              <a:t>..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0373" y="69184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3</a:t>
            </a:r>
            <a:r>
              <a:rPr sz="1550" spc="-5" dirty="0">
                <a:latin typeface="Arial"/>
                <a:cs typeface="Arial"/>
              </a:rPr>
              <a:t>9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3418" y="644209"/>
            <a:ext cx="444436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Veštačka</a:t>
            </a:r>
            <a:r>
              <a:rPr sz="3950" spc="-75" dirty="0"/>
              <a:t> </a:t>
            </a:r>
            <a:r>
              <a:rPr sz="3950" spc="5" dirty="0"/>
              <a:t>inteligencija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7696200" y="3651503"/>
            <a:ext cx="1685544" cy="1310641"/>
            <a:chOff x="7696200" y="3651503"/>
            <a:chExt cx="1685544" cy="1310641"/>
          </a:xfrm>
        </p:grpSpPr>
        <p:sp>
          <p:nvSpPr>
            <p:cNvPr id="5" name="object 5"/>
            <p:cNvSpPr/>
            <p:nvPr/>
          </p:nvSpPr>
          <p:spPr>
            <a:xfrm>
              <a:off x="8202167" y="3651503"/>
              <a:ext cx="1176527" cy="845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6200" y="4517136"/>
              <a:ext cx="1685544" cy="445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7064" y="1781009"/>
            <a:ext cx="8268970" cy="5234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marR="554990" indent="-378460" algn="just">
              <a:lnSpc>
                <a:spcPct val="99800"/>
              </a:lnSpc>
              <a:spcBef>
                <a:spcPts val="105"/>
              </a:spcBef>
              <a:buClr>
                <a:srgbClr val="BADFE2"/>
              </a:buClr>
              <a:buChar char="•"/>
              <a:tabLst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Područje računarskih </a:t>
            </a:r>
            <a:r>
              <a:rPr sz="2650" dirty="0">
                <a:latin typeface="Calibri"/>
                <a:cs typeface="Calibri"/>
              </a:rPr>
              <a:t>nauka, </a:t>
            </a:r>
            <a:r>
              <a:rPr sz="2650" spc="-5" dirty="0">
                <a:latin typeface="Calibri"/>
                <a:cs typeface="Calibri"/>
              </a:rPr>
              <a:t>koje se </a:t>
            </a:r>
            <a:r>
              <a:rPr sz="2650" dirty="0">
                <a:latin typeface="Calibri"/>
                <a:cs typeface="Calibri"/>
              </a:rPr>
              <a:t>bavi </a:t>
            </a:r>
            <a:r>
              <a:rPr sz="2650" spc="-5" dirty="0">
                <a:latin typeface="Calibri"/>
                <a:cs typeface="Calibri"/>
              </a:rPr>
              <a:t>ponašanjem  računara koje </a:t>
            </a:r>
            <a:r>
              <a:rPr sz="2650" dirty="0">
                <a:latin typeface="Calibri"/>
                <a:cs typeface="Calibri"/>
              </a:rPr>
              <a:t>se, </a:t>
            </a:r>
            <a:r>
              <a:rPr sz="2650" spc="-10" dirty="0">
                <a:latin typeface="Calibri"/>
                <a:cs typeface="Calibri"/>
              </a:rPr>
              <a:t>kada </a:t>
            </a:r>
            <a:r>
              <a:rPr sz="2650" spc="10" dirty="0">
                <a:latin typeface="Calibri"/>
                <a:cs typeface="Calibri"/>
              </a:rPr>
              <a:t>ga </a:t>
            </a:r>
            <a:r>
              <a:rPr sz="2650" dirty="0">
                <a:latin typeface="Calibri"/>
                <a:cs typeface="Calibri"/>
              </a:rPr>
              <a:t>izvršava </a:t>
            </a:r>
            <a:r>
              <a:rPr sz="2650" spc="-5" dirty="0">
                <a:latin typeface="Calibri"/>
                <a:cs typeface="Calibri"/>
              </a:rPr>
              <a:t>ljudsko </a:t>
            </a:r>
            <a:r>
              <a:rPr sz="2650" dirty="0">
                <a:latin typeface="Calibri"/>
                <a:cs typeface="Calibri"/>
              </a:rPr>
              <a:t>biće,</a:t>
            </a:r>
            <a:r>
              <a:rPr sz="2650" spc="-11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naziva  inteligentnim</a:t>
            </a:r>
            <a:endParaRPr sz="2650">
              <a:latin typeface="Calibri"/>
              <a:cs typeface="Calibri"/>
            </a:endParaRPr>
          </a:p>
          <a:p>
            <a:pPr marL="391795" indent="-378460" algn="just">
              <a:lnSpc>
                <a:spcPct val="100000"/>
              </a:lnSpc>
              <a:spcBef>
                <a:spcPts val="640"/>
              </a:spcBef>
              <a:buClr>
                <a:srgbClr val="BADFE2"/>
              </a:buClr>
              <a:buChar char="•"/>
              <a:tabLst>
                <a:tab pos="392430" algn="l"/>
              </a:tabLst>
            </a:pPr>
            <a:r>
              <a:rPr sz="2650" spc="-5" dirty="0">
                <a:latin typeface="Calibri"/>
                <a:cs typeface="Calibri"/>
              </a:rPr>
              <a:t>Primeri:</a:t>
            </a:r>
            <a:endParaRPr sz="2650">
              <a:latin typeface="Calibri"/>
              <a:cs typeface="Calibri"/>
            </a:endParaRPr>
          </a:p>
          <a:p>
            <a:pPr marL="833755" lvl="1" indent="-316230" algn="just">
              <a:lnSpc>
                <a:spcPct val="100000"/>
              </a:lnSpc>
              <a:spcBef>
                <a:spcPts val="555"/>
              </a:spcBef>
              <a:buClr>
                <a:srgbClr val="333399"/>
              </a:buClr>
              <a:buFont typeface="Arial"/>
              <a:buChar char="–"/>
              <a:tabLst>
                <a:tab pos="834390" algn="l"/>
              </a:tabLst>
            </a:pPr>
            <a:r>
              <a:rPr sz="2200" i="1" dirty="0">
                <a:latin typeface="Calibri"/>
                <a:cs typeface="Calibri"/>
              </a:rPr>
              <a:t>Igranje šaha </a:t>
            </a:r>
            <a:r>
              <a:rPr sz="2200" i="1" spc="5" dirty="0">
                <a:latin typeface="Calibri"/>
                <a:cs typeface="Calibri"/>
              </a:rPr>
              <a:t>zahteva</a:t>
            </a:r>
            <a:r>
              <a:rPr sz="2200" i="1" spc="-13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inteligenciju.</a:t>
            </a:r>
            <a:endParaRPr sz="2200">
              <a:latin typeface="Calibri"/>
              <a:cs typeface="Calibri"/>
            </a:endParaRPr>
          </a:p>
          <a:p>
            <a:pPr marL="833755" marR="2271395" algn="just">
              <a:lnSpc>
                <a:spcPts val="2650"/>
              </a:lnSpc>
              <a:spcBef>
                <a:spcPts val="95"/>
              </a:spcBef>
            </a:pPr>
            <a:r>
              <a:rPr sz="2200" i="1" dirty="0">
                <a:latin typeface="Calibri"/>
                <a:cs typeface="Calibri"/>
              </a:rPr>
              <a:t>Šahovski program </a:t>
            </a:r>
            <a:r>
              <a:rPr sz="2200" i="1" dirty="0">
                <a:solidFill>
                  <a:srgbClr val="333399"/>
                </a:solidFill>
                <a:latin typeface="Calibri"/>
                <a:cs typeface="Calibri"/>
              </a:rPr>
              <a:t>Deep Blue </a:t>
            </a:r>
            <a:r>
              <a:rPr sz="2200" i="1" dirty="0">
                <a:latin typeface="Calibri"/>
                <a:cs typeface="Calibri"/>
              </a:rPr>
              <a:t>je </a:t>
            </a:r>
            <a:r>
              <a:rPr sz="2200" i="1" spc="-5" dirty="0">
                <a:latin typeface="Calibri"/>
                <a:cs typeface="Calibri"/>
              </a:rPr>
              <a:t>1997. </a:t>
            </a:r>
            <a:r>
              <a:rPr sz="2200" i="1" dirty="0">
                <a:latin typeface="Calibri"/>
                <a:cs typeface="Calibri"/>
              </a:rPr>
              <a:t>godine  pobedio svetskog </a:t>
            </a:r>
            <a:r>
              <a:rPr sz="2200" i="1" spc="5" dirty="0">
                <a:latin typeface="Calibri"/>
                <a:cs typeface="Calibri"/>
              </a:rPr>
              <a:t>šampiona </a:t>
            </a:r>
            <a:r>
              <a:rPr sz="2200" i="1" dirty="0">
                <a:latin typeface="Calibri"/>
                <a:cs typeface="Calibri"/>
              </a:rPr>
              <a:t>Garija</a:t>
            </a:r>
            <a:r>
              <a:rPr sz="2200" i="1" spc="-16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Kasparova</a:t>
            </a:r>
            <a:endParaRPr sz="2200">
              <a:latin typeface="Calibri"/>
              <a:cs typeface="Calibri"/>
            </a:endParaRPr>
          </a:p>
          <a:p>
            <a:pPr marL="833755" lvl="1" indent="-316230" algn="just">
              <a:lnSpc>
                <a:spcPct val="100000"/>
              </a:lnSpc>
              <a:spcBef>
                <a:spcPts val="450"/>
              </a:spcBef>
              <a:buClr>
                <a:srgbClr val="333399"/>
              </a:buClr>
              <a:buFont typeface="Arial"/>
              <a:buChar char="–"/>
              <a:tabLst>
                <a:tab pos="834390" algn="l"/>
              </a:tabLst>
            </a:pPr>
            <a:r>
              <a:rPr sz="2200" i="1" spc="-5" dirty="0">
                <a:latin typeface="Calibri"/>
                <a:cs typeface="Calibri"/>
              </a:rPr>
              <a:t>IBM </a:t>
            </a:r>
            <a:r>
              <a:rPr sz="2200" i="1" dirty="0">
                <a:solidFill>
                  <a:srgbClr val="333399"/>
                </a:solidFill>
                <a:latin typeface="Calibri"/>
                <a:cs typeface="Calibri"/>
              </a:rPr>
              <a:t>Watson </a:t>
            </a:r>
            <a:r>
              <a:rPr sz="2200" i="1" dirty="0">
                <a:latin typeface="Calibri"/>
                <a:cs typeface="Calibri"/>
              </a:rPr>
              <a:t>(pobeda u kvizu </a:t>
            </a:r>
            <a:r>
              <a:rPr sz="2200" i="1" spc="5" dirty="0">
                <a:latin typeface="Calibri"/>
                <a:cs typeface="Calibri"/>
              </a:rPr>
              <a:t>opšteg </a:t>
            </a:r>
            <a:r>
              <a:rPr sz="2200" i="1" dirty="0">
                <a:latin typeface="Calibri"/>
                <a:cs typeface="Calibri"/>
              </a:rPr>
              <a:t>znanja,</a:t>
            </a:r>
            <a:r>
              <a:rPr sz="2200" i="1" spc="-20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2011)</a:t>
            </a:r>
            <a:endParaRPr sz="2200">
              <a:latin typeface="Calibri"/>
              <a:cs typeface="Calibri"/>
            </a:endParaRPr>
          </a:p>
          <a:p>
            <a:pPr marL="832485" marR="573405" lvl="1" indent="-315595" algn="just">
              <a:lnSpc>
                <a:spcPct val="100499"/>
              </a:lnSpc>
              <a:spcBef>
                <a:spcPts val="515"/>
              </a:spcBef>
              <a:buClr>
                <a:srgbClr val="333399"/>
              </a:buClr>
              <a:buFont typeface="Arial"/>
              <a:buChar char="–"/>
              <a:tabLst>
                <a:tab pos="833119" algn="l"/>
              </a:tabLst>
            </a:pPr>
            <a:r>
              <a:rPr sz="2200" i="1" dirty="0">
                <a:latin typeface="Calibri"/>
                <a:cs typeface="Calibri"/>
              </a:rPr>
              <a:t>Microsoft </a:t>
            </a:r>
            <a:r>
              <a:rPr sz="2200" i="1" dirty="0">
                <a:solidFill>
                  <a:srgbClr val="333399"/>
                </a:solidFill>
                <a:latin typeface="Calibri"/>
                <a:cs typeface="Calibri"/>
              </a:rPr>
              <a:t>Bing </a:t>
            </a:r>
            <a:r>
              <a:rPr sz="2200" i="1" dirty="0">
                <a:latin typeface="Calibri"/>
                <a:cs typeface="Calibri"/>
              </a:rPr>
              <a:t>(rezultati izbora </a:t>
            </a:r>
            <a:r>
              <a:rPr sz="2200" i="1" spc="-5" dirty="0">
                <a:latin typeface="Calibri"/>
                <a:cs typeface="Calibri"/>
              </a:rPr>
              <a:t>2014 </a:t>
            </a:r>
            <a:r>
              <a:rPr sz="2200" i="1" dirty="0">
                <a:latin typeface="Calibri"/>
                <a:cs typeface="Calibri"/>
              </a:rPr>
              <a:t>u USA i Škotskoj, &gt;95%;  2016 </a:t>
            </a:r>
            <a:r>
              <a:rPr sz="2200" i="1" spc="5" dirty="0">
                <a:latin typeface="Calibri"/>
                <a:cs typeface="Calibri"/>
              </a:rPr>
              <a:t>nije bio </a:t>
            </a:r>
            <a:r>
              <a:rPr sz="2200" i="1" dirty="0">
                <a:latin typeface="Calibri"/>
                <a:cs typeface="Calibri"/>
              </a:rPr>
              <a:t>uspešan, </a:t>
            </a:r>
            <a:r>
              <a:rPr sz="2200" i="1" spc="10" dirty="0">
                <a:latin typeface="Calibri"/>
                <a:cs typeface="Calibri"/>
              </a:rPr>
              <a:t>kao </a:t>
            </a:r>
            <a:r>
              <a:rPr sz="2200" i="1" spc="5" dirty="0">
                <a:latin typeface="Calibri"/>
                <a:cs typeface="Calibri"/>
              </a:rPr>
              <a:t>ni </a:t>
            </a:r>
            <a:r>
              <a:rPr sz="2200" i="1" dirty="0">
                <a:latin typeface="Calibri"/>
                <a:cs typeface="Calibri"/>
              </a:rPr>
              <a:t>većina </a:t>
            </a:r>
            <a:r>
              <a:rPr sz="2200" i="1" spc="5" dirty="0">
                <a:latin typeface="Calibri"/>
                <a:cs typeface="Calibri"/>
              </a:rPr>
              <a:t>humanih</a:t>
            </a:r>
            <a:r>
              <a:rPr sz="2200" i="1" spc="-24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analitičara)</a:t>
            </a:r>
            <a:endParaRPr sz="2200">
              <a:latin typeface="Calibri"/>
              <a:cs typeface="Calibri"/>
            </a:endParaRPr>
          </a:p>
          <a:p>
            <a:pPr marL="390525" marR="144780" indent="-378460" algn="just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Turingov </a:t>
            </a:r>
            <a:r>
              <a:rPr sz="2650" spc="-5" dirty="0">
                <a:latin typeface="Calibri"/>
                <a:cs typeface="Calibri"/>
              </a:rPr>
              <a:t>test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pokušaj </a:t>
            </a:r>
            <a:r>
              <a:rPr sz="2650" spc="-10" dirty="0">
                <a:latin typeface="Calibri"/>
                <a:cs typeface="Calibri"/>
              </a:rPr>
              <a:t>da </a:t>
            </a:r>
            <a:r>
              <a:rPr sz="2650" spc="-5" dirty="0">
                <a:latin typeface="Calibri"/>
                <a:cs typeface="Calibri"/>
              </a:rPr>
              <a:t>se definiše pojam </a:t>
            </a:r>
            <a:r>
              <a:rPr sz="2650" dirty="0">
                <a:latin typeface="Calibri"/>
                <a:cs typeface="Calibri"/>
              </a:rPr>
              <a:t>inteligencije  </a:t>
            </a:r>
            <a:r>
              <a:rPr sz="2650" spc="-5" dirty="0">
                <a:latin typeface="Calibri"/>
                <a:cs typeface="Calibri"/>
              </a:rPr>
              <a:t>računara (apstraktna računska</a:t>
            </a:r>
            <a:r>
              <a:rPr sz="2650" spc="-8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mašina)</a:t>
            </a:r>
            <a:endParaRPr sz="2650">
              <a:latin typeface="Calibri"/>
              <a:cs typeface="Calibri"/>
            </a:endParaRPr>
          </a:p>
          <a:p>
            <a:pPr marL="832485" lvl="1" indent="-316230" algn="just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833119" algn="l"/>
              </a:tabLst>
            </a:pPr>
            <a:r>
              <a:rPr sz="2200" spc="-5" dirty="0">
                <a:latin typeface="Calibri"/>
                <a:cs typeface="Calibri"/>
              </a:rPr>
              <a:t>Alan </a:t>
            </a:r>
            <a:r>
              <a:rPr sz="2200" dirty="0">
                <a:latin typeface="Calibri"/>
                <a:cs typeface="Calibri"/>
              </a:rPr>
              <a:t>Mathison Turing, matematičar i kriptoanalitičar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(1912-1954)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22792" y="5209032"/>
            <a:ext cx="755903" cy="339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0" rIns="0" bIns="0" rtlCol="0">
            <a:spAutoFit/>
          </a:bodyPr>
          <a:lstStyle/>
          <a:p>
            <a:pPr marL="2189480" marR="5080" algn="r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3.3 Sistemi istraživanja</a:t>
            </a:r>
            <a:r>
              <a:rPr sz="3950" spc="-90" dirty="0"/>
              <a:t> </a:t>
            </a:r>
            <a:r>
              <a:rPr sz="3950" spc="10" dirty="0"/>
              <a:t>podataka</a:t>
            </a:r>
            <a:endParaRPr sz="3950"/>
          </a:p>
          <a:p>
            <a:pPr marL="2189480" marR="6985" algn="r">
              <a:lnSpc>
                <a:spcPct val="100000"/>
              </a:lnSpc>
              <a:spcBef>
                <a:spcPts val="25"/>
              </a:spcBef>
            </a:pPr>
            <a:r>
              <a:rPr sz="3950" spc="5" dirty="0"/>
              <a:t>i mašinskog</a:t>
            </a:r>
            <a:r>
              <a:rPr sz="3950" spc="-60" dirty="0"/>
              <a:t> </a:t>
            </a:r>
            <a:r>
              <a:rPr sz="3950" spc="5" dirty="0"/>
              <a:t>učenja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697133"/>
            <a:ext cx="8625840" cy="471360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Samostalni </a:t>
            </a:r>
            <a:r>
              <a:rPr sz="2650" spc="-5" dirty="0">
                <a:latin typeface="Calibri"/>
                <a:cs typeface="Calibri"/>
              </a:rPr>
              <a:t>integrisani alati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Data</a:t>
            </a:r>
            <a:r>
              <a:rPr sz="2650" i="1" spc="-125" dirty="0">
                <a:latin typeface="Calibri"/>
                <a:cs typeface="Calibri"/>
              </a:rPr>
              <a:t> </a:t>
            </a:r>
            <a:r>
              <a:rPr sz="2650" i="1" dirty="0">
                <a:latin typeface="Calibri"/>
                <a:cs typeface="Calibri"/>
              </a:rPr>
              <a:t>Mining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5" dirty="0">
                <a:solidFill>
                  <a:srgbClr val="333399"/>
                </a:solidFill>
                <a:latin typeface="Calibri"/>
                <a:cs typeface="Calibri"/>
              </a:rPr>
              <a:t>WEKA </a:t>
            </a:r>
            <a:r>
              <a:rPr sz="2200" dirty="0">
                <a:latin typeface="Calibri"/>
                <a:cs typeface="Calibri"/>
              </a:rPr>
              <a:t>(besplatni </a:t>
            </a:r>
            <a:r>
              <a:rPr sz="2200" spc="-5" dirty="0">
                <a:latin typeface="Calibri"/>
                <a:cs typeface="Calibri"/>
              </a:rPr>
              <a:t>alat </a:t>
            </a:r>
            <a:r>
              <a:rPr sz="2200" spc="5" dirty="0">
                <a:latin typeface="Calibri"/>
                <a:cs typeface="Calibri"/>
              </a:rPr>
              <a:t>otvorenog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koda)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SAS </a:t>
            </a:r>
            <a:r>
              <a:rPr sz="2200" i="1" dirty="0">
                <a:latin typeface="Calibri"/>
                <a:cs typeface="Calibri"/>
              </a:rPr>
              <a:t>Enterprise Miner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(komercijalni)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-5" dirty="0">
                <a:latin typeface="Calibri"/>
                <a:cs typeface="Calibri"/>
              </a:rPr>
              <a:t>IBM </a:t>
            </a:r>
            <a:r>
              <a:rPr sz="2200" i="1" dirty="0">
                <a:latin typeface="Calibri"/>
                <a:cs typeface="Calibri"/>
              </a:rPr>
              <a:t>SPSS Modeler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(komercijalni)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Samostalni algoritmi </a:t>
            </a:r>
            <a:r>
              <a:rPr sz="2650" spc="-5" dirty="0">
                <a:latin typeface="Calibri"/>
                <a:cs typeface="Calibri"/>
              </a:rPr>
              <a:t>učenja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Machine</a:t>
            </a:r>
            <a:r>
              <a:rPr sz="2650" i="1" spc="-195" dirty="0">
                <a:latin typeface="Calibri"/>
                <a:cs typeface="Calibri"/>
              </a:rPr>
              <a:t> </a:t>
            </a:r>
            <a:r>
              <a:rPr sz="2650" i="1" dirty="0">
                <a:latin typeface="Calibri"/>
                <a:cs typeface="Calibri"/>
              </a:rPr>
              <a:t>Learning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-5" dirty="0">
                <a:latin typeface="Calibri"/>
                <a:cs typeface="Calibri"/>
              </a:rPr>
              <a:t>CART </a:t>
            </a:r>
            <a:r>
              <a:rPr sz="2200" dirty="0">
                <a:latin typeface="Calibri"/>
                <a:cs typeface="Calibri"/>
              </a:rPr>
              <a:t>(komercijalni, stabla odlučivanja i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regresije)</a:t>
            </a:r>
            <a:endParaRPr sz="2200">
              <a:latin typeface="Calibri"/>
              <a:cs typeface="Calibri"/>
            </a:endParaRPr>
          </a:p>
          <a:p>
            <a:pPr marL="390525" marR="43116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Delovi </a:t>
            </a:r>
            <a:r>
              <a:rPr sz="2650" spc="-5" dirty="0">
                <a:latin typeface="Calibri"/>
                <a:cs typeface="Calibri"/>
              </a:rPr>
              <a:t>sistema </a:t>
            </a:r>
            <a:r>
              <a:rPr sz="2650" dirty="0">
                <a:latin typeface="Calibri"/>
                <a:cs typeface="Calibri"/>
              </a:rPr>
              <a:t>poslovne </a:t>
            </a:r>
            <a:r>
              <a:rPr sz="2650" spc="-5" dirty="0">
                <a:latin typeface="Calibri"/>
                <a:cs typeface="Calibri"/>
              </a:rPr>
              <a:t>inteligencije (BI)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učenje stabala  </a:t>
            </a:r>
            <a:r>
              <a:rPr sz="2650" dirty="0">
                <a:latin typeface="Calibri"/>
                <a:cs typeface="Calibri"/>
              </a:rPr>
              <a:t>odlučivanja, neuronskih </a:t>
            </a:r>
            <a:r>
              <a:rPr sz="2650" spc="-5" dirty="0">
                <a:latin typeface="Calibri"/>
                <a:cs typeface="Calibri"/>
              </a:rPr>
              <a:t>mreža </a:t>
            </a:r>
            <a:r>
              <a:rPr sz="2650" dirty="0">
                <a:latin typeface="Calibri"/>
                <a:cs typeface="Calibri"/>
              </a:rPr>
              <a:t>i modela nosećih</a:t>
            </a:r>
            <a:r>
              <a:rPr sz="2650" spc="-2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vektora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Oracle </a:t>
            </a:r>
            <a:r>
              <a:rPr sz="2200" spc="-5" dirty="0">
                <a:latin typeface="Calibri"/>
                <a:cs typeface="Calibri"/>
              </a:rPr>
              <a:t>BI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11g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25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-5" dirty="0">
                <a:latin typeface="Calibri"/>
                <a:cs typeface="Calibri"/>
              </a:rPr>
              <a:t>IBM </a:t>
            </a:r>
            <a:r>
              <a:rPr sz="2200" dirty="0">
                <a:latin typeface="Calibri"/>
                <a:cs typeface="Calibri"/>
              </a:rPr>
              <a:t>DB2 </a:t>
            </a:r>
            <a:r>
              <a:rPr sz="2200" i="1" dirty="0">
                <a:latin typeface="Calibri"/>
                <a:cs typeface="Calibri"/>
              </a:rPr>
              <a:t>Intelligent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Miner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45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Microsoft SQL Server </a:t>
            </a:r>
            <a:r>
              <a:rPr sz="2200" i="1" dirty="0">
                <a:latin typeface="Calibri"/>
                <a:cs typeface="Calibri"/>
              </a:rPr>
              <a:t>Business Intelligence Development Studio</a:t>
            </a:r>
            <a:r>
              <a:rPr sz="2200" i="1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(BIDS)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7045" y="644209"/>
            <a:ext cx="290385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>
                <a:solidFill>
                  <a:srgbClr val="7E7E7E"/>
                </a:solidFill>
              </a:rPr>
              <a:t>Primer:</a:t>
            </a:r>
            <a:r>
              <a:rPr sz="3950" spc="-85" dirty="0">
                <a:solidFill>
                  <a:srgbClr val="7E7E7E"/>
                </a:solidFill>
              </a:rPr>
              <a:t> </a:t>
            </a:r>
            <a:r>
              <a:rPr sz="3950" spc="10" dirty="0"/>
              <a:t>WEKA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304800" y="1764792"/>
            <a:ext cx="10081260" cy="4989957"/>
            <a:chOff x="304800" y="1764792"/>
            <a:chExt cx="10081260" cy="4989957"/>
          </a:xfrm>
        </p:grpSpPr>
        <p:sp>
          <p:nvSpPr>
            <p:cNvPr id="4" name="object 4"/>
            <p:cNvSpPr/>
            <p:nvPr/>
          </p:nvSpPr>
          <p:spPr>
            <a:xfrm>
              <a:off x="809243" y="1764792"/>
              <a:ext cx="4453255" cy="754380"/>
            </a:xfrm>
            <a:custGeom>
              <a:avLst/>
              <a:gdLst/>
              <a:ahLst/>
              <a:cxnLst/>
              <a:rect l="l" t="t" r="r" b="b"/>
              <a:pathLst>
                <a:path w="4453255" h="754380">
                  <a:moveTo>
                    <a:pt x="4453127" y="754380"/>
                  </a:moveTo>
                  <a:lnTo>
                    <a:pt x="0" y="754380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75438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0011" y="1764792"/>
              <a:ext cx="4453127" cy="75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2519172"/>
              <a:ext cx="10081260" cy="2519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9243" y="2519172"/>
              <a:ext cx="4453255" cy="2519680"/>
            </a:xfrm>
            <a:custGeom>
              <a:avLst/>
              <a:gdLst/>
              <a:ahLst/>
              <a:cxnLst/>
              <a:rect l="l" t="t" r="r" b="b"/>
              <a:pathLst>
                <a:path w="4453255" h="2519679">
                  <a:moveTo>
                    <a:pt x="4453127" y="2519172"/>
                  </a:moveTo>
                  <a:lnTo>
                    <a:pt x="0" y="2519172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251917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0011" y="2519172"/>
              <a:ext cx="4453127" cy="25191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243" y="5038344"/>
              <a:ext cx="4453255" cy="1716405"/>
            </a:xfrm>
            <a:custGeom>
              <a:avLst/>
              <a:gdLst/>
              <a:ahLst/>
              <a:cxnLst/>
              <a:rect l="l" t="t" r="r" b="b"/>
              <a:pathLst>
                <a:path w="4453255" h="1716404">
                  <a:moveTo>
                    <a:pt x="4453127" y="1716023"/>
                  </a:moveTo>
                  <a:lnTo>
                    <a:pt x="0" y="1716023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1716023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97064" y="1781009"/>
            <a:ext cx="4128770" cy="489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indent="-378460">
              <a:lnSpc>
                <a:spcPts val="3175"/>
              </a:lnSpc>
              <a:spcBef>
                <a:spcPts val="10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WEKA</a:t>
            </a:r>
            <a:endParaRPr sz="2650">
              <a:latin typeface="Calibri"/>
              <a:cs typeface="Calibri"/>
            </a:endParaRPr>
          </a:p>
          <a:p>
            <a:pPr marL="390525" marR="467359">
              <a:lnSpc>
                <a:spcPts val="3180"/>
              </a:lnSpc>
              <a:spcBef>
                <a:spcPts val="100"/>
              </a:spcBef>
            </a:pPr>
            <a:r>
              <a:rPr sz="2650" spc="-5" dirty="0">
                <a:latin typeface="Calibri"/>
                <a:cs typeface="Calibri"/>
              </a:rPr>
              <a:t>(</a:t>
            </a:r>
            <a:r>
              <a:rPr sz="2650" i="1" spc="-5" dirty="0">
                <a:latin typeface="Calibri"/>
                <a:cs typeface="Calibri"/>
              </a:rPr>
              <a:t>Waikato </a:t>
            </a:r>
            <a:r>
              <a:rPr sz="2650" i="1" dirty="0">
                <a:latin typeface="Calibri"/>
                <a:cs typeface="Calibri"/>
              </a:rPr>
              <a:t>Environment  </a:t>
            </a:r>
            <a:r>
              <a:rPr sz="2650" i="1" spc="-10" dirty="0">
                <a:latin typeface="Calibri"/>
                <a:cs typeface="Calibri"/>
              </a:rPr>
              <a:t>for </a:t>
            </a:r>
            <a:r>
              <a:rPr sz="2650" i="1" dirty="0">
                <a:latin typeface="Calibri"/>
                <a:cs typeface="Calibri"/>
              </a:rPr>
              <a:t>Knowledge</a:t>
            </a:r>
            <a:r>
              <a:rPr sz="2650" i="1" spc="-25" dirty="0">
                <a:latin typeface="Calibri"/>
                <a:cs typeface="Calibri"/>
              </a:rPr>
              <a:t> </a:t>
            </a:r>
            <a:r>
              <a:rPr sz="2650" i="1" spc="-5" dirty="0">
                <a:latin typeface="Calibri"/>
                <a:cs typeface="Calibri"/>
              </a:rPr>
              <a:t>Analysis</a:t>
            </a:r>
            <a:r>
              <a:rPr sz="2650" spc="-5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53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otvorenog koda</a:t>
            </a:r>
            <a:r>
              <a:rPr sz="2650" spc="-1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Java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veliki broj </a:t>
            </a:r>
            <a:r>
              <a:rPr sz="2650" dirty="0">
                <a:latin typeface="Calibri"/>
                <a:cs typeface="Calibri"/>
              </a:rPr>
              <a:t>metoda</a:t>
            </a:r>
            <a:r>
              <a:rPr sz="2650" spc="-75" dirty="0">
                <a:latin typeface="Calibri"/>
                <a:cs typeface="Calibri"/>
              </a:rPr>
              <a:t> </a:t>
            </a:r>
            <a:r>
              <a:rPr sz="2650" spc="5" dirty="0">
                <a:latin typeface="Calibri"/>
                <a:cs typeface="Calibri"/>
              </a:rPr>
              <a:t>za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5" dirty="0">
                <a:latin typeface="Calibri"/>
                <a:cs typeface="Calibri"/>
              </a:rPr>
              <a:t>učenje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klasifikacija</a:t>
            </a:r>
            <a:endParaRPr sz="2200">
              <a:latin typeface="Calibri"/>
              <a:cs typeface="Calibri"/>
            </a:endParaRPr>
          </a:p>
          <a:p>
            <a:pPr marL="708660" marR="546735" lvl="1" indent="-300355">
              <a:lnSpc>
                <a:spcPct val="100400"/>
              </a:lnSpc>
              <a:spcBef>
                <a:spcPts val="53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predviđanje kontinualnih  vrednosti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(regresija)</a:t>
            </a:r>
            <a:endParaRPr sz="2200">
              <a:latin typeface="Calibri"/>
              <a:cs typeface="Calibri"/>
            </a:endParaRPr>
          </a:p>
          <a:p>
            <a:pPr marL="708660" marR="1219200" lvl="1" indent="-300355">
              <a:lnSpc>
                <a:spcPct val="100499"/>
              </a:lnSpc>
              <a:spcBef>
                <a:spcPts val="515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5" dirty="0">
                <a:latin typeface="Calibri"/>
                <a:cs typeface="Calibri"/>
              </a:rPr>
              <a:t>učenje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otkrivanjem  (grupisanje)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analiza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asocijacija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vizualizacija podataka 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znanja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0011" y="5038344"/>
            <a:ext cx="4453127" cy="82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7045" y="644209"/>
            <a:ext cx="290385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>
                <a:solidFill>
                  <a:srgbClr val="7E7E7E"/>
                </a:solidFill>
              </a:rPr>
              <a:t>Primer:</a:t>
            </a:r>
            <a:r>
              <a:rPr sz="3950" spc="-85" dirty="0">
                <a:solidFill>
                  <a:srgbClr val="7E7E7E"/>
                </a:solidFill>
              </a:rPr>
              <a:t> </a:t>
            </a:r>
            <a:r>
              <a:rPr sz="3950" spc="10" dirty="0"/>
              <a:t>WEKA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304800" y="1764792"/>
            <a:ext cx="10081260" cy="3274060"/>
            <a:chOff x="304800" y="1764792"/>
            <a:chExt cx="10081260" cy="3274060"/>
          </a:xfrm>
        </p:grpSpPr>
        <p:sp>
          <p:nvSpPr>
            <p:cNvPr id="4" name="object 4"/>
            <p:cNvSpPr/>
            <p:nvPr/>
          </p:nvSpPr>
          <p:spPr>
            <a:xfrm>
              <a:off x="809243" y="1764792"/>
              <a:ext cx="4453255" cy="754380"/>
            </a:xfrm>
            <a:custGeom>
              <a:avLst/>
              <a:gdLst/>
              <a:ahLst/>
              <a:cxnLst/>
              <a:rect l="l" t="t" r="r" b="b"/>
              <a:pathLst>
                <a:path w="4453255" h="754380">
                  <a:moveTo>
                    <a:pt x="4453127" y="754380"/>
                  </a:moveTo>
                  <a:lnTo>
                    <a:pt x="0" y="754380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75438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0011" y="1764792"/>
              <a:ext cx="4453127" cy="75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2519172"/>
              <a:ext cx="10081260" cy="2519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9243" y="2519172"/>
              <a:ext cx="4453255" cy="1010919"/>
            </a:xfrm>
            <a:custGeom>
              <a:avLst/>
              <a:gdLst/>
              <a:ahLst/>
              <a:cxnLst/>
              <a:rect l="l" t="t" r="r" b="b"/>
              <a:pathLst>
                <a:path w="4453255" h="1010920">
                  <a:moveTo>
                    <a:pt x="4453127" y="1010411"/>
                  </a:moveTo>
                  <a:lnTo>
                    <a:pt x="0" y="1010411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1010411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9243" y="1764792"/>
            <a:ext cx="4453255" cy="17653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78155" marR="512445" indent="-378460">
              <a:lnSpc>
                <a:spcPct val="99900"/>
              </a:lnSpc>
              <a:spcBef>
                <a:spcPts val="229"/>
              </a:spcBef>
              <a:buClr>
                <a:srgbClr val="BADFE2"/>
              </a:buClr>
              <a:buChar char="•"/>
              <a:tabLst>
                <a:tab pos="478155" algn="l"/>
                <a:tab pos="478790" algn="l"/>
              </a:tabLst>
            </a:pPr>
            <a:r>
              <a:rPr sz="2650" spc="-5" dirty="0">
                <a:latin typeface="Calibri"/>
                <a:cs typeface="Calibri"/>
              </a:rPr>
              <a:t>Primer učenja </a:t>
            </a:r>
            <a:r>
              <a:rPr sz="2650" dirty="0">
                <a:latin typeface="Calibri"/>
                <a:cs typeface="Calibri"/>
              </a:rPr>
              <a:t>pravila i  </a:t>
            </a:r>
            <a:r>
              <a:rPr sz="2650" spc="-5" dirty="0">
                <a:latin typeface="Calibri"/>
                <a:cs typeface="Calibri"/>
              </a:rPr>
              <a:t>stabala </a:t>
            </a:r>
            <a:r>
              <a:rPr sz="2650" dirty="0">
                <a:latin typeface="Calibri"/>
                <a:cs typeface="Calibri"/>
              </a:rPr>
              <a:t>odlučivanja </a:t>
            </a:r>
            <a:r>
              <a:rPr sz="2650" spc="5" dirty="0">
                <a:latin typeface="Calibri"/>
                <a:cs typeface="Calibri"/>
              </a:rPr>
              <a:t>na  </a:t>
            </a:r>
            <a:r>
              <a:rPr sz="2650" dirty="0">
                <a:latin typeface="Calibri"/>
                <a:cs typeface="Calibri"/>
              </a:rPr>
              <a:t>osnovu analize glasanja</a:t>
            </a:r>
            <a:r>
              <a:rPr sz="2650" spc="-18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u  </a:t>
            </a:r>
            <a:r>
              <a:rPr sz="2650" spc="-5" dirty="0">
                <a:latin typeface="Calibri"/>
                <a:cs typeface="Calibri"/>
              </a:rPr>
              <a:t>američkom</a:t>
            </a:r>
            <a:r>
              <a:rPr sz="2650" spc="-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kongresu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9243" y="2519172"/>
            <a:ext cx="9073895" cy="4539995"/>
            <a:chOff x="809243" y="2519172"/>
            <a:chExt cx="9073895" cy="4539995"/>
          </a:xfrm>
        </p:grpSpPr>
        <p:sp>
          <p:nvSpPr>
            <p:cNvPr id="10" name="object 10"/>
            <p:cNvSpPr/>
            <p:nvPr/>
          </p:nvSpPr>
          <p:spPr>
            <a:xfrm>
              <a:off x="809243" y="3697224"/>
              <a:ext cx="4453127" cy="1341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1" y="2519172"/>
              <a:ext cx="4453127" cy="25191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0784" y="5172455"/>
              <a:ext cx="4160519" cy="18867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243" y="5038344"/>
              <a:ext cx="4453127" cy="20147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0011" y="5038344"/>
              <a:ext cx="4453127" cy="822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9249" y="644209"/>
            <a:ext cx="8388350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3.4 </a:t>
            </a:r>
            <a:r>
              <a:rPr sz="3950" spc="15" dirty="0"/>
              <a:t>Gotova </a:t>
            </a:r>
            <a:r>
              <a:rPr sz="3950" spc="5" dirty="0"/>
              <a:t>rešenja </a:t>
            </a:r>
            <a:r>
              <a:rPr sz="3950" spc="-5" dirty="0"/>
              <a:t>za </a:t>
            </a:r>
            <a:r>
              <a:rPr sz="3950" spc="10" dirty="0"/>
              <a:t>određene</a:t>
            </a:r>
            <a:r>
              <a:rPr sz="3950" spc="-145" dirty="0"/>
              <a:t> </a:t>
            </a:r>
            <a:r>
              <a:rPr sz="3950" spc="5" dirty="0"/>
              <a:t>primene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702005"/>
            <a:ext cx="8447405" cy="51492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50" spc="-5" dirty="0">
                <a:latin typeface="Calibri"/>
                <a:cs typeface="Calibri"/>
              </a:rPr>
              <a:t>Primeri kompanije </a:t>
            </a:r>
            <a:r>
              <a:rPr sz="2650" dirty="0">
                <a:latin typeface="Calibri"/>
                <a:cs typeface="Calibri"/>
              </a:rPr>
              <a:t>LPA (</a:t>
            </a:r>
            <a:r>
              <a:rPr sz="2650" i="1" dirty="0">
                <a:latin typeface="Calibri"/>
                <a:cs typeface="Calibri"/>
              </a:rPr>
              <a:t>Logic Programming</a:t>
            </a:r>
            <a:r>
              <a:rPr sz="2650" i="1" spc="-114" dirty="0">
                <a:latin typeface="Calibri"/>
                <a:cs typeface="Calibri"/>
              </a:rPr>
              <a:t> </a:t>
            </a:r>
            <a:r>
              <a:rPr sz="2650" i="1" spc="-5" dirty="0">
                <a:latin typeface="Calibri"/>
                <a:cs typeface="Calibri"/>
              </a:rPr>
              <a:t>Associates</a:t>
            </a:r>
            <a:r>
              <a:rPr sz="2650" spc="-5" dirty="0">
                <a:latin typeface="Calibri"/>
                <a:cs typeface="Calibri"/>
              </a:rPr>
              <a:t>):</a:t>
            </a:r>
            <a:endParaRPr sz="2650">
              <a:latin typeface="Calibri"/>
              <a:cs typeface="Calibri"/>
            </a:endParaRPr>
          </a:p>
          <a:p>
            <a:pPr marL="408940" marR="5080" indent="-396875">
              <a:lnSpc>
                <a:spcPct val="100000"/>
              </a:lnSpc>
              <a:spcBef>
                <a:spcPts val="620"/>
              </a:spcBef>
              <a:buClr>
                <a:srgbClr val="BADFE2"/>
              </a:buClr>
              <a:buChar char="•"/>
              <a:tabLst>
                <a:tab pos="408940" algn="l"/>
                <a:tab pos="409575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Contract </a:t>
            </a: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Express </a:t>
            </a: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DealBuilder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inteligentno generisanje  ugovora; korisnici Cisco, Microsoft, itd. Uključen </a:t>
            </a:r>
            <a:r>
              <a:rPr sz="2650" dirty="0">
                <a:latin typeface="Calibri"/>
                <a:cs typeface="Calibri"/>
              </a:rPr>
              <a:t>u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sisteme:</a:t>
            </a:r>
            <a:endParaRPr sz="2650">
              <a:latin typeface="Calibri"/>
              <a:cs typeface="Calibri"/>
            </a:endParaRPr>
          </a:p>
          <a:p>
            <a:pPr marL="848994" lvl="1" indent="-39497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848994" algn="l"/>
                <a:tab pos="849630" algn="l"/>
              </a:tabLst>
            </a:pPr>
            <a:r>
              <a:rPr sz="2200" spc="5" dirty="0">
                <a:latin typeface="Calibri"/>
                <a:cs typeface="Calibri"/>
              </a:rPr>
              <a:t>Term Sheet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Generator</a:t>
            </a:r>
            <a:endParaRPr sz="2200">
              <a:latin typeface="Calibri"/>
              <a:cs typeface="Calibri"/>
            </a:endParaRPr>
          </a:p>
          <a:p>
            <a:pPr marL="848994">
              <a:lnSpc>
                <a:spcPct val="100000"/>
              </a:lnSpc>
              <a:spcBef>
                <a:spcPts val="250"/>
              </a:spcBef>
            </a:pPr>
            <a:r>
              <a:rPr sz="1750" u="heavy" spc="-9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1750" spc="6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ttp://www.wsgr.com/WSGR/Display.aspx?SectionName=practice/termsheet.htm</a:t>
            </a:r>
            <a:endParaRPr sz="1750">
              <a:latin typeface="Calibri"/>
              <a:cs typeface="Calibri"/>
            </a:endParaRPr>
          </a:p>
          <a:p>
            <a:pPr marL="848994" lvl="1" indent="-394970" algn="just">
              <a:lnSpc>
                <a:spcPct val="100000"/>
              </a:lnSpc>
              <a:spcBef>
                <a:spcPts val="1085"/>
              </a:spcBef>
              <a:buClr>
                <a:srgbClr val="333399"/>
              </a:buClr>
              <a:buFont typeface="Arial"/>
              <a:buChar char="–"/>
              <a:tabLst>
                <a:tab pos="849630" algn="l"/>
              </a:tabLst>
            </a:pPr>
            <a:r>
              <a:rPr sz="2200" spc="5" dirty="0">
                <a:latin typeface="Calibri"/>
                <a:cs typeface="Calibri"/>
              </a:rPr>
              <a:t>Founders </a:t>
            </a:r>
            <a:r>
              <a:rPr sz="2200" dirty="0">
                <a:latin typeface="Calibri"/>
                <a:cs typeface="Calibri"/>
              </a:rPr>
              <a:t>Workbench</a:t>
            </a:r>
            <a:r>
              <a:rPr sz="2200" spc="-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950" u="heavy" spc="-10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1950" spc="6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9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ttp://</a:t>
            </a:r>
            <a:r>
              <a:rPr sz="19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2"/>
              </a:rPr>
              <a:t>www.foundersworkbench.com</a:t>
            </a:r>
            <a:r>
              <a:rPr sz="17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endParaRPr sz="1750">
              <a:latin typeface="Calibri"/>
              <a:cs typeface="Calibri"/>
            </a:endParaRPr>
          </a:p>
          <a:p>
            <a:pPr marL="390525" indent="-378460" algn="just">
              <a:lnSpc>
                <a:spcPct val="100000"/>
              </a:lnSpc>
              <a:spcBef>
                <a:spcPts val="725"/>
              </a:spcBef>
              <a:buClr>
                <a:srgbClr val="BADFE2"/>
              </a:buClr>
              <a:buChar char="•"/>
              <a:tabLst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Arezzo </a:t>
            </a:r>
            <a:r>
              <a:rPr sz="2650" dirty="0">
                <a:latin typeface="Calibri"/>
                <a:cs typeface="Calibri"/>
              </a:rPr>
              <a:t>(Prolog) - </a:t>
            </a:r>
            <a:r>
              <a:rPr sz="2650" spc="-5" dirty="0">
                <a:latin typeface="Calibri"/>
                <a:cs typeface="Calibri"/>
              </a:rPr>
              <a:t>klinički </a:t>
            </a:r>
            <a:r>
              <a:rPr sz="2650" dirty="0">
                <a:latin typeface="Calibri"/>
                <a:cs typeface="Calibri"/>
              </a:rPr>
              <a:t>softver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spc="-5" dirty="0">
                <a:latin typeface="Calibri"/>
                <a:cs typeface="Calibri"/>
              </a:rPr>
              <a:t>podršku</a:t>
            </a:r>
            <a:r>
              <a:rPr sz="2650" spc="-1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odlučivanju</a:t>
            </a:r>
            <a:endParaRPr sz="2650">
              <a:latin typeface="Calibri"/>
              <a:cs typeface="Calibri"/>
            </a:endParaRPr>
          </a:p>
          <a:p>
            <a:pPr marL="390525" algn="just">
              <a:lnSpc>
                <a:spcPct val="100000"/>
              </a:lnSpc>
              <a:spcBef>
                <a:spcPts val="75"/>
              </a:spcBef>
            </a:pPr>
            <a:r>
              <a:rPr sz="1950" u="heavy" spc="-10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1950" spc="60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9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ttp://</a:t>
            </a:r>
            <a:r>
              <a:rPr sz="19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3"/>
              </a:rPr>
              <a:t>www.infermed.com</a:t>
            </a:r>
            <a:r>
              <a:rPr sz="17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endParaRPr sz="1750">
              <a:latin typeface="Calibri"/>
              <a:cs typeface="Calibri"/>
            </a:endParaRPr>
          </a:p>
          <a:p>
            <a:pPr marL="390525" indent="-378460" algn="just">
              <a:lnSpc>
                <a:spcPct val="100000"/>
              </a:lnSpc>
              <a:spcBef>
                <a:spcPts val="595"/>
              </a:spcBef>
              <a:buClr>
                <a:srgbClr val="BADFE2"/>
              </a:buClr>
              <a:buChar char="•"/>
              <a:tabLst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MDSS </a:t>
            </a:r>
            <a:r>
              <a:rPr sz="2650" dirty="0">
                <a:latin typeface="Calibri"/>
                <a:cs typeface="Calibri"/>
              </a:rPr>
              <a:t>- softver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spc="-5" dirty="0">
                <a:latin typeface="Calibri"/>
                <a:cs typeface="Calibri"/>
              </a:rPr>
              <a:t>medicinsku dijagnostiku</a:t>
            </a:r>
            <a:r>
              <a:rPr sz="2650" spc="50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(dijabetes)</a:t>
            </a:r>
            <a:endParaRPr sz="2650">
              <a:latin typeface="Calibri"/>
              <a:cs typeface="Calibri"/>
            </a:endParaRPr>
          </a:p>
          <a:p>
            <a:pPr marL="390525" marR="197485" indent="-378460" algn="just">
              <a:lnSpc>
                <a:spcPct val="100000"/>
              </a:lnSpc>
              <a:spcBef>
                <a:spcPts val="640"/>
              </a:spcBef>
              <a:buClr>
                <a:srgbClr val="BADFE2"/>
              </a:buClr>
              <a:buChar char="•"/>
              <a:tabLst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CASSANDRA </a:t>
            </a:r>
            <a:r>
              <a:rPr sz="2650" dirty="0">
                <a:latin typeface="Calibri"/>
                <a:cs typeface="Calibri"/>
              </a:rPr>
              <a:t>(Prolog) - </a:t>
            </a:r>
            <a:r>
              <a:rPr sz="2650" spc="-5" dirty="0">
                <a:latin typeface="Calibri"/>
                <a:cs typeface="Calibri"/>
              </a:rPr>
              <a:t>podrška razvoja softvera: provera </a:t>
            </a:r>
            <a:r>
              <a:rPr sz="2650" dirty="0">
                <a:latin typeface="Calibri"/>
                <a:cs typeface="Calibri"/>
              </a:rPr>
              <a:t>i  simulacija UML modela, </a:t>
            </a:r>
            <a:r>
              <a:rPr sz="2650" spc="-5" dirty="0">
                <a:latin typeface="Calibri"/>
                <a:cs typeface="Calibri"/>
              </a:rPr>
              <a:t>estimacija </a:t>
            </a:r>
            <a:r>
              <a:rPr sz="2650" dirty="0">
                <a:latin typeface="Calibri"/>
                <a:cs typeface="Calibri"/>
              </a:rPr>
              <a:t>obima </a:t>
            </a:r>
            <a:r>
              <a:rPr sz="2650" spc="-5" dirty="0">
                <a:latin typeface="Calibri"/>
                <a:cs typeface="Calibri"/>
              </a:rPr>
              <a:t>projekta,</a:t>
            </a:r>
            <a:r>
              <a:rPr sz="2650" spc="-204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razvoj  poslovnih pravila (</a:t>
            </a:r>
            <a:r>
              <a:rPr sz="2650" i="1" dirty="0">
                <a:latin typeface="Calibri"/>
                <a:cs typeface="Calibri"/>
              </a:rPr>
              <a:t>business </a:t>
            </a:r>
            <a:r>
              <a:rPr sz="2650" i="1" spc="-5" dirty="0">
                <a:latin typeface="Calibri"/>
                <a:cs typeface="Calibri"/>
              </a:rPr>
              <a:t>rules</a:t>
            </a:r>
            <a:r>
              <a:rPr sz="2650" spc="-5" dirty="0">
                <a:latin typeface="Calibri"/>
                <a:cs typeface="Calibri"/>
              </a:rPr>
              <a:t>), baza podataka,</a:t>
            </a:r>
            <a:r>
              <a:rPr sz="2650" spc="-114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itd.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48873" y="6916918"/>
            <a:ext cx="2451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4</a:t>
            </a:r>
            <a:r>
              <a:rPr sz="1550" spc="-5" dirty="0"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657225"/>
            <a:ext cx="9525000" cy="1372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6175" marR="5080" indent="-1431290" algn="l">
              <a:lnSpc>
                <a:spcPct val="100499"/>
              </a:lnSpc>
              <a:spcBef>
                <a:spcPts val="90"/>
              </a:spcBef>
            </a:pPr>
            <a:r>
              <a:rPr spc="10" dirty="0"/>
              <a:t>4. </a:t>
            </a:r>
            <a:r>
              <a:rPr spc="5" dirty="0"/>
              <a:t>Primeri </a:t>
            </a:r>
            <a:r>
              <a:rPr dirty="0"/>
              <a:t>ekspertnih</a:t>
            </a:r>
            <a:r>
              <a:rPr spc="-110" dirty="0"/>
              <a:t> </a:t>
            </a:r>
            <a:r>
              <a:rPr dirty="0"/>
              <a:t>sistema  </a:t>
            </a:r>
            <a:r>
              <a:rPr spc="-10" dirty="0"/>
              <a:t>za </a:t>
            </a:r>
            <a:r>
              <a:rPr dirty="0"/>
              <a:t>podršku</a:t>
            </a:r>
            <a:r>
              <a:rPr spc="-45" dirty="0"/>
              <a:t> </a:t>
            </a:r>
            <a:r>
              <a:rPr dirty="0"/>
              <a:t>odlučivanju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1100" y="3171825"/>
            <a:ext cx="6287135" cy="11569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579120" indent="-567055">
              <a:lnSpc>
                <a:spcPct val="100000"/>
              </a:lnSpc>
              <a:spcBef>
                <a:spcPts val="885"/>
              </a:spcBef>
              <a:buClr>
                <a:srgbClr val="BADFE2"/>
              </a:buClr>
              <a:buAutoNum type="arabicPeriod"/>
              <a:tabLst>
                <a:tab pos="579120" algn="l"/>
                <a:tab pos="579755" algn="l"/>
              </a:tabLst>
            </a:pPr>
            <a:r>
              <a:rPr sz="3050" spc="10" dirty="0">
                <a:latin typeface="Calibri"/>
                <a:cs typeface="Calibri"/>
              </a:rPr>
              <a:t>Oblasti primene ekspertnih</a:t>
            </a:r>
            <a:r>
              <a:rPr sz="3050" spc="25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sistema</a:t>
            </a:r>
            <a:endParaRPr sz="3050" dirty="0">
              <a:latin typeface="Calibri"/>
              <a:cs typeface="Calibri"/>
            </a:endParaRPr>
          </a:p>
          <a:p>
            <a:pPr marL="579120" indent="-567055">
              <a:lnSpc>
                <a:spcPct val="100000"/>
              </a:lnSpc>
              <a:spcBef>
                <a:spcPts val="790"/>
              </a:spcBef>
              <a:buClr>
                <a:srgbClr val="BADFE2"/>
              </a:buClr>
              <a:buAutoNum type="arabicPeriod"/>
              <a:tabLst>
                <a:tab pos="579120" algn="l"/>
                <a:tab pos="579755" algn="l"/>
              </a:tabLst>
            </a:pPr>
            <a:r>
              <a:rPr sz="3050" spc="10" dirty="0">
                <a:latin typeface="Calibri"/>
                <a:cs typeface="Calibri"/>
              </a:rPr>
              <a:t>Primeri </a:t>
            </a:r>
            <a:r>
              <a:rPr sz="3050" spc="15" dirty="0">
                <a:latin typeface="Calibri"/>
                <a:cs typeface="Calibri"/>
              </a:rPr>
              <a:t>primene </a:t>
            </a:r>
            <a:r>
              <a:rPr sz="3050" spc="10" dirty="0">
                <a:latin typeface="Calibri"/>
                <a:cs typeface="Calibri"/>
              </a:rPr>
              <a:t>ekspertnih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spc="15" dirty="0">
                <a:latin typeface="Calibri"/>
                <a:cs typeface="Calibri"/>
              </a:rPr>
              <a:t>sistema</a:t>
            </a:r>
            <a:endParaRPr sz="30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183" y="644209"/>
            <a:ext cx="803592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4.1 Oblasti </a:t>
            </a:r>
            <a:r>
              <a:rPr sz="3950" spc="10" dirty="0"/>
              <a:t>primene </a:t>
            </a:r>
            <a:r>
              <a:rPr sz="3950" spc="5" dirty="0"/>
              <a:t>ekspertnih</a:t>
            </a:r>
            <a:r>
              <a:rPr sz="3950" spc="-114" dirty="0"/>
              <a:t> </a:t>
            </a:r>
            <a:r>
              <a:rPr sz="3950" spc="5" dirty="0"/>
              <a:t>sistema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702005"/>
            <a:ext cx="7115175" cy="43827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2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Interpretacija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opis nastale</a:t>
            </a:r>
            <a:r>
              <a:rPr sz="2650" spc="-7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situacije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2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Predviđanje </a:t>
            </a:r>
            <a:r>
              <a:rPr sz="2650" dirty="0">
                <a:latin typeface="Calibri"/>
                <a:cs typeface="Calibri"/>
              </a:rPr>
              <a:t>- predviđanje </a:t>
            </a:r>
            <a:r>
              <a:rPr sz="2650" spc="-5" dirty="0">
                <a:latin typeface="Calibri"/>
                <a:cs typeface="Calibri"/>
              </a:rPr>
              <a:t>posledica</a:t>
            </a:r>
            <a:r>
              <a:rPr sz="2650" spc="-7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situacije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4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Dijagnostika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10" dirty="0">
                <a:latin typeface="Calibri"/>
                <a:cs typeface="Calibri"/>
              </a:rPr>
              <a:t>na </a:t>
            </a:r>
            <a:r>
              <a:rPr sz="2650" spc="-5" dirty="0">
                <a:latin typeface="Calibri"/>
                <a:cs typeface="Calibri"/>
              </a:rPr>
              <a:t>osnovu posmatranja</a:t>
            </a:r>
            <a:r>
              <a:rPr sz="2650" spc="-7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stanja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Projektovanje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10" dirty="0">
                <a:latin typeface="Calibri"/>
                <a:cs typeface="Calibri"/>
              </a:rPr>
              <a:t>uz </a:t>
            </a:r>
            <a:r>
              <a:rPr sz="2650" dirty="0">
                <a:latin typeface="Calibri"/>
                <a:cs typeface="Calibri"/>
              </a:rPr>
              <a:t>poštovanje</a:t>
            </a:r>
            <a:r>
              <a:rPr sz="2650" spc="-7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ograničenja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Planiranje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usklađenost </a:t>
            </a:r>
            <a:r>
              <a:rPr sz="2650" dirty="0">
                <a:latin typeface="Calibri"/>
                <a:cs typeface="Calibri"/>
              </a:rPr>
              <a:t>s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ciljevima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2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Nadzor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otkrivanje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odstupanja/neispravnosti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Opravke </a:t>
            </a:r>
            <a:r>
              <a:rPr sz="2650" dirty="0">
                <a:latin typeface="Calibri"/>
                <a:cs typeface="Calibri"/>
              </a:rPr>
              <a:t>- upravljanje </a:t>
            </a:r>
            <a:r>
              <a:rPr sz="2650" spc="-5" dirty="0">
                <a:latin typeface="Calibri"/>
                <a:cs typeface="Calibri"/>
              </a:rPr>
              <a:t>otklanjanjem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neispravnosti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Učenje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5" dirty="0">
                <a:latin typeface="Calibri"/>
                <a:cs typeface="Calibri"/>
              </a:rPr>
              <a:t>pomoć</a:t>
            </a:r>
            <a:r>
              <a:rPr sz="2650" spc="-10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studentima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3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Upravljanje </a:t>
            </a:r>
            <a:r>
              <a:rPr sz="2650" dirty="0">
                <a:latin typeface="Calibri"/>
                <a:cs typeface="Calibri"/>
              </a:rPr>
              <a:t>- </a:t>
            </a:r>
            <a:r>
              <a:rPr sz="2650" spc="-5" dirty="0">
                <a:latin typeface="Calibri"/>
                <a:cs typeface="Calibri"/>
              </a:rPr>
              <a:t>funkcionisanjem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sistema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98035" marR="5080" indent="-244475">
              <a:lnSpc>
                <a:spcPct val="100499"/>
              </a:lnSpc>
              <a:spcBef>
                <a:spcPts val="90"/>
              </a:spcBef>
            </a:pPr>
            <a:r>
              <a:rPr spc="5" dirty="0"/>
              <a:t>4.2 </a:t>
            </a:r>
            <a:r>
              <a:rPr spc="-5" dirty="0"/>
              <a:t>Primeri</a:t>
            </a:r>
            <a:r>
              <a:rPr spc="-40" dirty="0"/>
              <a:t> </a:t>
            </a:r>
            <a:r>
              <a:rPr dirty="0"/>
              <a:t>primene  ekspertnih</a:t>
            </a:r>
            <a:r>
              <a:rPr spc="-85" dirty="0"/>
              <a:t> </a:t>
            </a:r>
            <a:r>
              <a:rPr dirty="0"/>
              <a:t>sistema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" y="1932432"/>
            <a:ext cx="10081260" cy="3105912"/>
            <a:chOff x="304800" y="1932432"/>
            <a:chExt cx="10081260" cy="3105912"/>
          </a:xfrm>
        </p:grpSpPr>
        <p:sp>
          <p:nvSpPr>
            <p:cNvPr id="4" name="object 4"/>
            <p:cNvSpPr/>
            <p:nvPr/>
          </p:nvSpPr>
          <p:spPr>
            <a:xfrm>
              <a:off x="5430011" y="1932432"/>
              <a:ext cx="3532632" cy="586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2519172"/>
              <a:ext cx="10081260" cy="2519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0011" y="2519172"/>
              <a:ext cx="3532632" cy="25191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4455" y="4201667"/>
              <a:ext cx="3727703" cy="8366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7064" y="1781009"/>
            <a:ext cx="4279265" cy="46964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1015365" indent="-378460">
              <a:lnSpc>
                <a:spcPts val="3170"/>
              </a:lnSpc>
              <a:spcBef>
                <a:spcPts val="2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Dijagnostika</a:t>
            </a:r>
            <a:r>
              <a:rPr sz="2650" spc="-10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složenih  </a:t>
            </a:r>
            <a:r>
              <a:rPr sz="2650" spc="-5" dirty="0">
                <a:latin typeface="Calibri"/>
                <a:cs typeface="Calibri"/>
              </a:rPr>
              <a:t>tehničkih</a:t>
            </a:r>
            <a:r>
              <a:rPr sz="2650" spc="-4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sistema</a:t>
            </a:r>
            <a:endParaRPr sz="2650">
              <a:latin typeface="Calibri"/>
              <a:cs typeface="Calibri"/>
            </a:endParaRPr>
          </a:p>
          <a:p>
            <a:pPr marL="390525">
              <a:lnSpc>
                <a:spcPts val="2575"/>
              </a:lnSpc>
            </a:pPr>
            <a:r>
              <a:rPr sz="2200" u="heavy" spc="-116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2200" spc="6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ttp://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6"/>
              </a:rPr>
              <a:t>www.exsys.com/cessnatop</a:t>
            </a:r>
            <a:endParaRPr sz="22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</a:pPr>
            <a:r>
              <a:rPr sz="2200" u="heavy" spc="-56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.</a:t>
            </a:r>
            <a:r>
              <a:rPr sz="2200" u="heavy" spc="4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html</a:t>
            </a:r>
            <a:endParaRPr sz="2200">
              <a:latin typeface="Calibri"/>
              <a:cs typeface="Calibri"/>
            </a:endParaRPr>
          </a:p>
          <a:p>
            <a:pPr marL="390525" marR="2635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Nadzor berzi </a:t>
            </a:r>
            <a:r>
              <a:rPr sz="2650" dirty="0">
                <a:latin typeface="Calibri"/>
                <a:cs typeface="Calibri"/>
              </a:rPr>
              <a:t>-</a:t>
            </a:r>
            <a:r>
              <a:rPr sz="2650" spc="-6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sprečavanje  </a:t>
            </a:r>
            <a:r>
              <a:rPr sz="2650" dirty="0">
                <a:latin typeface="Calibri"/>
                <a:cs typeface="Calibri"/>
              </a:rPr>
              <a:t>zloupotreba</a:t>
            </a:r>
            <a:endParaRPr sz="2650">
              <a:latin typeface="Calibri"/>
              <a:cs typeface="Calibri"/>
            </a:endParaRPr>
          </a:p>
          <a:p>
            <a:pPr marL="708660" marR="354965" lvl="1" indent="-294640">
              <a:lnSpc>
                <a:spcPct val="100200"/>
              </a:lnSpc>
              <a:spcBef>
                <a:spcPts val="565"/>
              </a:spcBef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solidFill>
                  <a:srgbClr val="333399"/>
                </a:solidFill>
                <a:latin typeface="Calibri"/>
                <a:cs typeface="Calibri"/>
              </a:rPr>
              <a:t>SONAR </a:t>
            </a:r>
            <a:r>
              <a:rPr sz="2200" dirty="0">
                <a:latin typeface="Calibri"/>
                <a:cs typeface="Calibri"/>
              </a:rPr>
              <a:t>- Securities  Observation, News </a:t>
            </a:r>
            <a:r>
              <a:rPr sz="2200" spc="-5" dirty="0">
                <a:latin typeface="Calibri"/>
                <a:cs typeface="Calibri"/>
              </a:rPr>
              <a:t>Analysis,  </a:t>
            </a:r>
            <a:r>
              <a:rPr sz="2200" spc="5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Regulation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Male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demonstracije</a:t>
            </a:r>
            <a:endParaRPr sz="26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XPertRule</a:t>
            </a:r>
            <a:endParaRPr sz="2200">
              <a:latin typeface="Calibri"/>
              <a:cs typeface="Calibri"/>
            </a:endParaRPr>
          </a:p>
          <a:p>
            <a:pPr marL="708660">
              <a:lnSpc>
                <a:spcPct val="100000"/>
              </a:lnSpc>
            </a:pPr>
            <a:r>
              <a:rPr sz="2200" u="heavy" spc="-116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2200" spc="65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ttp://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7"/>
              </a:rPr>
              <a:t>www.xpertrule.com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30011" y="5038344"/>
            <a:ext cx="4232275" cy="1935480"/>
            <a:chOff x="5430011" y="5038344"/>
            <a:chExt cx="4232275" cy="1935480"/>
          </a:xfrm>
        </p:grpSpPr>
        <p:sp>
          <p:nvSpPr>
            <p:cNvPr id="11" name="object 11"/>
            <p:cNvSpPr/>
            <p:nvPr/>
          </p:nvSpPr>
          <p:spPr>
            <a:xfrm>
              <a:off x="5430011" y="5038344"/>
              <a:ext cx="3532632" cy="2468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34455" y="5038344"/>
              <a:ext cx="3727703" cy="19354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993" y="605914"/>
            <a:ext cx="6433185" cy="698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0" dirty="0"/>
              <a:t>5. </a:t>
            </a:r>
            <a:r>
              <a:rPr dirty="0"/>
              <a:t>Ekspertni </a:t>
            </a:r>
            <a:r>
              <a:rPr spc="5" dirty="0"/>
              <a:t>sistemi </a:t>
            </a:r>
            <a:r>
              <a:rPr spc="-5" dirty="0"/>
              <a:t>na</a:t>
            </a:r>
            <a:r>
              <a:rPr spc="-165" dirty="0"/>
              <a:t> </a:t>
            </a:r>
            <a:r>
              <a:rPr spc="5" dirty="0"/>
              <a:t>Vebu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7046" y="1680976"/>
            <a:ext cx="8221980" cy="51841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94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Upotreba </a:t>
            </a:r>
            <a:r>
              <a:rPr sz="3050" spc="15" dirty="0">
                <a:latin typeface="Calibri"/>
                <a:cs typeface="Calibri"/>
              </a:rPr>
              <a:t>ES posredstvom</a:t>
            </a:r>
            <a:r>
              <a:rPr sz="3050" dirty="0">
                <a:latin typeface="Calibri"/>
                <a:cs typeface="Calibri"/>
              </a:rPr>
              <a:t> </a:t>
            </a:r>
            <a:r>
              <a:rPr sz="3050" spc="20" dirty="0">
                <a:latin typeface="Calibri"/>
                <a:cs typeface="Calibri"/>
              </a:rPr>
              <a:t>Veba</a:t>
            </a:r>
            <a:endParaRPr sz="30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66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  <a:tab pos="1746250" algn="l"/>
              </a:tabLst>
            </a:pPr>
            <a:r>
              <a:rPr sz="2650" dirty="0">
                <a:latin typeface="Calibri"/>
                <a:cs typeface="Calibri"/>
              </a:rPr>
              <a:t>Exsys</a:t>
            </a:r>
            <a:r>
              <a:rPr sz="2650" spc="-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19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</a:t>
            </a:r>
            <a:r>
              <a:rPr sz="2650" spc="-1900" dirty="0">
                <a:solidFill>
                  <a:srgbClr val="009999"/>
                </a:solidFill>
                <a:latin typeface="Calibri"/>
                <a:cs typeface="Calibri"/>
              </a:rPr>
              <a:t>	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ww.exsys.com</a:t>
            </a:r>
            <a:endParaRPr sz="2650">
              <a:latin typeface="Calibri"/>
              <a:cs typeface="Calibri"/>
            </a:endParaRPr>
          </a:p>
          <a:p>
            <a:pPr marL="708660">
              <a:lnSpc>
                <a:spcPct val="100000"/>
              </a:lnSpc>
            </a:pPr>
            <a:r>
              <a:rPr sz="2650" dirty="0">
                <a:latin typeface="Calibri"/>
                <a:cs typeface="Calibri"/>
              </a:rPr>
              <a:t>(inteligentni </a:t>
            </a:r>
            <a:r>
              <a:rPr sz="2650" spc="-10" dirty="0">
                <a:latin typeface="Calibri"/>
                <a:cs typeface="Calibri"/>
              </a:rPr>
              <a:t>Web </a:t>
            </a:r>
            <a:r>
              <a:rPr sz="2650" dirty="0">
                <a:latin typeface="Calibri"/>
                <a:cs typeface="Calibri"/>
              </a:rPr>
              <a:t>baner, </a:t>
            </a:r>
            <a:r>
              <a:rPr sz="2650" i="1" dirty="0">
                <a:latin typeface="Calibri"/>
                <a:cs typeface="Calibri"/>
              </a:rPr>
              <a:t>banner </a:t>
            </a:r>
            <a:r>
              <a:rPr sz="2650" i="1" spc="-5" dirty="0">
                <a:latin typeface="Calibri"/>
                <a:cs typeface="Calibri"/>
              </a:rPr>
              <a:t>with</a:t>
            </a:r>
            <a:r>
              <a:rPr sz="2650" i="1" spc="-95" dirty="0">
                <a:latin typeface="Calibri"/>
                <a:cs typeface="Calibri"/>
              </a:rPr>
              <a:t> </a:t>
            </a:r>
            <a:r>
              <a:rPr sz="2650" i="1" dirty="0">
                <a:latin typeface="Calibri"/>
                <a:cs typeface="Calibri"/>
              </a:rPr>
              <a:t>brains</a:t>
            </a:r>
            <a:r>
              <a:rPr sz="2650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  <a:p>
            <a:pPr marL="708660" marR="3508375" lvl="1" indent="-294640">
              <a:lnSpc>
                <a:spcPct val="100000"/>
              </a:lnSpc>
              <a:spcBef>
                <a:spcPts val="635"/>
              </a:spcBef>
              <a:buFont typeface="Arial"/>
              <a:buChar char="–"/>
              <a:tabLst>
                <a:tab pos="709295" algn="l"/>
                <a:tab pos="1694814" algn="l"/>
              </a:tabLst>
            </a:pPr>
            <a:r>
              <a:rPr sz="2650" spc="5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2650" spc="-2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  <a:r>
              <a:rPr sz="2650" spc="20" dirty="0">
                <a:solidFill>
                  <a:srgbClr val="333399"/>
                </a:solidFill>
                <a:latin typeface="Calibri"/>
                <a:cs typeface="Calibri"/>
              </a:rPr>
              <a:t>g</a:t>
            </a: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265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650" u="heavy" spc="-19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</a:t>
            </a:r>
            <a:r>
              <a:rPr sz="265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50" dirty="0">
                <a:solidFill>
                  <a:srgbClr val="009999"/>
                </a:solidFill>
                <a:latin typeface="Times New Roman"/>
                <a:cs typeface="Times New Roman"/>
              </a:rPr>
              <a:t>	</a:t>
            </a:r>
            <a:r>
              <a:rPr sz="26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ww</a:t>
            </a:r>
            <a:r>
              <a:rPr sz="265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.</a:t>
            </a:r>
            <a:r>
              <a:rPr sz="265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e</a:t>
            </a:r>
            <a:r>
              <a:rPr sz="265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x</a:t>
            </a:r>
            <a:r>
              <a:rPr sz="26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p</a:t>
            </a:r>
            <a:r>
              <a:rPr sz="265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e</a:t>
            </a:r>
            <a:r>
              <a:rPr sz="265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r</a:t>
            </a:r>
            <a:r>
              <a:rPr sz="26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</a:t>
            </a:r>
            <a:r>
              <a:rPr sz="265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i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s</a:t>
            </a:r>
            <a:r>
              <a:rPr sz="265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e</a:t>
            </a:r>
            <a:r>
              <a:rPr sz="265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2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g</a:t>
            </a:r>
            <a:r>
              <a:rPr sz="265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o</a:t>
            </a:r>
            <a:r>
              <a:rPr sz="265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.c</a:t>
            </a:r>
            <a:r>
              <a:rPr sz="265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o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m </a:t>
            </a:r>
            <a:r>
              <a:rPr sz="2650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(male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demonstracije)</a:t>
            </a:r>
            <a:endParaRPr sz="2650">
              <a:latin typeface="Calibri"/>
              <a:cs typeface="Calibri"/>
            </a:endParaRPr>
          </a:p>
          <a:p>
            <a:pPr marL="708660" lvl="1" indent="-294640">
              <a:lnSpc>
                <a:spcPts val="3175"/>
              </a:lnSpc>
              <a:spcBef>
                <a:spcPts val="640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dirty="0">
                <a:latin typeface="Calibri"/>
                <a:cs typeface="Calibri"/>
              </a:rPr>
              <a:t>ExpertSystem (demonstracije </a:t>
            </a:r>
            <a:r>
              <a:rPr sz="2650" spc="-10" dirty="0">
                <a:latin typeface="Calibri"/>
                <a:cs typeface="Calibri"/>
              </a:rPr>
              <a:t>uz</a:t>
            </a:r>
            <a:r>
              <a:rPr sz="2650" spc="-12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registraciju)</a:t>
            </a:r>
            <a:endParaRPr sz="2650">
              <a:latin typeface="Calibri"/>
              <a:cs typeface="Calibri"/>
            </a:endParaRPr>
          </a:p>
          <a:p>
            <a:pPr marL="708660">
              <a:lnSpc>
                <a:spcPts val="3175"/>
              </a:lnSpc>
            </a:pPr>
            <a:r>
              <a:rPr sz="2650" u="heavy" spc="-13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2650" spc="76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ttps://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2"/>
              </a:rPr>
              <a:t>www.expertsystem.com/discover-cogito-demo</a:t>
            </a:r>
            <a:endParaRPr sz="2650">
              <a:latin typeface="Calibri"/>
              <a:cs typeface="Calibri"/>
            </a:endParaRPr>
          </a:p>
          <a:p>
            <a:pPr marL="390525" marR="107950" indent="-378460">
              <a:lnSpc>
                <a:spcPct val="101299"/>
              </a:lnSpc>
              <a:spcBef>
                <a:spcPts val="70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  <a:tab pos="6277610" algn="l"/>
              </a:tabLst>
            </a:pPr>
            <a:r>
              <a:rPr sz="3050" spc="10" dirty="0">
                <a:latin typeface="Calibri"/>
                <a:cs typeface="Calibri"/>
              </a:rPr>
              <a:t>Upotreba </a:t>
            </a:r>
            <a:r>
              <a:rPr sz="3050" spc="15" dirty="0">
                <a:latin typeface="Calibri"/>
                <a:cs typeface="Calibri"/>
              </a:rPr>
              <a:t>ES </a:t>
            </a:r>
            <a:r>
              <a:rPr sz="3050" dirty="0">
                <a:latin typeface="Calibri"/>
                <a:cs typeface="Calibri"/>
              </a:rPr>
              <a:t>za</a:t>
            </a:r>
            <a:r>
              <a:rPr sz="3050" spc="7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funkcionisanje</a:t>
            </a:r>
            <a:r>
              <a:rPr sz="3050" spc="65" dirty="0">
                <a:latin typeface="Calibri"/>
                <a:cs typeface="Calibri"/>
              </a:rPr>
              <a:t> </a:t>
            </a:r>
            <a:r>
              <a:rPr sz="3050" spc="15" dirty="0">
                <a:latin typeface="Calibri"/>
                <a:cs typeface="Calibri"/>
              </a:rPr>
              <a:t>Veba	</a:t>
            </a:r>
            <a:r>
              <a:rPr sz="3050" spc="10" dirty="0">
                <a:latin typeface="Calibri"/>
                <a:cs typeface="Calibri"/>
              </a:rPr>
              <a:t>-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ekspertski  pretraživači (</a:t>
            </a:r>
            <a:r>
              <a:rPr sz="3050" i="1" spc="10" dirty="0">
                <a:latin typeface="Calibri"/>
                <a:cs typeface="Calibri"/>
              </a:rPr>
              <a:t>Search </a:t>
            </a:r>
            <a:r>
              <a:rPr sz="3050" i="1" spc="5" dirty="0">
                <a:latin typeface="Calibri"/>
                <a:cs typeface="Calibri"/>
              </a:rPr>
              <a:t>Engine</a:t>
            </a:r>
            <a:r>
              <a:rPr sz="3050" spc="5" dirty="0">
                <a:latin typeface="Calibri"/>
                <a:cs typeface="Calibri"/>
              </a:rPr>
              <a:t>) </a:t>
            </a:r>
            <a:r>
              <a:rPr sz="3050" spc="10" dirty="0">
                <a:latin typeface="Calibri"/>
                <a:cs typeface="Calibri"/>
              </a:rPr>
              <a:t>zasnovani </a:t>
            </a:r>
            <a:r>
              <a:rPr sz="3050" spc="20" dirty="0">
                <a:latin typeface="Calibri"/>
                <a:cs typeface="Calibri"/>
              </a:rPr>
              <a:t>na</a:t>
            </a:r>
            <a:r>
              <a:rPr sz="3050" spc="10" dirty="0">
                <a:latin typeface="Calibri"/>
                <a:cs typeface="Calibri"/>
              </a:rPr>
              <a:t> </a:t>
            </a:r>
            <a:r>
              <a:rPr sz="3050" spc="15" dirty="0">
                <a:latin typeface="Calibri"/>
                <a:cs typeface="Calibri"/>
              </a:rPr>
              <a:t>znanju</a:t>
            </a:r>
            <a:endParaRPr sz="3050">
              <a:latin typeface="Calibri"/>
              <a:cs typeface="Calibri"/>
            </a:endParaRPr>
          </a:p>
          <a:p>
            <a:pPr marL="832485" marR="126364" lvl="1" indent="-315595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Font typeface="Arial"/>
              <a:buChar char="–"/>
              <a:tabLst>
                <a:tab pos="905510" algn="l"/>
                <a:tab pos="906144" algn="l"/>
              </a:tabLst>
            </a:pPr>
            <a:r>
              <a:rPr dirty="0"/>
              <a:t>	</a:t>
            </a:r>
            <a:r>
              <a:rPr sz="2650" dirty="0">
                <a:latin typeface="Calibri"/>
                <a:cs typeface="Calibri"/>
              </a:rPr>
              <a:t>koriste </a:t>
            </a:r>
            <a:r>
              <a:rPr sz="2650" spc="-5" dirty="0">
                <a:latin typeface="Calibri"/>
                <a:cs typeface="Calibri"/>
              </a:rPr>
              <a:t>zaključivanje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spc="-5" dirty="0">
                <a:latin typeface="Calibri"/>
                <a:cs typeface="Calibri"/>
              </a:rPr>
              <a:t>odluke </a:t>
            </a:r>
            <a:r>
              <a:rPr sz="2650" dirty="0">
                <a:latin typeface="Calibri"/>
                <a:cs typeface="Calibri"/>
              </a:rPr>
              <a:t>o </a:t>
            </a:r>
            <a:r>
              <a:rPr sz="2650" spc="-5" dirty="0">
                <a:latin typeface="Calibri"/>
                <a:cs typeface="Calibri"/>
              </a:rPr>
              <a:t>odgovoru </a:t>
            </a:r>
            <a:r>
              <a:rPr sz="2650" spc="5" dirty="0">
                <a:latin typeface="Calibri"/>
                <a:cs typeface="Calibri"/>
              </a:rPr>
              <a:t>na </a:t>
            </a:r>
            <a:r>
              <a:rPr sz="2650" spc="-5" dirty="0">
                <a:latin typeface="Calibri"/>
                <a:cs typeface="Calibri"/>
              </a:rPr>
              <a:t>upit  </a:t>
            </a:r>
            <a:r>
              <a:rPr sz="2650" dirty="0">
                <a:latin typeface="Calibri"/>
                <a:cs typeface="Calibri"/>
              </a:rPr>
              <a:t>(</a:t>
            </a:r>
            <a:r>
              <a:rPr sz="2650" i="1" dirty="0">
                <a:latin typeface="Calibri"/>
                <a:cs typeface="Calibri"/>
              </a:rPr>
              <a:t>query </a:t>
            </a:r>
            <a:r>
              <a:rPr sz="2650" i="1" spc="-5" dirty="0">
                <a:latin typeface="Calibri"/>
                <a:cs typeface="Calibri"/>
              </a:rPr>
              <a:t>modification</a:t>
            </a:r>
            <a:r>
              <a:rPr sz="2650" spc="-5" dirty="0">
                <a:latin typeface="Calibri"/>
                <a:cs typeface="Calibri"/>
              </a:rPr>
              <a:t>/</a:t>
            </a:r>
            <a:r>
              <a:rPr sz="2650" i="1" spc="-5" dirty="0">
                <a:latin typeface="Calibri"/>
                <a:cs typeface="Calibri"/>
              </a:rPr>
              <a:t>suggestion</a:t>
            </a:r>
            <a:r>
              <a:rPr sz="2650" spc="-5" dirty="0">
                <a:latin typeface="Calibri"/>
                <a:cs typeface="Calibri"/>
              </a:rPr>
              <a:t>, </a:t>
            </a:r>
            <a:r>
              <a:rPr sz="2650" i="1" dirty="0">
                <a:latin typeface="Calibri"/>
                <a:cs typeface="Calibri"/>
              </a:rPr>
              <a:t>inserting </a:t>
            </a:r>
            <a:r>
              <a:rPr sz="2650" i="1" spc="5" dirty="0">
                <a:latin typeface="Calibri"/>
                <a:cs typeface="Calibri"/>
              </a:rPr>
              <a:t>key</a:t>
            </a:r>
            <a:r>
              <a:rPr sz="2650" i="1" spc="-20" dirty="0">
                <a:latin typeface="Calibri"/>
                <a:cs typeface="Calibri"/>
              </a:rPr>
              <a:t> </a:t>
            </a:r>
            <a:r>
              <a:rPr sz="2650" i="1" spc="-5" dirty="0">
                <a:latin typeface="Calibri"/>
                <a:cs typeface="Calibri"/>
              </a:rPr>
              <a:t>results</a:t>
            </a:r>
            <a:r>
              <a:rPr sz="2650" spc="-5" dirty="0">
                <a:latin typeface="Calibri"/>
                <a:cs typeface="Calibri"/>
              </a:rPr>
              <a:t>)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2359" y="644209"/>
            <a:ext cx="3208020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Primeri</a:t>
            </a:r>
            <a:r>
              <a:rPr sz="3950" spc="-90" dirty="0"/>
              <a:t> </a:t>
            </a:r>
            <a:r>
              <a:rPr sz="3950" spc="5" dirty="0"/>
              <a:t>sistema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46" y="1679975"/>
            <a:ext cx="7922895" cy="41763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53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Ljuske ekspertnih</a:t>
            </a:r>
            <a:r>
              <a:rPr sz="3050" spc="4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sistema</a:t>
            </a:r>
            <a:endParaRPr sz="30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35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  <a:tab pos="1876425" algn="l"/>
              </a:tabLst>
            </a:pPr>
            <a:r>
              <a:rPr sz="2650" dirty="0">
                <a:latin typeface="Calibri"/>
                <a:cs typeface="Calibri"/>
              </a:rPr>
              <a:t>e2go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-</a:t>
            </a:r>
            <a:r>
              <a:rPr sz="2650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19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</a:t>
            </a:r>
            <a:r>
              <a:rPr sz="2650" spc="-1900" dirty="0">
                <a:solidFill>
                  <a:srgbClr val="009999"/>
                </a:solidFill>
                <a:latin typeface="Calibri"/>
                <a:cs typeface="Calibri"/>
              </a:rPr>
              <a:t>	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ww.expertise2go.com</a:t>
            </a:r>
            <a:endParaRPr sz="26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310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XpertRule</a:t>
            </a:r>
            <a:r>
              <a:rPr sz="265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 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2"/>
              </a:rPr>
              <a:t>www.xpertrule.com</a:t>
            </a:r>
            <a:endParaRPr sz="26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32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  <a:tab pos="1900555" algn="l"/>
              </a:tabLst>
            </a:pPr>
            <a:r>
              <a:rPr sz="2650" dirty="0">
                <a:latin typeface="Calibri"/>
                <a:cs typeface="Calibri"/>
              </a:rPr>
              <a:t>Corvid</a:t>
            </a:r>
            <a:r>
              <a:rPr sz="2650" spc="-5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19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</a:t>
            </a:r>
            <a:r>
              <a:rPr sz="2650" spc="-1900" dirty="0">
                <a:solidFill>
                  <a:srgbClr val="009999"/>
                </a:solidFill>
                <a:latin typeface="Calibri"/>
                <a:cs typeface="Calibri"/>
              </a:rPr>
              <a:t>	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ww.exsys.com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8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Sistemi </a:t>
            </a:r>
            <a:r>
              <a:rPr sz="3050" dirty="0">
                <a:latin typeface="Calibri"/>
                <a:cs typeface="Calibri"/>
              </a:rPr>
              <a:t>za </a:t>
            </a:r>
            <a:r>
              <a:rPr sz="3050" spc="10" dirty="0">
                <a:latin typeface="Calibri"/>
                <a:cs typeface="Calibri"/>
              </a:rPr>
              <a:t>izvlačenje/otkrivanje</a:t>
            </a:r>
            <a:r>
              <a:rPr sz="3050" spc="45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znanja</a:t>
            </a:r>
            <a:endParaRPr sz="30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350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  <a:tab pos="1854835" algn="l"/>
              </a:tabLst>
            </a:pPr>
            <a:r>
              <a:rPr sz="2650" dirty="0">
                <a:latin typeface="Calibri"/>
                <a:cs typeface="Calibri"/>
              </a:rPr>
              <a:t>WEKA</a:t>
            </a:r>
            <a:r>
              <a:rPr sz="2650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19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</a:t>
            </a:r>
            <a:r>
              <a:rPr sz="2650" spc="-1900" dirty="0">
                <a:solidFill>
                  <a:srgbClr val="009999"/>
                </a:solidFill>
                <a:latin typeface="Calibri"/>
                <a:cs typeface="Calibri"/>
              </a:rPr>
              <a:t>	</a:t>
            </a:r>
            <a:r>
              <a:rPr sz="265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ww.weka.com</a:t>
            </a:r>
            <a:endParaRPr sz="26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31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spc="-5" dirty="0">
                <a:latin typeface="Calibri"/>
                <a:cs typeface="Calibri"/>
              </a:rPr>
              <a:t>Knowledge </a:t>
            </a:r>
            <a:r>
              <a:rPr sz="2650" dirty="0">
                <a:latin typeface="Calibri"/>
                <a:cs typeface="Calibri"/>
              </a:rPr>
              <a:t>Miner</a:t>
            </a:r>
            <a:r>
              <a:rPr sz="2650" spc="-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13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2650" spc="7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ttp://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3"/>
              </a:rPr>
              <a:t>www.knowledgeminer.com</a:t>
            </a:r>
            <a:endParaRPr sz="26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310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dirty="0">
                <a:latin typeface="Calibri"/>
                <a:cs typeface="Calibri"/>
              </a:rPr>
              <a:t>CART</a:t>
            </a:r>
            <a:r>
              <a:rPr sz="2650" spc="-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13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2650" spc="78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ttp://salford-systems.com/</a:t>
            </a:r>
            <a:endParaRPr sz="2650">
              <a:latin typeface="Calibri"/>
              <a:cs typeface="Calibri"/>
            </a:endParaRPr>
          </a:p>
          <a:p>
            <a:pPr marL="708660" lvl="1" indent="-294640">
              <a:lnSpc>
                <a:spcPct val="100000"/>
              </a:lnSpc>
              <a:spcBef>
                <a:spcPts val="325"/>
              </a:spcBef>
              <a:buClr>
                <a:srgbClr val="333399"/>
              </a:buClr>
              <a:buFont typeface="Arial"/>
              <a:buChar char="–"/>
              <a:tabLst>
                <a:tab pos="709295" algn="l"/>
              </a:tabLst>
            </a:pPr>
            <a:r>
              <a:rPr sz="2650" u="heavy" spc="-13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h</a:t>
            </a:r>
            <a:r>
              <a:rPr sz="2650" spc="7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ttp://</a:t>
            </a:r>
            <a:r>
              <a:rPr sz="265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4"/>
              </a:rPr>
              <a:t>www.kdnuggets.com/software/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1753" y="496377"/>
            <a:ext cx="2263140" cy="698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Li</a:t>
            </a:r>
            <a:r>
              <a:rPr spc="-20" dirty="0"/>
              <a:t>t</a:t>
            </a:r>
            <a:r>
              <a:rPr spc="15" dirty="0"/>
              <a:t>e</a:t>
            </a:r>
            <a:r>
              <a:rPr spc="10" dirty="0"/>
              <a:t>r</a:t>
            </a:r>
            <a:r>
              <a:rPr spc="5" dirty="0"/>
              <a:t>a</a:t>
            </a:r>
            <a:r>
              <a:rPr spc="-20" dirty="0"/>
              <a:t>t</a:t>
            </a:r>
            <a:r>
              <a:rPr spc="25" dirty="0"/>
              <a:t>u</a:t>
            </a:r>
            <a:r>
              <a:rPr spc="-35" dirty="0"/>
              <a:t>r</a:t>
            </a:r>
            <a:r>
              <a:rPr spc="5" dirty="0"/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7118" y="1787169"/>
            <a:ext cx="8722995" cy="4900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08305" marR="337185" indent="-396240">
              <a:lnSpc>
                <a:spcPct val="102099"/>
              </a:lnSpc>
              <a:spcBef>
                <a:spcPts val="80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spc="15" dirty="0">
                <a:solidFill>
                  <a:srgbClr val="333399"/>
                </a:solidFill>
                <a:latin typeface="Calibri"/>
                <a:cs typeface="Calibri"/>
              </a:rPr>
              <a:t>Miškovic </a:t>
            </a:r>
            <a:r>
              <a:rPr sz="1950" spc="10" dirty="0">
                <a:solidFill>
                  <a:srgbClr val="333399"/>
                </a:solidFill>
                <a:latin typeface="Calibri"/>
                <a:cs typeface="Calibri"/>
              </a:rPr>
              <a:t>V., </a:t>
            </a:r>
            <a:r>
              <a:rPr sz="1950" i="1" spc="10" dirty="0">
                <a:solidFill>
                  <a:srgbClr val="333399"/>
                </a:solidFill>
                <a:latin typeface="Calibri"/>
                <a:cs typeface="Calibri"/>
              </a:rPr>
              <a:t>Sistemi </a:t>
            </a:r>
            <a:r>
              <a:rPr sz="1950" i="1" spc="5" dirty="0">
                <a:solidFill>
                  <a:srgbClr val="333399"/>
                </a:solidFill>
                <a:latin typeface="Calibri"/>
                <a:cs typeface="Calibri"/>
              </a:rPr>
              <a:t>za </a:t>
            </a:r>
            <a:r>
              <a:rPr sz="1950" i="1" spc="10" dirty="0">
                <a:solidFill>
                  <a:srgbClr val="333399"/>
                </a:solidFill>
                <a:latin typeface="Calibri"/>
                <a:cs typeface="Calibri"/>
              </a:rPr>
              <a:t>podršku odlučivanju</a:t>
            </a:r>
            <a:r>
              <a:rPr sz="1950" spc="10" dirty="0">
                <a:solidFill>
                  <a:srgbClr val="333399"/>
                </a:solidFill>
                <a:latin typeface="Calibri"/>
                <a:cs typeface="Calibri"/>
              </a:rPr>
              <a:t>, Univerzitet Singidunum, Beograd,  </a:t>
            </a:r>
            <a:r>
              <a:rPr sz="1950" spc="15" dirty="0">
                <a:solidFill>
                  <a:srgbClr val="333399"/>
                </a:solidFill>
                <a:latin typeface="Calibri"/>
                <a:cs typeface="Calibri"/>
              </a:rPr>
              <a:t>2016</a:t>
            </a:r>
            <a:r>
              <a:rPr sz="1950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(139-152)</a:t>
            </a:r>
            <a:endParaRPr sz="1950">
              <a:latin typeface="Calibri"/>
              <a:cs typeface="Calibri"/>
            </a:endParaRPr>
          </a:p>
          <a:p>
            <a:pPr marL="408305" marR="764540" indent="-396240">
              <a:lnSpc>
                <a:spcPct val="101499"/>
              </a:lnSpc>
              <a:spcBef>
                <a:spcPts val="335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spc="10" dirty="0">
                <a:latin typeface="Calibri"/>
                <a:cs typeface="Calibri"/>
              </a:rPr>
              <a:t>Turban </a:t>
            </a:r>
            <a:r>
              <a:rPr sz="1950" spc="5" dirty="0">
                <a:latin typeface="Calibri"/>
                <a:cs typeface="Calibri"/>
              </a:rPr>
              <a:t>E., </a:t>
            </a:r>
            <a:r>
              <a:rPr sz="1950" spc="10" dirty="0">
                <a:latin typeface="Calibri"/>
                <a:cs typeface="Calibri"/>
              </a:rPr>
              <a:t>Aronson J.E., </a:t>
            </a:r>
            <a:r>
              <a:rPr sz="1950" spc="5" dirty="0">
                <a:latin typeface="Calibri"/>
                <a:cs typeface="Calibri"/>
              </a:rPr>
              <a:t>Liang T., </a:t>
            </a:r>
            <a:r>
              <a:rPr sz="1950" spc="10" dirty="0">
                <a:latin typeface="Calibri"/>
                <a:cs typeface="Calibri"/>
              </a:rPr>
              <a:t>Sharda R., </a:t>
            </a:r>
            <a:r>
              <a:rPr sz="1950" i="1" spc="10" dirty="0">
                <a:latin typeface="Calibri"/>
                <a:cs typeface="Calibri"/>
              </a:rPr>
              <a:t>Decision Support </a:t>
            </a:r>
            <a:r>
              <a:rPr sz="1950" i="1" spc="15" dirty="0">
                <a:latin typeface="Calibri"/>
                <a:cs typeface="Calibri"/>
              </a:rPr>
              <a:t>and </a:t>
            </a:r>
            <a:r>
              <a:rPr sz="1950" i="1" spc="10" dirty="0">
                <a:latin typeface="Calibri"/>
                <a:cs typeface="Calibri"/>
              </a:rPr>
              <a:t>Business  Intelligence Systems</a:t>
            </a:r>
            <a:r>
              <a:rPr sz="1950" spc="10" dirty="0">
                <a:latin typeface="Calibri"/>
                <a:cs typeface="Calibri"/>
              </a:rPr>
              <a:t>, </a:t>
            </a:r>
            <a:r>
              <a:rPr sz="1950" spc="15" dirty="0">
                <a:latin typeface="Calibri"/>
                <a:cs typeface="Calibri"/>
              </a:rPr>
              <a:t>9th </a:t>
            </a:r>
            <a:r>
              <a:rPr sz="1950" spc="10" dirty="0">
                <a:latin typeface="Calibri"/>
                <a:cs typeface="Calibri"/>
              </a:rPr>
              <a:t>Ed, </a:t>
            </a:r>
            <a:r>
              <a:rPr sz="1950" spc="15" dirty="0">
                <a:latin typeface="Calibri"/>
                <a:cs typeface="Calibri"/>
              </a:rPr>
              <a:t>Pearson </a:t>
            </a:r>
            <a:r>
              <a:rPr sz="1950" spc="10" dirty="0">
                <a:latin typeface="Calibri"/>
                <a:cs typeface="Calibri"/>
              </a:rPr>
              <a:t>Education, </a:t>
            </a:r>
            <a:r>
              <a:rPr sz="1950" spc="5" dirty="0">
                <a:latin typeface="Calibri"/>
                <a:cs typeface="Calibri"/>
              </a:rPr>
              <a:t>Inc,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2010</a:t>
            </a:r>
            <a:endParaRPr sz="1950">
              <a:latin typeface="Calibri"/>
              <a:cs typeface="Calibri"/>
            </a:endParaRPr>
          </a:p>
          <a:p>
            <a:pPr marL="408305" marR="5080" indent="-396240">
              <a:lnSpc>
                <a:spcPct val="102099"/>
              </a:lnSpc>
              <a:spcBef>
                <a:spcPts val="325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spc="10" dirty="0">
                <a:latin typeface="Calibri"/>
                <a:cs typeface="Calibri"/>
              </a:rPr>
              <a:t>Negnevitsky </a:t>
            </a:r>
            <a:r>
              <a:rPr sz="1950" spc="15" dirty="0">
                <a:latin typeface="Calibri"/>
                <a:cs typeface="Calibri"/>
              </a:rPr>
              <a:t>M., </a:t>
            </a:r>
            <a:r>
              <a:rPr sz="1950" i="1" spc="5" dirty="0">
                <a:latin typeface="Calibri"/>
                <a:cs typeface="Calibri"/>
              </a:rPr>
              <a:t>Artificial </a:t>
            </a:r>
            <a:r>
              <a:rPr sz="1950" i="1" spc="10" dirty="0">
                <a:latin typeface="Calibri"/>
                <a:cs typeface="Calibri"/>
              </a:rPr>
              <a:t>Intelligence: </a:t>
            </a:r>
            <a:r>
              <a:rPr sz="1950" i="1" spc="15" dirty="0">
                <a:latin typeface="Calibri"/>
                <a:cs typeface="Calibri"/>
              </a:rPr>
              <a:t>A </a:t>
            </a:r>
            <a:r>
              <a:rPr sz="1950" i="1" spc="10" dirty="0">
                <a:latin typeface="Calibri"/>
                <a:cs typeface="Calibri"/>
              </a:rPr>
              <a:t>guide </a:t>
            </a:r>
            <a:r>
              <a:rPr sz="1950" i="1" spc="5" dirty="0">
                <a:latin typeface="Calibri"/>
                <a:cs typeface="Calibri"/>
              </a:rPr>
              <a:t>to </a:t>
            </a:r>
            <a:r>
              <a:rPr sz="1950" i="1" spc="10" dirty="0">
                <a:latin typeface="Calibri"/>
                <a:cs typeface="Calibri"/>
              </a:rPr>
              <a:t>Intelligent Systems</a:t>
            </a:r>
            <a:r>
              <a:rPr sz="1950" spc="10" dirty="0">
                <a:latin typeface="Calibri"/>
                <a:cs typeface="Calibri"/>
              </a:rPr>
              <a:t>, </a:t>
            </a:r>
            <a:r>
              <a:rPr sz="1950" spc="15" dirty="0">
                <a:latin typeface="Calibri"/>
                <a:cs typeface="Calibri"/>
              </a:rPr>
              <a:t>2nd </a:t>
            </a:r>
            <a:r>
              <a:rPr sz="1950" spc="10" dirty="0">
                <a:latin typeface="Calibri"/>
                <a:cs typeface="Calibri"/>
              </a:rPr>
              <a:t>Edition,  Addison Wesley,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2005</a:t>
            </a:r>
            <a:endParaRPr sz="1950">
              <a:latin typeface="Calibri"/>
              <a:cs typeface="Calibri"/>
            </a:endParaRPr>
          </a:p>
          <a:p>
            <a:pPr marL="408305" marR="756920" indent="-396240">
              <a:lnSpc>
                <a:spcPct val="102099"/>
              </a:lnSpc>
              <a:spcBef>
                <a:spcPts val="320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spc="10" dirty="0">
                <a:latin typeface="Calibri"/>
                <a:cs typeface="Calibri"/>
              </a:rPr>
              <a:t>Charniak E., </a:t>
            </a:r>
            <a:r>
              <a:rPr sz="1950" spc="15" dirty="0">
                <a:latin typeface="Calibri"/>
                <a:cs typeface="Calibri"/>
              </a:rPr>
              <a:t>McDermott </a:t>
            </a:r>
            <a:r>
              <a:rPr sz="1950" spc="10" dirty="0">
                <a:latin typeface="Calibri"/>
                <a:cs typeface="Calibri"/>
              </a:rPr>
              <a:t>D., </a:t>
            </a:r>
            <a:r>
              <a:rPr sz="1950" i="1" spc="10" dirty="0">
                <a:latin typeface="Calibri"/>
                <a:cs typeface="Calibri"/>
              </a:rPr>
              <a:t>Introduction </a:t>
            </a:r>
            <a:r>
              <a:rPr sz="1950" i="1" spc="5" dirty="0">
                <a:latin typeface="Calibri"/>
                <a:cs typeface="Calibri"/>
              </a:rPr>
              <a:t>to Artificial </a:t>
            </a:r>
            <a:r>
              <a:rPr sz="1950" i="1" spc="10" dirty="0">
                <a:latin typeface="Calibri"/>
                <a:cs typeface="Calibri"/>
              </a:rPr>
              <a:t>Intelligence</a:t>
            </a:r>
            <a:r>
              <a:rPr sz="1950" spc="10" dirty="0">
                <a:latin typeface="Calibri"/>
                <a:cs typeface="Calibri"/>
              </a:rPr>
              <a:t>, Reading:  Addison-Wesley,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1987</a:t>
            </a:r>
            <a:endParaRPr sz="1950">
              <a:latin typeface="Calibri"/>
              <a:cs typeface="Calibri"/>
            </a:endParaRPr>
          </a:p>
          <a:p>
            <a:pPr marL="408305" marR="498475" indent="-396240">
              <a:lnSpc>
                <a:spcPct val="102099"/>
              </a:lnSpc>
              <a:spcBef>
                <a:spcPts val="325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spc="10" dirty="0">
                <a:latin typeface="Calibri"/>
                <a:cs typeface="Calibri"/>
              </a:rPr>
              <a:t>Giarratano </a:t>
            </a:r>
            <a:r>
              <a:rPr sz="1950" spc="5" dirty="0">
                <a:latin typeface="Calibri"/>
                <a:cs typeface="Calibri"/>
              </a:rPr>
              <a:t>J.C., </a:t>
            </a:r>
            <a:r>
              <a:rPr sz="1950" spc="10" dirty="0">
                <a:latin typeface="Calibri"/>
                <a:cs typeface="Calibri"/>
              </a:rPr>
              <a:t>Riley G. D., </a:t>
            </a:r>
            <a:r>
              <a:rPr sz="1950" i="1" spc="10" dirty="0">
                <a:latin typeface="Calibri"/>
                <a:cs typeface="Calibri"/>
              </a:rPr>
              <a:t>Expert Systems: Principles </a:t>
            </a:r>
            <a:r>
              <a:rPr sz="1950" i="1" spc="15" dirty="0">
                <a:latin typeface="Calibri"/>
                <a:cs typeface="Calibri"/>
              </a:rPr>
              <a:t>and Programming</a:t>
            </a:r>
            <a:r>
              <a:rPr sz="1950" spc="15" dirty="0">
                <a:latin typeface="Calibri"/>
                <a:cs typeface="Calibri"/>
              </a:rPr>
              <a:t>, 3rd  </a:t>
            </a:r>
            <a:r>
              <a:rPr sz="1950" spc="10" dirty="0">
                <a:latin typeface="Calibri"/>
                <a:cs typeface="Calibri"/>
              </a:rPr>
              <a:t>Edition, Course Technology,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1998</a:t>
            </a:r>
            <a:endParaRPr sz="1950">
              <a:latin typeface="Calibri"/>
              <a:cs typeface="Calibri"/>
            </a:endParaRPr>
          </a:p>
          <a:p>
            <a:pPr marL="408305" indent="-396240">
              <a:lnSpc>
                <a:spcPct val="100000"/>
              </a:lnSpc>
              <a:spcBef>
                <a:spcPts val="370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spc="10" dirty="0">
                <a:latin typeface="Calibri"/>
                <a:cs typeface="Calibri"/>
              </a:rPr>
              <a:t>Meritt D., </a:t>
            </a:r>
            <a:r>
              <a:rPr sz="1950" i="1" spc="10" dirty="0">
                <a:latin typeface="Calibri"/>
                <a:cs typeface="Calibri"/>
              </a:rPr>
              <a:t>Building Expert Systems in Prolog</a:t>
            </a:r>
            <a:r>
              <a:rPr sz="1950" spc="10" dirty="0">
                <a:latin typeface="Calibri"/>
                <a:cs typeface="Calibri"/>
              </a:rPr>
              <a:t>, Springer-Verlag,</a:t>
            </a:r>
            <a:r>
              <a:rPr sz="1950" spc="45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2000</a:t>
            </a:r>
            <a:endParaRPr sz="1950">
              <a:latin typeface="Calibri"/>
              <a:cs typeface="Calibri"/>
            </a:endParaRPr>
          </a:p>
          <a:p>
            <a:pPr marL="408305" marR="254000" indent="-396240">
              <a:lnSpc>
                <a:spcPct val="102099"/>
              </a:lnSpc>
              <a:spcBef>
                <a:spcPts val="325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spc="10" dirty="0">
                <a:latin typeface="Calibri"/>
                <a:cs typeface="Calibri"/>
              </a:rPr>
              <a:t>Witten I.H., Frank </a:t>
            </a:r>
            <a:r>
              <a:rPr sz="1950" spc="5" dirty="0">
                <a:latin typeface="Calibri"/>
                <a:cs typeface="Calibri"/>
              </a:rPr>
              <a:t>E., </a:t>
            </a:r>
            <a:r>
              <a:rPr sz="1950" spc="10" dirty="0">
                <a:latin typeface="Calibri"/>
                <a:cs typeface="Calibri"/>
              </a:rPr>
              <a:t>Hall. M.A., </a:t>
            </a:r>
            <a:r>
              <a:rPr sz="1950" i="1" spc="15" dirty="0">
                <a:latin typeface="Calibri"/>
                <a:cs typeface="Calibri"/>
              </a:rPr>
              <a:t>Data </a:t>
            </a:r>
            <a:r>
              <a:rPr sz="1950" i="1" spc="10" dirty="0">
                <a:latin typeface="Calibri"/>
                <a:cs typeface="Calibri"/>
              </a:rPr>
              <a:t>Mining: Practical </a:t>
            </a:r>
            <a:r>
              <a:rPr sz="1950" i="1" spc="15" dirty="0">
                <a:latin typeface="Calibri"/>
                <a:cs typeface="Calibri"/>
              </a:rPr>
              <a:t>machine </a:t>
            </a:r>
            <a:r>
              <a:rPr sz="1950" i="1" spc="10" dirty="0">
                <a:latin typeface="Calibri"/>
                <a:cs typeface="Calibri"/>
              </a:rPr>
              <a:t>Learning Tools  </a:t>
            </a:r>
            <a:r>
              <a:rPr sz="1950" i="1" spc="15" dirty="0">
                <a:latin typeface="Calibri"/>
                <a:cs typeface="Calibri"/>
              </a:rPr>
              <a:t>and </a:t>
            </a:r>
            <a:r>
              <a:rPr sz="1950" i="1" spc="10" dirty="0">
                <a:latin typeface="Calibri"/>
                <a:cs typeface="Calibri"/>
              </a:rPr>
              <a:t>Techniques</a:t>
            </a:r>
            <a:r>
              <a:rPr sz="1950" spc="10" dirty="0">
                <a:latin typeface="Calibri"/>
                <a:cs typeface="Calibri"/>
              </a:rPr>
              <a:t>, </a:t>
            </a:r>
            <a:r>
              <a:rPr sz="1950" spc="15" dirty="0">
                <a:latin typeface="Calibri"/>
                <a:cs typeface="Calibri"/>
              </a:rPr>
              <a:t>3rdEd, </a:t>
            </a:r>
            <a:r>
              <a:rPr sz="1950" spc="10" dirty="0">
                <a:latin typeface="Calibri"/>
                <a:cs typeface="Calibri"/>
              </a:rPr>
              <a:t>Elsevier </a:t>
            </a:r>
            <a:r>
              <a:rPr sz="1950" spc="5" dirty="0">
                <a:latin typeface="Calibri"/>
                <a:cs typeface="Calibri"/>
              </a:rPr>
              <a:t>Inc,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spc="15" dirty="0">
                <a:latin typeface="Calibri"/>
                <a:cs typeface="Calibri"/>
              </a:rPr>
              <a:t>2011</a:t>
            </a:r>
            <a:endParaRPr sz="1950">
              <a:latin typeface="Calibri"/>
              <a:cs typeface="Calibri"/>
            </a:endParaRPr>
          </a:p>
          <a:p>
            <a:pPr marL="408305" indent="-396240">
              <a:lnSpc>
                <a:spcPct val="100000"/>
              </a:lnSpc>
              <a:spcBef>
                <a:spcPts val="370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u="heavy" spc="-14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</a:t>
            </a:r>
            <a:r>
              <a:rPr sz="1950" spc="9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9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ww.wikipedia.org</a:t>
            </a:r>
            <a:endParaRPr sz="1950">
              <a:latin typeface="Calibri"/>
              <a:cs typeface="Calibri"/>
            </a:endParaRPr>
          </a:p>
          <a:p>
            <a:pPr marL="408305" indent="-396240">
              <a:lnSpc>
                <a:spcPct val="100000"/>
              </a:lnSpc>
              <a:spcBef>
                <a:spcPts val="375"/>
              </a:spcBef>
              <a:buClr>
                <a:srgbClr val="BADFE2"/>
              </a:buClr>
              <a:buAutoNum type="arabicPeriod"/>
              <a:tabLst>
                <a:tab pos="408305" algn="l"/>
                <a:tab pos="408940" algn="l"/>
              </a:tabLst>
            </a:pPr>
            <a:r>
              <a:rPr sz="1950" u="heavy" spc="-14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</a:t>
            </a:r>
            <a:r>
              <a:rPr sz="1950" spc="9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95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</a:rPr>
              <a:t>ww.lpa.co.uk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037" y="644209"/>
            <a:ext cx="792670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i="1" dirty="0">
                <a:latin typeface="Calibri"/>
                <a:cs typeface="Calibri"/>
              </a:rPr>
              <a:t>Turingov </a:t>
            </a:r>
            <a:r>
              <a:rPr sz="3950" i="1" spc="5" dirty="0">
                <a:latin typeface="Calibri"/>
                <a:cs typeface="Calibri"/>
              </a:rPr>
              <a:t>test: </a:t>
            </a:r>
            <a:r>
              <a:rPr sz="3950" i="1" spc="10" dirty="0">
                <a:latin typeface="Calibri"/>
                <a:cs typeface="Calibri"/>
              </a:rPr>
              <a:t>može </a:t>
            </a:r>
            <a:r>
              <a:rPr sz="3950" i="1" spc="5" dirty="0">
                <a:latin typeface="Calibri"/>
                <a:cs typeface="Calibri"/>
              </a:rPr>
              <a:t>li </a:t>
            </a:r>
            <a:r>
              <a:rPr sz="3950" i="1" spc="10" dirty="0">
                <a:latin typeface="Calibri"/>
                <a:cs typeface="Calibri"/>
              </a:rPr>
              <a:t>mašina </a:t>
            </a:r>
            <a:r>
              <a:rPr sz="3950" i="1" dirty="0">
                <a:latin typeface="Calibri"/>
                <a:cs typeface="Calibri"/>
              </a:rPr>
              <a:t>da</a:t>
            </a:r>
            <a:r>
              <a:rPr sz="3950" i="1" spc="-55" dirty="0">
                <a:latin typeface="Calibri"/>
                <a:cs typeface="Calibri"/>
              </a:rPr>
              <a:t> </a:t>
            </a:r>
            <a:r>
              <a:rPr sz="3950" i="1" spc="5" dirty="0">
                <a:latin typeface="Calibri"/>
                <a:cs typeface="Calibri"/>
              </a:rPr>
              <a:t>misli?</a:t>
            </a:r>
            <a:endParaRPr sz="39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1764792"/>
            <a:ext cx="10081260" cy="3274060"/>
            <a:chOff x="304800" y="1764792"/>
            <a:chExt cx="10081260" cy="3274060"/>
          </a:xfrm>
        </p:grpSpPr>
        <p:sp>
          <p:nvSpPr>
            <p:cNvPr id="4" name="object 4"/>
            <p:cNvSpPr/>
            <p:nvPr/>
          </p:nvSpPr>
          <p:spPr>
            <a:xfrm>
              <a:off x="809231" y="1764791"/>
              <a:ext cx="9074150" cy="755015"/>
            </a:xfrm>
            <a:custGeom>
              <a:avLst/>
              <a:gdLst/>
              <a:ahLst/>
              <a:cxnLst/>
              <a:rect l="l" t="t" r="r" b="b"/>
              <a:pathLst>
                <a:path w="9074150" h="755014">
                  <a:moveTo>
                    <a:pt x="4453128" y="0"/>
                  </a:moveTo>
                  <a:lnTo>
                    <a:pt x="0" y="0"/>
                  </a:lnTo>
                  <a:lnTo>
                    <a:pt x="0" y="754392"/>
                  </a:lnTo>
                  <a:lnTo>
                    <a:pt x="4453128" y="754392"/>
                  </a:lnTo>
                  <a:lnTo>
                    <a:pt x="4453128" y="0"/>
                  </a:lnTo>
                  <a:close/>
                </a:path>
                <a:path w="9074150" h="755014">
                  <a:moveTo>
                    <a:pt x="9073896" y="0"/>
                  </a:moveTo>
                  <a:lnTo>
                    <a:pt x="4620780" y="0"/>
                  </a:lnTo>
                  <a:lnTo>
                    <a:pt x="4620780" y="754392"/>
                  </a:lnTo>
                  <a:lnTo>
                    <a:pt x="9073896" y="754392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2519172"/>
              <a:ext cx="10081260" cy="2519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43" y="2519172"/>
              <a:ext cx="4453255" cy="2519680"/>
            </a:xfrm>
            <a:custGeom>
              <a:avLst/>
              <a:gdLst/>
              <a:ahLst/>
              <a:cxnLst/>
              <a:rect l="l" t="t" r="r" b="b"/>
              <a:pathLst>
                <a:path w="4453255" h="2519679">
                  <a:moveTo>
                    <a:pt x="4453127" y="2519172"/>
                  </a:moveTo>
                  <a:lnTo>
                    <a:pt x="0" y="2519172"/>
                  </a:lnTo>
                  <a:lnTo>
                    <a:pt x="0" y="0"/>
                  </a:lnTo>
                  <a:lnTo>
                    <a:pt x="4453127" y="0"/>
                  </a:lnTo>
                  <a:lnTo>
                    <a:pt x="4453127" y="251917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9243" y="1764792"/>
            <a:ext cx="4453255" cy="32740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78155" indent="-378460">
              <a:lnSpc>
                <a:spcPct val="100000"/>
              </a:lnSpc>
              <a:spcBef>
                <a:spcPts val="229"/>
              </a:spcBef>
              <a:buClr>
                <a:srgbClr val="BADFE2"/>
              </a:buClr>
              <a:buChar char="•"/>
              <a:tabLst>
                <a:tab pos="478155" algn="l"/>
                <a:tab pos="478790" algn="l"/>
              </a:tabLst>
            </a:pPr>
            <a:r>
              <a:rPr sz="2650" dirty="0">
                <a:latin typeface="Calibri"/>
                <a:cs typeface="Calibri"/>
              </a:rPr>
              <a:t>Turingov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test</a:t>
            </a:r>
            <a:endParaRPr sz="2650">
              <a:latin typeface="Calibri"/>
              <a:cs typeface="Calibri"/>
            </a:endParaRPr>
          </a:p>
          <a:p>
            <a:pPr marL="796925" marR="311150" lvl="1" indent="-300355">
              <a:lnSpc>
                <a:spcPct val="100200"/>
              </a:lnSpc>
              <a:spcBef>
                <a:spcPts val="550"/>
              </a:spcBef>
              <a:buClr>
                <a:srgbClr val="333399"/>
              </a:buClr>
              <a:buFont typeface="Arial"/>
              <a:buChar char="–"/>
              <a:tabLst>
                <a:tab pos="796925" algn="l"/>
                <a:tab pos="797560" algn="l"/>
              </a:tabLst>
            </a:pPr>
            <a:r>
              <a:rPr sz="2200" dirty="0">
                <a:latin typeface="Calibri"/>
                <a:cs typeface="Calibri"/>
              </a:rPr>
              <a:t>Dve prostorije, u jednoj je  čovek-ispitivač (C), a u drugoj  računar (A) i čovek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(B)</a:t>
            </a:r>
            <a:endParaRPr sz="2200">
              <a:latin typeface="Calibri"/>
              <a:cs typeface="Calibri"/>
            </a:endParaRPr>
          </a:p>
          <a:p>
            <a:pPr marL="796925" marR="311785" lvl="1" indent="-300355">
              <a:lnSpc>
                <a:spcPct val="100299"/>
              </a:lnSpc>
              <a:spcBef>
                <a:spcPts val="535"/>
              </a:spcBef>
              <a:buClr>
                <a:srgbClr val="333399"/>
              </a:buClr>
              <a:buFont typeface="Arial"/>
              <a:buChar char="–"/>
              <a:tabLst>
                <a:tab pos="796925" algn="l"/>
                <a:tab pos="797560" algn="l"/>
              </a:tabLst>
            </a:pPr>
            <a:r>
              <a:rPr sz="2200" dirty="0">
                <a:latin typeface="Calibri"/>
                <a:cs typeface="Calibri"/>
              </a:rPr>
              <a:t>Računar (računska mašina) je  inteligentan </a:t>
            </a:r>
            <a:r>
              <a:rPr sz="2200" spc="-5" dirty="0">
                <a:latin typeface="Calibri"/>
                <a:cs typeface="Calibri"/>
              </a:rPr>
              <a:t>ako </a:t>
            </a:r>
            <a:r>
              <a:rPr sz="2200" dirty="0">
                <a:latin typeface="Calibri"/>
                <a:cs typeface="Calibri"/>
              </a:rPr>
              <a:t>ispitivač </a:t>
            </a:r>
            <a:r>
              <a:rPr sz="2200" spc="-5" dirty="0">
                <a:latin typeface="Calibri"/>
                <a:cs typeface="Calibri"/>
              </a:rPr>
              <a:t>(C)  </a:t>
            </a:r>
            <a:r>
              <a:rPr sz="2200" spc="5" dirty="0">
                <a:latin typeface="Calibri"/>
                <a:cs typeface="Calibri"/>
              </a:rPr>
              <a:t>ne može </a:t>
            </a:r>
            <a:r>
              <a:rPr sz="2200" spc="-5" dirty="0">
                <a:latin typeface="Calibri"/>
                <a:cs typeface="Calibri"/>
              </a:rPr>
              <a:t>da </a:t>
            </a:r>
            <a:r>
              <a:rPr sz="2200" dirty="0">
                <a:latin typeface="Calibri"/>
                <a:cs typeface="Calibri"/>
              </a:rPr>
              <a:t>razlikuje  ponašanje računara </a:t>
            </a:r>
            <a:r>
              <a:rPr sz="2200" spc="-5" dirty="0">
                <a:latin typeface="Calibri"/>
                <a:cs typeface="Calibri"/>
              </a:rPr>
              <a:t>(A) </a:t>
            </a:r>
            <a:r>
              <a:rPr sz="2200" dirty="0">
                <a:latin typeface="Calibri"/>
                <a:cs typeface="Calibri"/>
              </a:rPr>
              <a:t>i  ljudskog bića (B)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prilikom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0011" y="2519172"/>
            <a:ext cx="4453255" cy="2519680"/>
          </a:xfrm>
          <a:custGeom>
            <a:avLst/>
            <a:gdLst/>
            <a:ahLst/>
            <a:cxnLst/>
            <a:rect l="l" t="t" r="r" b="b"/>
            <a:pathLst>
              <a:path w="4453255" h="2519679">
                <a:moveTo>
                  <a:pt x="4453127" y="2519172"/>
                </a:moveTo>
                <a:lnTo>
                  <a:pt x="0" y="2519172"/>
                </a:lnTo>
                <a:lnTo>
                  <a:pt x="0" y="0"/>
                </a:lnTo>
                <a:lnTo>
                  <a:pt x="4453127" y="0"/>
                </a:lnTo>
                <a:lnTo>
                  <a:pt x="4453127" y="251917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30011" y="1764792"/>
            <a:ext cx="4453255" cy="32740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78155" indent="-378460">
              <a:lnSpc>
                <a:spcPct val="100000"/>
              </a:lnSpc>
              <a:spcBef>
                <a:spcPts val="229"/>
              </a:spcBef>
              <a:buClr>
                <a:srgbClr val="BADFE2"/>
              </a:buClr>
              <a:buChar char="•"/>
              <a:tabLst>
                <a:tab pos="478155" algn="l"/>
                <a:tab pos="478790" algn="l"/>
              </a:tabLst>
            </a:pPr>
            <a:r>
              <a:rPr sz="2650" dirty="0">
                <a:latin typeface="Calibri"/>
                <a:cs typeface="Calibri"/>
              </a:rPr>
              <a:t>Kineska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soba</a:t>
            </a:r>
            <a:endParaRPr sz="2650">
              <a:latin typeface="Calibri"/>
              <a:cs typeface="Calibri"/>
            </a:endParaRPr>
          </a:p>
          <a:p>
            <a:pPr marL="796925" lvl="1" indent="-300990">
              <a:lnSpc>
                <a:spcPct val="100000"/>
              </a:lnSpc>
              <a:spcBef>
                <a:spcPts val="555"/>
              </a:spcBef>
              <a:buClr>
                <a:srgbClr val="333399"/>
              </a:buClr>
              <a:buFont typeface="Arial"/>
              <a:buChar char="–"/>
              <a:tabLst>
                <a:tab pos="796925" algn="l"/>
                <a:tab pos="797560" algn="l"/>
              </a:tabLst>
            </a:pPr>
            <a:r>
              <a:rPr sz="2200" spc="5" dirty="0">
                <a:latin typeface="Calibri"/>
                <a:cs typeface="Calibri"/>
              </a:rPr>
              <a:t>John </a:t>
            </a:r>
            <a:r>
              <a:rPr sz="2200" dirty="0">
                <a:latin typeface="Calibri"/>
                <a:cs typeface="Calibri"/>
              </a:rPr>
              <a:t>Searle,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1980</a:t>
            </a:r>
            <a:endParaRPr sz="2200">
              <a:latin typeface="Calibri"/>
              <a:cs typeface="Calibri"/>
            </a:endParaRPr>
          </a:p>
          <a:p>
            <a:pPr marL="793750" marR="115570" lvl="1" indent="-294640">
              <a:lnSpc>
                <a:spcPct val="100299"/>
              </a:lnSpc>
              <a:spcBef>
                <a:spcPts val="535"/>
              </a:spcBef>
              <a:buClr>
                <a:srgbClr val="333399"/>
              </a:buClr>
              <a:buFont typeface="Arial"/>
              <a:buChar char="–"/>
              <a:tabLst>
                <a:tab pos="793750" algn="l"/>
                <a:tab pos="794385" algn="l"/>
              </a:tabLst>
            </a:pPr>
            <a:r>
              <a:rPr sz="2200" spc="5" dirty="0">
                <a:latin typeface="Calibri"/>
                <a:cs typeface="Calibri"/>
              </a:rPr>
              <a:t>Soba </a:t>
            </a:r>
            <a:r>
              <a:rPr sz="2200" dirty="0">
                <a:latin typeface="Calibri"/>
                <a:cs typeface="Calibri"/>
              </a:rPr>
              <a:t>sa odgovarajućom  literaturom </a:t>
            </a:r>
            <a:r>
              <a:rPr sz="2200" spc="-5" dirty="0">
                <a:latin typeface="Calibri"/>
                <a:cs typeface="Calibri"/>
              </a:rPr>
              <a:t>na </a:t>
            </a:r>
            <a:r>
              <a:rPr sz="2200" spc="5" dirty="0">
                <a:latin typeface="Calibri"/>
                <a:cs typeface="Calibri"/>
              </a:rPr>
              <a:t>kineskom </a:t>
            </a:r>
            <a:r>
              <a:rPr sz="2200" dirty="0">
                <a:latin typeface="Calibri"/>
                <a:cs typeface="Calibri"/>
              </a:rPr>
              <a:t>i  </a:t>
            </a:r>
            <a:r>
              <a:rPr sz="2200" spc="5" dirty="0">
                <a:latin typeface="Calibri"/>
                <a:cs typeface="Calibri"/>
              </a:rPr>
              <a:t>uputstvom </a:t>
            </a:r>
            <a:r>
              <a:rPr sz="2200" spc="-5" dirty="0">
                <a:latin typeface="Calibri"/>
                <a:cs typeface="Calibri"/>
              </a:rPr>
              <a:t>za </a:t>
            </a:r>
            <a:r>
              <a:rPr sz="2200" dirty="0">
                <a:latin typeface="Calibri"/>
                <a:cs typeface="Calibri"/>
              </a:rPr>
              <a:t>pronalaženje i  davanje odgovora </a:t>
            </a:r>
            <a:r>
              <a:rPr sz="2200" spc="5" dirty="0">
                <a:latin typeface="Calibri"/>
                <a:cs typeface="Calibri"/>
              </a:rPr>
              <a:t>na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kineskom</a:t>
            </a:r>
            <a:endParaRPr sz="2200">
              <a:latin typeface="Calibri"/>
              <a:cs typeface="Calibri"/>
            </a:endParaRPr>
          </a:p>
          <a:p>
            <a:pPr marL="793750" marR="356235" lvl="1" indent="-294640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93750" algn="l"/>
                <a:tab pos="794385" algn="l"/>
              </a:tabLst>
            </a:pPr>
            <a:r>
              <a:rPr sz="2200" dirty="0">
                <a:latin typeface="Calibri"/>
                <a:cs typeface="Calibri"/>
              </a:rPr>
              <a:t>Može </a:t>
            </a:r>
            <a:r>
              <a:rPr sz="2200" spc="5" dirty="0">
                <a:latin typeface="Calibri"/>
                <a:cs typeface="Calibri"/>
              </a:rPr>
              <a:t>da daje </a:t>
            </a:r>
            <a:r>
              <a:rPr sz="2200" dirty="0">
                <a:latin typeface="Calibri"/>
                <a:cs typeface="Calibri"/>
              </a:rPr>
              <a:t>odgovore, a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da  ne </a:t>
            </a:r>
            <a:r>
              <a:rPr sz="2200" dirty="0">
                <a:latin typeface="Calibri"/>
                <a:cs typeface="Calibri"/>
              </a:rPr>
              <a:t>razume </a:t>
            </a:r>
            <a:r>
              <a:rPr sz="2200" spc="-5" dirty="0">
                <a:latin typeface="Calibri"/>
                <a:cs typeface="Calibri"/>
              </a:rPr>
              <a:t>ni </a:t>
            </a:r>
            <a:r>
              <a:rPr sz="2200" spc="5" dirty="0">
                <a:latin typeface="Calibri"/>
                <a:cs typeface="Calibri"/>
              </a:rPr>
              <a:t>reč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kineskog</a:t>
            </a:r>
            <a:endParaRPr sz="2200">
              <a:latin typeface="Calibri"/>
              <a:cs typeface="Calibri"/>
            </a:endParaRPr>
          </a:p>
          <a:p>
            <a:pPr marL="793750" lvl="1" indent="-294640">
              <a:lnSpc>
                <a:spcPts val="1685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93750" algn="l"/>
                <a:tab pos="794385" algn="l"/>
              </a:tabLst>
            </a:pPr>
            <a:r>
              <a:rPr sz="2200" dirty="0">
                <a:latin typeface="Calibri"/>
                <a:cs typeface="Calibri"/>
              </a:rPr>
              <a:t>Moguće je položiti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Turingov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7878" y="5013442"/>
            <a:ext cx="11677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ispitivanja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0011" y="5038344"/>
            <a:ext cx="4453255" cy="171640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122555" rIns="0" bIns="0" rtlCol="0">
            <a:spAutoFit/>
          </a:bodyPr>
          <a:lstStyle/>
          <a:p>
            <a:pPr marL="795020" marR="899160">
              <a:lnSpc>
                <a:spcPct val="100000"/>
              </a:lnSpc>
              <a:spcBef>
                <a:spcPts val="965"/>
              </a:spcBef>
            </a:pPr>
            <a:r>
              <a:rPr sz="2200" dirty="0">
                <a:latin typeface="Calibri"/>
                <a:cs typeface="Calibri"/>
              </a:rPr>
              <a:t>test, bez razumevanja </a:t>
            </a:r>
            <a:r>
              <a:rPr sz="2200" spc="-10" dirty="0">
                <a:latin typeface="Calibri"/>
                <a:cs typeface="Calibri"/>
              </a:rPr>
              <a:t>ili  </a:t>
            </a:r>
            <a:r>
              <a:rPr sz="2200" dirty="0">
                <a:latin typeface="Calibri"/>
                <a:cs typeface="Calibri"/>
              </a:rPr>
              <a:t>resuđivanja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60106" y="6918418"/>
            <a:ext cx="13525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52016" y="5462016"/>
            <a:ext cx="3227832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763" y="644209"/>
            <a:ext cx="6855459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Obeležja inteligentnog</a:t>
            </a:r>
            <a:r>
              <a:rPr sz="3950" spc="-65" dirty="0"/>
              <a:t> </a:t>
            </a:r>
            <a:r>
              <a:rPr sz="3950" spc="5" dirty="0"/>
              <a:t>ponašanja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700524"/>
            <a:ext cx="8408670" cy="43846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409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Učenje ili razumevanje </a:t>
            </a:r>
            <a:r>
              <a:rPr sz="2650" spc="5" dirty="0">
                <a:latin typeface="Calibri"/>
                <a:cs typeface="Calibri"/>
              </a:rPr>
              <a:t>na </a:t>
            </a:r>
            <a:r>
              <a:rPr sz="2650" dirty="0">
                <a:latin typeface="Calibri"/>
                <a:cs typeface="Calibri"/>
              </a:rPr>
              <a:t>osnovu</a:t>
            </a:r>
            <a:r>
              <a:rPr sz="2650" spc="-15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iskustva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Shvatanje dvosmislenih ili </a:t>
            </a:r>
            <a:r>
              <a:rPr sz="2650" spc="-5" dirty="0">
                <a:latin typeface="Calibri"/>
                <a:cs typeface="Calibri"/>
              </a:rPr>
              <a:t>kontradiktornih</a:t>
            </a:r>
            <a:r>
              <a:rPr sz="2650" spc="-1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poruka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2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10" dirty="0">
                <a:latin typeface="Calibri"/>
                <a:cs typeface="Calibri"/>
              </a:rPr>
              <a:t>Brzo </a:t>
            </a:r>
            <a:r>
              <a:rPr sz="2650" dirty="0">
                <a:latin typeface="Calibri"/>
                <a:cs typeface="Calibri"/>
              </a:rPr>
              <a:t>i </a:t>
            </a:r>
            <a:r>
              <a:rPr sz="2650" spc="-5" dirty="0">
                <a:latin typeface="Calibri"/>
                <a:cs typeface="Calibri"/>
              </a:rPr>
              <a:t>uspešno regovanje </a:t>
            </a:r>
            <a:r>
              <a:rPr sz="2650" dirty="0">
                <a:latin typeface="Calibri"/>
                <a:cs typeface="Calibri"/>
              </a:rPr>
              <a:t>u novim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situacijama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Korišćenje zaključivanja </a:t>
            </a:r>
            <a:r>
              <a:rPr sz="2650" dirty="0">
                <a:latin typeface="Calibri"/>
                <a:cs typeface="Calibri"/>
              </a:rPr>
              <a:t>u </a:t>
            </a:r>
            <a:r>
              <a:rPr sz="2650" spc="-5" dirty="0">
                <a:latin typeface="Calibri"/>
                <a:cs typeface="Calibri"/>
              </a:rPr>
              <a:t>rešavanju </a:t>
            </a:r>
            <a:r>
              <a:rPr sz="2650" dirty="0">
                <a:latin typeface="Calibri"/>
                <a:cs typeface="Calibri"/>
              </a:rPr>
              <a:t>problema</a:t>
            </a:r>
            <a:r>
              <a:rPr sz="2650" spc="-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1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Snalaženje </a:t>
            </a:r>
            <a:r>
              <a:rPr sz="2650" dirty="0">
                <a:latin typeface="Calibri"/>
                <a:cs typeface="Calibri"/>
              </a:rPr>
              <a:t>u nepredvidivim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situacijama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Razumevanje i </a:t>
            </a:r>
            <a:r>
              <a:rPr sz="2650" spc="-5" dirty="0">
                <a:latin typeface="Calibri"/>
                <a:cs typeface="Calibri"/>
              </a:rPr>
              <a:t>zaključivanje </a:t>
            </a:r>
            <a:r>
              <a:rPr sz="2650" spc="-10" dirty="0">
                <a:latin typeface="Calibri"/>
                <a:cs typeface="Calibri"/>
              </a:rPr>
              <a:t>na </a:t>
            </a:r>
            <a:r>
              <a:rPr sz="2650" dirty="0">
                <a:latin typeface="Calibri"/>
                <a:cs typeface="Calibri"/>
              </a:rPr>
              <a:t>običan, racionalan</a:t>
            </a:r>
            <a:r>
              <a:rPr sz="2650" spc="-14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način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2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Upotreba </a:t>
            </a:r>
            <a:r>
              <a:rPr sz="2650" dirty="0">
                <a:latin typeface="Calibri"/>
                <a:cs typeface="Calibri"/>
              </a:rPr>
              <a:t>znanja </a:t>
            </a:r>
            <a:r>
              <a:rPr sz="2650" spc="-10" dirty="0">
                <a:latin typeface="Calibri"/>
                <a:cs typeface="Calibri"/>
              </a:rPr>
              <a:t>za </a:t>
            </a:r>
            <a:r>
              <a:rPr sz="2650" spc="-5" dirty="0">
                <a:latin typeface="Calibri"/>
                <a:cs typeface="Calibri"/>
              </a:rPr>
              <a:t>manipulisanje</a:t>
            </a:r>
            <a:r>
              <a:rPr sz="2650" spc="-6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okruženjem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dirty="0">
                <a:latin typeface="Calibri"/>
                <a:cs typeface="Calibri"/>
              </a:rPr>
              <a:t>Mišljenje i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rezonovanje</a:t>
            </a:r>
            <a:endParaRPr sz="2650">
              <a:latin typeface="Calibri"/>
              <a:cs typeface="Calibri"/>
            </a:endParaRPr>
          </a:p>
          <a:p>
            <a:pPr marL="390525" marR="5080" indent="-378460">
              <a:lnSpc>
                <a:spcPts val="2870"/>
              </a:lnSpc>
              <a:spcBef>
                <a:spcPts val="66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Prepoznavanje </a:t>
            </a:r>
            <a:r>
              <a:rPr sz="2650" dirty="0">
                <a:latin typeface="Calibri"/>
                <a:cs typeface="Calibri"/>
              </a:rPr>
              <a:t>relativne </a:t>
            </a:r>
            <a:r>
              <a:rPr sz="2650" spc="-5" dirty="0">
                <a:latin typeface="Calibri"/>
                <a:cs typeface="Calibri"/>
              </a:rPr>
              <a:t>važnosti različitih </a:t>
            </a:r>
            <a:r>
              <a:rPr sz="2650" dirty="0">
                <a:latin typeface="Calibri"/>
                <a:cs typeface="Calibri"/>
              </a:rPr>
              <a:t>elemenata </a:t>
            </a:r>
            <a:r>
              <a:rPr sz="2650" spc="-10" dirty="0">
                <a:latin typeface="Calibri"/>
                <a:cs typeface="Calibri"/>
              </a:rPr>
              <a:t>neke  </a:t>
            </a:r>
            <a:r>
              <a:rPr sz="2650" spc="-5" dirty="0">
                <a:latin typeface="Calibri"/>
                <a:cs typeface="Calibri"/>
              </a:rPr>
              <a:t>situacije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644209"/>
            <a:ext cx="8798122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Mašinsko</a:t>
            </a:r>
            <a:r>
              <a:rPr sz="3950" spc="-45" dirty="0"/>
              <a:t> </a:t>
            </a:r>
            <a:r>
              <a:rPr sz="3950" spc="5" dirty="0"/>
              <a:t>učenje</a:t>
            </a:r>
            <a:endParaRPr sz="3950" dirty="0"/>
          </a:p>
        </p:txBody>
      </p:sp>
      <p:sp>
        <p:nvSpPr>
          <p:cNvPr id="6" name="object 6"/>
          <p:cNvSpPr txBox="1"/>
          <p:nvPr/>
        </p:nvSpPr>
        <p:spPr>
          <a:xfrm>
            <a:off x="897064" y="1781009"/>
            <a:ext cx="8728075" cy="36874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668020" indent="-378460">
              <a:lnSpc>
                <a:spcPts val="3170"/>
              </a:lnSpc>
              <a:spcBef>
                <a:spcPts val="21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Proces </a:t>
            </a: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u </a:t>
            </a: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kome sistem </a:t>
            </a: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poboljšava </a:t>
            </a: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svoje performanse </a:t>
            </a:r>
            <a:r>
              <a:rPr sz="2650" spc="5" dirty="0">
                <a:solidFill>
                  <a:srgbClr val="333399"/>
                </a:solidFill>
                <a:latin typeface="Calibri"/>
                <a:cs typeface="Calibri"/>
              </a:rPr>
              <a:t>na  </a:t>
            </a: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datom </a:t>
            </a: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zadatku bez </a:t>
            </a:r>
            <a:r>
              <a:rPr sz="2650" dirty="0">
                <a:solidFill>
                  <a:srgbClr val="333399"/>
                </a:solidFill>
                <a:latin typeface="Calibri"/>
                <a:cs typeface="Calibri"/>
              </a:rPr>
              <a:t>dodatnog </a:t>
            </a: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programiranja</a:t>
            </a:r>
            <a:r>
              <a:rPr sz="2650" spc="-114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[Hart,1989]</a:t>
            </a:r>
            <a:endParaRPr sz="2650" dirty="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53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Induktivno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učenje</a:t>
            </a:r>
            <a:endParaRPr sz="2650" dirty="0">
              <a:latin typeface="Calibri"/>
              <a:cs typeface="Calibri"/>
            </a:endParaRPr>
          </a:p>
          <a:p>
            <a:pPr marL="708660" lvl="1" indent="-297815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5" dirty="0">
                <a:latin typeface="Calibri"/>
                <a:cs typeface="Calibri"/>
              </a:rPr>
              <a:t>učenje na osnovu </a:t>
            </a:r>
            <a:r>
              <a:rPr sz="2200" dirty="0">
                <a:latin typeface="Calibri"/>
                <a:cs typeface="Calibri"/>
              </a:rPr>
              <a:t>primera (</a:t>
            </a:r>
            <a:r>
              <a:rPr sz="2200" i="1" dirty="0">
                <a:latin typeface="Calibri"/>
                <a:cs typeface="Calibri"/>
              </a:rPr>
              <a:t>learning </a:t>
            </a:r>
            <a:r>
              <a:rPr sz="2200" i="1" spc="5" dirty="0">
                <a:latin typeface="Calibri"/>
                <a:cs typeface="Calibri"/>
              </a:rPr>
              <a:t>by examples</a:t>
            </a:r>
            <a:r>
              <a:rPr sz="2200" spc="5" dirty="0">
                <a:latin typeface="Calibri"/>
                <a:cs typeface="Calibri"/>
              </a:rPr>
              <a:t>)</a:t>
            </a:r>
            <a:r>
              <a:rPr sz="2200" spc="-1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</a:p>
          <a:p>
            <a:pPr marL="708660" marR="2436495" lvl="1" indent="-297180">
              <a:lnSpc>
                <a:spcPct val="100400"/>
              </a:lnSpc>
              <a:spcBef>
                <a:spcPts val="52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spc="5" dirty="0">
                <a:latin typeface="Calibri"/>
                <a:cs typeface="Calibri"/>
              </a:rPr>
              <a:t>učenje </a:t>
            </a:r>
            <a:r>
              <a:rPr sz="2200" dirty="0">
                <a:latin typeface="Calibri"/>
                <a:cs typeface="Calibri"/>
              </a:rPr>
              <a:t>posmatranjem i samostalnim otkrivanjem  (</a:t>
            </a:r>
            <a:r>
              <a:rPr sz="2200" i="1" dirty="0">
                <a:latin typeface="Calibri"/>
                <a:cs typeface="Calibri"/>
              </a:rPr>
              <a:t>learning </a:t>
            </a:r>
            <a:r>
              <a:rPr sz="2200" i="1" spc="-5" dirty="0">
                <a:latin typeface="Calibri"/>
                <a:cs typeface="Calibri"/>
              </a:rPr>
              <a:t>by </a:t>
            </a:r>
            <a:r>
              <a:rPr sz="2200" i="1" dirty="0">
                <a:latin typeface="Calibri"/>
                <a:cs typeface="Calibri"/>
              </a:rPr>
              <a:t>observation and</a:t>
            </a:r>
            <a:r>
              <a:rPr sz="2200" i="1" spc="-10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discovery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3905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Induktivno učenje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koncepata</a:t>
            </a:r>
            <a:endParaRPr sz="2650" dirty="0">
              <a:latin typeface="Calibri"/>
              <a:cs typeface="Calibri"/>
            </a:endParaRPr>
          </a:p>
          <a:p>
            <a:pPr marL="708660" marR="5080" lvl="1" indent="-29718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indukcija logičkih zakonitosti koje zadovoljavaju "princip razumljivosti"  (</a:t>
            </a:r>
            <a:r>
              <a:rPr sz="2200" i="1" dirty="0">
                <a:latin typeface="Calibri"/>
                <a:cs typeface="Calibri"/>
              </a:rPr>
              <a:t>principle </a:t>
            </a:r>
            <a:r>
              <a:rPr sz="2200" i="1" spc="-5" dirty="0">
                <a:latin typeface="Calibri"/>
                <a:cs typeface="Calibri"/>
              </a:rPr>
              <a:t>of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comprehensibility</a:t>
            </a:r>
            <a:r>
              <a:rPr sz="2200" dirty="0"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1" y="644209"/>
            <a:ext cx="8796852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Znanje</a:t>
            </a:r>
            <a:endParaRPr sz="3950" dirty="0"/>
          </a:p>
        </p:txBody>
      </p:sp>
      <p:sp>
        <p:nvSpPr>
          <p:cNvPr id="4" name="object 4"/>
          <p:cNvSpPr txBox="1"/>
          <p:nvPr/>
        </p:nvSpPr>
        <p:spPr>
          <a:xfrm>
            <a:off x="897046" y="1680976"/>
            <a:ext cx="7984490" cy="25336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94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5" dirty="0">
                <a:latin typeface="Calibri"/>
                <a:cs typeface="Calibri"/>
              </a:rPr>
              <a:t>Znanje</a:t>
            </a:r>
            <a:endParaRPr sz="3050">
              <a:latin typeface="Calibri"/>
              <a:cs typeface="Calibri"/>
            </a:endParaRPr>
          </a:p>
          <a:p>
            <a:pPr marL="832485" lvl="1" indent="-316230">
              <a:lnSpc>
                <a:spcPct val="100000"/>
              </a:lnSpc>
              <a:spcBef>
                <a:spcPts val="665"/>
              </a:spcBef>
              <a:buClr>
                <a:srgbClr val="333399"/>
              </a:buClr>
              <a:buFont typeface="Arial"/>
              <a:buChar char="–"/>
              <a:tabLst>
                <a:tab pos="833119" algn="l"/>
              </a:tabLst>
            </a:pPr>
            <a:r>
              <a:rPr sz="2650" spc="-5" dirty="0">
                <a:latin typeface="Calibri"/>
                <a:cs typeface="Calibri"/>
              </a:rPr>
              <a:t>Kontekstno zavisna, relevantna </a:t>
            </a:r>
            <a:r>
              <a:rPr sz="2650" dirty="0">
                <a:latin typeface="Calibri"/>
                <a:cs typeface="Calibri"/>
              </a:rPr>
              <a:t>i </a:t>
            </a:r>
            <a:r>
              <a:rPr sz="2650" spc="-5" dirty="0">
                <a:latin typeface="Calibri"/>
                <a:cs typeface="Calibri"/>
              </a:rPr>
              <a:t>delatna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spc="-5" dirty="0">
                <a:solidFill>
                  <a:srgbClr val="333399"/>
                </a:solidFill>
                <a:latin typeface="Calibri"/>
                <a:cs typeface="Calibri"/>
              </a:rPr>
              <a:t>informacija</a:t>
            </a:r>
            <a:endParaRPr sz="26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75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latin typeface="Calibri"/>
                <a:cs typeface="Calibri"/>
              </a:rPr>
              <a:t>Razumljivost</a:t>
            </a:r>
            <a:r>
              <a:rPr sz="3050" spc="30" dirty="0">
                <a:latin typeface="Calibri"/>
                <a:cs typeface="Calibri"/>
              </a:rPr>
              <a:t> </a:t>
            </a:r>
            <a:r>
              <a:rPr sz="3050" spc="10" dirty="0">
                <a:latin typeface="Calibri"/>
                <a:cs typeface="Calibri"/>
              </a:rPr>
              <a:t>znanja</a:t>
            </a:r>
            <a:endParaRPr sz="3050">
              <a:latin typeface="Calibri"/>
              <a:cs typeface="Calibri"/>
            </a:endParaRPr>
          </a:p>
          <a:p>
            <a:pPr marL="832485" marR="307340" lvl="1" indent="-315595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Font typeface="Arial"/>
              <a:buChar char="–"/>
              <a:tabLst>
                <a:tab pos="833119" algn="l"/>
              </a:tabLst>
            </a:pPr>
            <a:r>
              <a:rPr sz="2650" dirty="0">
                <a:latin typeface="Calibri"/>
                <a:cs typeface="Calibri"/>
              </a:rPr>
              <a:t>Najviši stepen </a:t>
            </a:r>
            <a:r>
              <a:rPr sz="2650" spc="-5" dirty="0">
                <a:latin typeface="Calibri"/>
                <a:cs typeface="Calibri"/>
              </a:rPr>
              <a:t>razumljivosti </a:t>
            </a:r>
            <a:r>
              <a:rPr sz="2650" dirty="0">
                <a:latin typeface="Calibri"/>
                <a:cs typeface="Calibri"/>
              </a:rPr>
              <a:t>omogućava</a:t>
            </a:r>
            <a:r>
              <a:rPr sz="2650" spc="-14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korišćenje  naučenog znanja </a:t>
            </a:r>
            <a:r>
              <a:rPr sz="2650" spc="5" dirty="0">
                <a:latin typeface="Calibri"/>
                <a:cs typeface="Calibri"/>
              </a:rPr>
              <a:t>bez </a:t>
            </a:r>
            <a:r>
              <a:rPr sz="2650" spc="-5" dirty="0">
                <a:latin typeface="Calibri"/>
                <a:cs typeface="Calibri"/>
              </a:rPr>
              <a:t>pomoći</a:t>
            </a:r>
            <a:r>
              <a:rPr sz="2650" spc="-8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računara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6572" y="644209"/>
            <a:ext cx="4373245" cy="631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5" dirty="0"/>
              <a:t>Predstavljanje</a:t>
            </a:r>
            <a:r>
              <a:rPr sz="3950" spc="-110" dirty="0"/>
              <a:t> </a:t>
            </a:r>
            <a:r>
              <a:rPr sz="3950" spc="10" dirty="0"/>
              <a:t>znanja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897064" y="1697133"/>
            <a:ext cx="7967980" cy="46462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0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Eksplicitno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znanje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objektivno, racionalno, </a:t>
            </a:r>
            <a:r>
              <a:rPr sz="2200" spc="5" dirty="0">
                <a:latin typeface="Calibri"/>
                <a:cs typeface="Calibri"/>
              </a:rPr>
              <a:t>tehničko, </a:t>
            </a:r>
            <a:r>
              <a:rPr sz="2200" spc="-5" dirty="0">
                <a:latin typeface="Calibri"/>
                <a:cs typeface="Calibri"/>
              </a:rPr>
              <a:t>lako </a:t>
            </a:r>
            <a:r>
              <a:rPr sz="2200" dirty="0">
                <a:latin typeface="Calibri"/>
                <a:cs typeface="Calibri"/>
              </a:rPr>
              <a:t>se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formalizuje</a:t>
            </a:r>
            <a:endParaRPr sz="2200">
              <a:latin typeface="Calibri"/>
              <a:cs typeface="Calibri"/>
            </a:endParaRPr>
          </a:p>
          <a:p>
            <a:pPr marL="708660" marR="5080" lvl="1" indent="-300355">
              <a:lnSpc>
                <a:spcPct val="100400"/>
              </a:lnSpc>
              <a:spcBef>
                <a:spcPts val="53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predstavlja se matematičkom logikom, produkcionim pravilima,  frejmovima 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sl.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Implicitno </a:t>
            </a:r>
            <a:r>
              <a:rPr sz="2650" dirty="0">
                <a:latin typeface="Calibri"/>
                <a:cs typeface="Calibri"/>
              </a:rPr>
              <a:t>(distribuirano)</a:t>
            </a:r>
            <a:r>
              <a:rPr sz="2650" spc="-12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znanje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subjektivno, empirijsko, teško se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formalizuje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4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predstavljeno npr.u </a:t>
            </a:r>
            <a:r>
              <a:rPr sz="2200" spc="-5" dirty="0">
                <a:latin typeface="Calibri"/>
                <a:cs typeface="Calibri"/>
              </a:rPr>
              <a:t>obliku </a:t>
            </a:r>
            <a:r>
              <a:rPr sz="2200" spc="5" dirty="0">
                <a:latin typeface="Calibri"/>
                <a:cs typeface="Calibri"/>
              </a:rPr>
              <a:t>neuronskih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mreža</a:t>
            </a:r>
            <a:endParaRPr sz="22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605"/>
              </a:spcBef>
              <a:buClr>
                <a:srgbClr val="BADFE2"/>
              </a:buClr>
              <a:buChar char="•"/>
              <a:tabLst>
                <a:tab pos="390525" algn="l"/>
                <a:tab pos="391160" algn="l"/>
              </a:tabLst>
            </a:pPr>
            <a:r>
              <a:rPr sz="2650" spc="-5" dirty="0">
                <a:latin typeface="Calibri"/>
                <a:cs typeface="Calibri"/>
              </a:rPr>
              <a:t>Predstavljanje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znanja</a:t>
            </a:r>
            <a:endParaRPr sz="265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deklarativno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(opisno)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35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proceduralno</a:t>
            </a:r>
            <a:endParaRPr sz="2200">
              <a:latin typeface="Calibri"/>
              <a:cs typeface="Calibri"/>
            </a:endParaRPr>
          </a:p>
          <a:p>
            <a:pPr marL="708660" lvl="1" indent="-300355">
              <a:lnSpc>
                <a:spcPct val="100000"/>
              </a:lnSpc>
              <a:spcBef>
                <a:spcPts val="545"/>
              </a:spcBef>
              <a:buClr>
                <a:srgbClr val="333399"/>
              </a:buClr>
              <a:buFont typeface="Arial"/>
              <a:buChar char="–"/>
              <a:tabLst>
                <a:tab pos="708660" algn="l"/>
                <a:tab pos="709295" algn="l"/>
              </a:tabLst>
            </a:pPr>
            <a:r>
              <a:rPr sz="2200" dirty="0">
                <a:latin typeface="Calibri"/>
                <a:cs typeface="Calibri"/>
              </a:rPr>
              <a:t>metaznanje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3359</Words>
  <Application>Microsoft Office PowerPoint</Application>
  <PresentationFormat>Custom</PresentationFormat>
  <Paragraphs>646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Cambria</vt:lpstr>
      <vt:lpstr>Consolas</vt:lpstr>
      <vt:lpstr>Courier New</vt:lpstr>
      <vt:lpstr>Symbol</vt:lpstr>
      <vt:lpstr>Times New Roman</vt:lpstr>
      <vt:lpstr>Wingdings</vt:lpstr>
      <vt:lpstr>Office Theme</vt:lpstr>
      <vt:lpstr>1_Office Theme</vt:lpstr>
      <vt:lpstr>Ekspertni sistemi i podrška  odlučivanju</vt:lpstr>
      <vt:lpstr>Ekspertni sistemi i podrška odlučivanju</vt:lpstr>
      <vt:lpstr>1. Osnovni pojmovi  veštačke inteligencije</vt:lpstr>
      <vt:lpstr>Veštačka inteligencija</vt:lpstr>
      <vt:lpstr>Turingov test: može li mašina da misli?</vt:lpstr>
      <vt:lpstr>Obeležja inteligentnog ponašanja</vt:lpstr>
      <vt:lpstr>Mašinsko učenje</vt:lpstr>
      <vt:lpstr>Znanje</vt:lpstr>
      <vt:lpstr>Predstavljanje znanja</vt:lpstr>
      <vt:lpstr>Zaključivanje</vt:lpstr>
      <vt:lpstr>Zaključivanje i teorija verovatnoće: Bajesova formula</vt:lpstr>
      <vt:lpstr>Ekspertni sistem</vt:lpstr>
      <vt:lpstr>2. Uvod u ekspertne sisteme</vt:lpstr>
      <vt:lpstr>2.1 Nastanak ekspertnih sistema</vt:lpstr>
      <vt:lpstr>DENDRAL: prvi ekspertni sistem (Stanford,1965)</vt:lpstr>
      <vt:lpstr>3.2 Struktura  ekspertnih sistema</vt:lpstr>
      <vt:lpstr>Razvoj i upotreba sistema</vt:lpstr>
      <vt:lpstr>Problem prikupljanja znanja!</vt:lpstr>
      <vt:lpstr>Baza znanja  (Knowledga Base)</vt:lpstr>
      <vt:lpstr>Napomena: Baza znanja u jeziku Prolog</vt:lpstr>
      <vt:lpstr>Primer: Baza znanja za pomoć  pri kupovini notebook računara</vt:lpstr>
      <vt:lpstr>Mehanizam zaključivanja  (Inference Engine)</vt:lpstr>
      <vt:lpstr>Metodi zaključivanja  u ekspertnim sistemima</vt:lpstr>
      <vt:lpstr>Predstavljanja znanja  i mehanizmi zaključivanja</vt:lpstr>
      <vt:lpstr>Primer: Kupovina notebook računara i zaključivanje unapred</vt:lpstr>
      <vt:lpstr>Primer: Kupovina notebook računara i zaključivanje unazad</vt:lpstr>
      <vt:lpstr>Algoritam RETE (I-III,NT)</vt:lpstr>
      <vt:lpstr>Zaključivanje u sistemu Prolog</vt:lpstr>
      <vt:lpstr>Zaključivanje u fazi sistemina</vt:lpstr>
      <vt:lpstr>Napomena: Bajesovo pravilo  je takođe mehanizam zaključivanja</vt:lpstr>
      <vt:lpstr>2.3 Vrste ekspertnih sistema</vt:lpstr>
      <vt:lpstr>2.4 Alati za razvoj ekspertnih sistema</vt:lpstr>
      <vt:lpstr>3. Alati za istraživanje podataka  i razvoj ekspertnih sistema</vt:lpstr>
      <vt:lpstr>3.1 Programski jezici opšte namene</vt:lpstr>
      <vt:lpstr>Upotreba i osnovna namena  savremenih programskih jezika [IEEE,2019]</vt:lpstr>
      <vt:lpstr>3.2 Ljuske ekspertnih sistema  (Expert Systems Shells)</vt:lpstr>
      <vt:lpstr>Primer: Expertise2Go</vt:lpstr>
      <vt:lpstr>Primer: e2gDroid</vt:lpstr>
      <vt:lpstr>Sistemi za upravljanje poslovnim pravilima  (Business Rule Management Systems, BRMS)</vt:lpstr>
      <vt:lpstr>3.3 Sistemi istraživanja podataka i mašinskog učenja</vt:lpstr>
      <vt:lpstr>Primer: WEKA</vt:lpstr>
      <vt:lpstr>Primer: WEKA</vt:lpstr>
      <vt:lpstr>3.4 Gotova rešenja za određene primene</vt:lpstr>
      <vt:lpstr>4. Primeri ekspertnih sistema  za podršku odlučivanju</vt:lpstr>
      <vt:lpstr>4.1 Oblasti primene ekspertnih sistema</vt:lpstr>
      <vt:lpstr>4.2 Primeri primene  ekspertnih sistema</vt:lpstr>
      <vt:lpstr>5. Ekspertni sistemi na Vebu</vt:lpstr>
      <vt:lpstr>Primeri sistema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SPO 08 Ekspertni sistemi i podrska odlucivanju.pptx</dc:title>
  <dc:creator>Vladislav</dc:creator>
  <cp:lastModifiedBy>mtodorovic</cp:lastModifiedBy>
  <cp:revision>12</cp:revision>
  <dcterms:created xsi:type="dcterms:W3CDTF">2020-03-26T11:34:54Z</dcterms:created>
  <dcterms:modified xsi:type="dcterms:W3CDTF">2020-03-28T14:31:15Z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2019-11-24T00:00:00Z</vt:filetime>
  </property>
  <property fmtid="{D5CDD505-2E9C-101B-9397-08002B2CF9AE}" pid="3" name="LastSaved">
    <vt:filetime>2020-03-26T00:00:00Z</vt:filetime>
  </property>
</Properties>
</file>